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51" r:id="rId2"/>
    <p:sldId id="739" r:id="rId3"/>
    <p:sldId id="740" r:id="rId4"/>
    <p:sldId id="550" r:id="rId5"/>
    <p:sldId id="718" r:id="rId6"/>
    <p:sldId id="726" r:id="rId7"/>
    <p:sldId id="720" r:id="rId8"/>
    <p:sldId id="750" r:id="rId9"/>
    <p:sldId id="721" r:id="rId10"/>
    <p:sldId id="722" r:id="rId11"/>
    <p:sldId id="723" r:id="rId12"/>
    <p:sldId id="730" r:id="rId13"/>
    <p:sldId id="731" r:id="rId14"/>
    <p:sldId id="727" r:id="rId15"/>
    <p:sldId id="728" r:id="rId16"/>
    <p:sldId id="732" r:id="rId17"/>
    <p:sldId id="734" r:id="rId18"/>
    <p:sldId id="729" r:id="rId19"/>
    <p:sldId id="735" r:id="rId20"/>
    <p:sldId id="736" r:id="rId21"/>
    <p:sldId id="737" r:id="rId22"/>
    <p:sldId id="738" r:id="rId23"/>
    <p:sldId id="733" r:id="rId24"/>
    <p:sldId id="741" r:id="rId25"/>
    <p:sldId id="742" r:id="rId26"/>
    <p:sldId id="551" r:id="rId27"/>
    <p:sldId id="523" r:id="rId28"/>
    <p:sldId id="524" r:id="rId29"/>
    <p:sldId id="525" r:id="rId30"/>
    <p:sldId id="526" r:id="rId31"/>
    <p:sldId id="527" r:id="rId32"/>
    <p:sldId id="541" r:id="rId33"/>
    <p:sldId id="452" r:id="rId34"/>
    <p:sldId id="543" r:id="rId35"/>
    <p:sldId id="542" r:id="rId36"/>
    <p:sldId id="453" r:id="rId37"/>
    <p:sldId id="528" r:id="rId38"/>
    <p:sldId id="544" r:id="rId39"/>
    <p:sldId id="743" r:id="rId40"/>
    <p:sldId id="747" r:id="rId41"/>
    <p:sldId id="744" r:id="rId42"/>
    <p:sldId id="745" r:id="rId43"/>
    <p:sldId id="746" r:id="rId44"/>
    <p:sldId id="748" r:id="rId45"/>
    <p:sldId id="529" r:id="rId46"/>
    <p:sldId id="749" r:id="rId47"/>
    <p:sldId id="53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441"/>
    <a:srgbClr val="0C446E"/>
    <a:srgbClr val="E6E6E6"/>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64" autoAdjust="0"/>
    <p:restoredTop sz="69472" autoAdjust="0"/>
  </p:normalViewPr>
  <p:slideViewPr>
    <p:cSldViewPr snapToGrid="0">
      <p:cViewPr varScale="1">
        <p:scale>
          <a:sx n="56" d="100"/>
          <a:sy n="56" d="100"/>
        </p:scale>
        <p:origin x="1037" y="34"/>
      </p:cViewPr>
      <p:guideLst/>
    </p:cSldViewPr>
  </p:slideViewPr>
  <p:notesTextViewPr>
    <p:cViewPr>
      <p:scale>
        <a:sx n="125" d="100"/>
        <a:sy n="125" d="100"/>
      </p:scale>
      <p:origin x="0" y="-559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FD035-3C69-48A5-8685-FF730A604C0F}"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143A2-A376-4308-A9DC-D72DD5124513}" type="slidenum">
              <a:rPr lang="en-US" smtClean="0"/>
              <a:t>‹#›</a:t>
            </a:fld>
            <a:endParaRPr lang="en-US"/>
          </a:p>
        </p:txBody>
      </p:sp>
    </p:spTree>
    <p:extLst>
      <p:ext uri="{BB962C8B-B14F-4D97-AF65-F5344CB8AC3E}">
        <p14:creationId xmlns:p14="http://schemas.microsoft.com/office/powerpoint/2010/main" val="387650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axpixel.net/static/photo/1x/Vultures-Outdoors-Sunset-Highway-Watching-Wildlife-1081751.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4/43/THE_OLD_CITY_JERUSALEM.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et.pxhere.com/photo/light-sky-monument-statue-love-symbol-peace-religion-church-freedom-sculpture-religious-christ-memorial-angel-art-inspiration-jesus-prayer-holy-glory-spirit-god-heavenly-spirituality-salvation-belief-angelic-forgiveness-christian-symbols-618767.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photos/weapon-cannon-fire-shot-war-3d-357043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pload.wikimedia.org/wikipedia/commons/thumb/a/a9/An_Airman%27s_hands_are_secured_behind_his_back_with_handcuffs_during_a_riot_control_procedures_drill_DF-ST-87-11855.jpg/2048px-An_Airman%27s_hands_are_secured_behind_his_back_with_handcuffs_during_a_riot_control_procedures_drill_DF-ST-87-11855.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a:t>
            </a:fld>
            <a:endParaRPr lang="en-US"/>
          </a:p>
        </p:txBody>
      </p:sp>
    </p:spTree>
    <p:extLst>
      <p:ext uri="{BB962C8B-B14F-4D97-AF65-F5344CB8AC3E}">
        <p14:creationId xmlns:p14="http://schemas.microsoft.com/office/powerpoint/2010/main" val="233535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a:t>
            </a:fld>
            <a:endParaRPr lang="en-US"/>
          </a:p>
        </p:txBody>
      </p:sp>
    </p:spTree>
    <p:extLst>
      <p:ext uri="{BB962C8B-B14F-4D97-AF65-F5344CB8AC3E}">
        <p14:creationId xmlns:p14="http://schemas.microsoft.com/office/powerpoint/2010/main" val="321369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https://www.maxpixel.net/static/photo/1x/Vultures-Outdoors-Sunset-Highway-Watching-Wildlife-1081751.jpg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6</a:t>
            </a:fld>
            <a:endParaRPr lang="en-US"/>
          </a:p>
        </p:txBody>
      </p:sp>
    </p:spTree>
    <p:extLst>
      <p:ext uri="{BB962C8B-B14F-4D97-AF65-F5344CB8AC3E}">
        <p14:creationId xmlns:p14="http://schemas.microsoft.com/office/powerpoint/2010/main" val="938055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Plain of Megiddo (before the Mount where the city is) is where the armies will stage for the final assault on Jerusalem.  </a:t>
            </a:r>
          </a:p>
        </p:txBody>
      </p:sp>
      <p:sp>
        <p:nvSpPr>
          <p:cNvPr id="4" name="Slide Number Placeholder 3"/>
          <p:cNvSpPr>
            <a:spLocks noGrp="1"/>
          </p:cNvSpPr>
          <p:nvPr>
            <p:ph type="sldNum" sz="quarter" idx="5"/>
          </p:nvPr>
        </p:nvSpPr>
        <p:spPr/>
        <p:txBody>
          <a:bodyPr/>
          <a:lstStyle/>
          <a:p>
            <a:fld id="{366143A2-A376-4308-A9DC-D72DD5124513}" type="slidenum">
              <a:rPr lang="en-US" smtClean="0"/>
              <a:t>14</a:t>
            </a:fld>
            <a:endParaRPr lang="en-US"/>
          </a:p>
        </p:txBody>
      </p:sp>
    </p:spTree>
    <p:extLst>
      <p:ext uri="{BB962C8B-B14F-4D97-AF65-F5344CB8AC3E}">
        <p14:creationId xmlns:p14="http://schemas.microsoft.com/office/powerpoint/2010/main" val="411762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https://upload.wikimedia.org/wikipedia/commons/4/43/THE_OLD_CITY_JERUSALEM.JPG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16</a:t>
            </a:fld>
            <a:endParaRPr lang="en-US"/>
          </a:p>
        </p:txBody>
      </p:sp>
    </p:spTree>
    <p:extLst>
      <p:ext uri="{BB962C8B-B14F-4D97-AF65-F5344CB8AC3E}">
        <p14:creationId xmlns:p14="http://schemas.microsoft.com/office/powerpoint/2010/main" val="1524686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https://get.pxhere.com/photo/light-sky-monument-statue-love-symbol-peace-religion-church-freedom-sculpture-religious-christ-memorial-angel-art-inspiration-jesus-prayer-holy-glory-spirit-god-heavenly-spirituality-salvation-belief-angelic-forgiveness-christian-symbols-618767.jpg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21</a:t>
            </a:fld>
            <a:endParaRPr lang="en-US"/>
          </a:p>
        </p:txBody>
      </p:sp>
    </p:spTree>
    <p:extLst>
      <p:ext uri="{BB962C8B-B14F-4D97-AF65-F5344CB8AC3E}">
        <p14:creationId xmlns:p14="http://schemas.microsoft.com/office/powerpoint/2010/main" val="52531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https://pixabay.com/photos/weapon-cannon-fire-shot-war-3d-3570438/</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22</a:t>
            </a:fld>
            <a:endParaRPr lang="en-US"/>
          </a:p>
        </p:txBody>
      </p:sp>
    </p:spTree>
    <p:extLst>
      <p:ext uri="{BB962C8B-B14F-4D97-AF65-F5344CB8AC3E}">
        <p14:creationId xmlns:p14="http://schemas.microsoft.com/office/powerpoint/2010/main" val="368781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a/a9/An_Airman%27s_hands_are_secured_behind_his_back_with_handcuffs_during_a_riot_control_procedures_drill_DF-ST-87-11855.jpg/2048px-An_Airman%27s_hands_are_secured_behind_his_back_with_handcuffs_during_a_riot_control_procedures_drill_DF-ST-87-11855.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23</a:t>
            </a:fld>
            <a:endParaRPr lang="en-US"/>
          </a:p>
        </p:txBody>
      </p:sp>
    </p:spTree>
    <p:extLst>
      <p:ext uri="{BB962C8B-B14F-4D97-AF65-F5344CB8AC3E}">
        <p14:creationId xmlns:p14="http://schemas.microsoft.com/office/powerpoint/2010/main" val="62922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2BBE-7D42-47EE-8D53-B32838652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58077-4E0D-4F0B-8BFA-C123B9E1B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E82F99-769B-49EE-AC0D-2A958EA4FE1C}"/>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9442E6B-4F53-40FD-9D57-69F326ED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68B5A-DF62-4618-8FB0-3042AFFE7EEC}"/>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39872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C94D-72B1-4731-96A0-9D8E9EC0C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7E4A9-445B-4483-B99A-697293802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9D8C-A3DF-44E5-9C5F-7079DC67F94D}"/>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EF1D00C7-DD9F-44DC-BF58-9F65D2EFE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41478-971D-42E5-BEB0-52ECAE4055B2}"/>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76256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B37F93-FDD8-4804-83E4-40740FA00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71411-9C34-4275-B51D-EB60E84BC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3BC5-482A-474C-9221-9B0AADB5C85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CEAF6105-54BE-4C38-B46A-D6C270252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7D7E0-246B-46BF-9947-8573966217EA}"/>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635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DE87-631D-461C-9E59-E4215C6B9004}"/>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59D9A23F-C88C-49AE-A6C7-A72BEFBAF667}"/>
              </a:ext>
            </a:extLst>
          </p:cNvPr>
          <p:cNvSpPr>
            <a:spLocks noGrp="1"/>
          </p:cNvSpPr>
          <p:nvPr>
            <p:ph idx="1"/>
          </p:nvPr>
        </p:nvSpPr>
        <p:spPr>
          <a:xfrm>
            <a:off x="570016" y="1318161"/>
            <a:ext cx="11376560" cy="4858802"/>
          </a:xfrm>
        </p:spPr>
        <p:txBody>
          <a:bodyPr/>
          <a:lstStyle>
            <a:lvl1pPr>
              <a:defRPr>
                <a:latin typeface="Arial Narrow" panose="020B0606020202030204" pitchFamily="34" charset="0"/>
                <a:cs typeface="Calibri" panose="020F0502020204030204" pitchFamily="34" charset="0"/>
              </a:defRPr>
            </a:lvl1pPr>
            <a:lvl2pPr>
              <a:defRPr>
                <a:latin typeface="Arial Narrow" panose="020B0606020202030204" pitchFamily="34" charset="0"/>
                <a:cs typeface="Calibri" panose="020F0502020204030204" pitchFamily="34" charset="0"/>
              </a:defRPr>
            </a:lvl2pPr>
            <a:lvl3pPr>
              <a:defRPr>
                <a:latin typeface="Arial Narrow" panose="020B0606020202030204" pitchFamily="34" charset="0"/>
                <a:cs typeface="Calibri" panose="020F0502020204030204" pitchFamily="34" charset="0"/>
              </a:defRPr>
            </a:lvl3pPr>
            <a:lvl4pPr>
              <a:defRPr>
                <a:latin typeface="Arial Narrow" panose="020B0606020202030204" pitchFamily="34" charset="0"/>
                <a:cs typeface="Calibri" panose="020F0502020204030204" pitchFamily="34" charset="0"/>
              </a:defRPr>
            </a:lvl4pPr>
            <a:lvl5pPr>
              <a:defRPr>
                <a:latin typeface="Arial Narrow" panose="020B0606020202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3FF767-C680-4706-88E2-4D2E9B7A8927}"/>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19215D1E-A98A-4477-A5CC-3433EC59F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15845-9436-43BF-88FE-6C203E8675B3}"/>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87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D348-B747-4A05-B44A-D47BAD4E6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20490-4BC3-47B1-AEDA-7FB6FE6A4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41B49-5D4C-441D-8EE7-F57457509536}"/>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A79C01D9-5917-4B7F-AAF6-20CE65F53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7E12-0AB8-4AE2-B3E4-8CA1A6CD159E}"/>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3851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2171-8B50-4197-9151-D46AA1767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8A5DB-2117-4220-9A71-64040E700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D8794-2B38-46CF-B371-AFE36B0A0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AEC08C-9300-4462-B2A1-8FA6649457C5}"/>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64B7F047-65ED-4A5F-A5F6-29DCD51C9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436E5-97EA-42C0-8C53-150D156A36F5}"/>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45537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39F9-5FCA-4395-A4F6-96002A683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E80D-C845-4011-AC77-60913BD3A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AB77B-CADC-4079-BAD1-65D9A55C2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694D7-C405-4A23-A39E-0BB9575BC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B9167-9B7D-407B-8FBC-AA3F4BF0E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8B9E7-5543-445D-B0A9-269488220300}"/>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8" name="Footer Placeholder 7">
            <a:extLst>
              <a:ext uri="{FF2B5EF4-FFF2-40B4-BE49-F238E27FC236}">
                <a16:creationId xmlns:a16="http://schemas.microsoft.com/office/drawing/2014/main" id="{AB6C5CE2-1265-4CFE-BC18-58AB26F64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89BA7-0E9F-4F44-AFA6-CABA38786CC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71660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EC26-DD14-4753-9EBD-50ABFCDCA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9D776-DCC0-4066-AF0D-914767BFB7A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4" name="Footer Placeholder 3">
            <a:extLst>
              <a:ext uri="{FF2B5EF4-FFF2-40B4-BE49-F238E27FC236}">
                <a16:creationId xmlns:a16="http://schemas.microsoft.com/office/drawing/2014/main" id="{04F2429E-4B02-4A14-AE35-BBEA99F8B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5B28D-D33F-41F9-85D6-24C00B78B33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410215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97FEB-0115-4DB3-8539-30FF652E1E14}"/>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3" name="Footer Placeholder 2">
            <a:extLst>
              <a:ext uri="{FF2B5EF4-FFF2-40B4-BE49-F238E27FC236}">
                <a16:creationId xmlns:a16="http://schemas.microsoft.com/office/drawing/2014/main" id="{F4F4C697-38C1-4F37-B1CA-B7A4A334A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052331-E60A-485F-BDD4-48DA4F4148F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03147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4277-812F-41E1-B4F6-73F8996F7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ECCB7-73FC-4B18-9199-771207781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D43C5-5273-4042-A3A0-BED4EFCC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3D0EF-E193-4451-9676-C3D715941651}"/>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B9E0F66C-940E-449F-838C-60CAC6848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173B5-93ED-4106-9660-52A462FA7FD0}"/>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03248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E5D1-B328-4B3F-AC19-71351208A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B55D2-6BF5-448E-8F78-5FA81DA89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0B813-F8FA-40BD-909F-35E7F8F95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A3961-73A7-47D4-A713-5C4E4B2F6DE3}"/>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49E6E9A4-B777-488A-958B-EF3BA6172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1671F-764C-4E51-92DC-E6AB0286319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3615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380EC-07B4-486D-8FB7-6CEC1A581922}"/>
              </a:ext>
            </a:extLst>
          </p:cNvPr>
          <p:cNvPicPr>
            <a:picLocks noChangeAspect="1"/>
          </p:cNvPicPr>
          <p:nvPr userDrawn="1"/>
        </p:nvPicPr>
        <p:blipFill>
          <a:blip r:embed="rId13"/>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B63EECF-A89F-456C-B1C0-13555797BAC1}"/>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CAA80C-F79C-44C4-966C-A018AB51E3D2}"/>
              </a:ext>
            </a:extLst>
          </p:cNvPr>
          <p:cNvSpPr>
            <a:spLocks noGrp="1"/>
          </p:cNvSpPr>
          <p:nvPr>
            <p:ph type="body" idx="1"/>
          </p:nvPr>
        </p:nvSpPr>
        <p:spPr>
          <a:xfrm>
            <a:off x="273131" y="1318161"/>
            <a:ext cx="11673445" cy="48588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B730EB-AF24-477F-B3E9-F4F9FAE67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E6BF224-F430-4ADE-95B5-7FB4202F7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36FC0-F4D1-40CD-A40C-9B2A92B43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634B0-0790-4912-9CFF-3C4F31C697D6}" type="slidenum">
              <a:rPr lang="en-US" smtClean="0"/>
              <a:t>‹#›</a:t>
            </a:fld>
            <a:endParaRPr lang="en-US"/>
          </a:p>
        </p:txBody>
      </p:sp>
    </p:spTree>
    <p:extLst>
      <p:ext uri="{BB962C8B-B14F-4D97-AF65-F5344CB8AC3E}">
        <p14:creationId xmlns:p14="http://schemas.microsoft.com/office/powerpoint/2010/main" val="589322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rgbClr val="052441"/>
          </a:solidFill>
          <a:effectLst>
            <a:glow rad="127000">
              <a:schemeClr val="bg1"/>
            </a:glow>
          </a:effectLst>
          <a:latin typeface="Airstrike Condensed"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642969" y="4724400"/>
            <a:ext cx="9144000" cy="2044148"/>
          </a:xfrm>
        </p:spPr>
        <p:txBody>
          <a:bodyPr>
            <a:normAutofit/>
          </a:bodyPr>
          <a:lstStyle/>
          <a:p>
            <a:r>
              <a:rPr lang="en-US" sz="3600" dirty="0"/>
              <a:t>Daniel 2:29</a:t>
            </a:r>
          </a:p>
          <a:p>
            <a:r>
              <a:rPr lang="en-US" sz="3600" dirty="0"/>
              <a:t>This presentation uses Airstrike Condensed font:</a:t>
            </a:r>
            <a:br>
              <a:rPr lang="en-US" sz="3600" dirty="0"/>
            </a:br>
            <a:r>
              <a:rPr lang="en-US" sz="3600" dirty="0"/>
              <a:t>https://www.dafont.com/airstrike.font</a:t>
            </a:r>
          </a:p>
          <a:p>
            <a:endParaRPr lang="en-US" sz="3600" dirty="0"/>
          </a:p>
        </p:txBody>
      </p:sp>
      <p:grpSp>
        <p:nvGrpSpPr>
          <p:cNvPr id="4" name="Group 3">
            <a:extLst>
              <a:ext uri="{FF2B5EF4-FFF2-40B4-BE49-F238E27FC236}">
                <a16:creationId xmlns:a16="http://schemas.microsoft.com/office/drawing/2014/main" id="{C169F344-E166-433D-BBE3-A335550336EB}"/>
              </a:ext>
            </a:extLst>
          </p:cNvPr>
          <p:cNvGrpSpPr/>
          <p:nvPr/>
        </p:nvGrpSpPr>
        <p:grpSpPr>
          <a:xfrm>
            <a:off x="404066" y="292526"/>
            <a:ext cx="2477806" cy="1200783"/>
            <a:chOff x="962969" y="5030136"/>
            <a:chExt cx="2477806" cy="1200783"/>
          </a:xfrm>
        </p:grpSpPr>
        <p:pic>
          <p:nvPicPr>
            <p:cNvPr id="5" name="Picture 4">
              <a:extLst>
                <a:ext uri="{FF2B5EF4-FFF2-40B4-BE49-F238E27FC236}">
                  <a16:creationId xmlns:a16="http://schemas.microsoft.com/office/drawing/2014/main" id="{070F16CB-5057-4604-9421-D99CEDFDC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FDEA339-3318-405E-8041-232FAB41E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90245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2EE8CA-23CF-4540-9785-2AFF2E41AC45}"/>
              </a:ext>
            </a:extLst>
          </p:cNvPr>
          <p:cNvSpPr/>
          <p:nvPr/>
        </p:nvSpPr>
        <p:spPr>
          <a:xfrm>
            <a:off x="580697" y="1448459"/>
            <a:ext cx="5743903"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Up Arrow 12">
            <a:extLst>
              <a:ext uri="{FF2B5EF4-FFF2-40B4-BE49-F238E27FC236}">
                <a16:creationId xmlns:a16="http://schemas.microsoft.com/office/drawing/2014/main" id="{DCB88228-1A5C-4749-BEB6-1CC381692570}"/>
              </a:ext>
            </a:extLst>
          </p:cNvPr>
          <p:cNvSpPr/>
          <p:nvPr/>
        </p:nvSpPr>
        <p:spPr>
          <a:xfrm rot="10800000" flipH="1">
            <a:off x="8185484" y="1105857"/>
            <a:ext cx="3549315" cy="4586514"/>
          </a:xfrm>
          <a:prstGeom prst="bentUpArrow">
            <a:avLst>
              <a:gd name="adj1" fmla="val 16994"/>
              <a:gd name="adj2" fmla="val 25000"/>
              <a:gd name="adj3" fmla="val 376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1. </a:t>
            </a:r>
            <a:r>
              <a:rPr lang="en-US" u="sng" dirty="0">
                <a:solidFill>
                  <a:srgbClr val="FF0000"/>
                </a:solidFill>
              </a:rPr>
              <a:t>Cosmic</a:t>
            </a:r>
            <a:r>
              <a:rPr lang="en-US" dirty="0"/>
              <a:t> Disturbances </a:t>
            </a:r>
          </a:p>
        </p:txBody>
      </p: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sp>
        <p:nvSpPr>
          <p:cNvPr id="23" name="Sun 22">
            <a:extLst>
              <a:ext uri="{FF2B5EF4-FFF2-40B4-BE49-F238E27FC236}">
                <a16:creationId xmlns:a16="http://schemas.microsoft.com/office/drawing/2014/main" id="{A046398F-E935-40F0-BD55-D9A6E42CB5EA}"/>
              </a:ext>
            </a:extLst>
          </p:cNvPr>
          <p:cNvSpPr/>
          <p:nvPr/>
        </p:nvSpPr>
        <p:spPr>
          <a:xfrm>
            <a:off x="8897380" y="2811350"/>
            <a:ext cx="1576137" cy="1419727"/>
          </a:xfrm>
          <a:prstGeom prst="sun">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tileRect/>
          </a:gradFill>
          <a:ln>
            <a:solidFill>
              <a:schemeClr val="bg1">
                <a:lumMod val="95000"/>
              </a:schemeClr>
            </a:solidFill>
          </a:ln>
          <a:effectLst>
            <a:glow rad="127000">
              <a:schemeClr val="accent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n 23">
            <a:extLst>
              <a:ext uri="{FF2B5EF4-FFF2-40B4-BE49-F238E27FC236}">
                <a16:creationId xmlns:a16="http://schemas.microsoft.com/office/drawing/2014/main" id="{74DB5FF8-5377-4A69-AF36-BDE6A9D45533}"/>
              </a:ext>
            </a:extLst>
          </p:cNvPr>
          <p:cNvSpPr/>
          <p:nvPr/>
        </p:nvSpPr>
        <p:spPr>
          <a:xfrm>
            <a:off x="8897380" y="2811350"/>
            <a:ext cx="1576137" cy="1419727"/>
          </a:xfrm>
          <a:prstGeom prst="sun">
            <a:avLst/>
          </a:prstGeom>
          <a:solidFill>
            <a:schemeClr val="tx1"/>
          </a:solidFill>
          <a:ln>
            <a:solidFill>
              <a:schemeClr val="bg1">
                <a:lumMod val="95000"/>
              </a:schemeClr>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a:extLst>
              <a:ext uri="{FF2B5EF4-FFF2-40B4-BE49-F238E27FC236}">
                <a16:creationId xmlns:a16="http://schemas.microsoft.com/office/drawing/2014/main" id="{4A09FA02-1A5D-4322-914A-A7F2CB528338}"/>
              </a:ext>
            </a:extLst>
          </p:cNvPr>
          <p:cNvSpPr/>
          <p:nvPr/>
        </p:nvSpPr>
        <p:spPr>
          <a:xfrm flipH="1">
            <a:off x="11188312" y="2881860"/>
            <a:ext cx="665422" cy="1215190"/>
          </a:xfrm>
          <a:prstGeom prst="moon">
            <a:avLst/>
          </a:prstGeom>
          <a:solidFill>
            <a:schemeClr val="tx1"/>
          </a:solidFill>
          <a:ln>
            <a:solidFill>
              <a:schemeClr val="bg1">
                <a:lumMod val="95000"/>
              </a:schemeClr>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0EE666-27AF-4B1B-8EE8-65A018CD63FB}"/>
              </a:ext>
            </a:extLst>
          </p:cNvPr>
          <p:cNvSpPr/>
          <p:nvPr/>
        </p:nvSpPr>
        <p:spPr>
          <a:xfrm>
            <a:off x="6848804" y="1512835"/>
            <a:ext cx="4543095"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566516-C112-4C2E-B3D0-6B818AC6CDF0}"/>
              </a:ext>
            </a:extLst>
          </p:cNvPr>
          <p:cNvSpPr/>
          <p:nvPr/>
        </p:nvSpPr>
        <p:spPr>
          <a:xfrm>
            <a:off x="542598" y="1938504"/>
            <a:ext cx="2981652"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FEC802BC-6F7A-4788-84D2-28FECF1D3712}"/>
              </a:ext>
            </a:extLst>
          </p:cNvPr>
          <p:cNvSpPr/>
          <p:nvPr/>
        </p:nvSpPr>
        <p:spPr>
          <a:xfrm rot="21123171">
            <a:off x="10698506" y="5312060"/>
            <a:ext cx="1015273" cy="987329"/>
          </a:xfrm>
          <a:prstGeom prst="star5">
            <a:avLst/>
          </a:prstGeom>
          <a:solidFill>
            <a:schemeClr val="bg1"/>
          </a:solidFill>
          <a:ln>
            <a:solidFill>
              <a:schemeClr val="tx1"/>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D1E68C99-F182-4D07-B9EB-6AB3BD25D0A6}"/>
              </a:ext>
            </a:extLst>
          </p:cNvPr>
          <p:cNvSpPr/>
          <p:nvPr/>
        </p:nvSpPr>
        <p:spPr>
          <a:xfrm rot="704567">
            <a:off x="6546920" y="3840611"/>
            <a:ext cx="1015273" cy="987329"/>
          </a:xfrm>
          <a:prstGeom prst="star5">
            <a:avLst/>
          </a:prstGeom>
          <a:solidFill>
            <a:schemeClr val="bg1"/>
          </a:solidFill>
          <a:ln>
            <a:solidFill>
              <a:schemeClr val="tx1"/>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F6096D5E-2672-4D7D-BF9D-2895F4715921}"/>
              </a:ext>
            </a:extLst>
          </p:cNvPr>
          <p:cNvSpPr/>
          <p:nvPr/>
        </p:nvSpPr>
        <p:spPr>
          <a:xfrm rot="21154471">
            <a:off x="492961" y="3862553"/>
            <a:ext cx="717113" cy="697375"/>
          </a:xfrm>
          <a:prstGeom prst="star5">
            <a:avLst/>
          </a:prstGeom>
          <a:solidFill>
            <a:schemeClr val="bg1"/>
          </a:solidFill>
          <a:ln>
            <a:solidFill>
              <a:schemeClr val="tx1"/>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1726A66D-D473-447A-B028-589BE0ACE925}"/>
              </a:ext>
            </a:extLst>
          </p:cNvPr>
          <p:cNvSpPr/>
          <p:nvPr/>
        </p:nvSpPr>
        <p:spPr>
          <a:xfrm rot="1051073">
            <a:off x="2757941" y="3803825"/>
            <a:ext cx="1015273" cy="987329"/>
          </a:xfrm>
          <a:prstGeom prst="star5">
            <a:avLst/>
          </a:prstGeom>
          <a:solidFill>
            <a:schemeClr val="bg1"/>
          </a:solidFill>
          <a:ln>
            <a:solidFill>
              <a:schemeClr val="tx1"/>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BF55344A-87B1-47B7-BD25-89356F541214}"/>
              </a:ext>
            </a:extLst>
          </p:cNvPr>
          <p:cNvSpPr/>
          <p:nvPr/>
        </p:nvSpPr>
        <p:spPr>
          <a:xfrm>
            <a:off x="5422313" y="4235669"/>
            <a:ext cx="717113" cy="697375"/>
          </a:xfrm>
          <a:prstGeom prst="star5">
            <a:avLst/>
          </a:prstGeom>
          <a:solidFill>
            <a:schemeClr val="bg1"/>
          </a:solidFill>
          <a:ln>
            <a:solidFill>
              <a:schemeClr val="tx1"/>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tar: 5 Points 37">
            <a:extLst>
              <a:ext uri="{FF2B5EF4-FFF2-40B4-BE49-F238E27FC236}">
                <a16:creationId xmlns:a16="http://schemas.microsoft.com/office/drawing/2014/main" id="{71AB372B-3E6B-499C-8CF9-D3C5CB50D239}"/>
              </a:ext>
            </a:extLst>
          </p:cNvPr>
          <p:cNvSpPr/>
          <p:nvPr/>
        </p:nvSpPr>
        <p:spPr>
          <a:xfrm rot="20049095">
            <a:off x="1325238" y="4741540"/>
            <a:ext cx="806691" cy="682504"/>
          </a:xfrm>
          <a:prstGeom prst="star5">
            <a:avLst/>
          </a:prstGeom>
          <a:solidFill>
            <a:schemeClr val="bg1"/>
          </a:solidFill>
          <a:ln>
            <a:solidFill>
              <a:schemeClr val="tx1"/>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DB8DBE87-11E5-4A42-89BA-2223648B6C91}"/>
              </a:ext>
            </a:extLst>
          </p:cNvPr>
          <p:cNvSpPr/>
          <p:nvPr/>
        </p:nvSpPr>
        <p:spPr>
          <a:xfrm rot="21154471">
            <a:off x="4602507" y="3888828"/>
            <a:ext cx="717113" cy="697375"/>
          </a:xfrm>
          <a:prstGeom prst="star5">
            <a:avLst/>
          </a:prstGeom>
          <a:solidFill>
            <a:schemeClr val="bg1"/>
          </a:solidFill>
          <a:ln>
            <a:solidFill>
              <a:schemeClr val="tx1"/>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7728C5-8083-4161-A459-D3FC8429E7D6}"/>
              </a:ext>
            </a:extLst>
          </p:cNvPr>
          <p:cNvSpPr/>
          <p:nvPr/>
        </p:nvSpPr>
        <p:spPr>
          <a:xfrm>
            <a:off x="3289081" y="1974633"/>
            <a:ext cx="6674069"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B3B01E-A792-401C-8297-83C5D63FCD47}"/>
              </a:ext>
            </a:extLst>
          </p:cNvPr>
          <p:cNvSpPr txBox="1"/>
          <p:nvPr/>
        </p:nvSpPr>
        <p:spPr>
          <a:xfrm>
            <a:off x="609600" y="1219200"/>
            <a:ext cx="11068050" cy="2420663"/>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29</a:t>
            </a:r>
            <a:r>
              <a:rPr lang="en-US" sz="4000" b="1" dirty="0">
                <a:solidFill>
                  <a:schemeClr val="bg1"/>
                </a:solidFill>
                <a:effectLst>
                  <a:glow rad="127000">
                    <a:srgbClr val="052441"/>
                  </a:glow>
                </a:effectLst>
              </a:rPr>
              <a:t> "</a:t>
            </a:r>
            <a:r>
              <a:rPr lang="en-US" sz="4000" b="1" dirty="0">
                <a:solidFill>
                  <a:schemeClr val="bg1"/>
                </a:solidFill>
                <a:effectLst>
                  <a:glow rad="127000">
                    <a:srgbClr val="C00000"/>
                  </a:glow>
                </a:effectLst>
              </a:rPr>
              <a:t>Immediately after the   distress   of those days</a:t>
            </a:r>
            <a:r>
              <a:rPr lang="en-US" sz="4000" b="1" dirty="0">
                <a:solidFill>
                  <a:schemeClr val="bg1"/>
                </a:solidFill>
                <a:effectLst>
                  <a:glow rad="127000">
                    <a:srgbClr val="052441"/>
                  </a:glow>
                </a:effectLst>
              </a:rPr>
              <a:t>" 'the sun will be darkened, and the moon will not give its light; the stars will fall from the sky, and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the heavenly bodies will be shaken.’</a:t>
            </a:r>
          </a:p>
          <a:p>
            <a:pPr algn="ctr">
              <a:lnSpc>
                <a:spcPct val="75000"/>
              </a:lnSpc>
            </a:pPr>
            <a:endParaRPr lang="en-US" sz="4000" b="1" dirty="0">
              <a:solidFill>
                <a:schemeClr val="bg1"/>
              </a:solidFill>
              <a:effectLst>
                <a:glow rad="127000">
                  <a:schemeClr val="tx2">
                    <a:lumMod val="50000"/>
                  </a:schemeClr>
                </a:glow>
              </a:effectLst>
            </a:endParaRPr>
          </a:p>
        </p:txBody>
      </p:sp>
      <p:sp>
        <p:nvSpPr>
          <p:cNvPr id="21" name="TextBox 20">
            <a:extLst>
              <a:ext uri="{FF2B5EF4-FFF2-40B4-BE49-F238E27FC236}">
                <a16:creationId xmlns:a16="http://schemas.microsoft.com/office/drawing/2014/main" id="{A1694086-0A78-44DE-AA74-5E70FE0C07F3}"/>
              </a:ext>
            </a:extLst>
          </p:cNvPr>
          <p:cNvSpPr txBox="1"/>
          <p:nvPr/>
        </p:nvSpPr>
        <p:spPr>
          <a:xfrm>
            <a:off x="5957120" y="1095477"/>
            <a:ext cx="2324616" cy="646331"/>
          </a:xfrm>
          <a:prstGeom prst="rect">
            <a:avLst/>
          </a:prstGeom>
          <a:solidFill>
            <a:srgbClr val="C00000"/>
          </a:solidFill>
          <a:ln w="28575">
            <a:solidFill>
              <a:srgbClr val="FF0000"/>
            </a:solidFill>
          </a:ln>
          <a:effectLst>
            <a:softEdge rad="63500"/>
          </a:effectLst>
        </p:spPr>
        <p:txBody>
          <a:bodyPr wrap="square" rtlCol="0">
            <a:spAutoFit/>
          </a:bodyPr>
          <a:lstStyle/>
          <a:p>
            <a:r>
              <a:rPr lang="en-US" sz="3600" b="1" dirty="0">
                <a:solidFill>
                  <a:schemeClr val="bg1"/>
                </a:solidFill>
              </a:rPr>
              <a:t> </a:t>
            </a:r>
            <a:r>
              <a:rPr lang="en-US" sz="3600" b="1" dirty="0">
                <a:solidFill>
                  <a:schemeClr val="bg1"/>
                </a:solidFill>
                <a:effectLst>
                  <a:outerShdw blurRad="38100" dist="38100" dir="2700000" algn="tl">
                    <a:srgbClr val="000000">
                      <a:alpha val="43137"/>
                    </a:srgbClr>
                  </a:outerShdw>
                </a:effectLst>
              </a:rPr>
              <a:t>tribulation</a:t>
            </a:r>
          </a:p>
        </p:txBody>
      </p:sp>
    </p:spTree>
    <p:extLst>
      <p:ext uri="{BB962C8B-B14F-4D97-AF65-F5344CB8AC3E}">
        <p14:creationId xmlns:p14="http://schemas.microsoft.com/office/powerpoint/2010/main" val="342126532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3"/>
                                        </p:tgtEl>
                                        <p:attrNameLst>
                                          <p:attrName>ppt_x</p:attrName>
                                        </p:attrNameLst>
                                      </p:cBhvr>
                                      <p:tavLst>
                                        <p:tav tm="0">
                                          <p:val>
                                            <p:strVal val="ppt_x"/>
                                          </p:val>
                                        </p:tav>
                                        <p:tav tm="100000">
                                          <p:val>
                                            <p:strVal val="ppt_x"/>
                                          </p:val>
                                        </p:tav>
                                      </p:tavLst>
                                    </p:anim>
                                    <p:anim calcmode="lin" valueType="num">
                                      <p:cBhvr additive="base">
                                        <p:cTn id="7" dur="500"/>
                                        <p:tgtEl>
                                          <p:spTgt spid="33"/>
                                        </p:tgtEl>
                                        <p:attrNameLst>
                                          <p:attrName>ppt_y</p:attrName>
                                        </p:attrNameLst>
                                      </p:cBhvr>
                                      <p:tavLst>
                                        <p:tav tm="0">
                                          <p:val>
                                            <p:strVal val="ppt_y"/>
                                          </p:val>
                                        </p:tav>
                                        <p:tav tm="100000">
                                          <p:val>
                                            <p:strVal val="1+ppt_h/2"/>
                                          </p:val>
                                        </p:tav>
                                      </p:tavLst>
                                    </p:anim>
                                    <p:set>
                                      <p:cBhvr>
                                        <p:cTn id="8" dur="1" fill="hold">
                                          <p:stCondLst>
                                            <p:cond delay="499"/>
                                          </p:stCondLst>
                                        </p:cTn>
                                        <p:tgtEl>
                                          <p:spTgt spid="33"/>
                                        </p:tgtEl>
                                        <p:attrNameLst>
                                          <p:attrName>style.visibility</p:attrName>
                                        </p:attrNameLst>
                                      </p:cBhvr>
                                      <p:to>
                                        <p:strVal val="hidden"/>
                                      </p:to>
                                    </p:set>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35"/>
                                        </p:tgtEl>
                                        <p:attrNameLst>
                                          <p:attrName>ppt_x</p:attrName>
                                        </p:attrNameLst>
                                      </p:cBhvr>
                                      <p:tavLst>
                                        <p:tav tm="0">
                                          <p:val>
                                            <p:strVal val="ppt_x"/>
                                          </p:val>
                                        </p:tav>
                                        <p:tav tm="100000">
                                          <p:val>
                                            <p:strVal val="ppt_x"/>
                                          </p:val>
                                        </p:tav>
                                      </p:tavLst>
                                    </p:anim>
                                    <p:anim calcmode="lin" valueType="num">
                                      <p:cBhvr additive="base">
                                        <p:cTn id="12" dur="500"/>
                                        <p:tgtEl>
                                          <p:spTgt spid="35"/>
                                        </p:tgtEl>
                                        <p:attrNameLst>
                                          <p:attrName>ppt_y</p:attrName>
                                        </p:attrNameLst>
                                      </p:cBhvr>
                                      <p:tavLst>
                                        <p:tav tm="0">
                                          <p:val>
                                            <p:strVal val="ppt_y"/>
                                          </p:val>
                                        </p:tav>
                                        <p:tav tm="100000">
                                          <p:val>
                                            <p:strVal val="1+ppt_h/2"/>
                                          </p:val>
                                        </p:tav>
                                      </p:tavLst>
                                    </p:anim>
                                    <p:set>
                                      <p:cBhvr>
                                        <p:cTn id="13" dur="1" fill="hold">
                                          <p:stCondLst>
                                            <p:cond delay="499"/>
                                          </p:stCondLst>
                                        </p:cTn>
                                        <p:tgtEl>
                                          <p:spTgt spid="35"/>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36"/>
                                        </p:tgtEl>
                                        <p:attrNameLst>
                                          <p:attrName>ppt_x</p:attrName>
                                        </p:attrNameLst>
                                      </p:cBhvr>
                                      <p:tavLst>
                                        <p:tav tm="0">
                                          <p:val>
                                            <p:strVal val="ppt_x"/>
                                          </p:val>
                                        </p:tav>
                                        <p:tav tm="100000">
                                          <p:val>
                                            <p:strVal val="ppt_x"/>
                                          </p:val>
                                        </p:tav>
                                      </p:tavLst>
                                    </p:anim>
                                    <p:anim calcmode="lin" valueType="num">
                                      <p:cBhvr additive="base">
                                        <p:cTn id="16" dur="500"/>
                                        <p:tgtEl>
                                          <p:spTgt spid="36"/>
                                        </p:tgtEl>
                                        <p:attrNameLst>
                                          <p:attrName>ppt_y</p:attrName>
                                        </p:attrNameLst>
                                      </p:cBhvr>
                                      <p:tavLst>
                                        <p:tav tm="0">
                                          <p:val>
                                            <p:strVal val="ppt_y"/>
                                          </p:val>
                                        </p:tav>
                                        <p:tav tm="100000">
                                          <p:val>
                                            <p:strVal val="1+ppt_h/2"/>
                                          </p:val>
                                        </p:tav>
                                      </p:tavLst>
                                    </p:anim>
                                    <p:set>
                                      <p:cBhvr>
                                        <p:cTn id="17" dur="1" fill="hold">
                                          <p:stCondLst>
                                            <p:cond delay="499"/>
                                          </p:stCondLst>
                                        </p:cTn>
                                        <p:tgtEl>
                                          <p:spTgt spid="36"/>
                                        </p:tgtEl>
                                        <p:attrNameLst>
                                          <p:attrName>style.visibility</p:attrName>
                                        </p:attrNameLst>
                                      </p:cBhvr>
                                      <p:to>
                                        <p:strVal val="hidden"/>
                                      </p:to>
                                    </p:set>
                                  </p:childTnLst>
                                </p:cTn>
                              </p:par>
                            </p:childTnLst>
                          </p:cTn>
                        </p:par>
                        <p:par>
                          <p:cTn id="18" fill="hold">
                            <p:stCondLst>
                              <p:cond delay="1000"/>
                            </p:stCondLst>
                            <p:childTnLst>
                              <p:par>
                                <p:cTn id="19" presetID="2" presetClass="exit" presetSubtype="4" fill="hold" grpId="0" nodeType="afterEffect">
                                  <p:stCondLst>
                                    <p:cond delay="0"/>
                                  </p:stCondLst>
                                  <p:childTnLst>
                                    <p:anim calcmode="lin" valueType="num">
                                      <p:cBhvr additive="base">
                                        <p:cTn id="20" dur="500"/>
                                        <p:tgtEl>
                                          <p:spTgt spid="34"/>
                                        </p:tgtEl>
                                        <p:attrNameLst>
                                          <p:attrName>ppt_x</p:attrName>
                                        </p:attrNameLst>
                                      </p:cBhvr>
                                      <p:tavLst>
                                        <p:tav tm="0">
                                          <p:val>
                                            <p:strVal val="ppt_x"/>
                                          </p:val>
                                        </p:tav>
                                        <p:tav tm="100000">
                                          <p:val>
                                            <p:strVal val="ppt_x"/>
                                          </p:val>
                                        </p:tav>
                                      </p:tavLst>
                                    </p:anim>
                                    <p:anim calcmode="lin" valueType="num">
                                      <p:cBhvr additive="base">
                                        <p:cTn id="21" dur="500"/>
                                        <p:tgtEl>
                                          <p:spTgt spid="34"/>
                                        </p:tgtEl>
                                        <p:attrNameLst>
                                          <p:attrName>ppt_y</p:attrName>
                                        </p:attrNameLst>
                                      </p:cBhvr>
                                      <p:tavLst>
                                        <p:tav tm="0">
                                          <p:val>
                                            <p:strVal val="ppt_y"/>
                                          </p:val>
                                        </p:tav>
                                        <p:tav tm="100000">
                                          <p:val>
                                            <p:strVal val="1+ppt_h/2"/>
                                          </p:val>
                                        </p:tav>
                                      </p:tavLst>
                                    </p:anim>
                                    <p:set>
                                      <p:cBhvr>
                                        <p:cTn id="22" dur="1" fill="hold">
                                          <p:stCondLst>
                                            <p:cond delay="499"/>
                                          </p:stCondLst>
                                        </p:cTn>
                                        <p:tgtEl>
                                          <p:spTgt spid="34"/>
                                        </p:tgtEl>
                                        <p:attrNameLst>
                                          <p:attrName>style.visibility</p:attrName>
                                        </p:attrNameLst>
                                      </p:cBhvr>
                                      <p:to>
                                        <p:strVal val="hidden"/>
                                      </p:to>
                                    </p:set>
                                  </p:childTnLst>
                                </p:cTn>
                              </p:par>
                              <p:par>
                                <p:cTn id="23" presetID="2" presetClass="exit" presetSubtype="4" fill="hold" grpId="0" nodeType="withEffect">
                                  <p:stCondLst>
                                    <p:cond delay="0"/>
                                  </p:stCondLst>
                                  <p:childTnLst>
                                    <p:anim calcmode="lin" valueType="num">
                                      <p:cBhvr additive="base">
                                        <p:cTn id="24" dur="500"/>
                                        <p:tgtEl>
                                          <p:spTgt spid="39"/>
                                        </p:tgtEl>
                                        <p:attrNameLst>
                                          <p:attrName>ppt_x</p:attrName>
                                        </p:attrNameLst>
                                      </p:cBhvr>
                                      <p:tavLst>
                                        <p:tav tm="0">
                                          <p:val>
                                            <p:strVal val="ppt_x"/>
                                          </p:val>
                                        </p:tav>
                                        <p:tav tm="100000">
                                          <p:val>
                                            <p:strVal val="ppt_x"/>
                                          </p:val>
                                        </p:tav>
                                      </p:tavLst>
                                    </p:anim>
                                    <p:anim calcmode="lin" valueType="num">
                                      <p:cBhvr additive="base">
                                        <p:cTn id="25" dur="500"/>
                                        <p:tgtEl>
                                          <p:spTgt spid="39"/>
                                        </p:tgtEl>
                                        <p:attrNameLst>
                                          <p:attrName>ppt_y</p:attrName>
                                        </p:attrNameLst>
                                      </p:cBhvr>
                                      <p:tavLst>
                                        <p:tav tm="0">
                                          <p:val>
                                            <p:strVal val="ppt_y"/>
                                          </p:val>
                                        </p:tav>
                                        <p:tav tm="100000">
                                          <p:val>
                                            <p:strVal val="1+ppt_h/2"/>
                                          </p:val>
                                        </p:tav>
                                      </p:tavLst>
                                    </p:anim>
                                    <p:set>
                                      <p:cBhvr>
                                        <p:cTn id="26" dur="1" fill="hold">
                                          <p:stCondLst>
                                            <p:cond delay="499"/>
                                          </p:stCondLst>
                                        </p:cTn>
                                        <p:tgtEl>
                                          <p:spTgt spid="39"/>
                                        </p:tgtEl>
                                        <p:attrNameLst>
                                          <p:attrName>style.visibility</p:attrName>
                                        </p:attrNameLst>
                                      </p:cBhvr>
                                      <p:to>
                                        <p:strVal val="hidden"/>
                                      </p:to>
                                    </p:set>
                                  </p:childTnLst>
                                </p:cTn>
                              </p:par>
                            </p:childTnLst>
                          </p:cTn>
                        </p:par>
                        <p:par>
                          <p:cTn id="27" fill="hold">
                            <p:stCondLst>
                              <p:cond delay="1500"/>
                            </p:stCondLst>
                            <p:childTnLst>
                              <p:par>
                                <p:cTn id="28" presetID="2" presetClass="exit" presetSubtype="4" fill="hold" grpId="0" nodeType="afterEffect">
                                  <p:stCondLst>
                                    <p:cond delay="0"/>
                                  </p:stCondLst>
                                  <p:childTnLst>
                                    <p:anim calcmode="lin" valueType="num">
                                      <p:cBhvr additive="base">
                                        <p:cTn id="29" dur="500"/>
                                        <p:tgtEl>
                                          <p:spTgt spid="37"/>
                                        </p:tgtEl>
                                        <p:attrNameLst>
                                          <p:attrName>ppt_x</p:attrName>
                                        </p:attrNameLst>
                                      </p:cBhvr>
                                      <p:tavLst>
                                        <p:tav tm="0">
                                          <p:val>
                                            <p:strVal val="ppt_x"/>
                                          </p:val>
                                        </p:tav>
                                        <p:tav tm="100000">
                                          <p:val>
                                            <p:strVal val="ppt_x"/>
                                          </p:val>
                                        </p:tav>
                                      </p:tavLst>
                                    </p:anim>
                                    <p:anim calcmode="lin" valueType="num">
                                      <p:cBhvr additive="base">
                                        <p:cTn id="30" dur="500"/>
                                        <p:tgtEl>
                                          <p:spTgt spid="37"/>
                                        </p:tgtEl>
                                        <p:attrNameLst>
                                          <p:attrName>ppt_y</p:attrName>
                                        </p:attrNameLst>
                                      </p:cBhvr>
                                      <p:tavLst>
                                        <p:tav tm="0">
                                          <p:val>
                                            <p:strVal val="ppt_y"/>
                                          </p:val>
                                        </p:tav>
                                        <p:tav tm="100000">
                                          <p:val>
                                            <p:strVal val="1+ppt_h/2"/>
                                          </p:val>
                                        </p:tav>
                                      </p:tavLst>
                                    </p:anim>
                                    <p:set>
                                      <p:cBhvr>
                                        <p:cTn id="31" dur="1" fill="hold">
                                          <p:stCondLst>
                                            <p:cond delay="499"/>
                                          </p:stCondLst>
                                        </p:cTn>
                                        <p:tgtEl>
                                          <p:spTgt spid="37"/>
                                        </p:tgtEl>
                                        <p:attrNameLst>
                                          <p:attrName>style.visibility</p:attrName>
                                        </p:attrNameLst>
                                      </p:cBhvr>
                                      <p:to>
                                        <p:strVal val="hidden"/>
                                      </p:to>
                                    </p:set>
                                  </p:childTnLst>
                                </p:cTn>
                              </p:par>
                            </p:childTnLst>
                          </p:cTn>
                        </p:par>
                        <p:par>
                          <p:cTn id="32" fill="hold">
                            <p:stCondLst>
                              <p:cond delay="2000"/>
                            </p:stCondLst>
                            <p:childTnLst>
                              <p:par>
                                <p:cTn id="33" presetID="2" presetClass="exit" presetSubtype="4" fill="hold" grpId="0" nodeType="afterEffect">
                                  <p:stCondLst>
                                    <p:cond delay="0"/>
                                  </p:stCondLst>
                                  <p:childTnLst>
                                    <p:anim calcmode="lin" valueType="num">
                                      <p:cBhvr additive="base">
                                        <p:cTn id="34" dur="500"/>
                                        <p:tgtEl>
                                          <p:spTgt spid="38"/>
                                        </p:tgtEl>
                                        <p:attrNameLst>
                                          <p:attrName>ppt_x</p:attrName>
                                        </p:attrNameLst>
                                      </p:cBhvr>
                                      <p:tavLst>
                                        <p:tav tm="0">
                                          <p:val>
                                            <p:strVal val="ppt_x"/>
                                          </p:val>
                                        </p:tav>
                                        <p:tav tm="100000">
                                          <p:val>
                                            <p:strVal val="ppt_x"/>
                                          </p:val>
                                        </p:tav>
                                      </p:tavLst>
                                    </p:anim>
                                    <p:anim calcmode="lin" valueType="num">
                                      <p:cBhvr additive="base">
                                        <p:cTn id="35" dur="500"/>
                                        <p:tgtEl>
                                          <p:spTgt spid="38"/>
                                        </p:tgtEl>
                                        <p:attrNameLst>
                                          <p:attrName>ppt_y</p:attrName>
                                        </p:attrNameLst>
                                      </p:cBhvr>
                                      <p:tavLst>
                                        <p:tav tm="0">
                                          <p:val>
                                            <p:strVal val="ppt_y"/>
                                          </p:val>
                                        </p:tav>
                                        <p:tav tm="100000">
                                          <p:val>
                                            <p:strVal val="1+ppt_h/2"/>
                                          </p:val>
                                        </p:tav>
                                      </p:tavLst>
                                    </p:anim>
                                    <p:set>
                                      <p:cBhvr>
                                        <p:cTn id="3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A88154D-211D-4471-A78D-F9E5A0322D5F}"/>
              </a:ext>
            </a:extLst>
          </p:cNvPr>
          <p:cNvSpPr/>
          <p:nvPr/>
        </p:nvSpPr>
        <p:spPr>
          <a:xfrm>
            <a:off x="3289081" y="1974633"/>
            <a:ext cx="6674069"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2EE8CA-23CF-4540-9785-2AFF2E41AC45}"/>
              </a:ext>
            </a:extLst>
          </p:cNvPr>
          <p:cNvSpPr/>
          <p:nvPr/>
        </p:nvSpPr>
        <p:spPr>
          <a:xfrm>
            <a:off x="580697" y="1448459"/>
            <a:ext cx="5743903"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Up Arrow 12">
            <a:extLst>
              <a:ext uri="{FF2B5EF4-FFF2-40B4-BE49-F238E27FC236}">
                <a16:creationId xmlns:a16="http://schemas.microsoft.com/office/drawing/2014/main" id="{DCB88228-1A5C-4749-BEB6-1CC381692570}"/>
              </a:ext>
            </a:extLst>
          </p:cNvPr>
          <p:cNvSpPr/>
          <p:nvPr/>
        </p:nvSpPr>
        <p:spPr>
          <a:xfrm rot="10800000" flipH="1">
            <a:off x="8185484" y="1105857"/>
            <a:ext cx="3549315" cy="4586514"/>
          </a:xfrm>
          <a:prstGeom prst="bentUpArrow">
            <a:avLst>
              <a:gd name="adj1" fmla="val 16994"/>
              <a:gd name="adj2" fmla="val 25000"/>
              <a:gd name="adj3" fmla="val 376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1. </a:t>
            </a:r>
            <a:r>
              <a:rPr lang="en-US" u="sng" dirty="0">
                <a:solidFill>
                  <a:srgbClr val="FF0000"/>
                </a:solidFill>
              </a:rPr>
              <a:t>Cosmic</a:t>
            </a:r>
            <a:r>
              <a:rPr lang="en-US" dirty="0"/>
              <a:t> Disturbances </a:t>
            </a:r>
          </a:p>
        </p:txBody>
      </p: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sp>
        <p:nvSpPr>
          <p:cNvPr id="17" name="Rectangle 16">
            <a:extLst>
              <a:ext uri="{FF2B5EF4-FFF2-40B4-BE49-F238E27FC236}">
                <a16:creationId xmlns:a16="http://schemas.microsoft.com/office/drawing/2014/main" id="{590EE666-27AF-4B1B-8EE8-65A018CD63FB}"/>
              </a:ext>
            </a:extLst>
          </p:cNvPr>
          <p:cNvSpPr/>
          <p:nvPr/>
        </p:nvSpPr>
        <p:spPr>
          <a:xfrm>
            <a:off x="6848804" y="1512835"/>
            <a:ext cx="4543095"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566516-C112-4C2E-B3D0-6B818AC6CDF0}"/>
              </a:ext>
            </a:extLst>
          </p:cNvPr>
          <p:cNvSpPr/>
          <p:nvPr/>
        </p:nvSpPr>
        <p:spPr>
          <a:xfrm>
            <a:off x="542598" y="1938504"/>
            <a:ext cx="2981652"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4E5022-37DF-4A98-995C-55399EAD8779}"/>
              </a:ext>
            </a:extLst>
          </p:cNvPr>
          <p:cNvSpPr/>
          <p:nvPr/>
        </p:nvSpPr>
        <p:spPr>
          <a:xfrm>
            <a:off x="523469" y="2436315"/>
            <a:ext cx="7961625"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B3B01E-A792-401C-8297-83C5D63FCD47}"/>
              </a:ext>
            </a:extLst>
          </p:cNvPr>
          <p:cNvSpPr txBox="1"/>
          <p:nvPr/>
        </p:nvSpPr>
        <p:spPr>
          <a:xfrm>
            <a:off x="609600" y="1219200"/>
            <a:ext cx="11068050" cy="2420663"/>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29</a:t>
            </a:r>
            <a:r>
              <a:rPr lang="en-US" sz="4000" b="1" dirty="0">
                <a:solidFill>
                  <a:schemeClr val="bg1"/>
                </a:solidFill>
                <a:effectLst>
                  <a:glow rad="127000">
                    <a:srgbClr val="052441"/>
                  </a:glow>
                </a:effectLst>
              </a:rPr>
              <a:t> "</a:t>
            </a:r>
            <a:r>
              <a:rPr lang="en-US" sz="4000" b="1" dirty="0">
                <a:solidFill>
                  <a:schemeClr val="bg1"/>
                </a:solidFill>
                <a:effectLst>
                  <a:glow rad="127000">
                    <a:srgbClr val="C00000"/>
                  </a:glow>
                </a:effectLst>
              </a:rPr>
              <a:t>Immediately after the   distress   of those days</a:t>
            </a:r>
            <a:r>
              <a:rPr lang="en-US" sz="4000" b="1" dirty="0">
                <a:solidFill>
                  <a:schemeClr val="bg1"/>
                </a:solidFill>
                <a:effectLst>
                  <a:glow rad="127000">
                    <a:srgbClr val="052441"/>
                  </a:glow>
                </a:effectLst>
              </a:rPr>
              <a:t>" 'the sun will be darkened, and the moon will not give its light; the stars will fall from the sky, and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the heavenly bodies will be shaken.’</a:t>
            </a:r>
          </a:p>
          <a:p>
            <a:pPr algn="ctr">
              <a:lnSpc>
                <a:spcPct val="75000"/>
              </a:lnSpc>
            </a:pPr>
            <a:endParaRPr lang="en-US" sz="4000" b="1" dirty="0">
              <a:solidFill>
                <a:schemeClr val="bg1"/>
              </a:solidFill>
              <a:effectLst>
                <a:glow rad="127000">
                  <a:schemeClr val="tx2">
                    <a:lumMod val="50000"/>
                  </a:schemeClr>
                </a:glow>
              </a:effectLst>
            </a:endParaRPr>
          </a:p>
        </p:txBody>
      </p:sp>
      <p:sp>
        <p:nvSpPr>
          <p:cNvPr id="21" name="TextBox 20">
            <a:extLst>
              <a:ext uri="{FF2B5EF4-FFF2-40B4-BE49-F238E27FC236}">
                <a16:creationId xmlns:a16="http://schemas.microsoft.com/office/drawing/2014/main" id="{A1694086-0A78-44DE-AA74-5E70FE0C07F3}"/>
              </a:ext>
            </a:extLst>
          </p:cNvPr>
          <p:cNvSpPr txBox="1"/>
          <p:nvPr/>
        </p:nvSpPr>
        <p:spPr>
          <a:xfrm>
            <a:off x="5957120" y="1095477"/>
            <a:ext cx="2324616" cy="646331"/>
          </a:xfrm>
          <a:prstGeom prst="rect">
            <a:avLst/>
          </a:prstGeom>
          <a:solidFill>
            <a:srgbClr val="C00000"/>
          </a:solidFill>
          <a:ln w="28575">
            <a:solidFill>
              <a:srgbClr val="FF0000"/>
            </a:solidFill>
          </a:ln>
          <a:effectLst>
            <a:softEdge rad="63500"/>
          </a:effectLst>
        </p:spPr>
        <p:txBody>
          <a:bodyPr wrap="square" rtlCol="0">
            <a:spAutoFit/>
          </a:bodyPr>
          <a:lstStyle/>
          <a:p>
            <a:r>
              <a:rPr lang="en-US" sz="3600" b="1" dirty="0">
                <a:solidFill>
                  <a:schemeClr val="bg1"/>
                </a:solidFill>
              </a:rPr>
              <a:t> </a:t>
            </a:r>
            <a:r>
              <a:rPr lang="en-US" sz="3600" b="1" dirty="0">
                <a:solidFill>
                  <a:schemeClr val="bg1"/>
                </a:solidFill>
                <a:effectLst>
                  <a:outerShdw blurRad="38100" dist="38100" dir="2700000" algn="tl">
                    <a:srgbClr val="000000">
                      <a:alpha val="43137"/>
                    </a:srgbClr>
                  </a:outerShdw>
                </a:effectLst>
              </a:rPr>
              <a:t>tribulation</a:t>
            </a:r>
          </a:p>
        </p:txBody>
      </p:sp>
      <p:sp>
        <p:nvSpPr>
          <p:cNvPr id="26" name="Moon 25">
            <a:extLst>
              <a:ext uri="{FF2B5EF4-FFF2-40B4-BE49-F238E27FC236}">
                <a16:creationId xmlns:a16="http://schemas.microsoft.com/office/drawing/2014/main" id="{68B65376-5EA7-4EF5-A6E7-AD17632831B8}"/>
              </a:ext>
            </a:extLst>
          </p:cNvPr>
          <p:cNvSpPr/>
          <p:nvPr/>
        </p:nvSpPr>
        <p:spPr>
          <a:xfrm flipH="1">
            <a:off x="11188312" y="2900910"/>
            <a:ext cx="665422" cy="1215190"/>
          </a:xfrm>
          <a:prstGeom prst="moon">
            <a:avLst/>
          </a:prstGeom>
          <a:solidFill>
            <a:schemeClr val="tx1"/>
          </a:solidFill>
          <a:ln>
            <a:solidFill>
              <a:schemeClr val="bg1">
                <a:lumMod val="95000"/>
              </a:schemeClr>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un 26">
            <a:extLst>
              <a:ext uri="{FF2B5EF4-FFF2-40B4-BE49-F238E27FC236}">
                <a16:creationId xmlns:a16="http://schemas.microsoft.com/office/drawing/2014/main" id="{51AC35C5-6BD8-4868-A074-4F9FA1FDFE12}"/>
              </a:ext>
            </a:extLst>
          </p:cNvPr>
          <p:cNvSpPr/>
          <p:nvPr/>
        </p:nvSpPr>
        <p:spPr>
          <a:xfrm>
            <a:off x="8916430" y="2792300"/>
            <a:ext cx="1576137" cy="1419727"/>
          </a:xfrm>
          <a:prstGeom prst="sun">
            <a:avLst/>
          </a:prstGeom>
          <a:solidFill>
            <a:schemeClr val="tx1"/>
          </a:solidFill>
          <a:ln>
            <a:solidFill>
              <a:schemeClr val="bg1">
                <a:lumMod val="95000"/>
              </a:schemeClr>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33233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path" presetSubtype="0" accel="50000" decel="50000" fill="hold" grpId="0" nodeType="afterEffect">
                                  <p:stCondLst>
                                    <p:cond delay="0"/>
                                  </p:stCondLst>
                                  <p:childTnLst>
                                    <p:animMotion origin="layout" path="M -3.54167E-6 1.85185E-6 C -0.00325 0.06296 -0.01497 0.1081 -0.02669 0.1081 C -0.03828 0.1081 -0.0483 0.06296 -0.05156 1.85185E-6 C -0.05651 0.06296 -0.0664 0.1081 -0.07812 0.1081 C -0.08984 0.1081 -0.09974 0.06296 -0.10299 1.85185E-6 C -0.10794 0.06296 -0.11797 0.1081 -0.12955 0.1081 C -0.14127 0.1081 -0.15299 0.06296 -0.15625 1.85185E-6 C -0.1595 0.06296 -0.1694 0.1081 -0.18281 0.1081 C -0.1927 0.1081 -0.20442 0.06296 -0.20768 1.85185E-6 C -0.21093 0.06296 -0.22265 0.1081 -0.23424 0.1081 C -0.24596 0.1081 -0.25586 0.06296 -0.25911 1.85185E-6 C -0.26419 0.06296 -0.27408 0.1081 -0.2858 0.1081 C -0.29739 0.1081 -0.30742 0.06296 -0.31237 1.85185E-6 C -0.31562 0.06296 -0.32552 0.1081 -0.33724 0.1081 C -0.34895 0.1081 -0.36054 0.06296 -0.3638 1.85185E-6 C -0.36705 0.06296 -0.37708 0.1081 -0.39036 0.1081 C -0.40208 0.1081 -0.41211 0.06296 -0.41523 1.85185E-6 " pathEditMode="relative" rAng="0" ptsTypes="AAAAAAAAAAAAAAAAA">
                                      <p:cBhvr>
                                        <p:cTn id="6" dur="2000" fill="hold"/>
                                        <p:tgtEl>
                                          <p:spTgt spid="27"/>
                                        </p:tgtEl>
                                        <p:attrNameLst>
                                          <p:attrName>ppt_x</p:attrName>
                                          <p:attrName>ppt_y</p:attrName>
                                        </p:attrNameLst>
                                      </p:cBhvr>
                                      <p:rCtr x="-20768" y="5394"/>
                                    </p:animMotion>
                                  </p:childTnLst>
                                </p:cTn>
                              </p:par>
                              <p:par>
                                <p:cTn id="7" presetID="38" presetClass="path" presetSubtype="0" accel="50000" decel="50000" fill="hold" grpId="0" nodeType="withEffect">
                                  <p:stCondLst>
                                    <p:cond delay="500"/>
                                  </p:stCondLst>
                                  <p:childTnLst>
                                    <p:animMotion origin="layout" path="M -1.875E-6 -4.07407E-6 L -0.02396 0.09908 L -0.04622 -4.07407E-6 L -0.07005 0.09908 L -0.09388 -4.07407E-6 L -0.11614 0.09908 L -0.13997 -4.07407E-6 L -0.16224 0.09908 L -0.18607 -4.07407E-6 L -0.20989 0.09908 L -0.23216 -4.07407E-6 L -0.25599 0.09908 L -0.27825 -4.07407E-6 L -0.30208 0.09908 L -0.32591 -4.07407E-6 L -0.34818 0.09908 L -0.372 -4.07407E-6 " pathEditMode="relative" rAng="0" ptsTypes="AAAAAAAAAAAAAAAAA">
                                      <p:cBhvr>
                                        <p:cTn id="8" dur="2000" fill="hold"/>
                                        <p:tgtEl>
                                          <p:spTgt spid="26"/>
                                        </p:tgtEl>
                                        <p:attrNameLst>
                                          <p:attrName>ppt_x</p:attrName>
                                          <p:attrName>ppt_y</p:attrName>
                                        </p:attrNameLst>
                                      </p:cBhvr>
                                      <p:rCtr x="-18607" y="4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B9E6EEB-EFC1-42C0-B3A5-9DD9D2FFCA9B}"/>
              </a:ext>
            </a:extLst>
          </p:cNvPr>
          <p:cNvPicPr>
            <a:picLocks noChangeAspect="1"/>
          </p:cNvPicPr>
          <p:nvPr/>
        </p:nvPicPr>
        <p:blipFill rotWithShape="1">
          <a:blip r:embed="rId2"/>
          <a:srcRect r="11252"/>
          <a:stretch/>
        </p:blipFill>
        <p:spPr>
          <a:xfrm>
            <a:off x="8620125" y="0"/>
            <a:ext cx="3571875" cy="6858000"/>
          </a:xfrm>
          <a:prstGeom prst="rect">
            <a:avLst/>
          </a:prstGeom>
        </p:spPr>
      </p:pic>
      <p:sp>
        <p:nvSpPr>
          <p:cNvPr id="20" name="Bent-Up Arrow 12">
            <a:extLst>
              <a:ext uri="{FF2B5EF4-FFF2-40B4-BE49-F238E27FC236}">
                <a16:creationId xmlns:a16="http://schemas.microsoft.com/office/drawing/2014/main" id="{DCB88228-1A5C-4749-BEB6-1CC381692570}"/>
              </a:ext>
            </a:extLst>
          </p:cNvPr>
          <p:cNvSpPr/>
          <p:nvPr/>
        </p:nvSpPr>
        <p:spPr>
          <a:xfrm rot="10800000" flipH="1">
            <a:off x="8185484" y="1105857"/>
            <a:ext cx="3549315" cy="4586514"/>
          </a:xfrm>
          <a:prstGeom prst="bentUpArrow">
            <a:avLst>
              <a:gd name="adj1" fmla="val 16994"/>
              <a:gd name="adj2" fmla="val 25000"/>
              <a:gd name="adj3" fmla="val 376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AC1387-F9D0-4B54-B997-D071B77D1057}"/>
              </a:ext>
            </a:extLst>
          </p:cNvPr>
          <p:cNvPicPr>
            <a:picLocks noChangeAspect="1"/>
          </p:cNvPicPr>
          <p:nvPr/>
        </p:nvPicPr>
        <p:blipFill rotWithShape="1">
          <a:blip r:embed="rId2"/>
          <a:srcRect r="11252"/>
          <a:stretch/>
        </p:blipFill>
        <p:spPr>
          <a:xfrm>
            <a:off x="8620125" y="1058091"/>
            <a:ext cx="3571875" cy="6858000"/>
          </a:xfrm>
          <a:prstGeom prst="rect">
            <a:avLst/>
          </a:prstGeom>
        </p:spPr>
      </p:pic>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1. </a:t>
            </a:r>
            <a:r>
              <a:rPr lang="en-US" u="sng" dirty="0">
                <a:solidFill>
                  <a:srgbClr val="FF0000"/>
                </a:solidFill>
              </a:rPr>
              <a:t>Cosmic</a:t>
            </a:r>
            <a:r>
              <a:rPr lang="en-US" dirty="0"/>
              <a:t> Disturbances </a:t>
            </a:r>
          </a:p>
        </p:txBody>
      </p: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sp>
        <p:nvSpPr>
          <p:cNvPr id="23" name="Rectangle 22">
            <a:extLst>
              <a:ext uri="{FF2B5EF4-FFF2-40B4-BE49-F238E27FC236}">
                <a16:creationId xmlns:a16="http://schemas.microsoft.com/office/drawing/2014/main" id="{EFB1225C-853D-4391-98AB-65CC875B2E39}"/>
              </a:ext>
            </a:extLst>
          </p:cNvPr>
          <p:cNvSpPr/>
          <p:nvPr/>
        </p:nvSpPr>
        <p:spPr>
          <a:xfrm>
            <a:off x="5191886" y="1539899"/>
            <a:ext cx="5180023"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B3B01E-A792-401C-8297-83C5D63FCD47}"/>
              </a:ext>
            </a:extLst>
          </p:cNvPr>
          <p:cNvSpPr txBox="1"/>
          <p:nvPr/>
        </p:nvSpPr>
        <p:spPr>
          <a:xfrm>
            <a:off x="609600" y="1219200"/>
            <a:ext cx="11068050" cy="574003"/>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29</a:t>
            </a:r>
            <a:r>
              <a:rPr lang="en-US" sz="4000" b="1" dirty="0">
                <a:solidFill>
                  <a:schemeClr val="bg1"/>
                </a:solidFill>
                <a:effectLst>
                  <a:glow rad="127000">
                    <a:srgbClr val="052441"/>
                  </a:glow>
                </a:effectLst>
              </a:rPr>
              <a:t> "</a:t>
            </a:r>
            <a:r>
              <a:rPr lang="en-US" sz="4000" b="1" dirty="0">
                <a:solidFill>
                  <a:schemeClr val="bg1"/>
                </a:solidFill>
                <a:effectLst>
                  <a:glow rad="127000">
                    <a:srgbClr val="C00000"/>
                  </a:glow>
                </a:effectLst>
              </a:rPr>
              <a:t>Immediately after the   distress   of those days</a:t>
            </a:r>
            <a:r>
              <a:rPr lang="en-US" sz="4000" b="1" dirty="0">
                <a:solidFill>
                  <a:schemeClr val="bg1"/>
                </a:solidFill>
                <a:effectLst>
                  <a:glow rad="127000">
                    <a:srgbClr val="052441"/>
                  </a:glow>
                </a:effectLst>
              </a:rPr>
              <a:t>"</a:t>
            </a:r>
          </a:p>
        </p:txBody>
      </p:sp>
      <p:sp>
        <p:nvSpPr>
          <p:cNvPr id="21" name="TextBox 20">
            <a:extLst>
              <a:ext uri="{FF2B5EF4-FFF2-40B4-BE49-F238E27FC236}">
                <a16:creationId xmlns:a16="http://schemas.microsoft.com/office/drawing/2014/main" id="{A1694086-0A78-44DE-AA74-5E70FE0C07F3}"/>
              </a:ext>
            </a:extLst>
          </p:cNvPr>
          <p:cNvSpPr txBox="1"/>
          <p:nvPr/>
        </p:nvSpPr>
        <p:spPr>
          <a:xfrm>
            <a:off x="5957120" y="1095477"/>
            <a:ext cx="2324616" cy="646331"/>
          </a:xfrm>
          <a:prstGeom prst="rect">
            <a:avLst/>
          </a:prstGeom>
          <a:solidFill>
            <a:srgbClr val="C00000"/>
          </a:solidFill>
          <a:ln w="28575">
            <a:solidFill>
              <a:srgbClr val="FF0000"/>
            </a:solidFill>
          </a:ln>
          <a:effectLst>
            <a:softEdge rad="63500"/>
          </a:effectLst>
        </p:spPr>
        <p:txBody>
          <a:bodyPr wrap="square" rtlCol="0">
            <a:spAutoFit/>
          </a:bodyPr>
          <a:lstStyle/>
          <a:p>
            <a:r>
              <a:rPr lang="en-US" sz="3600" b="1" dirty="0">
                <a:solidFill>
                  <a:schemeClr val="bg1"/>
                </a:solidFill>
              </a:rPr>
              <a:t> </a:t>
            </a:r>
            <a:r>
              <a:rPr lang="en-US" sz="3600" b="1" dirty="0">
                <a:solidFill>
                  <a:schemeClr val="bg1"/>
                </a:solidFill>
                <a:effectLst>
                  <a:outerShdw blurRad="38100" dist="38100" dir="2700000" algn="tl">
                    <a:srgbClr val="000000">
                      <a:alpha val="43137"/>
                    </a:srgbClr>
                  </a:outerShdw>
                </a:effectLst>
              </a:rPr>
              <a:t>tribulation</a:t>
            </a:r>
          </a:p>
        </p:txBody>
      </p:sp>
      <p:sp>
        <p:nvSpPr>
          <p:cNvPr id="22" name="TextBox 21">
            <a:extLst>
              <a:ext uri="{FF2B5EF4-FFF2-40B4-BE49-F238E27FC236}">
                <a16:creationId xmlns:a16="http://schemas.microsoft.com/office/drawing/2014/main" id="{4A9E7F97-AAEC-4FF5-AFB8-BA3071D98568}"/>
              </a:ext>
            </a:extLst>
          </p:cNvPr>
          <p:cNvSpPr txBox="1"/>
          <p:nvPr/>
        </p:nvSpPr>
        <p:spPr>
          <a:xfrm>
            <a:off x="592183" y="1658982"/>
            <a:ext cx="11068050" cy="1497333"/>
          </a:xfrm>
          <a:prstGeom prst="rect">
            <a:avLst/>
          </a:prstGeom>
          <a:noFill/>
        </p:spPr>
        <p:txBody>
          <a:bodyPr wrap="square" rtlCol="0">
            <a:spAutoFit/>
          </a:bodyPr>
          <a:lstStyle/>
          <a:p>
            <a:pPr>
              <a:lnSpc>
                <a:spcPct val="75000"/>
              </a:lnSpc>
            </a:pPr>
            <a:r>
              <a:rPr lang="en-US" sz="4000" b="1" dirty="0">
                <a:solidFill>
                  <a:schemeClr val="bg1"/>
                </a:solidFill>
                <a:effectLst>
                  <a:glow rad="127000">
                    <a:srgbClr val="052441"/>
                  </a:glow>
                </a:effectLst>
              </a:rPr>
              <a:t>... </a:t>
            </a:r>
            <a:r>
              <a:rPr lang="en-US" sz="4000" b="1" baseline="30000" dirty="0">
                <a:solidFill>
                  <a:schemeClr val="bg1"/>
                </a:solidFill>
                <a:effectLst>
                  <a:glow rad="127000">
                    <a:srgbClr val="052441"/>
                  </a:glow>
                </a:effectLst>
              </a:rPr>
              <a:t>30</a:t>
            </a:r>
            <a:r>
              <a:rPr lang="en-US" sz="4000" b="1" dirty="0">
                <a:solidFill>
                  <a:schemeClr val="bg1"/>
                </a:solidFill>
                <a:effectLst>
                  <a:glow rad="127000">
                    <a:srgbClr val="052441"/>
                  </a:glow>
                </a:effectLst>
              </a:rPr>
              <a:t> "At that time the </a:t>
            </a:r>
            <a:r>
              <a:rPr lang="en-US" sz="4000" b="1" dirty="0">
                <a:solidFill>
                  <a:schemeClr val="bg1"/>
                </a:solidFill>
                <a:effectLst>
                  <a:glow rad="127000">
                    <a:srgbClr val="C00000"/>
                  </a:glow>
                </a:effectLst>
              </a:rPr>
              <a:t>sign of the Son of Man </a:t>
            </a:r>
            <a:br>
              <a:rPr lang="en-US" sz="4000" b="1" dirty="0">
                <a:solidFill>
                  <a:schemeClr val="bg1"/>
                </a:solidFill>
                <a:effectLst>
                  <a:glow rad="127000">
                    <a:srgbClr val="C00000"/>
                  </a:glow>
                </a:effectLst>
              </a:rPr>
            </a:br>
            <a:r>
              <a:rPr lang="en-US" sz="4000" b="1" dirty="0">
                <a:solidFill>
                  <a:schemeClr val="bg1"/>
                </a:solidFill>
                <a:effectLst>
                  <a:glow rad="127000">
                    <a:srgbClr val="C00000"/>
                  </a:glow>
                </a:effectLst>
              </a:rPr>
              <a:t>will appear</a:t>
            </a:r>
            <a:r>
              <a:rPr lang="en-US" sz="4000" b="1" dirty="0">
                <a:solidFill>
                  <a:schemeClr val="bg1"/>
                </a:solidFill>
              </a:rPr>
              <a:t> </a:t>
            </a:r>
            <a:r>
              <a:rPr lang="en-US" sz="4000" b="1" dirty="0">
                <a:solidFill>
                  <a:schemeClr val="bg1"/>
                </a:solidFill>
                <a:effectLst>
                  <a:glow rad="127000">
                    <a:srgbClr val="C00000"/>
                  </a:glow>
                </a:effectLst>
              </a:rPr>
              <a:t>in the sky, </a:t>
            </a:r>
            <a:r>
              <a:rPr lang="en-US" sz="4000" b="1" dirty="0">
                <a:solidFill>
                  <a:schemeClr val="bg1"/>
                </a:solidFill>
                <a:effectLst>
                  <a:glow rad="127000">
                    <a:srgbClr val="052441"/>
                  </a:glow>
                </a:effectLst>
              </a:rPr>
              <a:t>and all the nations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of the earth will mourn. </a:t>
            </a:r>
          </a:p>
        </p:txBody>
      </p:sp>
    </p:spTree>
    <p:extLst>
      <p:ext uri="{BB962C8B-B14F-4D97-AF65-F5344CB8AC3E}">
        <p14:creationId xmlns:p14="http://schemas.microsoft.com/office/powerpoint/2010/main" val="4156083916"/>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2A082BC-58D3-463D-A78C-4896E9761E4E}"/>
              </a:ext>
            </a:extLst>
          </p:cNvPr>
          <p:cNvPicPr>
            <a:picLocks noChangeAspect="1"/>
          </p:cNvPicPr>
          <p:nvPr/>
        </p:nvPicPr>
        <p:blipFill rotWithShape="1">
          <a:blip r:embed="rId2"/>
          <a:srcRect r="11252"/>
          <a:stretch/>
        </p:blipFill>
        <p:spPr>
          <a:xfrm>
            <a:off x="8620125" y="0"/>
            <a:ext cx="3571875" cy="6858000"/>
          </a:xfrm>
          <a:prstGeom prst="rect">
            <a:avLst/>
          </a:prstGeom>
        </p:spPr>
      </p:pic>
      <p:sp>
        <p:nvSpPr>
          <p:cNvPr id="20" name="Bent-Up Arrow 12">
            <a:extLst>
              <a:ext uri="{FF2B5EF4-FFF2-40B4-BE49-F238E27FC236}">
                <a16:creationId xmlns:a16="http://schemas.microsoft.com/office/drawing/2014/main" id="{DCB88228-1A5C-4749-BEB6-1CC381692570}"/>
              </a:ext>
            </a:extLst>
          </p:cNvPr>
          <p:cNvSpPr/>
          <p:nvPr/>
        </p:nvSpPr>
        <p:spPr>
          <a:xfrm rot="10800000" flipH="1">
            <a:off x="8185484" y="1105857"/>
            <a:ext cx="3549315" cy="4586514"/>
          </a:xfrm>
          <a:prstGeom prst="bentUpArrow">
            <a:avLst>
              <a:gd name="adj1" fmla="val 16994"/>
              <a:gd name="adj2" fmla="val 25000"/>
              <a:gd name="adj3" fmla="val 376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1. </a:t>
            </a:r>
            <a:r>
              <a:rPr lang="en-US" u="sng" dirty="0">
                <a:solidFill>
                  <a:srgbClr val="FF0000"/>
                </a:solidFill>
              </a:rPr>
              <a:t>Cosmic</a:t>
            </a:r>
            <a:r>
              <a:rPr lang="en-US" dirty="0"/>
              <a:t> Disturbances </a:t>
            </a:r>
          </a:p>
        </p:txBody>
      </p: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pic>
        <p:nvPicPr>
          <p:cNvPr id="17" name="Picture 16">
            <a:extLst>
              <a:ext uri="{FF2B5EF4-FFF2-40B4-BE49-F238E27FC236}">
                <a16:creationId xmlns:a16="http://schemas.microsoft.com/office/drawing/2014/main" id="{0E861741-4A60-4A6C-A05B-0D4CAD29E9CB}"/>
              </a:ext>
            </a:extLst>
          </p:cNvPr>
          <p:cNvPicPr>
            <a:picLocks noChangeAspect="1"/>
          </p:cNvPicPr>
          <p:nvPr/>
        </p:nvPicPr>
        <p:blipFill rotWithShape="1">
          <a:blip r:embed="rId2"/>
          <a:srcRect r="11252"/>
          <a:stretch/>
        </p:blipFill>
        <p:spPr>
          <a:xfrm>
            <a:off x="8620125" y="1058091"/>
            <a:ext cx="3571875" cy="6858000"/>
          </a:xfrm>
          <a:prstGeom prst="rect">
            <a:avLst/>
          </a:prstGeom>
        </p:spPr>
      </p:pic>
      <p:sp>
        <p:nvSpPr>
          <p:cNvPr id="11" name="TextBox 10">
            <a:extLst>
              <a:ext uri="{FF2B5EF4-FFF2-40B4-BE49-F238E27FC236}">
                <a16:creationId xmlns:a16="http://schemas.microsoft.com/office/drawing/2014/main" id="{C8B3B01E-A792-401C-8297-83C5D63FCD47}"/>
              </a:ext>
            </a:extLst>
          </p:cNvPr>
          <p:cNvSpPr txBox="1"/>
          <p:nvPr/>
        </p:nvSpPr>
        <p:spPr>
          <a:xfrm>
            <a:off x="609600" y="1219200"/>
            <a:ext cx="11068050" cy="574003"/>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29</a:t>
            </a:r>
            <a:r>
              <a:rPr lang="en-US" sz="4000" b="1" dirty="0">
                <a:solidFill>
                  <a:schemeClr val="bg1"/>
                </a:solidFill>
                <a:effectLst>
                  <a:glow rad="127000">
                    <a:srgbClr val="052441"/>
                  </a:glow>
                </a:effectLst>
              </a:rPr>
              <a:t> "</a:t>
            </a:r>
            <a:r>
              <a:rPr lang="en-US" sz="4000" b="1" dirty="0">
                <a:solidFill>
                  <a:schemeClr val="bg1"/>
                </a:solidFill>
                <a:effectLst>
                  <a:glow rad="127000">
                    <a:srgbClr val="C00000"/>
                  </a:glow>
                </a:effectLst>
              </a:rPr>
              <a:t>Immediately after the   distress   of those days</a:t>
            </a:r>
            <a:r>
              <a:rPr lang="en-US" sz="4000" b="1" dirty="0">
                <a:solidFill>
                  <a:schemeClr val="bg1"/>
                </a:solidFill>
                <a:effectLst>
                  <a:glow rad="127000">
                    <a:srgbClr val="052441"/>
                  </a:glow>
                </a:effectLst>
              </a:rPr>
              <a:t>"</a:t>
            </a:r>
          </a:p>
        </p:txBody>
      </p:sp>
      <p:sp>
        <p:nvSpPr>
          <p:cNvPr id="22" name="TextBox 21">
            <a:extLst>
              <a:ext uri="{FF2B5EF4-FFF2-40B4-BE49-F238E27FC236}">
                <a16:creationId xmlns:a16="http://schemas.microsoft.com/office/drawing/2014/main" id="{4A9E7F97-AAEC-4FF5-AFB8-BA3071D98568}"/>
              </a:ext>
            </a:extLst>
          </p:cNvPr>
          <p:cNvSpPr txBox="1"/>
          <p:nvPr/>
        </p:nvSpPr>
        <p:spPr>
          <a:xfrm>
            <a:off x="592183" y="1658982"/>
            <a:ext cx="11068050" cy="1497333"/>
          </a:xfrm>
          <a:prstGeom prst="rect">
            <a:avLst/>
          </a:prstGeom>
          <a:noFill/>
        </p:spPr>
        <p:txBody>
          <a:bodyPr wrap="square" rtlCol="0">
            <a:spAutoFit/>
          </a:bodyPr>
          <a:lstStyle/>
          <a:p>
            <a:pPr>
              <a:lnSpc>
                <a:spcPct val="75000"/>
              </a:lnSpc>
            </a:pPr>
            <a:r>
              <a:rPr lang="en-US" sz="4000" b="1" dirty="0">
                <a:solidFill>
                  <a:schemeClr val="bg1"/>
                </a:solidFill>
                <a:effectLst>
                  <a:glow rad="127000">
                    <a:srgbClr val="052441"/>
                  </a:glow>
                </a:effectLst>
              </a:rPr>
              <a:t>... </a:t>
            </a:r>
            <a:r>
              <a:rPr lang="en-US" sz="4000" b="1" baseline="30000" dirty="0">
                <a:solidFill>
                  <a:schemeClr val="bg1"/>
                </a:solidFill>
                <a:effectLst>
                  <a:glow rad="127000">
                    <a:srgbClr val="052441"/>
                  </a:glow>
                </a:effectLst>
              </a:rPr>
              <a:t>30</a:t>
            </a:r>
            <a:r>
              <a:rPr lang="en-US" sz="4000" b="1" dirty="0">
                <a:solidFill>
                  <a:schemeClr val="bg1"/>
                </a:solidFill>
                <a:effectLst>
                  <a:glow rad="127000">
                    <a:srgbClr val="052441"/>
                  </a:glow>
                </a:effectLst>
              </a:rPr>
              <a:t> "At that time the sign of the Son of Man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will appear in the sky, and </a:t>
            </a:r>
            <a:r>
              <a:rPr lang="en-US" sz="4000" b="1" dirty="0">
                <a:solidFill>
                  <a:schemeClr val="bg1"/>
                </a:solidFill>
                <a:effectLst>
                  <a:glow rad="127000">
                    <a:srgbClr val="C00000"/>
                  </a:glow>
                </a:effectLst>
              </a:rPr>
              <a:t>all the nations </a:t>
            </a:r>
            <a:br>
              <a:rPr lang="en-US" sz="4000" b="1" dirty="0">
                <a:solidFill>
                  <a:schemeClr val="bg1"/>
                </a:solidFill>
                <a:effectLst>
                  <a:glow rad="127000">
                    <a:srgbClr val="C00000"/>
                  </a:glow>
                </a:effectLst>
              </a:rPr>
            </a:br>
            <a:r>
              <a:rPr lang="en-US" sz="4000" b="1" dirty="0">
                <a:solidFill>
                  <a:schemeClr val="bg1"/>
                </a:solidFill>
                <a:effectLst>
                  <a:glow rad="127000">
                    <a:srgbClr val="C00000"/>
                  </a:glow>
                </a:effectLst>
              </a:rPr>
              <a:t>of the earth will mourn</a:t>
            </a:r>
            <a:r>
              <a:rPr lang="en-US" sz="4000" b="1" dirty="0">
                <a:solidFill>
                  <a:schemeClr val="bg1"/>
                </a:solidFill>
                <a:effectLst>
                  <a:glow rad="127000">
                    <a:srgbClr val="052441"/>
                  </a:glow>
                </a:effectLst>
              </a:rPr>
              <a:t>. </a:t>
            </a:r>
          </a:p>
        </p:txBody>
      </p:sp>
      <p:sp>
        <p:nvSpPr>
          <p:cNvPr id="21" name="TextBox 20">
            <a:extLst>
              <a:ext uri="{FF2B5EF4-FFF2-40B4-BE49-F238E27FC236}">
                <a16:creationId xmlns:a16="http://schemas.microsoft.com/office/drawing/2014/main" id="{A1694086-0A78-44DE-AA74-5E70FE0C07F3}"/>
              </a:ext>
            </a:extLst>
          </p:cNvPr>
          <p:cNvSpPr txBox="1"/>
          <p:nvPr/>
        </p:nvSpPr>
        <p:spPr>
          <a:xfrm>
            <a:off x="5957120" y="1095477"/>
            <a:ext cx="2324616" cy="646331"/>
          </a:xfrm>
          <a:prstGeom prst="rect">
            <a:avLst/>
          </a:prstGeom>
          <a:solidFill>
            <a:srgbClr val="C00000"/>
          </a:solidFill>
          <a:ln w="28575">
            <a:solidFill>
              <a:srgbClr val="FF0000"/>
            </a:solidFill>
          </a:ln>
          <a:effectLst>
            <a:softEdge rad="63500"/>
          </a:effectLst>
        </p:spPr>
        <p:txBody>
          <a:bodyPr wrap="square" rtlCol="0">
            <a:spAutoFit/>
          </a:bodyPr>
          <a:lstStyle/>
          <a:p>
            <a:r>
              <a:rPr lang="en-US" sz="3600" b="1" dirty="0">
                <a:solidFill>
                  <a:schemeClr val="bg1"/>
                </a:solidFill>
              </a:rPr>
              <a:t> </a:t>
            </a:r>
            <a:r>
              <a:rPr lang="en-US" sz="3600" b="1" dirty="0">
                <a:solidFill>
                  <a:schemeClr val="bg1"/>
                </a:solidFill>
                <a:effectLst>
                  <a:outerShdw blurRad="38100" dist="38100" dir="2700000" algn="tl">
                    <a:srgbClr val="000000">
                      <a:alpha val="43137"/>
                    </a:srgbClr>
                  </a:outerShdw>
                </a:effectLst>
              </a:rPr>
              <a:t>tribulation</a:t>
            </a:r>
          </a:p>
        </p:txBody>
      </p:sp>
      <p:sp>
        <p:nvSpPr>
          <p:cNvPr id="8" name="TextBox 7">
            <a:extLst>
              <a:ext uri="{FF2B5EF4-FFF2-40B4-BE49-F238E27FC236}">
                <a16:creationId xmlns:a16="http://schemas.microsoft.com/office/drawing/2014/main" id="{AA3E16EC-A615-4297-85E8-3124FF0F58C0}"/>
              </a:ext>
            </a:extLst>
          </p:cNvPr>
          <p:cNvSpPr txBox="1"/>
          <p:nvPr/>
        </p:nvSpPr>
        <p:spPr>
          <a:xfrm>
            <a:off x="6392962" y="2474106"/>
            <a:ext cx="3958046" cy="1349566"/>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WHY?</a:t>
            </a:r>
          </a:p>
        </p:txBody>
      </p:sp>
    </p:spTree>
    <p:extLst>
      <p:ext uri="{BB962C8B-B14F-4D97-AF65-F5344CB8AC3E}">
        <p14:creationId xmlns:p14="http://schemas.microsoft.com/office/powerpoint/2010/main" val="394196180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57F60E-5EA7-4E0E-853A-837F5D9E40D4}"/>
              </a:ext>
            </a:extLst>
          </p:cNvPr>
          <p:cNvPicPr>
            <a:picLocks noChangeAspect="1"/>
          </p:cNvPicPr>
          <p:nvPr/>
        </p:nvPicPr>
        <p:blipFill rotWithShape="1">
          <a:blip r:embed="rId3"/>
          <a:srcRect t="20076" b="17302"/>
          <a:stretch/>
        </p:blipFill>
        <p:spPr>
          <a:xfrm>
            <a:off x="5997422" y="0"/>
            <a:ext cx="6194578" cy="6858000"/>
          </a:xfrm>
          <a:prstGeom prst="rect">
            <a:avLst/>
          </a:prstGeom>
        </p:spPr>
      </p:pic>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2. Battle of </a:t>
            </a:r>
            <a:r>
              <a:rPr lang="en-US" u="sng" dirty="0">
                <a:solidFill>
                  <a:srgbClr val="FF0000"/>
                </a:solidFill>
              </a:rPr>
              <a:t>Armageddon</a:t>
            </a:r>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6031952" cy="4858802"/>
          </a:xfrm>
        </p:spPr>
        <p:txBody>
          <a:bodyPr/>
          <a:lstStyle/>
          <a:p>
            <a:r>
              <a:rPr lang="en-US" dirty="0"/>
              <a:t>Rev 16:16 Then they gathered the kings together to the place that in Hebrew is called </a:t>
            </a:r>
            <a:r>
              <a:rPr lang="en-US" dirty="0">
                <a:effectLst>
                  <a:glow rad="127000">
                    <a:srgbClr val="FF0000"/>
                  </a:glow>
                </a:effectLst>
              </a:rPr>
              <a:t>Armageddon</a:t>
            </a:r>
            <a:r>
              <a:rPr lang="en-US" dirty="0"/>
              <a:t>. </a:t>
            </a:r>
          </a:p>
        </p:txBody>
      </p:sp>
      <p:sp>
        <p:nvSpPr>
          <p:cNvPr id="7" name="TextBox 6">
            <a:extLst>
              <a:ext uri="{FF2B5EF4-FFF2-40B4-BE49-F238E27FC236}">
                <a16:creationId xmlns:a16="http://schemas.microsoft.com/office/drawing/2014/main" id="{B5CEF5FE-CAE2-468F-9C58-C7DABA7057B1}"/>
              </a:ext>
            </a:extLst>
          </p:cNvPr>
          <p:cNvSpPr txBox="1"/>
          <p:nvPr/>
        </p:nvSpPr>
        <p:spPr>
          <a:xfrm>
            <a:off x="6316084" y="2071116"/>
            <a:ext cx="2212848" cy="1384995"/>
          </a:xfrm>
          <a:prstGeom prst="rect">
            <a:avLst/>
          </a:prstGeom>
          <a:noFill/>
        </p:spPr>
        <p:txBody>
          <a:bodyPr wrap="square" rtlCol="0">
            <a:spAutoFit/>
          </a:bodyPr>
          <a:lstStyle/>
          <a:p>
            <a:pPr algn="r"/>
            <a:r>
              <a:rPr lang="en-US" sz="2800" b="1" dirty="0">
                <a:solidFill>
                  <a:schemeClr val="bg1"/>
                </a:solidFill>
              </a:rPr>
              <a:t>City</a:t>
            </a:r>
          </a:p>
          <a:p>
            <a:pPr algn="r"/>
            <a:r>
              <a:rPr lang="en-US" sz="2800" b="1" dirty="0">
                <a:solidFill>
                  <a:schemeClr val="bg1"/>
                </a:solidFill>
              </a:rPr>
              <a:t>MEGIDDO</a:t>
            </a:r>
          </a:p>
          <a:p>
            <a:pPr algn="r"/>
            <a:r>
              <a:rPr lang="en-US" sz="2800" b="1" dirty="0">
                <a:solidFill>
                  <a:schemeClr val="bg1"/>
                </a:solidFill>
              </a:rPr>
              <a:t>Plain</a:t>
            </a:r>
          </a:p>
        </p:txBody>
      </p:sp>
      <p:sp>
        <p:nvSpPr>
          <p:cNvPr id="8" name="TextBox 7">
            <a:extLst>
              <a:ext uri="{FF2B5EF4-FFF2-40B4-BE49-F238E27FC236}">
                <a16:creationId xmlns:a16="http://schemas.microsoft.com/office/drawing/2014/main" id="{EF6BE94C-C4A7-434B-BCCF-0316C14DF7A8}"/>
              </a:ext>
            </a:extLst>
          </p:cNvPr>
          <p:cNvSpPr txBox="1"/>
          <p:nvPr/>
        </p:nvSpPr>
        <p:spPr>
          <a:xfrm>
            <a:off x="1737360" y="3584448"/>
            <a:ext cx="3657600" cy="769441"/>
          </a:xfrm>
          <a:prstGeom prst="rect">
            <a:avLst/>
          </a:prstGeom>
          <a:noFill/>
        </p:spPr>
        <p:txBody>
          <a:bodyPr wrap="square" rtlCol="0">
            <a:spAutoFit/>
          </a:bodyPr>
          <a:lstStyle/>
          <a:p>
            <a:r>
              <a:rPr lang="en-US" sz="4400" b="1" dirty="0">
                <a:solidFill>
                  <a:schemeClr val="bg1"/>
                </a:solidFill>
                <a:effectLst>
                  <a:glow rad="127000">
                    <a:srgbClr val="FF0000"/>
                  </a:glow>
                </a:effectLst>
              </a:rPr>
              <a:t>Har-Megiddo</a:t>
            </a:r>
          </a:p>
        </p:txBody>
      </p:sp>
      <p:sp>
        <p:nvSpPr>
          <p:cNvPr id="9" name="TextBox 8">
            <a:extLst>
              <a:ext uri="{FF2B5EF4-FFF2-40B4-BE49-F238E27FC236}">
                <a16:creationId xmlns:a16="http://schemas.microsoft.com/office/drawing/2014/main" id="{581C3B9B-AD40-4B18-A2AB-C7BB3E67D263}"/>
              </a:ext>
            </a:extLst>
          </p:cNvPr>
          <p:cNvSpPr txBox="1"/>
          <p:nvPr/>
        </p:nvSpPr>
        <p:spPr>
          <a:xfrm>
            <a:off x="1042416" y="4285488"/>
            <a:ext cx="6327648" cy="769441"/>
          </a:xfrm>
          <a:prstGeom prst="rect">
            <a:avLst/>
          </a:prstGeom>
          <a:noFill/>
        </p:spPr>
        <p:txBody>
          <a:bodyPr wrap="square" rtlCol="0">
            <a:spAutoFit/>
          </a:bodyPr>
          <a:lstStyle/>
          <a:p>
            <a:r>
              <a:rPr lang="en-US" sz="4400" b="1" dirty="0">
                <a:solidFill>
                  <a:schemeClr val="bg1"/>
                </a:solidFill>
                <a:effectLst>
                  <a:glow rad="127000">
                    <a:srgbClr val="FF0000"/>
                  </a:glow>
                </a:effectLst>
              </a:rPr>
              <a:t>Mount-Place of Troops</a:t>
            </a:r>
          </a:p>
        </p:txBody>
      </p:sp>
      <p:sp>
        <p:nvSpPr>
          <p:cNvPr id="11" name="Freeform: Shape 10">
            <a:extLst>
              <a:ext uri="{FF2B5EF4-FFF2-40B4-BE49-F238E27FC236}">
                <a16:creationId xmlns:a16="http://schemas.microsoft.com/office/drawing/2014/main" id="{A2450494-A826-4B6F-817B-F4285EE3F62E}"/>
              </a:ext>
            </a:extLst>
          </p:cNvPr>
          <p:cNvSpPr/>
          <p:nvPr/>
        </p:nvSpPr>
        <p:spPr>
          <a:xfrm>
            <a:off x="9009529" y="2407025"/>
            <a:ext cx="806824" cy="759758"/>
          </a:xfrm>
          <a:custGeom>
            <a:avLst/>
            <a:gdLst>
              <a:gd name="connsiteX0" fmla="*/ 0 w 766482"/>
              <a:gd name="connsiteY0" fmla="*/ 0 h 699247"/>
              <a:gd name="connsiteX1" fmla="*/ 47064 w 766482"/>
              <a:gd name="connsiteY1" fmla="*/ 282389 h 699247"/>
              <a:gd name="connsiteX2" fmla="*/ 275664 w 766482"/>
              <a:gd name="connsiteY2" fmla="*/ 537883 h 699247"/>
              <a:gd name="connsiteX3" fmla="*/ 403411 w 766482"/>
              <a:gd name="connsiteY3" fmla="*/ 605118 h 699247"/>
              <a:gd name="connsiteX4" fmla="*/ 551329 w 766482"/>
              <a:gd name="connsiteY4" fmla="*/ 578224 h 699247"/>
              <a:gd name="connsiteX5" fmla="*/ 611841 w 766482"/>
              <a:gd name="connsiteY5" fmla="*/ 699247 h 699247"/>
              <a:gd name="connsiteX6" fmla="*/ 766482 w 766482"/>
              <a:gd name="connsiteY6" fmla="*/ 605118 h 699247"/>
              <a:gd name="connsiteX7" fmla="*/ 685800 w 766482"/>
              <a:gd name="connsiteY7" fmla="*/ 376518 h 699247"/>
              <a:gd name="connsiteX8" fmla="*/ 571500 w 766482"/>
              <a:gd name="connsiteY8" fmla="*/ 181536 h 699247"/>
              <a:gd name="connsiteX9" fmla="*/ 369794 w 766482"/>
              <a:gd name="connsiteY9" fmla="*/ 53789 h 699247"/>
              <a:gd name="connsiteX10" fmla="*/ 0 w 766482"/>
              <a:gd name="connsiteY10" fmla="*/ 0 h 69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482" h="699247">
                <a:moveTo>
                  <a:pt x="0" y="0"/>
                </a:moveTo>
                <a:lnTo>
                  <a:pt x="47064" y="282389"/>
                </a:lnTo>
                <a:lnTo>
                  <a:pt x="275664" y="537883"/>
                </a:lnTo>
                <a:lnTo>
                  <a:pt x="403411" y="605118"/>
                </a:lnTo>
                <a:lnTo>
                  <a:pt x="551329" y="578224"/>
                </a:lnTo>
                <a:lnTo>
                  <a:pt x="611841" y="699247"/>
                </a:lnTo>
                <a:lnTo>
                  <a:pt x="766482" y="605118"/>
                </a:lnTo>
                <a:lnTo>
                  <a:pt x="685800" y="376518"/>
                </a:lnTo>
                <a:lnTo>
                  <a:pt x="571500" y="181536"/>
                </a:lnTo>
                <a:lnTo>
                  <a:pt x="369794" y="53789"/>
                </a:lnTo>
                <a:lnTo>
                  <a:pt x="0" y="0"/>
                </a:lnTo>
                <a:close/>
              </a:path>
            </a:pathLst>
          </a:custGeom>
          <a:solidFill>
            <a:schemeClr val="bg1">
              <a:alpha val="5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0DD969-4416-40D7-90E1-BAD6AADDACB3}"/>
              </a:ext>
            </a:extLst>
          </p:cNvPr>
          <p:cNvSpPr/>
          <p:nvPr/>
        </p:nvSpPr>
        <p:spPr>
          <a:xfrm>
            <a:off x="9046104" y="2675964"/>
            <a:ext cx="185302" cy="18825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0844131-D23A-4422-BFF0-ED7D94859056}"/>
              </a:ext>
            </a:extLst>
          </p:cNvPr>
          <p:cNvCxnSpPr>
            <a:cxnSpLocks/>
          </p:cNvCxnSpPr>
          <p:nvPr/>
        </p:nvCxnSpPr>
        <p:spPr>
          <a:xfrm>
            <a:off x="8552329" y="2427194"/>
            <a:ext cx="443753" cy="27566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CC7CD99-20F8-4BA2-B150-067017AA720C}"/>
              </a:ext>
            </a:extLst>
          </p:cNvPr>
          <p:cNvCxnSpPr>
            <a:cxnSpLocks/>
          </p:cNvCxnSpPr>
          <p:nvPr/>
        </p:nvCxnSpPr>
        <p:spPr>
          <a:xfrm flipV="1">
            <a:off x="8532159" y="2837329"/>
            <a:ext cx="934570" cy="38324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Star: 6 Points 19">
            <a:extLst>
              <a:ext uri="{FF2B5EF4-FFF2-40B4-BE49-F238E27FC236}">
                <a16:creationId xmlns:a16="http://schemas.microsoft.com/office/drawing/2014/main" id="{7C21C9C0-E559-4AA8-8608-CC15EAC3D7CD}"/>
              </a:ext>
            </a:extLst>
          </p:cNvPr>
          <p:cNvSpPr/>
          <p:nvPr/>
        </p:nvSpPr>
        <p:spPr>
          <a:xfrm>
            <a:off x="9163050" y="4495800"/>
            <a:ext cx="438150" cy="552450"/>
          </a:xfrm>
          <a:prstGeom prst="star6">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4CA4C97-2B95-4D12-BC9B-826D7B600A27}"/>
              </a:ext>
            </a:extLst>
          </p:cNvPr>
          <p:cNvSpPr txBox="1"/>
          <p:nvPr/>
        </p:nvSpPr>
        <p:spPr>
          <a:xfrm>
            <a:off x="6830434" y="4528566"/>
            <a:ext cx="2212848" cy="523220"/>
          </a:xfrm>
          <a:prstGeom prst="rect">
            <a:avLst/>
          </a:prstGeom>
          <a:noFill/>
        </p:spPr>
        <p:txBody>
          <a:bodyPr wrap="square" rtlCol="0">
            <a:spAutoFit/>
          </a:bodyPr>
          <a:lstStyle/>
          <a:p>
            <a:pPr algn="r"/>
            <a:r>
              <a:rPr lang="en-US" sz="2800" b="1" dirty="0">
                <a:solidFill>
                  <a:schemeClr val="bg1"/>
                </a:solidFill>
              </a:rPr>
              <a:t>JERUSALEM</a:t>
            </a:r>
          </a:p>
        </p:txBody>
      </p:sp>
    </p:spTree>
    <p:extLst>
      <p:ext uri="{BB962C8B-B14F-4D97-AF65-F5344CB8AC3E}">
        <p14:creationId xmlns:p14="http://schemas.microsoft.com/office/powerpoint/2010/main" val="406437599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3" dur="500"/>
                                        <p:tgtEl>
                                          <p:spTgt spid="7">
                                            <p:txEl>
                                              <p:pRg st="2" end="2"/>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857FE-16A1-4B40-A99A-CD529E067145}"/>
              </a:ext>
            </a:extLst>
          </p:cNvPr>
          <p:cNvPicPr>
            <a:picLocks noChangeAspect="1"/>
          </p:cNvPicPr>
          <p:nvPr/>
        </p:nvPicPr>
        <p:blipFill rotWithShape="1">
          <a:blip r:embed="rId2"/>
          <a:srcRect t="20076" b="17302"/>
          <a:stretch/>
        </p:blipFill>
        <p:spPr>
          <a:xfrm>
            <a:off x="5997422" y="0"/>
            <a:ext cx="6194578" cy="6858000"/>
          </a:xfrm>
          <a:prstGeom prst="rect">
            <a:avLst/>
          </a:prstGeom>
        </p:spPr>
      </p:pic>
      <p:sp>
        <p:nvSpPr>
          <p:cNvPr id="5" name="TextBox 4">
            <a:extLst>
              <a:ext uri="{FF2B5EF4-FFF2-40B4-BE49-F238E27FC236}">
                <a16:creationId xmlns:a16="http://schemas.microsoft.com/office/drawing/2014/main" id="{847DC3ED-7FBA-4ED5-B4C7-03C5FF2CECEE}"/>
              </a:ext>
            </a:extLst>
          </p:cNvPr>
          <p:cNvSpPr txBox="1"/>
          <p:nvPr/>
        </p:nvSpPr>
        <p:spPr>
          <a:xfrm>
            <a:off x="6316084" y="2071116"/>
            <a:ext cx="2212848" cy="1384995"/>
          </a:xfrm>
          <a:prstGeom prst="rect">
            <a:avLst/>
          </a:prstGeom>
          <a:noFill/>
        </p:spPr>
        <p:txBody>
          <a:bodyPr wrap="square" rtlCol="0">
            <a:spAutoFit/>
          </a:bodyPr>
          <a:lstStyle/>
          <a:p>
            <a:pPr algn="r"/>
            <a:r>
              <a:rPr lang="en-US" sz="2800" b="1" dirty="0">
                <a:solidFill>
                  <a:schemeClr val="bg1"/>
                </a:solidFill>
              </a:rPr>
              <a:t>City</a:t>
            </a:r>
            <a:br>
              <a:rPr lang="en-US" sz="2800" b="1" dirty="0">
                <a:solidFill>
                  <a:schemeClr val="bg1"/>
                </a:solidFill>
              </a:rPr>
            </a:br>
            <a:r>
              <a:rPr lang="en-US" sz="2800" b="1" dirty="0">
                <a:solidFill>
                  <a:schemeClr val="bg1"/>
                </a:solidFill>
              </a:rPr>
              <a:t>MEGIDDO</a:t>
            </a:r>
          </a:p>
          <a:p>
            <a:pPr algn="r"/>
            <a:r>
              <a:rPr lang="en-US" sz="2800" b="1" dirty="0">
                <a:solidFill>
                  <a:schemeClr val="bg1"/>
                </a:solidFill>
              </a:rPr>
              <a:t>Plain</a:t>
            </a:r>
          </a:p>
        </p:txBody>
      </p:sp>
      <p:sp>
        <p:nvSpPr>
          <p:cNvPr id="6" name="Freeform: Shape 5">
            <a:extLst>
              <a:ext uri="{FF2B5EF4-FFF2-40B4-BE49-F238E27FC236}">
                <a16:creationId xmlns:a16="http://schemas.microsoft.com/office/drawing/2014/main" id="{E735D572-5C38-4066-8165-B9F22346E685}"/>
              </a:ext>
            </a:extLst>
          </p:cNvPr>
          <p:cNvSpPr/>
          <p:nvPr/>
        </p:nvSpPr>
        <p:spPr>
          <a:xfrm>
            <a:off x="9009529" y="2407025"/>
            <a:ext cx="806824" cy="759758"/>
          </a:xfrm>
          <a:custGeom>
            <a:avLst/>
            <a:gdLst>
              <a:gd name="connsiteX0" fmla="*/ 0 w 766482"/>
              <a:gd name="connsiteY0" fmla="*/ 0 h 699247"/>
              <a:gd name="connsiteX1" fmla="*/ 47064 w 766482"/>
              <a:gd name="connsiteY1" fmla="*/ 282389 h 699247"/>
              <a:gd name="connsiteX2" fmla="*/ 275664 w 766482"/>
              <a:gd name="connsiteY2" fmla="*/ 537883 h 699247"/>
              <a:gd name="connsiteX3" fmla="*/ 403411 w 766482"/>
              <a:gd name="connsiteY3" fmla="*/ 605118 h 699247"/>
              <a:gd name="connsiteX4" fmla="*/ 551329 w 766482"/>
              <a:gd name="connsiteY4" fmla="*/ 578224 h 699247"/>
              <a:gd name="connsiteX5" fmla="*/ 611841 w 766482"/>
              <a:gd name="connsiteY5" fmla="*/ 699247 h 699247"/>
              <a:gd name="connsiteX6" fmla="*/ 766482 w 766482"/>
              <a:gd name="connsiteY6" fmla="*/ 605118 h 699247"/>
              <a:gd name="connsiteX7" fmla="*/ 685800 w 766482"/>
              <a:gd name="connsiteY7" fmla="*/ 376518 h 699247"/>
              <a:gd name="connsiteX8" fmla="*/ 571500 w 766482"/>
              <a:gd name="connsiteY8" fmla="*/ 181536 h 699247"/>
              <a:gd name="connsiteX9" fmla="*/ 369794 w 766482"/>
              <a:gd name="connsiteY9" fmla="*/ 53789 h 699247"/>
              <a:gd name="connsiteX10" fmla="*/ 0 w 766482"/>
              <a:gd name="connsiteY10" fmla="*/ 0 h 69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482" h="699247">
                <a:moveTo>
                  <a:pt x="0" y="0"/>
                </a:moveTo>
                <a:lnTo>
                  <a:pt x="47064" y="282389"/>
                </a:lnTo>
                <a:lnTo>
                  <a:pt x="275664" y="537883"/>
                </a:lnTo>
                <a:lnTo>
                  <a:pt x="403411" y="605118"/>
                </a:lnTo>
                <a:lnTo>
                  <a:pt x="551329" y="578224"/>
                </a:lnTo>
                <a:lnTo>
                  <a:pt x="611841" y="699247"/>
                </a:lnTo>
                <a:lnTo>
                  <a:pt x="766482" y="605118"/>
                </a:lnTo>
                <a:lnTo>
                  <a:pt x="685800" y="376518"/>
                </a:lnTo>
                <a:lnTo>
                  <a:pt x="571500" y="181536"/>
                </a:lnTo>
                <a:lnTo>
                  <a:pt x="369794" y="53789"/>
                </a:lnTo>
                <a:lnTo>
                  <a:pt x="0" y="0"/>
                </a:lnTo>
                <a:close/>
              </a:path>
            </a:pathLst>
          </a:custGeom>
          <a:solidFill>
            <a:schemeClr val="bg1">
              <a:alpha val="5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9928536-E9F5-4645-9042-16BAA34A50A2}"/>
              </a:ext>
            </a:extLst>
          </p:cNvPr>
          <p:cNvSpPr/>
          <p:nvPr/>
        </p:nvSpPr>
        <p:spPr>
          <a:xfrm>
            <a:off x="9046104" y="2675964"/>
            <a:ext cx="185302" cy="18825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DDC7079-8572-47B5-9F76-4ECD28CF082A}"/>
              </a:ext>
            </a:extLst>
          </p:cNvPr>
          <p:cNvCxnSpPr>
            <a:cxnSpLocks/>
          </p:cNvCxnSpPr>
          <p:nvPr/>
        </p:nvCxnSpPr>
        <p:spPr>
          <a:xfrm>
            <a:off x="8552329" y="2427194"/>
            <a:ext cx="443753" cy="27566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83CB904-7A2F-453E-BA3D-20EBAADF525B}"/>
              </a:ext>
            </a:extLst>
          </p:cNvPr>
          <p:cNvCxnSpPr>
            <a:cxnSpLocks/>
          </p:cNvCxnSpPr>
          <p:nvPr/>
        </p:nvCxnSpPr>
        <p:spPr>
          <a:xfrm flipV="1">
            <a:off x="8532159" y="2837329"/>
            <a:ext cx="934570" cy="38324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Star: 6 Points 9">
            <a:extLst>
              <a:ext uri="{FF2B5EF4-FFF2-40B4-BE49-F238E27FC236}">
                <a16:creationId xmlns:a16="http://schemas.microsoft.com/office/drawing/2014/main" id="{D5071B52-BAE6-44F9-B97F-8CA0C9DAB250}"/>
              </a:ext>
            </a:extLst>
          </p:cNvPr>
          <p:cNvSpPr/>
          <p:nvPr/>
        </p:nvSpPr>
        <p:spPr>
          <a:xfrm>
            <a:off x="9163050" y="4495800"/>
            <a:ext cx="438150" cy="552450"/>
          </a:xfrm>
          <a:prstGeom prst="star6">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836730-8FE8-487F-AD1E-C9E186E0EAF7}"/>
              </a:ext>
            </a:extLst>
          </p:cNvPr>
          <p:cNvSpPr txBox="1"/>
          <p:nvPr/>
        </p:nvSpPr>
        <p:spPr>
          <a:xfrm>
            <a:off x="6830434" y="4528566"/>
            <a:ext cx="2212848" cy="523220"/>
          </a:xfrm>
          <a:prstGeom prst="rect">
            <a:avLst/>
          </a:prstGeom>
          <a:noFill/>
        </p:spPr>
        <p:txBody>
          <a:bodyPr wrap="square" rtlCol="0">
            <a:spAutoFit/>
          </a:bodyPr>
          <a:lstStyle/>
          <a:p>
            <a:pPr algn="r"/>
            <a:r>
              <a:rPr lang="en-US" sz="2800" b="1" dirty="0">
                <a:solidFill>
                  <a:schemeClr val="bg1"/>
                </a:solidFill>
              </a:rPr>
              <a:t>JERUSALEM</a:t>
            </a:r>
          </a:p>
        </p:txBody>
      </p:sp>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2. Battle of </a:t>
            </a:r>
            <a:r>
              <a:rPr lang="en-US" u="sng" dirty="0">
                <a:solidFill>
                  <a:srgbClr val="FF0000"/>
                </a:solidFill>
              </a:rPr>
              <a:t>Armageddon</a:t>
            </a:r>
            <a:endParaRPr lang="en-US" dirty="0"/>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6307034" cy="4858802"/>
          </a:xfrm>
        </p:spPr>
        <p:txBody>
          <a:bodyPr/>
          <a:lstStyle/>
          <a:p>
            <a:r>
              <a:rPr lang="en-US" dirty="0"/>
              <a:t> Zechariah 14:2  </a:t>
            </a:r>
            <a:r>
              <a:rPr lang="en-US" dirty="0">
                <a:effectLst>
                  <a:glow rad="127000">
                    <a:srgbClr val="FF0000"/>
                  </a:glow>
                </a:effectLst>
              </a:rPr>
              <a:t>I will gather all the nations to Jerusalem to fight against it</a:t>
            </a:r>
            <a:r>
              <a:rPr lang="en-US" dirty="0"/>
              <a:t>; the city will be captured, the houses ransacked, and the women raped. Half of the city will go into exile, but the rest of the people will not be taken from the city. </a:t>
            </a:r>
          </a:p>
        </p:txBody>
      </p:sp>
      <p:sp>
        <p:nvSpPr>
          <p:cNvPr id="12" name="Freeform: Shape 11">
            <a:extLst>
              <a:ext uri="{FF2B5EF4-FFF2-40B4-BE49-F238E27FC236}">
                <a16:creationId xmlns:a16="http://schemas.microsoft.com/office/drawing/2014/main" id="{9DD6CE69-6954-407C-9B8B-D863A0744E6B}"/>
              </a:ext>
            </a:extLst>
          </p:cNvPr>
          <p:cNvSpPr/>
          <p:nvPr/>
        </p:nvSpPr>
        <p:spPr>
          <a:xfrm>
            <a:off x="8839200" y="2933700"/>
            <a:ext cx="381000" cy="1428750"/>
          </a:xfrm>
          <a:custGeom>
            <a:avLst/>
            <a:gdLst>
              <a:gd name="connsiteX0" fmla="*/ 95250 w 381000"/>
              <a:gd name="connsiteY0" fmla="*/ 0 h 1428750"/>
              <a:gd name="connsiteX1" fmla="*/ 76200 w 381000"/>
              <a:gd name="connsiteY1" fmla="*/ 114300 h 1428750"/>
              <a:gd name="connsiteX2" fmla="*/ 57150 w 381000"/>
              <a:gd name="connsiteY2" fmla="*/ 171450 h 1428750"/>
              <a:gd name="connsiteX3" fmla="*/ 38100 w 381000"/>
              <a:gd name="connsiteY3" fmla="*/ 247650 h 1428750"/>
              <a:gd name="connsiteX4" fmla="*/ 0 w 381000"/>
              <a:gd name="connsiteY4" fmla="*/ 400050 h 1428750"/>
              <a:gd name="connsiteX5" fmla="*/ 19050 w 381000"/>
              <a:gd name="connsiteY5" fmla="*/ 704850 h 1428750"/>
              <a:gd name="connsiteX6" fmla="*/ 38100 w 381000"/>
              <a:gd name="connsiteY6" fmla="*/ 762000 h 1428750"/>
              <a:gd name="connsiteX7" fmla="*/ 57150 w 381000"/>
              <a:gd name="connsiteY7" fmla="*/ 838200 h 1428750"/>
              <a:gd name="connsiteX8" fmla="*/ 95250 w 381000"/>
              <a:gd name="connsiteY8" fmla="*/ 952500 h 1428750"/>
              <a:gd name="connsiteX9" fmla="*/ 114300 w 381000"/>
              <a:gd name="connsiteY9" fmla="*/ 1028700 h 1428750"/>
              <a:gd name="connsiteX10" fmla="*/ 209550 w 381000"/>
              <a:gd name="connsiteY10" fmla="*/ 1181100 h 1428750"/>
              <a:gd name="connsiteX11" fmla="*/ 304800 w 381000"/>
              <a:gd name="connsiteY11" fmla="*/ 1352550 h 1428750"/>
              <a:gd name="connsiteX12" fmla="*/ 381000 w 381000"/>
              <a:gd name="connsiteY12" fmla="*/ 142875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1428750">
                <a:moveTo>
                  <a:pt x="95250" y="0"/>
                </a:moveTo>
                <a:cubicBezTo>
                  <a:pt x="88900" y="38100"/>
                  <a:pt x="84579" y="76594"/>
                  <a:pt x="76200" y="114300"/>
                </a:cubicBezTo>
                <a:cubicBezTo>
                  <a:pt x="71844" y="133902"/>
                  <a:pt x="62667" y="152142"/>
                  <a:pt x="57150" y="171450"/>
                </a:cubicBezTo>
                <a:cubicBezTo>
                  <a:pt x="49957" y="196624"/>
                  <a:pt x="43780" y="222092"/>
                  <a:pt x="38100" y="247650"/>
                </a:cubicBezTo>
                <a:cubicBezTo>
                  <a:pt x="7449" y="385579"/>
                  <a:pt x="34041" y="297926"/>
                  <a:pt x="0" y="400050"/>
                </a:cubicBezTo>
                <a:cubicBezTo>
                  <a:pt x="6350" y="501650"/>
                  <a:pt x="8393" y="603611"/>
                  <a:pt x="19050" y="704850"/>
                </a:cubicBezTo>
                <a:cubicBezTo>
                  <a:pt x="21152" y="724820"/>
                  <a:pt x="32583" y="742692"/>
                  <a:pt x="38100" y="762000"/>
                </a:cubicBezTo>
                <a:cubicBezTo>
                  <a:pt x="45293" y="787174"/>
                  <a:pt x="49627" y="813122"/>
                  <a:pt x="57150" y="838200"/>
                </a:cubicBezTo>
                <a:cubicBezTo>
                  <a:pt x="68690" y="876667"/>
                  <a:pt x="85510" y="913538"/>
                  <a:pt x="95250" y="952500"/>
                </a:cubicBezTo>
                <a:cubicBezTo>
                  <a:pt x="101600" y="977900"/>
                  <a:pt x="105107" y="1004185"/>
                  <a:pt x="114300" y="1028700"/>
                </a:cubicBezTo>
                <a:cubicBezTo>
                  <a:pt x="140450" y="1098432"/>
                  <a:pt x="164597" y="1121163"/>
                  <a:pt x="209550" y="1181100"/>
                </a:cubicBezTo>
                <a:cubicBezTo>
                  <a:pt x="243080" y="1281691"/>
                  <a:pt x="217461" y="1221542"/>
                  <a:pt x="304800" y="1352550"/>
                </a:cubicBezTo>
                <a:cubicBezTo>
                  <a:pt x="350776" y="1421514"/>
                  <a:pt x="322422" y="1399461"/>
                  <a:pt x="381000" y="142875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507721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3FEA9-BC2C-48E7-8E2E-9A00E102D43F}"/>
              </a:ext>
            </a:extLst>
          </p:cNvPr>
          <p:cNvPicPr>
            <a:picLocks noChangeAspect="1"/>
          </p:cNvPicPr>
          <p:nvPr/>
        </p:nvPicPr>
        <p:blipFill rotWithShape="1">
          <a:blip r:embed="rId3"/>
          <a:srcRect b="26078"/>
          <a:stretch/>
        </p:blipFill>
        <p:spPr>
          <a:xfrm>
            <a:off x="5815338" y="0"/>
            <a:ext cx="6670414" cy="6858000"/>
          </a:xfrm>
          <a:prstGeom prst="rect">
            <a:avLst/>
          </a:prstGeom>
        </p:spPr>
      </p:pic>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3. </a:t>
            </a:r>
            <a:r>
              <a:rPr lang="en-US" u="sng" dirty="0">
                <a:solidFill>
                  <a:srgbClr val="FF0000"/>
                </a:solidFill>
              </a:rPr>
              <a:t>Christ’s</a:t>
            </a:r>
            <a:r>
              <a:rPr lang="en-US" dirty="0"/>
              <a:t> Return</a:t>
            </a:r>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6840434" cy="4858802"/>
          </a:xfrm>
        </p:spPr>
        <p:txBody>
          <a:bodyPr/>
          <a:lstStyle/>
          <a:p>
            <a:pPr>
              <a:lnSpc>
                <a:spcPct val="80000"/>
              </a:lnSpc>
            </a:pPr>
            <a:r>
              <a:rPr lang="en-US" baseline="30000" dirty="0"/>
              <a:t>3</a:t>
            </a:r>
            <a:r>
              <a:rPr lang="en-US" dirty="0"/>
              <a:t> Then the LORD will go out and fight against those nations, as he fights in the day of battle. </a:t>
            </a:r>
            <a:r>
              <a:rPr lang="en-US" baseline="30000" dirty="0"/>
              <a:t>4</a:t>
            </a:r>
            <a:r>
              <a:rPr lang="en-US" dirty="0"/>
              <a:t> On that day his feet will stand on the Mount of Olives, east of Jeru-</a:t>
            </a:r>
            <a:r>
              <a:rPr lang="en-US" dirty="0" err="1"/>
              <a:t>salem</a:t>
            </a:r>
            <a:r>
              <a:rPr lang="en-US" dirty="0"/>
              <a:t>, and the Mount of Olives will be split in two from east to west, forming a great valley, with half of the mountain moving north and half moving south.</a:t>
            </a:r>
          </a:p>
          <a:p>
            <a:pPr>
              <a:lnSpc>
                <a:spcPct val="80000"/>
              </a:lnSpc>
            </a:pPr>
            <a:r>
              <a:rPr lang="en-US" dirty="0"/>
              <a:t> </a:t>
            </a:r>
          </a:p>
        </p:txBody>
      </p:sp>
      <p:sp>
        <p:nvSpPr>
          <p:cNvPr id="6" name="Arrow: Down 5">
            <a:extLst>
              <a:ext uri="{FF2B5EF4-FFF2-40B4-BE49-F238E27FC236}">
                <a16:creationId xmlns:a16="http://schemas.microsoft.com/office/drawing/2014/main" id="{C2589B74-5182-47EC-B8FD-6B92C053EE03}"/>
              </a:ext>
            </a:extLst>
          </p:cNvPr>
          <p:cNvSpPr/>
          <p:nvPr/>
        </p:nvSpPr>
        <p:spPr>
          <a:xfrm>
            <a:off x="10420350" y="-247650"/>
            <a:ext cx="1085850" cy="3124200"/>
          </a:xfrm>
          <a:prstGeom prst="downArrow">
            <a:avLst>
              <a:gd name="adj1" fmla="val 28947"/>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FDA9D15E-4C7C-4AB5-B93C-BCBF08A037F2}"/>
              </a:ext>
            </a:extLst>
          </p:cNvPr>
          <p:cNvSpPr/>
          <p:nvPr/>
        </p:nvSpPr>
        <p:spPr>
          <a:xfrm rot="8562177">
            <a:off x="8685879" y="2798527"/>
            <a:ext cx="2500937" cy="1009650"/>
          </a:xfrm>
          <a:prstGeom prst="arc">
            <a:avLst>
              <a:gd name="adj1" fmla="val 11456785"/>
              <a:gd name="adj2" fmla="val 21004187"/>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row: Notched Right 11">
            <a:extLst>
              <a:ext uri="{FF2B5EF4-FFF2-40B4-BE49-F238E27FC236}">
                <a16:creationId xmlns:a16="http://schemas.microsoft.com/office/drawing/2014/main" id="{FDD9EDDD-44B4-4CF0-858D-FC358D2999F4}"/>
              </a:ext>
            </a:extLst>
          </p:cNvPr>
          <p:cNvSpPr/>
          <p:nvPr/>
        </p:nvSpPr>
        <p:spPr>
          <a:xfrm rot="1245332">
            <a:off x="10813359" y="3130564"/>
            <a:ext cx="1036939" cy="1010251"/>
          </a:xfrm>
          <a:prstGeom prst="notchedRightArrow">
            <a:avLst>
              <a:gd name="adj1" fmla="val 36747"/>
              <a:gd name="adj2" fmla="val 39326"/>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Notched Right 12">
            <a:extLst>
              <a:ext uri="{FF2B5EF4-FFF2-40B4-BE49-F238E27FC236}">
                <a16:creationId xmlns:a16="http://schemas.microsoft.com/office/drawing/2014/main" id="{3DCA3ED4-D287-48F6-A831-916BC9457AD0}"/>
              </a:ext>
            </a:extLst>
          </p:cNvPr>
          <p:cNvSpPr/>
          <p:nvPr/>
        </p:nvSpPr>
        <p:spPr>
          <a:xfrm rot="12047239">
            <a:off x="9308409" y="2520965"/>
            <a:ext cx="1036939" cy="1010251"/>
          </a:xfrm>
          <a:prstGeom prst="notchedRightArrow">
            <a:avLst>
              <a:gd name="adj1" fmla="val 36747"/>
              <a:gd name="adj2" fmla="val 39326"/>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26430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3FEA9-BC2C-48E7-8E2E-9A00E102D43F}"/>
              </a:ext>
            </a:extLst>
          </p:cNvPr>
          <p:cNvPicPr>
            <a:picLocks noChangeAspect="1"/>
          </p:cNvPicPr>
          <p:nvPr/>
        </p:nvPicPr>
        <p:blipFill rotWithShape="1">
          <a:blip r:embed="rId2"/>
          <a:srcRect b="26078"/>
          <a:stretch/>
        </p:blipFill>
        <p:spPr>
          <a:xfrm>
            <a:off x="5815338" y="0"/>
            <a:ext cx="6670414" cy="6858000"/>
          </a:xfrm>
          <a:prstGeom prst="rect">
            <a:avLst/>
          </a:prstGeom>
        </p:spPr>
      </p:pic>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3. </a:t>
            </a:r>
            <a:r>
              <a:rPr lang="en-US" u="sng" dirty="0">
                <a:solidFill>
                  <a:srgbClr val="FF0000"/>
                </a:solidFill>
              </a:rPr>
              <a:t>Christ’s</a:t>
            </a:r>
            <a:r>
              <a:rPr lang="en-US" dirty="0">
                <a:solidFill>
                  <a:srgbClr val="FF0000"/>
                </a:solidFill>
              </a:rPr>
              <a:t> </a:t>
            </a:r>
            <a:r>
              <a:rPr lang="en-US" dirty="0"/>
              <a:t>Return</a:t>
            </a:r>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6840434" cy="4858802"/>
          </a:xfrm>
        </p:spPr>
        <p:txBody>
          <a:bodyPr/>
          <a:lstStyle/>
          <a:p>
            <a:r>
              <a:rPr lang="en-US" baseline="30000" dirty="0"/>
              <a:t>5</a:t>
            </a:r>
            <a:r>
              <a:rPr lang="en-US" dirty="0"/>
              <a:t> You will flee by my mountain valley, for it will extend to </a:t>
            </a:r>
            <a:r>
              <a:rPr lang="en-US" dirty="0" err="1"/>
              <a:t>Azel</a:t>
            </a:r>
            <a:r>
              <a:rPr lang="en-US" dirty="0"/>
              <a:t>. You will flee as you fled from the earthquake in the days of Uzziah king of Judah. Then the LORD my God will come, and all the holy ones with him.</a:t>
            </a:r>
          </a:p>
        </p:txBody>
      </p:sp>
      <p:sp>
        <p:nvSpPr>
          <p:cNvPr id="6" name="Arrow: Down 5">
            <a:extLst>
              <a:ext uri="{FF2B5EF4-FFF2-40B4-BE49-F238E27FC236}">
                <a16:creationId xmlns:a16="http://schemas.microsoft.com/office/drawing/2014/main" id="{C2589B74-5182-47EC-B8FD-6B92C053EE03}"/>
              </a:ext>
            </a:extLst>
          </p:cNvPr>
          <p:cNvSpPr/>
          <p:nvPr/>
        </p:nvSpPr>
        <p:spPr>
          <a:xfrm>
            <a:off x="10420350" y="-247650"/>
            <a:ext cx="1085850" cy="3124200"/>
          </a:xfrm>
          <a:prstGeom prst="downArrow">
            <a:avLst>
              <a:gd name="adj1" fmla="val 28947"/>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FDA9D15E-4C7C-4AB5-B93C-BCBF08A037F2}"/>
              </a:ext>
            </a:extLst>
          </p:cNvPr>
          <p:cNvSpPr/>
          <p:nvPr/>
        </p:nvSpPr>
        <p:spPr>
          <a:xfrm rot="8562177">
            <a:off x="8685879" y="2798527"/>
            <a:ext cx="2500937" cy="1009650"/>
          </a:xfrm>
          <a:prstGeom prst="arc">
            <a:avLst>
              <a:gd name="adj1" fmla="val 11456785"/>
              <a:gd name="adj2" fmla="val 21004187"/>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row: Notched Right 11">
            <a:extLst>
              <a:ext uri="{FF2B5EF4-FFF2-40B4-BE49-F238E27FC236}">
                <a16:creationId xmlns:a16="http://schemas.microsoft.com/office/drawing/2014/main" id="{FDD9EDDD-44B4-4CF0-858D-FC358D2999F4}"/>
              </a:ext>
            </a:extLst>
          </p:cNvPr>
          <p:cNvSpPr/>
          <p:nvPr/>
        </p:nvSpPr>
        <p:spPr>
          <a:xfrm rot="1245332">
            <a:off x="10813359" y="3130564"/>
            <a:ext cx="1036939" cy="1010251"/>
          </a:xfrm>
          <a:prstGeom prst="notchedRightArrow">
            <a:avLst>
              <a:gd name="adj1" fmla="val 36747"/>
              <a:gd name="adj2" fmla="val 39326"/>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Notched Right 12">
            <a:extLst>
              <a:ext uri="{FF2B5EF4-FFF2-40B4-BE49-F238E27FC236}">
                <a16:creationId xmlns:a16="http://schemas.microsoft.com/office/drawing/2014/main" id="{3DCA3ED4-D287-48F6-A831-916BC9457AD0}"/>
              </a:ext>
            </a:extLst>
          </p:cNvPr>
          <p:cNvSpPr/>
          <p:nvPr/>
        </p:nvSpPr>
        <p:spPr>
          <a:xfrm rot="12047239">
            <a:off x="9308409" y="2520965"/>
            <a:ext cx="1036939" cy="1010251"/>
          </a:xfrm>
          <a:prstGeom prst="notchedRightArrow">
            <a:avLst>
              <a:gd name="adj1" fmla="val 36747"/>
              <a:gd name="adj2" fmla="val 39326"/>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id="{968260D4-7691-4998-AA08-3A4DED281128}"/>
              </a:ext>
            </a:extLst>
          </p:cNvPr>
          <p:cNvSpPr/>
          <p:nvPr/>
        </p:nvSpPr>
        <p:spPr>
          <a:xfrm rot="8562177">
            <a:off x="8838279" y="2950927"/>
            <a:ext cx="2500937" cy="1009650"/>
          </a:xfrm>
          <a:prstGeom prst="arc">
            <a:avLst>
              <a:gd name="adj1" fmla="val 11456785"/>
              <a:gd name="adj2" fmla="val 21004187"/>
            </a:avLst>
          </a:prstGeom>
          <a:ln w="76200">
            <a:solidFill>
              <a:schemeClr val="bg1"/>
            </a:solidFill>
            <a:headEnd type="triangle" w="med" len="med"/>
            <a:tailEnd type="none" w="med" len="med"/>
          </a:ln>
          <a:effectLst>
            <a:glow rad="127000">
              <a:srgbClr val="FF000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glow rad="127000">
                  <a:srgbClr val="FF0000"/>
                </a:glow>
              </a:effectLst>
            </a:endParaRPr>
          </a:p>
        </p:txBody>
      </p:sp>
    </p:spTree>
    <p:extLst>
      <p:ext uri="{BB962C8B-B14F-4D97-AF65-F5344CB8AC3E}">
        <p14:creationId xmlns:p14="http://schemas.microsoft.com/office/powerpoint/2010/main" val="2373762444"/>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7D5DBA3-0A35-46A1-8321-15F256203994}"/>
              </a:ext>
            </a:extLst>
          </p:cNvPr>
          <p:cNvGrpSpPr/>
          <p:nvPr/>
        </p:nvGrpSpPr>
        <p:grpSpPr>
          <a:xfrm>
            <a:off x="7948613" y="1647861"/>
            <a:ext cx="4090987" cy="4474029"/>
            <a:chOff x="5726113" y="1329871"/>
            <a:chExt cx="4090987" cy="4474029"/>
          </a:xfrm>
        </p:grpSpPr>
        <p:pic>
          <p:nvPicPr>
            <p:cNvPr id="5" name="Picture 3">
              <a:extLst>
                <a:ext uri="{FF2B5EF4-FFF2-40B4-BE49-F238E27FC236}">
                  <a16:creationId xmlns:a16="http://schemas.microsoft.com/office/drawing/2014/main" id="{2D53103F-7638-4A7D-80BB-AD31A473FC66}"/>
                </a:ext>
              </a:extLst>
            </p:cNvPr>
            <p:cNvPicPr>
              <a:picLocks noChangeAspect="1" noChangeArrowheads="1"/>
            </p:cNvPicPr>
            <p:nvPr/>
          </p:nvPicPr>
          <p:blipFill>
            <a:blip r:embed="rId2" cstate="print"/>
            <a:srcRect/>
            <a:stretch>
              <a:fillRect/>
            </a:stretch>
          </p:blipFill>
          <p:spPr bwMode="auto">
            <a:xfrm>
              <a:off x="6678613" y="1329871"/>
              <a:ext cx="2693987" cy="4160838"/>
            </a:xfrm>
            <a:prstGeom prst="rect">
              <a:avLst/>
            </a:prstGeom>
            <a:noFill/>
            <a:ln w="9525">
              <a:noFill/>
              <a:miter lim="800000"/>
              <a:headEnd/>
              <a:tailEnd/>
            </a:ln>
            <a:effectLst/>
          </p:spPr>
        </p:pic>
        <p:pic>
          <p:nvPicPr>
            <p:cNvPr id="6" name="Picture 3">
              <a:extLst>
                <a:ext uri="{FF2B5EF4-FFF2-40B4-BE49-F238E27FC236}">
                  <a16:creationId xmlns:a16="http://schemas.microsoft.com/office/drawing/2014/main" id="{8D395A47-F350-46BB-AB90-5B8A965F3AA4}"/>
                </a:ext>
              </a:extLst>
            </p:cNvPr>
            <p:cNvPicPr>
              <a:picLocks noChangeAspect="1" noChangeArrowheads="1"/>
            </p:cNvPicPr>
            <p:nvPr/>
          </p:nvPicPr>
          <p:blipFill>
            <a:blip r:embed="rId3" cstate="print"/>
            <a:srcRect/>
            <a:stretch>
              <a:fillRect/>
            </a:stretch>
          </p:blipFill>
          <p:spPr bwMode="auto">
            <a:xfrm>
              <a:off x="5726113" y="3340100"/>
              <a:ext cx="4090987" cy="2463800"/>
            </a:xfrm>
            <a:prstGeom prst="rect">
              <a:avLst/>
            </a:prstGeom>
            <a:noFill/>
            <a:ln w="9525">
              <a:noFill/>
              <a:miter lim="800000"/>
              <a:headEnd/>
              <a:tailEnd/>
            </a:ln>
            <a:effectLst/>
          </p:spPr>
        </p:pic>
      </p:grpSp>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3. </a:t>
            </a:r>
            <a:r>
              <a:rPr lang="en-US" u="sng" dirty="0">
                <a:solidFill>
                  <a:srgbClr val="FF0000"/>
                </a:solidFill>
              </a:rPr>
              <a:t>Christ’s</a:t>
            </a:r>
            <a:r>
              <a:rPr lang="en-US" dirty="0">
                <a:solidFill>
                  <a:srgbClr val="FF0000"/>
                </a:solidFill>
              </a:rPr>
              <a:t> </a:t>
            </a:r>
            <a:r>
              <a:rPr lang="en-US" dirty="0"/>
              <a:t>Return</a:t>
            </a:r>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8726384" cy="4858802"/>
          </a:xfrm>
        </p:spPr>
        <p:txBody>
          <a:bodyPr/>
          <a:lstStyle/>
          <a:p>
            <a:r>
              <a:rPr lang="en-US" dirty="0"/>
              <a:t>Rev. 19:11 I saw heaven standing open and there before me was a white horse, whose rider is called Faithful and True. With justice he judges and makes war.  </a:t>
            </a:r>
            <a:r>
              <a:rPr lang="en-US" baseline="30000" dirty="0"/>
              <a:t>12</a:t>
            </a:r>
            <a:r>
              <a:rPr lang="en-US" dirty="0"/>
              <a:t> His eyes are like blazing fire, and on his head are many crowns. He has a name written on him that no one knows but he himself.  </a:t>
            </a:r>
            <a:r>
              <a:rPr lang="en-US" baseline="30000" dirty="0"/>
              <a:t>13</a:t>
            </a:r>
            <a:r>
              <a:rPr lang="en-US" dirty="0"/>
              <a:t> He is dressed in a robe dipped in blood, and his name is the Word of God. </a:t>
            </a:r>
          </a:p>
        </p:txBody>
      </p:sp>
    </p:spTree>
    <p:extLst>
      <p:ext uri="{BB962C8B-B14F-4D97-AF65-F5344CB8AC3E}">
        <p14:creationId xmlns:p14="http://schemas.microsoft.com/office/powerpoint/2010/main" val="183342825"/>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710C181-1357-465A-871F-DDCC0DCD485E}"/>
              </a:ext>
            </a:extLst>
          </p:cNvPr>
          <p:cNvGrpSpPr/>
          <p:nvPr/>
        </p:nvGrpSpPr>
        <p:grpSpPr>
          <a:xfrm>
            <a:off x="8502506" y="0"/>
            <a:ext cx="4787900" cy="5078412"/>
            <a:chOff x="12976535" y="806748"/>
            <a:chExt cx="4787900" cy="5078412"/>
          </a:xfrm>
        </p:grpSpPr>
        <p:pic>
          <p:nvPicPr>
            <p:cNvPr id="7" name="Picture 17">
              <a:extLst>
                <a:ext uri="{FF2B5EF4-FFF2-40B4-BE49-F238E27FC236}">
                  <a16:creationId xmlns:a16="http://schemas.microsoft.com/office/drawing/2014/main" id="{087810BD-5F52-4E04-A23F-A2A5DA6CA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1060" y="806748"/>
              <a:ext cx="13858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a:extLst>
                <a:ext uri="{FF2B5EF4-FFF2-40B4-BE49-F238E27FC236}">
                  <a16:creationId xmlns:a16="http://schemas.microsoft.com/office/drawing/2014/main" id="{FBF5F7FA-36EA-4C1B-AE9C-A05F08881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5123" y="813098"/>
              <a:ext cx="138588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6ACAC4F1-FB2B-4F42-B217-600A43E3E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8648" y="1184573"/>
              <a:ext cx="138588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ABD5749B-EA91-430B-9518-00C4A500F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5223" y="1151235"/>
              <a:ext cx="138588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45FD7D0-0738-42AE-99C9-5288B2ED8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7660" y="1567160"/>
              <a:ext cx="134302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FC9D85FD-40B9-4793-A380-53B2E3524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3848" y="1543348"/>
              <a:ext cx="1535112"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a:extLst>
                <a:ext uri="{FF2B5EF4-FFF2-40B4-BE49-F238E27FC236}">
                  <a16:creationId xmlns:a16="http://schemas.microsoft.com/office/drawing/2014/main" id="{51A7CEFC-1A19-4638-8C0A-487CBE4B1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610" y="1946573"/>
              <a:ext cx="1535113"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a:extLst>
                <a:ext uri="{FF2B5EF4-FFF2-40B4-BE49-F238E27FC236}">
                  <a16:creationId xmlns:a16="http://schemas.microsoft.com/office/drawing/2014/main" id="{6F88B138-F176-40D9-AB3B-D67954717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9010" y="1941810"/>
              <a:ext cx="1535113"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a:extLst>
                <a:ext uri="{FF2B5EF4-FFF2-40B4-BE49-F238E27FC236}">
                  <a16:creationId xmlns:a16="http://schemas.microsoft.com/office/drawing/2014/main" id="{3904629B-7232-4D09-A4A3-8906DE4B5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9323" y="2000548"/>
              <a:ext cx="1535112"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a:extLst>
                <a:ext uri="{FF2B5EF4-FFF2-40B4-BE49-F238E27FC236}">
                  <a16:creationId xmlns:a16="http://schemas.microsoft.com/office/drawing/2014/main" id="{A042466F-A5EE-40FB-A89F-6CD6ADA84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8960" y="2556173"/>
              <a:ext cx="1535113"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a16="http://schemas.microsoft.com/office/drawing/2014/main" id="{62AA4196-3BFB-4BEA-80DD-A3B09D544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827"/>
            <a:stretch>
              <a:fillRect/>
            </a:stretch>
          </p:blipFill>
          <p:spPr bwMode="auto">
            <a:xfrm>
              <a:off x="12976535" y="2708573"/>
              <a:ext cx="1535113"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3. </a:t>
            </a:r>
            <a:r>
              <a:rPr lang="en-US" u="sng" dirty="0">
                <a:solidFill>
                  <a:srgbClr val="FF0000"/>
                </a:solidFill>
              </a:rPr>
              <a:t>Christ’s</a:t>
            </a:r>
            <a:r>
              <a:rPr lang="en-US" dirty="0">
                <a:solidFill>
                  <a:srgbClr val="FF0000"/>
                </a:solidFill>
              </a:rPr>
              <a:t> </a:t>
            </a:r>
            <a:r>
              <a:rPr lang="en-US" dirty="0"/>
              <a:t>Return</a:t>
            </a:r>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8280070" cy="4858802"/>
          </a:xfrm>
        </p:spPr>
        <p:txBody>
          <a:bodyPr/>
          <a:lstStyle/>
          <a:p>
            <a:r>
              <a:rPr lang="en-US" baseline="30000" dirty="0"/>
              <a:t>14</a:t>
            </a:r>
            <a:r>
              <a:rPr lang="en-US" dirty="0"/>
              <a:t> The armies of heaven were following him, riding on white horses and dressed in fine linen, white and clean.   </a:t>
            </a:r>
            <a:r>
              <a:rPr lang="en-US" baseline="30000" dirty="0"/>
              <a:t>15</a:t>
            </a:r>
            <a:r>
              <a:rPr lang="en-US" dirty="0"/>
              <a:t> Out of his mouth comes a sharp sword with which to strike down the nations. "He will rule them with an iron scepter." He treads the winepress of the fury of the wrath of God Almighty.</a:t>
            </a:r>
          </a:p>
        </p:txBody>
      </p:sp>
      <p:grpSp>
        <p:nvGrpSpPr>
          <p:cNvPr id="20" name="Group 19">
            <a:extLst>
              <a:ext uri="{FF2B5EF4-FFF2-40B4-BE49-F238E27FC236}">
                <a16:creationId xmlns:a16="http://schemas.microsoft.com/office/drawing/2014/main" id="{50ED9855-0202-42AC-9DBD-48A1A5F4A1B9}"/>
              </a:ext>
            </a:extLst>
          </p:cNvPr>
          <p:cNvGrpSpPr/>
          <p:nvPr/>
        </p:nvGrpSpPr>
        <p:grpSpPr>
          <a:xfrm>
            <a:off x="7948613" y="1647861"/>
            <a:ext cx="4090987" cy="4474029"/>
            <a:chOff x="5726113" y="1329871"/>
            <a:chExt cx="4090987" cy="4474029"/>
          </a:xfrm>
        </p:grpSpPr>
        <p:pic>
          <p:nvPicPr>
            <p:cNvPr id="21" name="Picture 3">
              <a:extLst>
                <a:ext uri="{FF2B5EF4-FFF2-40B4-BE49-F238E27FC236}">
                  <a16:creationId xmlns:a16="http://schemas.microsoft.com/office/drawing/2014/main" id="{8BA558EC-C860-4ABF-884F-A459D99FB494}"/>
                </a:ext>
              </a:extLst>
            </p:cNvPr>
            <p:cNvPicPr>
              <a:picLocks noChangeAspect="1" noChangeArrowheads="1"/>
            </p:cNvPicPr>
            <p:nvPr/>
          </p:nvPicPr>
          <p:blipFill>
            <a:blip r:embed="rId3" cstate="print"/>
            <a:srcRect/>
            <a:stretch>
              <a:fillRect/>
            </a:stretch>
          </p:blipFill>
          <p:spPr bwMode="auto">
            <a:xfrm>
              <a:off x="6678613" y="1329871"/>
              <a:ext cx="2693987" cy="4160838"/>
            </a:xfrm>
            <a:prstGeom prst="rect">
              <a:avLst/>
            </a:prstGeom>
            <a:noFill/>
            <a:ln w="9525">
              <a:noFill/>
              <a:miter lim="800000"/>
              <a:headEnd/>
              <a:tailEnd/>
            </a:ln>
            <a:effectLst/>
          </p:spPr>
        </p:pic>
        <p:pic>
          <p:nvPicPr>
            <p:cNvPr id="22" name="Picture 3">
              <a:extLst>
                <a:ext uri="{FF2B5EF4-FFF2-40B4-BE49-F238E27FC236}">
                  <a16:creationId xmlns:a16="http://schemas.microsoft.com/office/drawing/2014/main" id="{8349DE23-E8F8-4EA2-9686-98E648641880}"/>
                </a:ext>
              </a:extLst>
            </p:cNvPr>
            <p:cNvPicPr>
              <a:picLocks noChangeAspect="1" noChangeArrowheads="1"/>
            </p:cNvPicPr>
            <p:nvPr/>
          </p:nvPicPr>
          <p:blipFill>
            <a:blip r:embed="rId4" cstate="print"/>
            <a:srcRect/>
            <a:stretch>
              <a:fillRect/>
            </a:stretch>
          </p:blipFill>
          <p:spPr bwMode="auto">
            <a:xfrm>
              <a:off x="5726113" y="3340100"/>
              <a:ext cx="4090987" cy="2463800"/>
            </a:xfrm>
            <a:prstGeom prst="rect">
              <a:avLst/>
            </a:prstGeom>
            <a:noFill/>
            <a:ln w="9525">
              <a:noFill/>
              <a:miter lim="800000"/>
              <a:headEnd/>
              <a:tailEnd/>
            </a:ln>
            <a:effectLst/>
          </p:spPr>
        </p:pic>
      </p:grpSp>
    </p:spTree>
    <p:extLst>
      <p:ext uri="{BB962C8B-B14F-4D97-AF65-F5344CB8AC3E}">
        <p14:creationId xmlns:p14="http://schemas.microsoft.com/office/powerpoint/2010/main" val="1712605289"/>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593273" y="5846617"/>
            <a:ext cx="9144000" cy="1129145"/>
          </a:xfrm>
        </p:spPr>
        <p:txBody>
          <a:bodyPr>
            <a:normAutofit/>
          </a:bodyPr>
          <a:lstStyle/>
          <a:p>
            <a:r>
              <a:rPr lang="en-US" sz="3600" dirty="0"/>
              <a:t>Daniel 2:29</a:t>
            </a:r>
          </a:p>
        </p:txBody>
      </p:sp>
    </p:spTree>
    <p:extLst>
      <p:ext uri="{BB962C8B-B14F-4D97-AF65-F5344CB8AC3E}">
        <p14:creationId xmlns:p14="http://schemas.microsoft.com/office/powerpoint/2010/main" val="2101451336"/>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A0D6034-17DD-4CDF-A4C4-47F119BA7A96}"/>
              </a:ext>
            </a:extLst>
          </p:cNvPr>
          <p:cNvGrpSpPr/>
          <p:nvPr/>
        </p:nvGrpSpPr>
        <p:grpSpPr>
          <a:xfrm>
            <a:off x="8502506" y="0"/>
            <a:ext cx="4787900" cy="5078412"/>
            <a:chOff x="12976535" y="806748"/>
            <a:chExt cx="4787900" cy="5078412"/>
          </a:xfrm>
        </p:grpSpPr>
        <p:pic>
          <p:nvPicPr>
            <p:cNvPr id="8" name="Picture 17">
              <a:extLst>
                <a:ext uri="{FF2B5EF4-FFF2-40B4-BE49-F238E27FC236}">
                  <a16:creationId xmlns:a16="http://schemas.microsoft.com/office/drawing/2014/main" id="{B0A2C9FA-5B32-498F-8E0E-BEE64BAF6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1060" y="806748"/>
              <a:ext cx="13858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F6EF532D-7EAB-4EED-A66B-B5D46ABCA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5123" y="813098"/>
              <a:ext cx="138588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F6B74C0F-A0BF-44DB-B87C-6A3860A19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8648" y="1184573"/>
              <a:ext cx="138588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769D02AA-761D-4466-BF19-EE7D1B20C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5223" y="1151235"/>
              <a:ext cx="138588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DFB10DF-A3C7-4703-9E7D-CC3DC65F8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7660" y="1567160"/>
              <a:ext cx="134302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56C63B6-D254-4293-9C40-C4328D889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3848" y="1543348"/>
              <a:ext cx="1535112"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B4514CA-9ABF-46FA-A948-32FEF9B84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610" y="1946573"/>
              <a:ext cx="1535113"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a:extLst>
                <a:ext uri="{FF2B5EF4-FFF2-40B4-BE49-F238E27FC236}">
                  <a16:creationId xmlns:a16="http://schemas.microsoft.com/office/drawing/2014/main" id="{3B3B3A3A-FCBA-4C09-AB93-5237D8CA3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9010" y="1941810"/>
              <a:ext cx="1535113"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a:extLst>
                <a:ext uri="{FF2B5EF4-FFF2-40B4-BE49-F238E27FC236}">
                  <a16:creationId xmlns:a16="http://schemas.microsoft.com/office/drawing/2014/main" id="{8692CFC7-5BE8-4163-9F50-210988C03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9323" y="2000548"/>
              <a:ext cx="1535112"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F4921909-A808-4940-AFE5-C16A1817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8960" y="2556173"/>
              <a:ext cx="1535113"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F03177B7-CF3A-4632-856D-3F8163477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827"/>
            <a:stretch>
              <a:fillRect/>
            </a:stretch>
          </p:blipFill>
          <p:spPr bwMode="auto">
            <a:xfrm>
              <a:off x="12976535" y="2708573"/>
              <a:ext cx="1535113"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67D5DBA3-0A35-46A1-8321-15F256203994}"/>
              </a:ext>
            </a:extLst>
          </p:cNvPr>
          <p:cNvGrpSpPr/>
          <p:nvPr/>
        </p:nvGrpSpPr>
        <p:grpSpPr>
          <a:xfrm>
            <a:off x="7948613" y="1647861"/>
            <a:ext cx="4090987" cy="4474029"/>
            <a:chOff x="5726113" y="1329871"/>
            <a:chExt cx="4090987" cy="4474029"/>
          </a:xfrm>
        </p:grpSpPr>
        <p:pic>
          <p:nvPicPr>
            <p:cNvPr id="5" name="Picture 3">
              <a:extLst>
                <a:ext uri="{FF2B5EF4-FFF2-40B4-BE49-F238E27FC236}">
                  <a16:creationId xmlns:a16="http://schemas.microsoft.com/office/drawing/2014/main" id="{2D53103F-7638-4A7D-80BB-AD31A473FC66}"/>
                </a:ext>
              </a:extLst>
            </p:cNvPr>
            <p:cNvPicPr>
              <a:picLocks noChangeAspect="1" noChangeArrowheads="1"/>
            </p:cNvPicPr>
            <p:nvPr/>
          </p:nvPicPr>
          <p:blipFill>
            <a:blip r:embed="rId3" cstate="print"/>
            <a:srcRect/>
            <a:stretch>
              <a:fillRect/>
            </a:stretch>
          </p:blipFill>
          <p:spPr bwMode="auto">
            <a:xfrm>
              <a:off x="6678613" y="1329871"/>
              <a:ext cx="2693987" cy="4160838"/>
            </a:xfrm>
            <a:prstGeom prst="rect">
              <a:avLst/>
            </a:prstGeom>
            <a:noFill/>
            <a:ln w="9525">
              <a:noFill/>
              <a:miter lim="800000"/>
              <a:headEnd/>
              <a:tailEnd/>
            </a:ln>
            <a:effectLst/>
          </p:spPr>
        </p:pic>
        <p:pic>
          <p:nvPicPr>
            <p:cNvPr id="6" name="Picture 3">
              <a:extLst>
                <a:ext uri="{FF2B5EF4-FFF2-40B4-BE49-F238E27FC236}">
                  <a16:creationId xmlns:a16="http://schemas.microsoft.com/office/drawing/2014/main" id="{8D395A47-F350-46BB-AB90-5B8A965F3AA4}"/>
                </a:ext>
              </a:extLst>
            </p:cNvPr>
            <p:cNvPicPr>
              <a:picLocks noChangeAspect="1" noChangeArrowheads="1"/>
            </p:cNvPicPr>
            <p:nvPr/>
          </p:nvPicPr>
          <p:blipFill>
            <a:blip r:embed="rId4" cstate="print"/>
            <a:srcRect/>
            <a:stretch>
              <a:fillRect/>
            </a:stretch>
          </p:blipFill>
          <p:spPr bwMode="auto">
            <a:xfrm>
              <a:off x="5726113" y="3340100"/>
              <a:ext cx="4090987" cy="2463800"/>
            </a:xfrm>
            <a:prstGeom prst="rect">
              <a:avLst/>
            </a:prstGeom>
            <a:noFill/>
            <a:ln w="9525">
              <a:noFill/>
              <a:miter lim="800000"/>
              <a:headEnd/>
              <a:tailEnd/>
            </a:ln>
            <a:effectLst/>
          </p:spPr>
        </p:pic>
      </p:grpSp>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3. </a:t>
            </a:r>
            <a:r>
              <a:rPr lang="en-US" u="sng" dirty="0">
                <a:solidFill>
                  <a:srgbClr val="FF0000"/>
                </a:solidFill>
              </a:rPr>
              <a:t>Christ’s</a:t>
            </a:r>
            <a:r>
              <a:rPr lang="en-US" dirty="0">
                <a:solidFill>
                  <a:srgbClr val="FF0000"/>
                </a:solidFill>
              </a:rPr>
              <a:t> </a:t>
            </a:r>
            <a:r>
              <a:rPr lang="en-US" dirty="0"/>
              <a:t>Return</a:t>
            </a:r>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8726384" cy="4858802"/>
          </a:xfrm>
        </p:spPr>
        <p:txBody>
          <a:bodyPr/>
          <a:lstStyle/>
          <a:p>
            <a:r>
              <a:rPr lang="en-US" dirty="0"/>
              <a:t> </a:t>
            </a:r>
            <a:r>
              <a:rPr lang="en-US" baseline="30000" dirty="0"/>
              <a:t>16</a:t>
            </a:r>
            <a:r>
              <a:rPr lang="en-US" dirty="0"/>
              <a:t> On his robe and on his thigh he has this name written: </a:t>
            </a:r>
          </a:p>
          <a:p>
            <a:endParaRPr lang="en-US" dirty="0"/>
          </a:p>
          <a:p>
            <a:r>
              <a:rPr lang="en-US" sz="4200" dirty="0"/>
              <a:t>		KING OF KINGS AND </a:t>
            </a:r>
            <a:br>
              <a:rPr lang="en-US" sz="4200" dirty="0"/>
            </a:br>
            <a:r>
              <a:rPr lang="en-US" sz="4200" dirty="0"/>
              <a:t>		   LORD OF LORDS.</a:t>
            </a:r>
          </a:p>
        </p:txBody>
      </p:sp>
    </p:spTree>
    <p:extLst>
      <p:ext uri="{BB962C8B-B14F-4D97-AF65-F5344CB8AC3E}">
        <p14:creationId xmlns:p14="http://schemas.microsoft.com/office/powerpoint/2010/main" val="1115059488"/>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040A14-8629-41D7-A46B-A7502CED61D2}"/>
              </a:ext>
            </a:extLst>
          </p:cNvPr>
          <p:cNvPicPr>
            <a:picLocks noChangeAspect="1"/>
          </p:cNvPicPr>
          <p:nvPr/>
        </p:nvPicPr>
        <p:blipFill rotWithShape="1">
          <a:blip r:embed="rId3"/>
          <a:srcRect r="14686" b="31298"/>
          <a:stretch/>
        </p:blipFill>
        <p:spPr>
          <a:xfrm>
            <a:off x="6548073" y="0"/>
            <a:ext cx="5643927" cy="6858000"/>
          </a:xfrm>
          <a:prstGeom prst="rect">
            <a:avLst/>
          </a:prstGeom>
        </p:spPr>
      </p:pic>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4. The Lord’s </a:t>
            </a:r>
            <a:r>
              <a:rPr lang="en-US" u="sng" dirty="0">
                <a:solidFill>
                  <a:srgbClr val="FF0000"/>
                </a:solidFill>
              </a:rPr>
              <a:t>victory</a:t>
            </a:r>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7792934" cy="4858802"/>
          </a:xfrm>
        </p:spPr>
        <p:txBody>
          <a:bodyPr/>
          <a:lstStyle/>
          <a:p>
            <a:r>
              <a:rPr lang="en-US" dirty="0"/>
              <a:t> </a:t>
            </a:r>
            <a:r>
              <a:rPr lang="en-US" baseline="30000" dirty="0"/>
              <a:t>17</a:t>
            </a:r>
            <a:r>
              <a:rPr lang="en-US" dirty="0"/>
              <a:t> And I saw an angel standing in the sun, who cried in a loud voice to all the birds flying in midair, "Come, gather together for the great supper of God,  </a:t>
            </a:r>
            <a:r>
              <a:rPr lang="en-US" baseline="30000" dirty="0"/>
              <a:t>18</a:t>
            </a:r>
            <a:r>
              <a:rPr lang="en-US" dirty="0"/>
              <a:t> so that you may eat the flesh of kings, generals, and mighty men, of horses and their riders, and the flesh of all people, free and slave, small and great.“</a:t>
            </a:r>
          </a:p>
          <a:p>
            <a:endParaRPr lang="en-US" dirty="0"/>
          </a:p>
          <a:p>
            <a:r>
              <a:rPr lang="en-US" dirty="0"/>
              <a:t>.</a:t>
            </a:r>
          </a:p>
        </p:txBody>
      </p:sp>
      <p:pic>
        <p:nvPicPr>
          <p:cNvPr id="5" name="Picture 11">
            <a:extLst>
              <a:ext uri="{FF2B5EF4-FFF2-40B4-BE49-F238E27FC236}">
                <a16:creationId xmlns:a16="http://schemas.microsoft.com/office/drawing/2014/main" id="{BB6D983E-8BE1-44B7-AD20-981CB9B23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788" r="20186"/>
          <a:stretch>
            <a:fillRect/>
          </a:stretch>
        </p:blipFill>
        <p:spPr bwMode="auto">
          <a:xfrm>
            <a:off x="11428186" y="0"/>
            <a:ext cx="6282871" cy="73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02769825"/>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3A3EAE-BA96-4555-A426-083AF1FBC23B}"/>
              </a:ext>
            </a:extLst>
          </p:cNvPr>
          <p:cNvPicPr>
            <a:picLocks noChangeAspect="1"/>
          </p:cNvPicPr>
          <p:nvPr/>
        </p:nvPicPr>
        <p:blipFill>
          <a:blip r:embed="rId3"/>
          <a:stretch>
            <a:fillRect/>
          </a:stretch>
        </p:blipFill>
        <p:spPr>
          <a:xfrm>
            <a:off x="1" y="304800"/>
            <a:ext cx="12191999" cy="6858000"/>
          </a:xfrm>
          <a:prstGeom prst="rect">
            <a:avLst/>
          </a:prstGeom>
        </p:spPr>
      </p:pic>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4. The Lord’s </a:t>
            </a:r>
            <a:r>
              <a:rPr lang="en-US" u="sng" dirty="0">
                <a:solidFill>
                  <a:srgbClr val="FF0000"/>
                </a:solidFill>
              </a:rPr>
              <a:t>victory</a:t>
            </a:r>
            <a:endParaRPr lang="en-US" dirty="0"/>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10993334" cy="4858802"/>
          </a:xfrm>
        </p:spPr>
        <p:txBody>
          <a:bodyPr/>
          <a:lstStyle/>
          <a:p>
            <a:r>
              <a:rPr lang="en-US" dirty="0"/>
              <a:t> </a:t>
            </a:r>
            <a:r>
              <a:rPr lang="en-US" baseline="30000" dirty="0"/>
              <a:t>19</a:t>
            </a:r>
            <a:r>
              <a:rPr lang="en-US" dirty="0"/>
              <a:t> Then I saw the beast and the kings of the earth and their armies gathered together to make war against the rider on the horse and his army.</a:t>
            </a:r>
          </a:p>
        </p:txBody>
      </p:sp>
    </p:spTree>
    <p:extLst>
      <p:ext uri="{BB962C8B-B14F-4D97-AF65-F5344CB8AC3E}">
        <p14:creationId xmlns:p14="http://schemas.microsoft.com/office/powerpoint/2010/main" val="1788819553"/>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458386-9317-4BBA-8C0F-79E1B22212B0}"/>
              </a:ext>
            </a:extLst>
          </p:cNvPr>
          <p:cNvPicPr>
            <a:picLocks noChangeAspect="1"/>
          </p:cNvPicPr>
          <p:nvPr/>
        </p:nvPicPr>
        <p:blipFill>
          <a:blip r:embed="rId3"/>
          <a:stretch>
            <a:fillRect/>
          </a:stretch>
        </p:blipFill>
        <p:spPr>
          <a:xfrm>
            <a:off x="28652" y="0"/>
            <a:ext cx="12134695" cy="7315200"/>
          </a:xfrm>
          <a:prstGeom prst="rect">
            <a:avLst/>
          </a:prstGeom>
        </p:spPr>
      </p:pic>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4. The Lord's </a:t>
            </a:r>
            <a:r>
              <a:rPr lang="en-US" u="sng" dirty="0">
                <a:solidFill>
                  <a:srgbClr val="FF0000"/>
                </a:solidFill>
              </a:rPr>
              <a:t>victory</a:t>
            </a:r>
            <a:endParaRPr lang="en-US" dirty="0"/>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p:txBody>
          <a:bodyPr/>
          <a:lstStyle/>
          <a:p>
            <a:r>
              <a:rPr lang="en-US" baseline="30000" dirty="0"/>
              <a:t>20</a:t>
            </a:r>
            <a:r>
              <a:rPr lang="en-US" dirty="0"/>
              <a:t> But the beast was captured, and with him the false prophet who had performed the miraculous signs on his behalf.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90449105"/>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D12AF-1044-46E0-A368-EB9588B98E69}"/>
              </a:ext>
            </a:extLst>
          </p:cNvPr>
          <p:cNvPicPr>
            <a:picLocks noChangeAspect="1"/>
          </p:cNvPicPr>
          <p:nvPr/>
        </p:nvPicPr>
        <p:blipFill>
          <a:blip r:embed="rId2"/>
          <a:stretch>
            <a:fillRect/>
          </a:stretch>
        </p:blipFill>
        <p:spPr>
          <a:xfrm>
            <a:off x="0" y="2113954"/>
            <a:ext cx="12192000" cy="6744891"/>
          </a:xfrm>
          <a:prstGeom prst="rect">
            <a:avLst/>
          </a:prstGeom>
        </p:spPr>
      </p:pic>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4. The Lord's </a:t>
            </a:r>
            <a:r>
              <a:rPr lang="en-US" u="sng" dirty="0">
                <a:solidFill>
                  <a:srgbClr val="FF0000"/>
                </a:solidFill>
              </a:rPr>
              <a:t>victory</a:t>
            </a:r>
            <a:endParaRPr lang="en-US" dirty="0"/>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8459684" cy="4858802"/>
          </a:xfrm>
        </p:spPr>
        <p:txBody>
          <a:bodyPr>
            <a:noAutofit/>
          </a:bodyPr>
          <a:lstStyle/>
          <a:p>
            <a:r>
              <a:rPr lang="en-US" sz="4400" dirty="0"/>
              <a:t>With these signs he had deluded those who had received the mark of the beast and worshiped his image. The two of them were thrown alive into the fiery lake of burning sulfur.  </a:t>
            </a:r>
          </a:p>
          <a:p>
            <a:endParaRPr lang="en-US" sz="4400" dirty="0"/>
          </a:p>
        </p:txBody>
      </p:sp>
      <p:sp>
        <p:nvSpPr>
          <p:cNvPr id="5" name="TextBox 4">
            <a:extLst>
              <a:ext uri="{FF2B5EF4-FFF2-40B4-BE49-F238E27FC236}">
                <a16:creationId xmlns:a16="http://schemas.microsoft.com/office/drawing/2014/main" id="{45648891-C7A1-4EEB-AA15-A7A5602CBBC5}"/>
              </a:ext>
            </a:extLst>
          </p:cNvPr>
          <p:cNvSpPr txBox="1"/>
          <p:nvPr/>
        </p:nvSpPr>
        <p:spPr>
          <a:xfrm>
            <a:off x="9334500" y="1771650"/>
            <a:ext cx="1390650" cy="4646593"/>
          </a:xfrm>
          <a:prstGeom prst="rect">
            <a:avLst/>
          </a:prstGeom>
          <a:noFill/>
        </p:spPr>
        <p:txBody>
          <a:bodyPr wrap="square" rtlCol="0">
            <a:spAutoFit/>
          </a:bodyPr>
          <a:lstStyle/>
          <a:p>
            <a:pPr>
              <a:lnSpc>
                <a:spcPct val="70000"/>
              </a:lnSpc>
            </a:pPr>
            <a:r>
              <a:rPr lang="en-US" sz="13800" dirty="0">
                <a:solidFill>
                  <a:schemeClr val="bg1"/>
                </a:solidFill>
                <a:effectLst>
                  <a:glow rad="127000">
                    <a:srgbClr val="C00000"/>
                  </a:glow>
                </a:effectLst>
                <a:latin typeface="Arial Black" panose="020B0A04020102020204" pitchFamily="34" charset="0"/>
              </a:rPr>
              <a:t>6</a:t>
            </a:r>
          </a:p>
          <a:p>
            <a:pPr>
              <a:lnSpc>
                <a:spcPct val="70000"/>
              </a:lnSpc>
            </a:pPr>
            <a:r>
              <a:rPr lang="en-US" sz="13800" dirty="0">
                <a:solidFill>
                  <a:schemeClr val="bg1"/>
                </a:solidFill>
                <a:effectLst>
                  <a:glow rad="127000">
                    <a:srgbClr val="C00000"/>
                  </a:glow>
                </a:effectLst>
                <a:latin typeface="Arial Black" panose="020B0A04020102020204" pitchFamily="34" charset="0"/>
              </a:rPr>
              <a:t>6</a:t>
            </a:r>
          </a:p>
          <a:p>
            <a:pPr>
              <a:lnSpc>
                <a:spcPct val="70000"/>
              </a:lnSpc>
            </a:pPr>
            <a:r>
              <a:rPr lang="en-US" sz="13800" dirty="0">
                <a:solidFill>
                  <a:schemeClr val="bg1"/>
                </a:solidFill>
                <a:effectLst>
                  <a:glow rad="127000">
                    <a:srgbClr val="C00000"/>
                  </a:glow>
                </a:effectLst>
                <a:latin typeface="Arial Black" panose="020B0A04020102020204" pitchFamily="34" charset="0"/>
              </a:rPr>
              <a:t>6</a:t>
            </a:r>
            <a:endParaRPr lang="en-US" sz="8800" dirty="0">
              <a:solidFill>
                <a:schemeClr val="bg1"/>
              </a:solidFill>
              <a:effectLst>
                <a:glow rad="127000">
                  <a:srgbClr val="C00000"/>
                </a:glow>
              </a:effectLst>
              <a:latin typeface="Arial Black" panose="020B0A04020102020204" pitchFamily="34" charset="0"/>
            </a:endParaRPr>
          </a:p>
        </p:txBody>
      </p:sp>
    </p:spTree>
    <p:extLst>
      <p:ext uri="{BB962C8B-B14F-4D97-AF65-F5344CB8AC3E}">
        <p14:creationId xmlns:p14="http://schemas.microsoft.com/office/powerpoint/2010/main" val="367298900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3A870B-074B-43FA-813C-63773D533F78}"/>
              </a:ext>
            </a:extLst>
          </p:cNvPr>
          <p:cNvPicPr>
            <a:picLocks noChangeAspect="1"/>
          </p:cNvPicPr>
          <p:nvPr/>
        </p:nvPicPr>
        <p:blipFill rotWithShape="1">
          <a:blip r:embed="rId2"/>
          <a:srcRect l="20960" t="10600" b="33486"/>
          <a:stretch/>
        </p:blipFill>
        <p:spPr>
          <a:xfrm>
            <a:off x="0" y="2318657"/>
            <a:ext cx="12192000" cy="4539344"/>
          </a:xfrm>
          <a:prstGeom prst="rect">
            <a:avLst/>
          </a:prstGeom>
        </p:spPr>
      </p:pic>
      <p:pic>
        <p:nvPicPr>
          <p:cNvPr id="5" name="Picture 4">
            <a:extLst>
              <a:ext uri="{FF2B5EF4-FFF2-40B4-BE49-F238E27FC236}">
                <a16:creationId xmlns:a16="http://schemas.microsoft.com/office/drawing/2014/main" id="{59027599-6E3F-47D1-924D-6426C1E2E276}"/>
              </a:ext>
            </a:extLst>
          </p:cNvPr>
          <p:cNvPicPr>
            <a:picLocks noChangeAspect="1"/>
          </p:cNvPicPr>
          <p:nvPr/>
        </p:nvPicPr>
        <p:blipFill>
          <a:blip r:embed="rId3"/>
          <a:stretch>
            <a:fillRect/>
          </a:stretch>
        </p:blipFill>
        <p:spPr>
          <a:xfrm>
            <a:off x="6448577" y="-849086"/>
            <a:ext cx="5743423" cy="6858000"/>
          </a:xfrm>
          <a:prstGeom prst="rect">
            <a:avLst/>
          </a:prstGeom>
        </p:spPr>
      </p:pic>
      <p:pic>
        <p:nvPicPr>
          <p:cNvPr id="7" name="Picture 6">
            <a:extLst>
              <a:ext uri="{FF2B5EF4-FFF2-40B4-BE49-F238E27FC236}">
                <a16:creationId xmlns:a16="http://schemas.microsoft.com/office/drawing/2014/main" id="{0B453BCF-9CD8-4CA6-85AB-E0232DDAE335}"/>
              </a:ext>
            </a:extLst>
          </p:cNvPr>
          <p:cNvPicPr>
            <a:picLocks noChangeAspect="1"/>
          </p:cNvPicPr>
          <p:nvPr/>
        </p:nvPicPr>
        <p:blipFill rotWithShape="1">
          <a:blip r:embed="rId4"/>
          <a:srcRect r="38976"/>
          <a:stretch/>
        </p:blipFill>
        <p:spPr>
          <a:xfrm>
            <a:off x="14443364" y="-3200400"/>
            <a:ext cx="5749636" cy="6858000"/>
          </a:xfrm>
          <a:prstGeom prst="rect">
            <a:avLst/>
          </a:prstGeom>
        </p:spPr>
      </p:pic>
      <p:sp>
        <p:nvSpPr>
          <p:cNvPr id="2" name="Title 1">
            <a:extLst>
              <a:ext uri="{FF2B5EF4-FFF2-40B4-BE49-F238E27FC236}">
                <a16:creationId xmlns:a16="http://schemas.microsoft.com/office/drawing/2014/main" id="{B6026157-216B-4BA1-A894-798C4371DBA1}"/>
              </a:ext>
            </a:extLst>
          </p:cNvPr>
          <p:cNvSpPr>
            <a:spLocks noGrp="1"/>
          </p:cNvSpPr>
          <p:nvPr>
            <p:ph type="title"/>
          </p:nvPr>
        </p:nvSpPr>
        <p:spPr/>
        <p:txBody>
          <a:bodyPr/>
          <a:lstStyle/>
          <a:p>
            <a:r>
              <a:rPr lang="en-US" dirty="0"/>
              <a:t>4. The Lord's </a:t>
            </a:r>
            <a:r>
              <a:rPr lang="en-US" u="sng" dirty="0">
                <a:solidFill>
                  <a:srgbClr val="FF0000"/>
                </a:solidFill>
              </a:rPr>
              <a:t>victory</a:t>
            </a:r>
            <a:endParaRPr lang="en-US" dirty="0"/>
          </a:p>
        </p:txBody>
      </p:sp>
      <p:sp>
        <p:nvSpPr>
          <p:cNvPr id="3" name="Content Placeholder 2">
            <a:extLst>
              <a:ext uri="{FF2B5EF4-FFF2-40B4-BE49-F238E27FC236}">
                <a16:creationId xmlns:a16="http://schemas.microsoft.com/office/drawing/2014/main" id="{EC00884F-2692-42A1-B211-6BD621C9C5F7}"/>
              </a:ext>
            </a:extLst>
          </p:cNvPr>
          <p:cNvSpPr>
            <a:spLocks noGrp="1"/>
          </p:cNvSpPr>
          <p:nvPr>
            <p:ph idx="1"/>
          </p:nvPr>
        </p:nvSpPr>
        <p:spPr>
          <a:xfrm>
            <a:off x="570016" y="1318161"/>
            <a:ext cx="7411934" cy="4858802"/>
          </a:xfrm>
        </p:spPr>
        <p:txBody>
          <a:bodyPr>
            <a:noAutofit/>
          </a:bodyPr>
          <a:lstStyle/>
          <a:p>
            <a:r>
              <a:rPr lang="en-US" sz="4400" dirty="0"/>
              <a:t> </a:t>
            </a:r>
            <a:r>
              <a:rPr lang="en-US" sz="4400" baseline="30000" dirty="0"/>
              <a:t>21</a:t>
            </a:r>
            <a:r>
              <a:rPr lang="en-US" sz="4400" dirty="0"/>
              <a:t> The rest of them were killed with the sword that came out of the mouth of the rider on the horse, and all the </a:t>
            </a:r>
            <a:r>
              <a:rPr lang="en-US" sz="4400" dirty="0">
                <a:effectLst>
                  <a:glow rad="127000">
                    <a:srgbClr val="FF0000"/>
                  </a:glow>
                </a:effectLst>
              </a:rPr>
              <a:t>birds gorged </a:t>
            </a:r>
            <a:r>
              <a:rPr lang="en-US" sz="4400" dirty="0"/>
              <a:t>themselves on their flesh. </a:t>
            </a:r>
          </a:p>
        </p:txBody>
      </p:sp>
    </p:spTree>
    <p:extLst>
      <p:ext uri="{BB962C8B-B14F-4D97-AF65-F5344CB8AC3E}">
        <p14:creationId xmlns:p14="http://schemas.microsoft.com/office/powerpoint/2010/main" val="2462528152"/>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3ACE-DEC5-449A-A97F-4511B4F4792D}"/>
              </a:ext>
            </a:extLst>
          </p:cNvPr>
          <p:cNvSpPr>
            <a:spLocks noGrp="1"/>
          </p:cNvSpPr>
          <p:nvPr>
            <p:ph type="title"/>
          </p:nvPr>
        </p:nvSpPr>
        <p:spPr/>
        <p:txBody>
          <a:bodyPr>
            <a:normAutofit/>
          </a:bodyPr>
          <a:lstStyle/>
          <a:p>
            <a:r>
              <a:rPr lang="en-US" sz="7200" dirty="0"/>
              <a:t>5. </a:t>
            </a:r>
            <a:r>
              <a:rPr lang="en-US" sz="7200" u="sng" dirty="0">
                <a:solidFill>
                  <a:srgbClr val="C00000"/>
                </a:solidFill>
              </a:rPr>
              <a:t>Lessons</a:t>
            </a:r>
            <a:r>
              <a:rPr lang="en-US" sz="7200" dirty="0"/>
              <a:t> to be Learned</a:t>
            </a:r>
          </a:p>
        </p:txBody>
      </p:sp>
      <p:sp>
        <p:nvSpPr>
          <p:cNvPr id="3" name="Content Placeholder 2">
            <a:extLst>
              <a:ext uri="{FF2B5EF4-FFF2-40B4-BE49-F238E27FC236}">
                <a16:creationId xmlns:a16="http://schemas.microsoft.com/office/drawing/2014/main" id="{DED2CA13-F9F9-4AB9-9302-E1B82668DCF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83680837"/>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123E8-1603-47A4-BE2F-77AB8C911853}"/>
              </a:ext>
            </a:extLst>
          </p:cNvPr>
          <p:cNvPicPr>
            <a:picLocks noChangeAspect="1"/>
          </p:cNvPicPr>
          <p:nvPr/>
        </p:nvPicPr>
        <p:blipFill>
          <a:blip r:embed="rId2"/>
          <a:stretch>
            <a:fillRect/>
          </a:stretch>
        </p:blipFill>
        <p:spPr>
          <a:xfrm>
            <a:off x="0" y="1450486"/>
            <a:ext cx="12210461" cy="5653699"/>
          </a:xfrm>
          <a:prstGeom prst="rect">
            <a:avLst/>
          </a:prstGeom>
        </p:spPr>
      </p:pic>
      <p:sp>
        <p:nvSpPr>
          <p:cNvPr id="7" name="Title 6"/>
          <p:cNvSpPr>
            <a:spLocks noGrp="1"/>
          </p:cNvSpPr>
          <p:nvPr>
            <p:ph type="title"/>
          </p:nvPr>
        </p:nvSpPr>
        <p:spPr/>
        <p:txBody>
          <a:bodyPr/>
          <a:lstStyle/>
          <a:p>
            <a:r>
              <a:rPr lang="en-US" dirty="0"/>
              <a:t>Learn the </a:t>
            </a:r>
            <a:r>
              <a:rPr lang="en-US" u="sng" dirty="0">
                <a:solidFill>
                  <a:srgbClr val="C00000"/>
                </a:solidFill>
              </a:rPr>
              <a:t>FIG</a:t>
            </a:r>
            <a:r>
              <a:rPr lang="en-US" dirty="0"/>
              <a:t> Tree Lesson</a:t>
            </a:r>
          </a:p>
        </p:txBody>
      </p:sp>
      <p:sp>
        <p:nvSpPr>
          <p:cNvPr id="3" name="Content Placeholder 2">
            <a:extLst>
              <a:ext uri="{FF2B5EF4-FFF2-40B4-BE49-F238E27FC236}">
                <a16:creationId xmlns:a16="http://schemas.microsoft.com/office/drawing/2014/main" id="{4974A1DD-CDB7-4786-BFE2-64BD0D02428A}"/>
              </a:ext>
            </a:extLst>
          </p:cNvPr>
          <p:cNvSpPr>
            <a:spLocks noGrp="1"/>
          </p:cNvSpPr>
          <p:nvPr>
            <p:ph idx="1"/>
          </p:nvPr>
        </p:nvSpPr>
        <p:spPr/>
        <p:txBody>
          <a:bodyPr/>
          <a:lstStyle/>
          <a:p>
            <a:pPr algn="ctr"/>
            <a:r>
              <a:rPr lang="en-US" dirty="0"/>
              <a:t>You can </a:t>
            </a:r>
            <a:r>
              <a:rPr lang="en-US" i="1" dirty="0"/>
              <a:t>know</a:t>
            </a:r>
            <a:r>
              <a:rPr lang="en-US" dirty="0"/>
              <a:t> the “Season” when it will occur</a:t>
            </a:r>
          </a:p>
        </p:txBody>
      </p:sp>
    </p:spTree>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232369-951D-451C-B594-957611B4E7CF}"/>
              </a:ext>
            </a:extLst>
          </p:cNvPr>
          <p:cNvPicPr>
            <a:picLocks noChangeAspect="1"/>
          </p:cNvPicPr>
          <p:nvPr/>
        </p:nvPicPr>
        <p:blipFill>
          <a:blip r:embed="rId2"/>
          <a:stretch>
            <a:fillRect/>
          </a:stretch>
        </p:blipFill>
        <p:spPr>
          <a:xfrm>
            <a:off x="0" y="1450486"/>
            <a:ext cx="12210461" cy="5653699"/>
          </a:xfrm>
          <a:prstGeom prst="rect">
            <a:avLst/>
          </a:prstGeom>
        </p:spPr>
      </p:pic>
      <p:sp>
        <p:nvSpPr>
          <p:cNvPr id="7" name="Title 6"/>
          <p:cNvSpPr>
            <a:spLocks noGrp="1"/>
          </p:cNvSpPr>
          <p:nvPr>
            <p:ph type="title"/>
          </p:nvPr>
        </p:nvSpPr>
        <p:spPr/>
        <p:txBody>
          <a:bodyPr/>
          <a:lstStyle/>
          <a:p>
            <a:r>
              <a:rPr lang="en-US" dirty="0"/>
              <a:t>Learn the </a:t>
            </a:r>
            <a:r>
              <a:rPr lang="en-US" u="sng" dirty="0">
                <a:solidFill>
                  <a:srgbClr val="C00000"/>
                </a:solidFill>
              </a:rPr>
              <a:t>FIG</a:t>
            </a:r>
            <a:r>
              <a:rPr lang="en-US" dirty="0"/>
              <a:t> Tree Lesson</a:t>
            </a:r>
          </a:p>
        </p:txBody>
      </p:sp>
      <p:sp>
        <p:nvSpPr>
          <p:cNvPr id="3" name="Content Placeholder 2"/>
          <p:cNvSpPr>
            <a:spLocks noGrp="1"/>
          </p:cNvSpPr>
          <p:nvPr>
            <p:ph idx="1"/>
          </p:nvPr>
        </p:nvSpPr>
        <p:spPr/>
        <p:txBody>
          <a:bodyPr/>
          <a:lstStyle/>
          <a:p>
            <a:r>
              <a:rPr lang="en-US" baseline="30000" dirty="0"/>
              <a:t>32</a:t>
            </a:r>
            <a:r>
              <a:rPr lang="en-US" dirty="0"/>
              <a:t> "Now learn this lesson from </a:t>
            </a:r>
            <a:r>
              <a:rPr lang="en-US" dirty="0">
                <a:effectLst>
                  <a:glow rad="127000">
                    <a:srgbClr val="C00000"/>
                  </a:glow>
                </a:effectLst>
              </a:rPr>
              <a:t>the fig tree</a:t>
            </a:r>
            <a:r>
              <a:rPr lang="en-US" dirty="0"/>
              <a:t>: As soon as its twigs get tender and its leaves come out, you know that </a:t>
            </a:r>
            <a:r>
              <a:rPr lang="en-US" dirty="0">
                <a:effectLst>
                  <a:glow rad="127000">
                    <a:srgbClr val="C00000"/>
                  </a:glow>
                </a:effectLst>
              </a:rPr>
              <a:t>summer is near</a:t>
            </a:r>
            <a:r>
              <a:rPr lang="en-US" dirty="0"/>
              <a:t>.   </a:t>
            </a:r>
            <a:r>
              <a:rPr lang="en-US" baseline="30000" dirty="0"/>
              <a:t>33</a:t>
            </a:r>
            <a:r>
              <a:rPr lang="en-US" dirty="0"/>
              <a:t> Even so, when you see all these things, you know that </a:t>
            </a:r>
            <a:r>
              <a:rPr lang="en-US" dirty="0">
                <a:effectLst>
                  <a:glow rad="127000">
                    <a:srgbClr val="C00000"/>
                  </a:glow>
                </a:effectLst>
              </a:rPr>
              <a:t>it is near</a:t>
            </a:r>
            <a:r>
              <a:rPr lang="en-US" dirty="0"/>
              <a:t>, right at the door.</a:t>
            </a:r>
          </a:p>
          <a:p>
            <a:r>
              <a:rPr lang="en-US" dirty="0"/>
              <a:t> </a:t>
            </a:r>
            <a:r>
              <a:rPr lang="en-US" baseline="30000" dirty="0"/>
              <a:t>34</a:t>
            </a:r>
            <a:r>
              <a:rPr lang="en-US" dirty="0"/>
              <a:t> I tell you the truth, this generation will certainly not pass away until all these things have happened.</a:t>
            </a:r>
          </a:p>
        </p:txBody>
      </p:sp>
    </p:spTree>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04FFC4-3F40-40AF-B1F0-48865345E8D5}"/>
              </a:ext>
            </a:extLst>
          </p:cNvPr>
          <p:cNvPicPr>
            <a:picLocks noChangeAspect="1"/>
          </p:cNvPicPr>
          <p:nvPr/>
        </p:nvPicPr>
        <p:blipFill>
          <a:blip r:embed="rId2"/>
          <a:stretch>
            <a:fillRect/>
          </a:stretch>
        </p:blipFill>
        <p:spPr>
          <a:xfrm>
            <a:off x="0" y="1450486"/>
            <a:ext cx="12210461" cy="5653699"/>
          </a:xfrm>
          <a:prstGeom prst="rect">
            <a:avLst/>
          </a:prstGeom>
        </p:spPr>
      </p:pic>
      <p:sp>
        <p:nvSpPr>
          <p:cNvPr id="5" name="Title 4">
            <a:extLst>
              <a:ext uri="{FF2B5EF4-FFF2-40B4-BE49-F238E27FC236}">
                <a16:creationId xmlns:a16="http://schemas.microsoft.com/office/drawing/2014/main" id="{C527C313-A326-429D-9FAC-8E7166BC6171}"/>
              </a:ext>
            </a:extLst>
          </p:cNvPr>
          <p:cNvSpPr>
            <a:spLocks noGrp="1"/>
          </p:cNvSpPr>
          <p:nvPr>
            <p:ph type="title"/>
          </p:nvPr>
        </p:nvSpPr>
        <p:spPr/>
        <p:txBody>
          <a:bodyPr/>
          <a:lstStyle/>
          <a:p>
            <a:r>
              <a:rPr lang="en-US" dirty="0"/>
              <a:t>Learn the </a:t>
            </a:r>
            <a:r>
              <a:rPr lang="en-US" u="sng" dirty="0">
                <a:solidFill>
                  <a:srgbClr val="C00000"/>
                </a:solidFill>
              </a:rPr>
              <a:t>FIG</a:t>
            </a:r>
            <a:r>
              <a:rPr lang="en-US" dirty="0"/>
              <a:t> Tree Lesson</a:t>
            </a:r>
          </a:p>
        </p:txBody>
      </p:sp>
      <p:sp>
        <p:nvSpPr>
          <p:cNvPr id="3" name="Content Placeholder 2"/>
          <p:cNvSpPr>
            <a:spLocks noGrp="1"/>
          </p:cNvSpPr>
          <p:nvPr>
            <p:ph idx="1"/>
          </p:nvPr>
        </p:nvSpPr>
        <p:spPr/>
        <p:txBody>
          <a:bodyPr/>
          <a:lstStyle/>
          <a:p>
            <a:r>
              <a:rPr lang="en-US" baseline="30000" dirty="0"/>
              <a:t>35</a:t>
            </a:r>
            <a:r>
              <a:rPr lang="en-US" dirty="0"/>
              <a:t> Heaven and earth will pass away, but my words will never pass away.   </a:t>
            </a:r>
            <a:r>
              <a:rPr lang="en-US" baseline="30000" dirty="0"/>
              <a:t>36</a:t>
            </a:r>
            <a:r>
              <a:rPr lang="en-US" dirty="0"/>
              <a:t> "No one knows about that day or hour, not even the angels in heaven, nor the Son, but only the Father.</a:t>
            </a:r>
          </a:p>
        </p:txBody>
      </p:sp>
    </p:spTree>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7FB4B-977E-4116-9A42-8B132E57DA0A}"/>
              </a:ext>
            </a:extLst>
          </p:cNvPr>
          <p:cNvPicPr>
            <a:picLocks noChangeAspect="1"/>
          </p:cNvPicPr>
          <p:nvPr/>
        </p:nvPicPr>
        <p:blipFill>
          <a:blip r:embed="rId2"/>
          <a:stretch>
            <a:fillRect/>
          </a:stretch>
        </p:blipFill>
        <p:spPr>
          <a:xfrm>
            <a:off x="4141406" y="1234046"/>
            <a:ext cx="3658704" cy="5485408"/>
          </a:xfrm>
          <a:prstGeom prst="rect">
            <a:avLst/>
          </a:prstGeom>
        </p:spPr>
      </p:pic>
      <p:sp>
        <p:nvSpPr>
          <p:cNvPr id="2" name="Title 1">
            <a:extLst>
              <a:ext uri="{FF2B5EF4-FFF2-40B4-BE49-F238E27FC236}">
                <a16:creationId xmlns:a16="http://schemas.microsoft.com/office/drawing/2014/main" id="{A71F318C-0050-4173-A145-DD1557C91B7C}"/>
              </a:ext>
            </a:extLst>
          </p:cNvPr>
          <p:cNvSpPr>
            <a:spLocks noGrp="1"/>
          </p:cNvSpPr>
          <p:nvPr>
            <p:ph type="title"/>
          </p:nvPr>
        </p:nvSpPr>
        <p:spPr/>
        <p:txBody>
          <a:bodyPr/>
          <a:lstStyle/>
          <a:p>
            <a:r>
              <a:rPr lang="en-US" dirty="0"/>
              <a:t>Predictive prophecy</a:t>
            </a:r>
          </a:p>
        </p:txBody>
      </p:sp>
      <p:grpSp>
        <p:nvGrpSpPr>
          <p:cNvPr id="16" name="Group 15">
            <a:extLst>
              <a:ext uri="{FF2B5EF4-FFF2-40B4-BE49-F238E27FC236}">
                <a16:creationId xmlns:a16="http://schemas.microsoft.com/office/drawing/2014/main" id="{D67BBF64-62F7-45DE-AFB0-AB24E8791AE0}"/>
              </a:ext>
            </a:extLst>
          </p:cNvPr>
          <p:cNvGrpSpPr/>
          <p:nvPr/>
        </p:nvGrpSpPr>
        <p:grpSpPr>
          <a:xfrm>
            <a:off x="4126657" y="3925130"/>
            <a:ext cx="3658704" cy="2818115"/>
            <a:chOff x="4126657" y="3925130"/>
            <a:chExt cx="3658704" cy="2818115"/>
          </a:xfrm>
        </p:grpSpPr>
        <p:grpSp>
          <p:nvGrpSpPr>
            <p:cNvPr id="12" name="Group 11">
              <a:extLst>
                <a:ext uri="{FF2B5EF4-FFF2-40B4-BE49-F238E27FC236}">
                  <a16:creationId xmlns:a16="http://schemas.microsoft.com/office/drawing/2014/main" id="{D1F02D98-BBC7-4710-B901-3DFA7B6E4932}"/>
                </a:ext>
              </a:extLst>
            </p:cNvPr>
            <p:cNvGrpSpPr/>
            <p:nvPr/>
          </p:nvGrpSpPr>
          <p:grpSpPr>
            <a:xfrm>
              <a:off x="4126657" y="3925130"/>
              <a:ext cx="3658704" cy="2818115"/>
              <a:chOff x="4126657" y="3925130"/>
              <a:chExt cx="3658704" cy="2818115"/>
            </a:xfrm>
          </p:grpSpPr>
          <p:pic>
            <p:nvPicPr>
              <p:cNvPr id="6" name="Picture 5">
                <a:extLst>
                  <a:ext uri="{FF2B5EF4-FFF2-40B4-BE49-F238E27FC236}">
                    <a16:creationId xmlns:a16="http://schemas.microsoft.com/office/drawing/2014/main" id="{CC99E4E8-9C7E-47C1-9230-6B8E3CEA1F54}"/>
                  </a:ext>
                </a:extLst>
              </p:cNvPr>
              <p:cNvPicPr>
                <a:picLocks noChangeAspect="1"/>
              </p:cNvPicPr>
              <p:nvPr/>
            </p:nvPicPr>
            <p:blipFill>
              <a:blip r:embed="rId3"/>
              <a:stretch>
                <a:fillRect/>
              </a:stretch>
            </p:blipFill>
            <p:spPr>
              <a:xfrm>
                <a:off x="4131679" y="3938608"/>
                <a:ext cx="3651551" cy="2804637"/>
              </a:xfrm>
              <a:prstGeom prst="rect">
                <a:avLst/>
              </a:prstGeom>
            </p:spPr>
          </p:pic>
          <p:cxnSp>
            <p:nvCxnSpPr>
              <p:cNvPr id="8" name="Straight Connector 7">
                <a:extLst>
                  <a:ext uri="{FF2B5EF4-FFF2-40B4-BE49-F238E27FC236}">
                    <a16:creationId xmlns:a16="http://schemas.microsoft.com/office/drawing/2014/main" id="{8A62056D-FFA1-4BD4-AA36-B685360E0F23}"/>
                  </a:ext>
                </a:extLst>
              </p:cNvPr>
              <p:cNvCxnSpPr>
                <a:cxnSpLocks/>
              </p:cNvCxnSpPr>
              <p:nvPr/>
            </p:nvCxnSpPr>
            <p:spPr>
              <a:xfrm>
                <a:off x="4126657" y="3925130"/>
                <a:ext cx="365870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088CC91-01D0-48DD-AD64-E328004C9C80}"/>
                </a:ext>
              </a:extLst>
            </p:cNvPr>
            <p:cNvSpPr txBox="1"/>
            <p:nvPr/>
          </p:nvSpPr>
          <p:spPr>
            <a:xfrm>
              <a:off x="4384431" y="4489938"/>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50%</a:t>
              </a:r>
            </a:p>
          </p:txBody>
        </p:sp>
      </p:grpSp>
      <p:grpSp>
        <p:nvGrpSpPr>
          <p:cNvPr id="13" name="Group 12">
            <a:extLst>
              <a:ext uri="{FF2B5EF4-FFF2-40B4-BE49-F238E27FC236}">
                <a16:creationId xmlns:a16="http://schemas.microsoft.com/office/drawing/2014/main" id="{CEDE8983-7165-4373-B195-C042D1E5B428}"/>
              </a:ext>
            </a:extLst>
          </p:cNvPr>
          <p:cNvGrpSpPr/>
          <p:nvPr/>
        </p:nvGrpSpPr>
        <p:grpSpPr>
          <a:xfrm>
            <a:off x="5978526" y="3923071"/>
            <a:ext cx="1792022" cy="2813694"/>
            <a:chOff x="5978526" y="3923071"/>
            <a:chExt cx="1792022" cy="2813694"/>
          </a:xfrm>
        </p:grpSpPr>
        <p:pic>
          <p:nvPicPr>
            <p:cNvPr id="9" name="Picture 8">
              <a:extLst>
                <a:ext uri="{FF2B5EF4-FFF2-40B4-BE49-F238E27FC236}">
                  <a16:creationId xmlns:a16="http://schemas.microsoft.com/office/drawing/2014/main" id="{98185F54-EC1B-4FC0-A16A-A78DDEFFBEA1}"/>
                </a:ext>
              </a:extLst>
            </p:cNvPr>
            <p:cNvPicPr>
              <a:picLocks noChangeAspect="1"/>
            </p:cNvPicPr>
            <p:nvPr/>
          </p:nvPicPr>
          <p:blipFill rotWithShape="1">
            <a:blip r:embed="rId4"/>
            <a:srcRect t="1518"/>
            <a:stretch/>
          </p:blipFill>
          <p:spPr>
            <a:xfrm>
              <a:off x="5978526" y="3974690"/>
              <a:ext cx="1792022" cy="2762075"/>
            </a:xfrm>
            <a:prstGeom prst="rect">
              <a:avLst/>
            </a:prstGeom>
          </p:spPr>
        </p:pic>
        <p:cxnSp>
          <p:nvCxnSpPr>
            <p:cNvPr id="11" name="Straight Connector 10">
              <a:extLst>
                <a:ext uri="{FF2B5EF4-FFF2-40B4-BE49-F238E27FC236}">
                  <a16:creationId xmlns:a16="http://schemas.microsoft.com/office/drawing/2014/main" id="{A42D9471-13D9-4AB2-B45D-1A75AC5F547A}"/>
                </a:ext>
              </a:extLst>
            </p:cNvPr>
            <p:cNvCxnSpPr/>
            <p:nvPr/>
          </p:nvCxnSpPr>
          <p:spPr>
            <a:xfrm>
              <a:off x="5980471" y="3923071"/>
              <a:ext cx="0" cy="27579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20B71D3-7324-4291-847B-D84BBDA6B9BB}"/>
              </a:ext>
            </a:extLst>
          </p:cNvPr>
          <p:cNvSpPr txBox="1"/>
          <p:nvPr/>
        </p:nvSpPr>
        <p:spPr>
          <a:xfrm>
            <a:off x="6224954" y="4478215"/>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25%</a:t>
            </a:r>
          </a:p>
        </p:txBody>
      </p:sp>
    </p:spTree>
    <p:extLst>
      <p:ext uri="{BB962C8B-B14F-4D97-AF65-F5344CB8AC3E}">
        <p14:creationId xmlns:p14="http://schemas.microsoft.com/office/powerpoint/2010/main" val="424061662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E09AC3-CD1E-49B6-818B-16BB7462D52C}"/>
              </a:ext>
            </a:extLst>
          </p:cNvPr>
          <p:cNvPicPr>
            <a:picLocks noChangeAspect="1"/>
          </p:cNvPicPr>
          <p:nvPr/>
        </p:nvPicPr>
        <p:blipFill rotWithShape="1">
          <a:blip r:embed="rId2"/>
          <a:srcRect b="35509"/>
          <a:stretch/>
        </p:blipFill>
        <p:spPr>
          <a:xfrm>
            <a:off x="0" y="439615"/>
            <a:ext cx="12211413" cy="6418385"/>
          </a:xfrm>
          <a:prstGeom prst="rect">
            <a:avLst/>
          </a:prstGeom>
        </p:spPr>
      </p:pic>
      <p:sp>
        <p:nvSpPr>
          <p:cNvPr id="2" name="Content Placeholder 1">
            <a:extLst>
              <a:ext uri="{FF2B5EF4-FFF2-40B4-BE49-F238E27FC236}">
                <a16:creationId xmlns:a16="http://schemas.microsoft.com/office/drawing/2014/main" id="{B79C77FD-D104-4059-A0B0-B23E394983E5}"/>
              </a:ext>
            </a:extLst>
          </p:cNvPr>
          <p:cNvSpPr>
            <a:spLocks noGrp="1"/>
          </p:cNvSpPr>
          <p:nvPr>
            <p:ph idx="1"/>
          </p:nvPr>
        </p:nvSpPr>
        <p:spPr/>
        <p:txBody>
          <a:bodyPr/>
          <a:lstStyle/>
          <a:p>
            <a:pPr algn="ctr"/>
            <a:r>
              <a:rPr lang="en-US" dirty="0"/>
              <a:t>You cannot </a:t>
            </a:r>
            <a:r>
              <a:rPr lang="en-US" i="1" dirty="0"/>
              <a:t>know</a:t>
            </a:r>
            <a:r>
              <a:rPr lang="en-US" dirty="0"/>
              <a:t> the “Day” of Judgment</a:t>
            </a:r>
          </a:p>
        </p:txBody>
      </p:sp>
      <p:sp>
        <p:nvSpPr>
          <p:cNvPr id="7" name="Title 6"/>
          <p:cNvSpPr>
            <a:spLocks noGrp="1"/>
          </p:cNvSpPr>
          <p:nvPr>
            <p:ph type="title"/>
          </p:nvPr>
        </p:nvSpPr>
        <p:spPr/>
        <p:txBody>
          <a:bodyPr/>
          <a:lstStyle/>
          <a:p>
            <a:r>
              <a:rPr lang="en-US" dirty="0"/>
              <a:t>Learn the </a:t>
            </a:r>
            <a:r>
              <a:rPr lang="en-US" dirty="0">
                <a:solidFill>
                  <a:srgbClr val="C00000"/>
                </a:solidFill>
              </a:rPr>
              <a:t>“</a:t>
            </a:r>
            <a:r>
              <a:rPr lang="en-US" u="sng" dirty="0">
                <a:solidFill>
                  <a:srgbClr val="C00000"/>
                </a:solidFill>
              </a:rPr>
              <a:t>NOAH</a:t>
            </a:r>
            <a:r>
              <a:rPr lang="en-US" dirty="0">
                <a:solidFill>
                  <a:srgbClr val="C00000"/>
                </a:solidFill>
              </a:rPr>
              <a:t>” </a:t>
            </a:r>
            <a:r>
              <a:rPr lang="en-US" dirty="0"/>
              <a:t>lesson</a:t>
            </a:r>
          </a:p>
        </p:txBody>
      </p:sp>
    </p:spTree>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A2BFFD-5D31-4ECF-8715-B0A2940E9143}"/>
              </a:ext>
            </a:extLst>
          </p:cNvPr>
          <p:cNvPicPr>
            <a:picLocks noChangeAspect="1"/>
          </p:cNvPicPr>
          <p:nvPr/>
        </p:nvPicPr>
        <p:blipFill rotWithShape="1">
          <a:blip r:embed="rId2"/>
          <a:srcRect b="35509"/>
          <a:stretch/>
        </p:blipFill>
        <p:spPr>
          <a:xfrm>
            <a:off x="0" y="439615"/>
            <a:ext cx="12211413" cy="6418385"/>
          </a:xfrm>
          <a:prstGeom prst="rect">
            <a:avLst/>
          </a:prstGeom>
        </p:spPr>
      </p:pic>
      <p:sp>
        <p:nvSpPr>
          <p:cNvPr id="7" name="Title 6"/>
          <p:cNvSpPr>
            <a:spLocks noGrp="1"/>
          </p:cNvSpPr>
          <p:nvPr>
            <p:ph type="title"/>
          </p:nvPr>
        </p:nvSpPr>
        <p:spPr/>
        <p:txBody>
          <a:bodyPr/>
          <a:lstStyle/>
          <a:p>
            <a:r>
              <a:rPr lang="en-US" dirty="0"/>
              <a:t>Learn the </a:t>
            </a:r>
            <a:r>
              <a:rPr lang="en-US" dirty="0">
                <a:solidFill>
                  <a:srgbClr val="C00000"/>
                </a:solidFill>
              </a:rPr>
              <a:t>“</a:t>
            </a:r>
            <a:r>
              <a:rPr lang="en-US" u="sng" dirty="0">
                <a:solidFill>
                  <a:srgbClr val="C00000"/>
                </a:solidFill>
              </a:rPr>
              <a:t>NOAH</a:t>
            </a:r>
            <a:r>
              <a:rPr lang="en-US" dirty="0">
                <a:solidFill>
                  <a:srgbClr val="C00000"/>
                </a:solidFill>
              </a:rPr>
              <a:t>” </a:t>
            </a:r>
            <a:r>
              <a:rPr lang="en-US" dirty="0"/>
              <a:t>lesson</a:t>
            </a:r>
          </a:p>
        </p:txBody>
      </p:sp>
      <p:sp>
        <p:nvSpPr>
          <p:cNvPr id="3" name="Content Placeholder 2"/>
          <p:cNvSpPr>
            <a:spLocks noGrp="1"/>
          </p:cNvSpPr>
          <p:nvPr>
            <p:ph idx="1"/>
          </p:nvPr>
        </p:nvSpPr>
        <p:spPr/>
        <p:txBody>
          <a:bodyPr/>
          <a:lstStyle/>
          <a:p>
            <a:r>
              <a:rPr lang="en-US" baseline="30000" dirty="0"/>
              <a:t>37</a:t>
            </a:r>
            <a:r>
              <a:rPr lang="en-US" dirty="0"/>
              <a:t> As it was </a:t>
            </a:r>
            <a:r>
              <a:rPr lang="en-US" dirty="0">
                <a:effectLst>
                  <a:glow rad="127000">
                    <a:srgbClr val="C00000"/>
                  </a:glow>
                </a:effectLst>
              </a:rPr>
              <a:t>in the days of Noah</a:t>
            </a:r>
            <a:r>
              <a:rPr lang="en-US" dirty="0"/>
              <a:t>, so it will be at the coming of the Son of Man.   </a:t>
            </a:r>
            <a:r>
              <a:rPr lang="en-US" baseline="30000" dirty="0"/>
              <a:t>38</a:t>
            </a:r>
            <a:r>
              <a:rPr lang="en-US" dirty="0"/>
              <a:t> For in the days before the flood, people were eating and drinking, marrying and giving in marriage, up to the </a:t>
            </a:r>
            <a:r>
              <a:rPr lang="en-US" dirty="0">
                <a:effectLst>
                  <a:glow rad="127000">
                    <a:srgbClr val="C00000"/>
                  </a:glow>
                </a:effectLst>
              </a:rPr>
              <a:t>day</a:t>
            </a:r>
            <a:r>
              <a:rPr lang="en-US" dirty="0"/>
              <a:t> Noah entered the ark;   </a:t>
            </a:r>
          </a:p>
        </p:txBody>
      </p:sp>
    </p:spTree>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88F4423-2E9A-465A-B5D2-8853756F39FA}"/>
              </a:ext>
            </a:extLst>
          </p:cNvPr>
          <p:cNvGrpSpPr/>
          <p:nvPr/>
        </p:nvGrpSpPr>
        <p:grpSpPr>
          <a:xfrm>
            <a:off x="0" y="924420"/>
            <a:ext cx="12192000" cy="6232519"/>
            <a:chOff x="0" y="625481"/>
            <a:chExt cx="12192000" cy="6232519"/>
          </a:xfrm>
        </p:grpSpPr>
        <p:grpSp>
          <p:nvGrpSpPr>
            <p:cNvPr id="5" name="Group 4">
              <a:extLst>
                <a:ext uri="{FF2B5EF4-FFF2-40B4-BE49-F238E27FC236}">
                  <a16:creationId xmlns:a16="http://schemas.microsoft.com/office/drawing/2014/main" id="{6ED6A2A3-1726-4D55-B890-E81090552CC0}"/>
                </a:ext>
              </a:extLst>
            </p:cNvPr>
            <p:cNvGrpSpPr/>
            <p:nvPr/>
          </p:nvGrpSpPr>
          <p:grpSpPr>
            <a:xfrm>
              <a:off x="562708" y="625481"/>
              <a:ext cx="11629292" cy="6232519"/>
              <a:chOff x="562708" y="625482"/>
              <a:chExt cx="11629292" cy="6232519"/>
            </a:xfrm>
          </p:grpSpPr>
          <p:pic>
            <p:nvPicPr>
              <p:cNvPr id="4" name="Picture 3">
                <a:extLst>
                  <a:ext uri="{FF2B5EF4-FFF2-40B4-BE49-F238E27FC236}">
                    <a16:creationId xmlns:a16="http://schemas.microsoft.com/office/drawing/2014/main" id="{94EFDB25-86C4-45DE-948B-6558EF1016A3}"/>
                  </a:ext>
                </a:extLst>
              </p:cNvPr>
              <p:cNvPicPr>
                <a:picLocks noChangeAspect="1"/>
              </p:cNvPicPr>
              <p:nvPr/>
            </p:nvPicPr>
            <p:blipFill rotWithShape="1">
              <a:blip r:embed="rId2"/>
              <a:srcRect b="20877"/>
              <a:stretch/>
            </p:blipFill>
            <p:spPr>
              <a:xfrm>
                <a:off x="562708" y="625483"/>
                <a:ext cx="10902461" cy="6232518"/>
              </a:xfrm>
              <a:prstGeom prst="rect">
                <a:avLst/>
              </a:prstGeom>
            </p:spPr>
          </p:pic>
          <p:pic>
            <p:nvPicPr>
              <p:cNvPr id="8" name="Picture 7">
                <a:extLst>
                  <a:ext uri="{FF2B5EF4-FFF2-40B4-BE49-F238E27FC236}">
                    <a16:creationId xmlns:a16="http://schemas.microsoft.com/office/drawing/2014/main" id="{512C5C19-690A-4EDA-A64E-5E477E8CF12C}"/>
                  </a:ext>
                </a:extLst>
              </p:cNvPr>
              <p:cNvPicPr>
                <a:picLocks noChangeAspect="1"/>
              </p:cNvPicPr>
              <p:nvPr/>
            </p:nvPicPr>
            <p:blipFill rotWithShape="1">
              <a:blip r:embed="rId2"/>
              <a:srcRect l="93602" b="20877"/>
              <a:stretch/>
            </p:blipFill>
            <p:spPr>
              <a:xfrm>
                <a:off x="10920046" y="625482"/>
                <a:ext cx="1271954" cy="6232518"/>
              </a:xfrm>
              <a:prstGeom prst="rect">
                <a:avLst/>
              </a:prstGeom>
            </p:spPr>
          </p:pic>
        </p:grpSp>
        <p:pic>
          <p:nvPicPr>
            <p:cNvPr id="10" name="Picture 9">
              <a:extLst>
                <a:ext uri="{FF2B5EF4-FFF2-40B4-BE49-F238E27FC236}">
                  <a16:creationId xmlns:a16="http://schemas.microsoft.com/office/drawing/2014/main" id="{24128C9C-DA0B-475C-8D9C-73334A9801DB}"/>
                </a:ext>
              </a:extLst>
            </p:cNvPr>
            <p:cNvPicPr>
              <a:picLocks noChangeAspect="1"/>
            </p:cNvPicPr>
            <p:nvPr/>
          </p:nvPicPr>
          <p:blipFill rotWithShape="1">
            <a:blip r:embed="rId2"/>
            <a:srcRect r="96075" b="20877"/>
            <a:stretch/>
          </p:blipFill>
          <p:spPr>
            <a:xfrm>
              <a:off x="0" y="625482"/>
              <a:ext cx="1143001" cy="6232518"/>
            </a:xfrm>
            <a:prstGeom prst="rect">
              <a:avLst/>
            </a:prstGeom>
          </p:spPr>
        </p:pic>
      </p:grpSp>
      <p:sp>
        <p:nvSpPr>
          <p:cNvPr id="7" name="Title 6"/>
          <p:cNvSpPr>
            <a:spLocks noGrp="1"/>
          </p:cNvSpPr>
          <p:nvPr>
            <p:ph type="title"/>
          </p:nvPr>
        </p:nvSpPr>
        <p:spPr/>
        <p:txBody>
          <a:bodyPr/>
          <a:lstStyle/>
          <a:p>
            <a:r>
              <a:rPr lang="en-US" dirty="0"/>
              <a:t>Learn the </a:t>
            </a:r>
            <a:r>
              <a:rPr lang="en-US" dirty="0">
                <a:solidFill>
                  <a:srgbClr val="C00000"/>
                </a:solidFill>
              </a:rPr>
              <a:t>“</a:t>
            </a:r>
            <a:r>
              <a:rPr lang="en-US" u="sng" dirty="0">
                <a:solidFill>
                  <a:srgbClr val="C00000"/>
                </a:solidFill>
              </a:rPr>
              <a:t>NOAH</a:t>
            </a:r>
            <a:r>
              <a:rPr lang="en-US" dirty="0">
                <a:solidFill>
                  <a:srgbClr val="C00000"/>
                </a:solidFill>
              </a:rPr>
              <a:t>” </a:t>
            </a:r>
            <a:r>
              <a:rPr lang="en-US" dirty="0"/>
              <a:t>lesson</a:t>
            </a:r>
          </a:p>
        </p:txBody>
      </p:sp>
      <p:sp>
        <p:nvSpPr>
          <p:cNvPr id="3" name="Content Placeholder 2"/>
          <p:cNvSpPr>
            <a:spLocks noGrp="1"/>
          </p:cNvSpPr>
          <p:nvPr>
            <p:ph idx="1"/>
          </p:nvPr>
        </p:nvSpPr>
        <p:spPr/>
        <p:txBody>
          <a:bodyPr/>
          <a:lstStyle/>
          <a:p>
            <a:r>
              <a:rPr lang="en-US" baseline="30000" dirty="0"/>
              <a:t>39</a:t>
            </a:r>
            <a:r>
              <a:rPr lang="en-US" dirty="0"/>
              <a:t> and they knew nothing about what would happen until the flood came and took them all away. </a:t>
            </a:r>
            <a:r>
              <a:rPr lang="en-US" dirty="0">
                <a:effectLst>
                  <a:glow rad="127000">
                    <a:srgbClr val="C00000"/>
                  </a:glow>
                </a:effectLst>
              </a:rPr>
              <a:t>That is how it will be at the coming of the Son of Man</a:t>
            </a:r>
            <a:r>
              <a:rPr lang="en-US" dirty="0"/>
              <a:t>.</a:t>
            </a:r>
          </a:p>
        </p:txBody>
      </p:sp>
    </p:spTree>
    <p:extLst>
      <p:ext uri="{BB962C8B-B14F-4D97-AF65-F5344CB8AC3E}">
        <p14:creationId xmlns:p14="http://schemas.microsoft.com/office/powerpoint/2010/main" val="1600275595"/>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CCCBAAB-737B-4F8F-9E2B-B9D83D9C370A}"/>
              </a:ext>
            </a:extLst>
          </p:cNvPr>
          <p:cNvGrpSpPr/>
          <p:nvPr/>
        </p:nvGrpSpPr>
        <p:grpSpPr>
          <a:xfrm>
            <a:off x="0" y="924420"/>
            <a:ext cx="12192000" cy="6232519"/>
            <a:chOff x="0" y="625481"/>
            <a:chExt cx="12192000" cy="6232519"/>
          </a:xfrm>
        </p:grpSpPr>
        <p:grpSp>
          <p:nvGrpSpPr>
            <p:cNvPr id="13" name="Group 12">
              <a:extLst>
                <a:ext uri="{FF2B5EF4-FFF2-40B4-BE49-F238E27FC236}">
                  <a16:creationId xmlns:a16="http://schemas.microsoft.com/office/drawing/2014/main" id="{F83BD53F-3B61-434F-8947-4D70CE4A8D31}"/>
                </a:ext>
              </a:extLst>
            </p:cNvPr>
            <p:cNvGrpSpPr/>
            <p:nvPr/>
          </p:nvGrpSpPr>
          <p:grpSpPr>
            <a:xfrm>
              <a:off x="562708" y="625481"/>
              <a:ext cx="11629292" cy="6232519"/>
              <a:chOff x="562708" y="625482"/>
              <a:chExt cx="11629292" cy="6232519"/>
            </a:xfrm>
          </p:grpSpPr>
          <p:pic>
            <p:nvPicPr>
              <p:cNvPr id="15" name="Picture 14">
                <a:extLst>
                  <a:ext uri="{FF2B5EF4-FFF2-40B4-BE49-F238E27FC236}">
                    <a16:creationId xmlns:a16="http://schemas.microsoft.com/office/drawing/2014/main" id="{36CEA1B4-542C-439D-A847-881425F14106}"/>
                  </a:ext>
                </a:extLst>
              </p:cNvPr>
              <p:cNvPicPr>
                <a:picLocks noChangeAspect="1"/>
              </p:cNvPicPr>
              <p:nvPr/>
            </p:nvPicPr>
            <p:blipFill rotWithShape="1">
              <a:blip r:embed="rId2"/>
              <a:srcRect b="20877"/>
              <a:stretch/>
            </p:blipFill>
            <p:spPr>
              <a:xfrm>
                <a:off x="562708" y="625483"/>
                <a:ext cx="10902461" cy="6232518"/>
              </a:xfrm>
              <a:prstGeom prst="rect">
                <a:avLst/>
              </a:prstGeom>
            </p:spPr>
          </p:pic>
          <p:pic>
            <p:nvPicPr>
              <p:cNvPr id="16" name="Picture 15">
                <a:extLst>
                  <a:ext uri="{FF2B5EF4-FFF2-40B4-BE49-F238E27FC236}">
                    <a16:creationId xmlns:a16="http://schemas.microsoft.com/office/drawing/2014/main" id="{A9E440B8-2324-41D8-9B15-110646865D08}"/>
                  </a:ext>
                </a:extLst>
              </p:cNvPr>
              <p:cNvPicPr>
                <a:picLocks noChangeAspect="1"/>
              </p:cNvPicPr>
              <p:nvPr/>
            </p:nvPicPr>
            <p:blipFill rotWithShape="1">
              <a:blip r:embed="rId2"/>
              <a:srcRect l="93602" b="20877"/>
              <a:stretch/>
            </p:blipFill>
            <p:spPr>
              <a:xfrm>
                <a:off x="10920046" y="625482"/>
                <a:ext cx="1271954" cy="6232518"/>
              </a:xfrm>
              <a:prstGeom prst="rect">
                <a:avLst/>
              </a:prstGeom>
            </p:spPr>
          </p:pic>
        </p:grpSp>
        <p:pic>
          <p:nvPicPr>
            <p:cNvPr id="14" name="Picture 13">
              <a:extLst>
                <a:ext uri="{FF2B5EF4-FFF2-40B4-BE49-F238E27FC236}">
                  <a16:creationId xmlns:a16="http://schemas.microsoft.com/office/drawing/2014/main" id="{47E0B725-1694-4DCA-A424-B19A635167DB}"/>
                </a:ext>
              </a:extLst>
            </p:cNvPr>
            <p:cNvPicPr>
              <a:picLocks noChangeAspect="1"/>
            </p:cNvPicPr>
            <p:nvPr/>
          </p:nvPicPr>
          <p:blipFill rotWithShape="1">
            <a:blip r:embed="rId2"/>
            <a:srcRect r="96075" b="20877"/>
            <a:stretch/>
          </p:blipFill>
          <p:spPr>
            <a:xfrm>
              <a:off x="0" y="625482"/>
              <a:ext cx="1143001" cy="6232518"/>
            </a:xfrm>
            <a:prstGeom prst="rect">
              <a:avLst/>
            </a:prstGeom>
          </p:spPr>
        </p:pic>
      </p:grpSp>
      <p:sp>
        <p:nvSpPr>
          <p:cNvPr id="7" name="Title 6"/>
          <p:cNvSpPr>
            <a:spLocks noGrp="1"/>
          </p:cNvSpPr>
          <p:nvPr>
            <p:ph type="title"/>
          </p:nvPr>
        </p:nvSpPr>
        <p:spPr/>
        <p:txBody>
          <a:bodyPr/>
          <a:lstStyle/>
          <a:p>
            <a:r>
              <a:rPr lang="en-US" dirty="0"/>
              <a:t>Learn the </a:t>
            </a:r>
            <a:r>
              <a:rPr lang="en-US" dirty="0">
                <a:solidFill>
                  <a:srgbClr val="C00000"/>
                </a:solidFill>
              </a:rPr>
              <a:t>“</a:t>
            </a:r>
            <a:r>
              <a:rPr lang="en-US" u="sng" dirty="0">
                <a:solidFill>
                  <a:srgbClr val="C00000"/>
                </a:solidFill>
              </a:rPr>
              <a:t>NOAH</a:t>
            </a:r>
            <a:r>
              <a:rPr lang="en-US" dirty="0">
                <a:solidFill>
                  <a:srgbClr val="C00000"/>
                </a:solidFill>
              </a:rPr>
              <a:t>” </a:t>
            </a:r>
            <a:r>
              <a:rPr lang="en-US" dirty="0"/>
              <a:t>lesson</a:t>
            </a:r>
          </a:p>
        </p:txBody>
      </p:sp>
      <p:sp>
        <p:nvSpPr>
          <p:cNvPr id="3" name="Content Placeholder 2"/>
          <p:cNvSpPr>
            <a:spLocks noGrp="1"/>
          </p:cNvSpPr>
          <p:nvPr>
            <p:ph idx="1"/>
          </p:nvPr>
        </p:nvSpPr>
        <p:spPr>
          <a:xfrm>
            <a:off x="570016" y="1318161"/>
            <a:ext cx="9980753" cy="4858802"/>
          </a:xfrm>
        </p:spPr>
        <p:txBody>
          <a:bodyPr/>
          <a:lstStyle/>
          <a:p>
            <a:r>
              <a:rPr lang="en-US" baseline="30000" dirty="0"/>
              <a:t>40</a:t>
            </a:r>
            <a:r>
              <a:rPr lang="en-US" dirty="0"/>
              <a:t> Two men will be in the field; one will be </a:t>
            </a:r>
            <a:r>
              <a:rPr lang="en-US" dirty="0">
                <a:effectLst>
                  <a:glow rad="127000">
                    <a:srgbClr val="C00000"/>
                  </a:glow>
                </a:effectLst>
              </a:rPr>
              <a:t>taken </a:t>
            </a:r>
            <a:br>
              <a:rPr lang="en-US" dirty="0"/>
            </a:br>
            <a:r>
              <a:rPr lang="en-US" dirty="0"/>
              <a:t>and the other left. </a:t>
            </a:r>
            <a:br>
              <a:rPr lang="en-US" dirty="0"/>
            </a:br>
            <a:endParaRPr lang="en-US" dirty="0"/>
          </a:p>
        </p:txBody>
      </p:sp>
      <p:sp>
        <p:nvSpPr>
          <p:cNvPr id="17" name="Speech Bubble: Rectangle 16">
            <a:extLst>
              <a:ext uri="{FF2B5EF4-FFF2-40B4-BE49-F238E27FC236}">
                <a16:creationId xmlns:a16="http://schemas.microsoft.com/office/drawing/2014/main" id="{A480A0DA-8545-43A5-82C8-03190EFAC5BF}"/>
              </a:ext>
            </a:extLst>
          </p:cNvPr>
          <p:cNvSpPr/>
          <p:nvPr/>
        </p:nvSpPr>
        <p:spPr>
          <a:xfrm>
            <a:off x="7930662" y="2215662"/>
            <a:ext cx="3604846" cy="1002322"/>
          </a:xfrm>
          <a:prstGeom prst="wedgeRectCallout">
            <a:avLst>
              <a:gd name="adj1" fmla="val -12031"/>
              <a:gd name="adj2" fmla="val -85088"/>
            </a:avLst>
          </a:prstGeom>
          <a:solidFill>
            <a:srgbClr val="C00000"/>
          </a:solid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IN JUDGMENT</a:t>
            </a:r>
          </a:p>
        </p:txBody>
      </p:sp>
    </p:spTree>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CCCBAAB-737B-4F8F-9E2B-B9D83D9C370A}"/>
              </a:ext>
            </a:extLst>
          </p:cNvPr>
          <p:cNvGrpSpPr/>
          <p:nvPr/>
        </p:nvGrpSpPr>
        <p:grpSpPr>
          <a:xfrm>
            <a:off x="0" y="924420"/>
            <a:ext cx="12192000" cy="6232519"/>
            <a:chOff x="0" y="625481"/>
            <a:chExt cx="12192000" cy="6232519"/>
          </a:xfrm>
        </p:grpSpPr>
        <p:grpSp>
          <p:nvGrpSpPr>
            <p:cNvPr id="13" name="Group 12">
              <a:extLst>
                <a:ext uri="{FF2B5EF4-FFF2-40B4-BE49-F238E27FC236}">
                  <a16:creationId xmlns:a16="http://schemas.microsoft.com/office/drawing/2014/main" id="{F83BD53F-3B61-434F-8947-4D70CE4A8D31}"/>
                </a:ext>
              </a:extLst>
            </p:cNvPr>
            <p:cNvGrpSpPr/>
            <p:nvPr/>
          </p:nvGrpSpPr>
          <p:grpSpPr>
            <a:xfrm>
              <a:off x="562708" y="625481"/>
              <a:ext cx="11629292" cy="6232519"/>
              <a:chOff x="562708" y="625482"/>
              <a:chExt cx="11629292" cy="6232519"/>
            </a:xfrm>
          </p:grpSpPr>
          <p:pic>
            <p:nvPicPr>
              <p:cNvPr id="15" name="Picture 14">
                <a:extLst>
                  <a:ext uri="{FF2B5EF4-FFF2-40B4-BE49-F238E27FC236}">
                    <a16:creationId xmlns:a16="http://schemas.microsoft.com/office/drawing/2014/main" id="{36CEA1B4-542C-439D-A847-881425F14106}"/>
                  </a:ext>
                </a:extLst>
              </p:cNvPr>
              <p:cNvPicPr>
                <a:picLocks noChangeAspect="1"/>
              </p:cNvPicPr>
              <p:nvPr/>
            </p:nvPicPr>
            <p:blipFill rotWithShape="1">
              <a:blip r:embed="rId2"/>
              <a:srcRect b="20877"/>
              <a:stretch/>
            </p:blipFill>
            <p:spPr>
              <a:xfrm>
                <a:off x="562708" y="625483"/>
                <a:ext cx="10902461" cy="6232518"/>
              </a:xfrm>
              <a:prstGeom prst="rect">
                <a:avLst/>
              </a:prstGeom>
            </p:spPr>
          </p:pic>
          <p:pic>
            <p:nvPicPr>
              <p:cNvPr id="16" name="Picture 15">
                <a:extLst>
                  <a:ext uri="{FF2B5EF4-FFF2-40B4-BE49-F238E27FC236}">
                    <a16:creationId xmlns:a16="http://schemas.microsoft.com/office/drawing/2014/main" id="{A9E440B8-2324-41D8-9B15-110646865D08}"/>
                  </a:ext>
                </a:extLst>
              </p:cNvPr>
              <p:cNvPicPr>
                <a:picLocks noChangeAspect="1"/>
              </p:cNvPicPr>
              <p:nvPr/>
            </p:nvPicPr>
            <p:blipFill rotWithShape="1">
              <a:blip r:embed="rId2"/>
              <a:srcRect l="93602" b="20877"/>
              <a:stretch/>
            </p:blipFill>
            <p:spPr>
              <a:xfrm>
                <a:off x="10920046" y="625482"/>
                <a:ext cx="1271954" cy="6232518"/>
              </a:xfrm>
              <a:prstGeom prst="rect">
                <a:avLst/>
              </a:prstGeom>
            </p:spPr>
          </p:pic>
        </p:grpSp>
        <p:pic>
          <p:nvPicPr>
            <p:cNvPr id="14" name="Picture 13">
              <a:extLst>
                <a:ext uri="{FF2B5EF4-FFF2-40B4-BE49-F238E27FC236}">
                  <a16:creationId xmlns:a16="http://schemas.microsoft.com/office/drawing/2014/main" id="{47E0B725-1694-4DCA-A424-B19A635167DB}"/>
                </a:ext>
              </a:extLst>
            </p:cNvPr>
            <p:cNvPicPr>
              <a:picLocks noChangeAspect="1"/>
            </p:cNvPicPr>
            <p:nvPr/>
          </p:nvPicPr>
          <p:blipFill rotWithShape="1">
            <a:blip r:embed="rId2"/>
            <a:srcRect r="96075" b="20877"/>
            <a:stretch/>
          </p:blipFill>
          <p:spPr>
            <a:xfrm>
              <a:off x="0" y="625482"/>
              <a:ext cx="1143001" cy="6232518"/>
            </a:xfrm>
            <a:prstGeom prst="rect">
              <a:avLst/>
            </a:prstGeom>
          </p:spPr>
        </p:pic>
      </p:grpSp>
      <p:sp>
        <p:nvSpPr>
          <p:cNvPr id="7" name="Title 6"/>
          <p:cNvSpPr>
            <a:spLocks noGrp="1"/>
          </p:cNvSpPr>
          <p:nvPr>
            <p:ph type="title"/>
          </p:nvPr>
        </p:nvSpPr>
        <p:spPr/>
        <p:txBody>
          <a:bodyPr/>
          <a:lstStyle/>
          <a:p>
            <a:r>
              <a:rPr lang="en-US" dirty="0"/>
              <a:t>Learn the </a:t>
            </a:r>
            <a:r>
              <a:rPr lang="en-US" dirty="0">
                <a:solidFill>
                  <a:srgbClr val="C00000"/>
                </a:solidFill>
              </a:rPr>
              <a:t>“</a:t>
            </a:r>
            <a:r>
              <a:rPr lang="en-US" u="sng" dirty="0">
                <a:solidFill>
                  <a:srgbClr val="C00000"/>
                </a:solidFill>
              </a:rPr>
              <a:t>NOAH</a:t>
            </a:r>
            <a:r>
              <a:rPr lang="en-US" dirty="0">
                <a:solidFill>
                  <a:srgbClr val="C00000"/>
                </a:solidFill>
              </a:rPr>
              <a:t>” </a:t>
            </a:r>
            <a:r>
              <a:rPr lang="en-US" dirty="0"/>
              <a:t>lesson</a:t>
            </a:r>
          </a:p>
        </p:txBody>
      </p:sp>
      <p:sp>
        <p:nvSpPr>
          <p:cNvPr id="3" name="Content Placeholder 2"/>
          <p:cNvSpPr>
            <a:spLocks noGrp="1"/>
          </p:cNvSpPr>
          <p:nvPr>
            <p:ph idx="1"/>
          </p:nvPr>
        </p:nvSpPr>
        <p:spPr>
          <a:xfrm>
            <a:off x="570016" y="1318161"/>
            <a:ext cx="9980753" cy="4858802"/>
          </a:xfrm>
        </p:spPr>
        <p:txBody>
          <a:bodyPr/>
          <a:lstStyle/>
          <a:p>
            <a:r>
              <a:rPr lang="en-US" baseline="30000" dirty="0"/>
              <a:t>40</a:t>
            </a:r>
            <a:r>
              <a:rPr lang="en-US" dirty="0"/>
              <a:t> Two men will be in the field; one will be </a:t>
            </a:r>
            <a:r>
              <a:rPr lang="en-US" dirty="0">
                <a:effectLst>
                  <a:glow rad="127000">
                    <a:srgbClr val="C00000"/>
                  </a:glow>
                </a:effectLst>
              </a:rPr>
              <a:t>taken </a:t>
            </a:r>
            <a:br>
              <a:rPr lang="en-US" dirty="0"/>
            </a:br>
            <a:r>
              <a:rPr lang="en-US" dirty="0"/>
              <a:t>and the other left. </a:t>
            </a:r>
            <a:br>
              <a:rPr lang="en-US" dirty="0"/>
            </a:br>
            <a:r>
              <a:rPr lang="en-US" baseline="30000" dirty="0"/>
              <a:t>41</a:t>
            </a:r>
            <a:r>
              <a:rPr lang="en-US" dirty="0"/>
              <a:t> Two women will be grinding </a:t>
            </a:r>
            <a:br>
              <a:rPr lang="en-US" dirty="0"/>
            </a:br>
            <a:r>
              <a:rPr lang="en-US" dirty="0"/>
              <a:t>with a hand mill; one will be </a:t>
            </a:r>
            <a:r>
              <a:rPr lang="en-US" dirty="0">
                <a:effectLst>
                  <a:glow rad="127000">
                    <a:srgbClr val="C00000"/>
                  </a:glow>
                </a:effectLst>
              </a:rPr>
              <a:t>taken</a:t>
            </a:r>
            <a:r>
              <a:rPr lang="en-US" dirty="0"/>
              <a:t> </a:t>
            </a:r>
            <a:br>
              <a:rPr lang="en-US" dirty="0"/>
            </a:br>
            <a:r>
              <a:rPr lang="en-US" dirty="0"/>
              <a:t>and the other left.</a:t>
            </a:r>
          </a:p>
        </p:txBody>
      </p:sp>
      <p:sp>
        <p:nvSpPr>
          <p:cNvPr id="17" name="Speech Bubble: Rectangle 16">
            <a:extLst>
              <a:ext uri="{FF2B5EF4-FFF2-40B4-BE49-F238E27FC236}">
                <a16:creationId xmlns:a16="http://schemas.microsoft.com/office/drawing/2014/main" id="{A480A0DA-8545-43A5-82C8-03190EFAC5BF}"/>
              </a:ext>
            </a:extLst>
          </p:cNvPr>
          <p:cNvSpPr/>
          <p:nvPr/>
        </p:nvSpPr>
        <p:spPr>
          <a:xfrm>
            <a:off x="7930662" y="2215662"/>
            <a:ext cx="3604846" cy="1002322"/>
          </a:xfrm>
          <a:prstGeom prst="wedgeRectCallout">
            <a:avLst>
              <a:gd name="adj1" fmla="val -64145"/>
              <a:gd name="adj2" fmla="val 53362"/>
            </a:avLst>
          </a:prstGeom>
          <a:solidFill>
            <a:srgbClr val="C00000"/>
          </a:solidFill>
          <a:ln w="285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IN JUDGMENT</a:t>
            </a:r>
          </a:p>
        </p:txBody>
      </p:sp>
    </p:spTree>
    <p:extLst>
      <p:ext uri="{BB962C8B-B14F-4D97-AF65-F5344CB8AC3E}">
        <p14:creationId xmlns:p14="http://schemas.microsoft.com/office/powerpoint/2010/main" val="3992922379"/>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CCCBAAB-737B-4F8F-9E2B-B9D83D9C370A}"/>
              </a:ext>
            </a:extLst>
          </p:cNvPr>
          <p:cNvGrpSpPr/>
          <p:nvPr/>
        </p:nvGrpSpPr>
        <p:grpSpPr>
          <a:xfrm>
            <a:off x="0" y="924420"/>
            <a:ext cx="12192000" cy="6232519"/>
            <a:chOff x="0" y="625481"/>
            <a:chExt cx="12192000" cy="6232519"/>
          </a:xfrm>
        </p:grpSpPr>
        <p:grpSp>
          <p:nvGrpSpPr>
            <p:cNvPr id="13" name="Group 12">
              <a:extLst>
                <a:ext uri="{FF2B5EF4-FFF2-40B4-BE49-F238E27FC236}">
                  <a16:creationId xmlns:a16="http://schemas.microsoft.com/office/drawing/2014/main" id="{F83BD53F-3B61-434F-8947-4D70CE4A8D31}"/>
                </a:ext>
              </a:extLst>
            </p:cNvPr>
            <p:cNvGrpSpPr/>
            <p:nvPr/>
          </p:nvGrpSpPr>
          <p:grpSpPr>
            <a:xfrm>
              <a:off x="562708" y="625481"/>
              <a:ext cx="11629292" cy="6232519"/>
              <a:chOff x="562708" y="625482"/>
              <a:chExt cx="11629292" cy="6232519"/>
            </a:xfrm>
          </p:grpSpPr>
          <p:pic>
            <p:nvPicPr>
              <p:cNvPr id="15" name="Picture 14">
                <a:extLst>
                  <a:ext uri="{FF2B5EF4-FFF2-40B4-BE49-F238E27FC236}">
                    <a16:creationId xmlns:a16="http://schemas.microsoft.com/office/drawing/2014/main" id="{36CEA1B4-542C-439D-A847-881425F14106}"/>
                  </a:ext>
                </a:extLst>
              </p:cNvPr>
              <p:cNvPicPr>
                <a:picLocks noChangeAspect="1"/>
              </p:cNvPicPr>
              <p:nvPr/>
            </p:nvPicPr>
            <p:blipFill rotWithShape="1">
              <a:blip r:embed="rId2"/>
              <a:srcRect b="20877"/>
              <a:stretch/>
            </p:blipFill>
            <p:spPr>
              <a:xfrm>
                <a:off x="562708" y="625483"/>
                <a:ext cx="10902461" cy="6232518"/>
              </a:xfrm>
              <a:prstGeom prst="rect">
                <a:avLst/>
              </a:prstGeom>
            </p:spPr>
          </p:pic>
          <p:pic>
            <p:nvPicPr>
              <p:cNvPr id="16" name="Picture 15">
                <a:extLst>
                  <a:ext uri="{FF2B5EF4-FFF2-40B4-BE49-F238E27FC236}">
                    <a16:creationId xmlns:a16="http://schemas.microsoft.com/office/drawing/2014/main" id="{A9E440B8-2324-41D8-9B15-110646865D08}"/>
                  </a:ext>
                </a:extLst>
              </p:cNvPr>
              <p:cNvPicPr>
                <a:picLocks noChangeAspect="1"/>
              </p:cNvPicPr>
              <p:nvPr/>
            </p:nvPicPr>
            <p:blipFill rotWithShape="1">
              <a:blip r:embed="rId2"/>
              <a:srcRect l="93602" b="20877"/>
              <a:stretch/>
            </p:blipFill>
            <p:spPr>
              <a:xfrm>
                <a:off x="10920046" y="625482"/>
                <a:ext cx="1271954" cy="6232518"/>
              </a:xfrm>
              <a:prstGeom prst="rect">
                <a:avLst/>
              </a:prstGeom>
            </p:spPr>
          </p:pic>
        </p:grpSp>
        <p:pic>
          <p:nvPicPr>
            <p:cNvPr id="14" name="Picture 13">
              <a:extLst>
                <a:ext uri="{FF2B5EF4-FFF2-40B4-BE49-F238E27FC236}">
                  <a16:creationId xmlns:a16="http://schemas.microsoft.com/office/drawing/2014/main" id="{47E0B725-1694-4DCA-A424-B19A635167DB}"/>
                </a:ext>
              </a:extLst>
            </p:cNvPr>
            <p:cNvPicPr>
              <a:picLocks noChangeAspect="1"/>
            </p:cNvPicPr>
            <p:nvPr/>
          </p:nvPicPr>
          <p:blipFill rotWithShape="1">
            <a:blip r:embed="rId2"/>
            <a:srcRect r="96075" b="20877"/>
            <a:stretch/>
          </p:blipFill>
          <p:spPr>
            <a:xfrm>
              <a:off x="0" y="625482"/>
              <a:ext cx="1143001" cy="6232518"/>
            </a:xfrm>
            <a:prstGeom prst="rect">
              <a:avLst/>
            </a:prstGeom>
          </p:spPr>
        </p:pic>
      </p:grpSp>
      <p:sp>
        <p:nvSpPr>
          <p:cNvPr id="7" name="Title 6"/>
          <p:cNvSpPr>
            <a:spLocks noGrp="1"/>
          </p:cNvSpPr>
          <p:nvPr>
            <p:ph type="title"/>
          </p:nvPr>
        </p:nvSpPr>
        <p:spPr/>
        <p:txBody>
          <a:bodyPr/>
          <a:lstStyle/>
          <a:p>
            <a:r>
              <a:rPr lang="en-US" dirty="0"/>
              <a:t>Learn the </a:t>
            </a:r>
            <a:r>
              <a:rPr lang="en-US" dirty="0">
                <a:solidFill>
                  <a:srgbClr val="C00000"/>
                </a:solidFill>
              </a:rPr>
              <a:t>“</a:t>
            </a:r>
            <a:r>
              <a:rPr lang="en-US" u="sng" dirty="0">
                <a:solidFill>
                  <a:srgbClr val="C00000"/>
                </a:solidFill>
              </a:rPr>
              <a:t>NOAH</a:t>
            </a:r>
            <a:r>
              <a:rPr lang="en-US" dirty="0">
                <a:solidFill>
                  <a:srgbClr val="C00000"/>
                </a:solidFill>
              </a:rPr>
              <a:t>” </a:t>
            </a:r>
            <a:r>
              <a:rPr lang="en-US" dirty="0"/>
              <a:t>lesson</a:t>
            </a:r>
          </a:p>
        </p:txBody>
      </p:sp>
      <p:sp>
        <p:nvSpPr>
          <p:cNvPr id="3" name="Content Placeholder 2"/>
          <p:cNvSpPr>
            <a:spLocks noGrp="1"/>
          </p:cNvSpPr>
          <p:nvPr>
            <p:ph idx="1"/>
          </p:nvPr>
        </p:nvSpPr>
        <p:spPr>
          <a:xfrm>
            <a:off x="570016" y="1318161"/>
            <a:ext cx="11106169" cy="4858802"/>
          </a:xfrm>
        </p:spPr>
        <p:txBody>
          <a:bodyPr/>
          <a:lstStyle/>
          <a:p>
            <a:pPr algn="ctr"/>
            <a:r>
              <a:rPr lang="en-US" baseline="30000" dirty="0"/>
              <a:t>42</a:t>
            </a:r>
            <a:r>
              <a:rPr lang="en-US" dirty="0"/>
              <a:t> "Therefore keep watch, because you do not know on what </a:t>
            </a:r>
            <a:r>
              <a:rPr lang="en-US" dirty="0">
                <a:effectLst>
                  <a:glow rad="127000">
                    <a:srgbClr val="C00000"/>
                  </a:glow>
                </a:effectLst>
              </a:rPr>
              <a:t>day</a:t>
            </a:r>
            <a:r>
              <a:rPr lang="en-US" dirty="0"/>
              <a:t> your Lord will come.</a:t>
            </a:r>
          </a:p>
        </p:txBody>
      </p:sp>
    </p:spTree>
    <p:extLst>
      <p:ext uri="{BB962C8B-B14F-4D97-AF65-F5344CB8AC3E}">
        <p14:creationId xmlns:p14="http://schemas.microsoft.com/office/powerpoint/2010/main" val="40165897"/>
      </p:ext>
    </p:extLst>
  </p:cSld>
  <p:clrMapOvr>
    <a:masterClrMapping/>
  </p:clrMapOvr>
  <p:transition>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6DB0A8-50AF-4230-8F58-14CF0D49795B}"/>
              </a:ext>
            </a:extLst>
          </p:cNvPr>
          <p:cNvSpPr/>
          <p:nvPr/>
        </p:nvSpPr>
        <p:spPr>
          <a:xfrm>
            <a:off x="126124" y="2293276"/>
            <a:ext cx="12192000" cy="4396154"/>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Learn the</a:t>
            </a:r>
            <a:r>
              <a:rPr lang="en-US" dirty="0">
                <a:solidFill>
                  <a:srgbClr val="C00000"/>
                </a:solidFill>
              </a:rPr>
              <a:t> “</a:t>
            </a:r>
            <a:r>
              <a:rPr lang="en-US" u="sng" dirty="0">
                <a:solidFill>
                  <a:srgbClr val="C00000"/>
                </a:solidFill>
              </a:rPr>
              <a:t>Thief</a:t>
            </a:r>
            <a:r>
              <a:rPr lang="en-US" dirty="0">
                <a:solidFill>
                  <a:srgbClr val="C00000"/>
                </a:solidFill>
              </a:rPr>
              <a:t>” </a:t>
            </a:r>
            <a:r>
              <a:rPr lang="en-US" dirty="0"/>
              <a:t>lesson</a:t>
            </a:r>
          </a:p>
        </p:txBody>
      </p:sp>
      <p:sp>
        <p:nvSpPr>
          <p:cNvPr id="2" name="Content Placeholder 1">
            <a:extLst>
              <a:ext uri="{FF2B5EF4-FFF2-40B4-BE49-F238E27FC236}">
                <a16:creationId xmlns:a16="http://schemas.microsoft.com/office/drawing/2014/main" id="{8144AD3B-105E-4488-A8D2-8A26D7B7411D}"/>
              </a:ext>
            </a:extLst>
          </p:cNvPr>
          <p:cNvSpPr>
            <a:spLocks noGrp="1"/>
          </p:cNvSpPr>
          <p:nvPr>
            <p:ph idx="1"/>
          </p:nvPr>
        </p:nvSpPr>
        <p:spPr/>
        <p:txBody>
          <a:bodyPr/>
          <a:lstStyle/>
          <a:p>
            <a:pPr algn="ctr"/>
            <a:r>
              <a:rPr lang="en-US" dirty="0"/>
              <a:t>You do </a:t>
            </a:r>
            <a:r>
              <a:rPr lang="en-US" i="1" dirty="0"/>
              <a:t>not know </a:t>
            </a:r>
            <a:r>
              <a:rPr lang="en-US" dirty="0"/>
              <a:t>the “hour” of disaster.</a:t>
            </a:r>
          </a:p>
        </p:txBody>
      </p:sp>
      <p:pic>
        <p:nvPicPr>
          <p:cNvPr id="8" name="Picture 7" descr="Alarm.gif"/>
          <p:cNvPicPr>
            <a:picLocks noChangeAspect="1"/>
          </p:cNvPicPr>
          <p:nvPr/>
        </p:nvPicPr>
        <p:blipFill>
          <a:blip r:embed="rId2" cstate="print"/>
          <a:stretch>
            <a:fillRect/>
          </a:stretch>
        </p:blipFill>
        <p:spPr>
          <a:xfrm>
            <a:off x="492369" y="2167163"/>
            <a:ext cx="11310613" cy="2879622"/>
          </a:xfrm>
          <a:prstGeom prst="rect">
            <a:avLst/>
          </a:prstGeom>
        </p:spPr>
      </p:pic>
    </p:spTree>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6D9CBD-3A23-45B8-B115-65A37D123F37}"/>
              </a:ext>
            </a:extLst>
          </p:cNvPr>
          <p:cNvSpPr/>
          <p:nvPr/>
        </p:nvSpPr>
        <p:spPr>
          <a:xfrm>
            <a:off x="0" y="1441938"/>
            <a:ext cx="12192000" cy="4396154"/>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52800" y="2169885"/>
            <a:ext cx="2046515" cy="8128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p:txBody>
          <a:bodyPr/>
          <a:lstStyle/>
          <a:p>
            <a:r>
              <a:rPr lang="en-US" dirty="0"/>
              <a:t>Learn the</a:t>
            </a:r>
            <a:r>
              <a:rPr lang="en-US" dirty="0">
                <a:solidFill>
                  <a:srgbClr val="C00000"/>
                </a:solidFill>
              </a:rPr>
              <a:t> “</a:t>
            </a:r>
            <a:r>
              <a:rPr lang="en-US" u="sng" dirty="0">
                <a:solidFill>
                  <a:srgbClr val="C00000"/>
                </a:solidFill>
              </a:rPr>
              <a:t>Thief</a:t>
            </a:r>
            <a:r>
              <a:rPr lang="en-US" dirty="0">
                <a:solidFill>
                  <a:srgbClr val="C00000"/>
                </a:solidFill>
              </a:rPr>
              <a:t>” </a:t>
            </a:r>
            <a:r>
              <a:rPr lang="en-US" dirty="0"/>
              <a:t>lesson</a:t>
            </a:r>
          </a:p>
        </p:txBody>
      </p:sp>
      <p:sp>
        <p:nvSpPr>
          <p:cNvPr id="6" name="Rectangle 5"/>
          <p:cNvSpPr/>
          <p:nvPr/>
        </p:nvSpPr>
        <p:spPr>
          <a:xfrm>
            <a:off x="5725885" y="3889828"/>
            <a:ext cx="2046515" cy="8128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a:extLst>
              <a:ext uri="{FF2B5EF4-FFF2-40B4-BE49-F238E27FC236}">
                <a16:creationId xmlns:a16="http://schemas.microsoft.com/office/drawing/2014/main" id="{97582905-1D61-47F7-A235-433231B4234C}"/>
              </a:ext>
            </a:extLst>
          </p:cNvPr>
          <p:cNvPicPr>
            <a:picLocks noChangeAspect="1" noChangeArrowheads="1"/>
          </p:cNvPicPr>
          <p:nvPr/>
        </p:nvPicPr>
        <p:blipFill>
          <a:blip r:embed="rId2" cstate="print"/>
          <a:srcRect/>
          <a:stretch>
            <a:fillRect/>
          </a:stretch>
        </p:blipFill>
        <p:spPr bwMode="auto">
          <a:xfrm>
            <a:off x="633045" y="2192414"/>
            <a:ext cx="11060309" cy="2836786"/>
          </a:xfrm>
          <a:prstGeom prst="rect">
            <a:avLst/>
          </a:prstGeom>
          <a:noFill/>
          <a:ln w="9525">
            <a:noFill/>
            <a:miter lim="800000"/>
            <a:headEnd/>
            <a:tailEnd/>
          </a:ln>
          <a:effectLst/>
        </p:spPr>
      </p:pic>
      <p:sp>
        <p:nvSpPr>
          <p:cNvPr id="3" name="Content Placeholder 2"/>
          <p:cNvSpPr>
            <a:spLocks noGrp="1"/>
          </p:cNvSpPr>
          <p:nvPr>
            <p:ph idx="1"/>
          </p:nvPr>
        </p:nvSpPr>
        <p:spPr>
          <a:xfrm>
            <a:off x="570016" y="2356337"/>
            <a:ext cx="11376560" cy="3820625"/>
          </a:xfrm>
        </p:spPr>
        <p:txBody>
          <a:bodyPr/>
          <a:lstStyle/>
          <a:p>
            <a:r>
              <a:rPr lang="en-US" dirty="0"/>
              <a:t> </a:t>
            </a:r>
            <a:r>
              <a:rPr lang="en-US" baseline="30000" dirty="0"/>
              <a:t>43</a:t>
            </a:r>
            <a:r>
              <a:rPr lang="en-US" dirty="0"/>
              <a:t> But understand this: If the owner of the house had known at what time of night the thief was coming, he would have kept watch and would not have let his house be broken into.</a:t>
            </a:r>
          </a:p>
          <a:p>
            <a:r>
              <a:rPr lang="en-US" dirty="0"/>
              <a:t> </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6D9CBD-3A23-45B8-B115-65A37D123F37}"/>
              </a:ext>
            </a:extLst>
          </p:cNvPr>
          <p:cNvSpPr/>
          <p:nvPr/>
        </p:nvSpPr>
        <p:spPr>
          <a:xfrm>
            <a:off x="0" y="1441938"/>
            <a:ext cx="12192000" cy="4396154"/>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52800" y="2169885"/>
            <a:ext cx="2046515" cy="8128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p:txBody>
          <a:bodyPr/>
          <a:lstStyle/>
          <a:p>
            <a:r>
              <a:rPr lang="en-US" dirty="0"/>
              <a:t>Learn the</a:t>
            </a:r>
            <a:r>
              <a:rPr lang="en-US" dirty="0">
                <a:solidFill>
                  <a:srgbClr val="C00000"/>
                </a:solidFill>
              </a:rPr>
              <a:t> “</a:t>
            </a:r>
            <a:r>
              <a:rPr lang="en-US" u="sng" dirty="0">
                <a:solidFill>
                  <a:srgbClr val="C00000"/>
                </a:solidFill>
              </a:rPr>
              <a:t>Thief</a:t>
            </a:r>
            <a:r>
              <a:rPr lang="en-US" dirty="0">
                <a:solidFill>
                  <a:srgbClr val="C00000"/>
                </a:solidFill>
              </a:rPr>
              <a:t>” </a:t>
            </a:r>
            <a:r>
              <a:rPr lang="en-US" dirty="0"/>
              <a:t>lesson</a:t>
            </a:r>
          </a:p>
        </p:txBody>
      </p:sp>
      <p:sp>
        <p:nvSpPr>
          <p:cNvPr id="6" name="Rectangle 5"/>
          <p:cNvSpPr/>
          <p:nvPr/>
        </p:nvSpPr>
        <p:spPr>
          <a:xfrm>
            <a:off x="5725885" y="3889828"/>
            <a:ext cx="2046515" cy="8128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a:extLst>
              <a:ext uri="{FF2B5EF4-FFF2-40B4-BE49-F238E27FC236}">
                <a16:creationId xmlns:a16="http://schemas.microsoft.com/office/drawing/2014/main" id="{97582905-1D61-47F7-A235-433231B4234C}"/>
              </a:ext>
            </a:extLst>
          </p:cNvPr>
          <p:cNvPicPr>
            <a:picLocks noChangeAspect="1" noChangeArrowheads="1"/>
          </p:cNvPicPr>
          <p:nvPr/>
        </p:nvPicPr>
        <p:blipFill>
          <a:blip r:embed="rId2" cstate="print"/>
          <a:srcRect/>
          <a:stretch>
            <a:fillRect/>
          </a:stretch>
        </p:blipFill>
        <p:spPr bwMode="auto">
          <a:xfrm>
            <a:off x="633045" y="2192414"/>
            <a:ext cx="11060309" cy="2836786"/>
          </a:xfrm>
          <a:prstGeom prst="rect">
            <a:avLst/>
          </a:prstGeom>
          <a:noFill/>
          <a:ln w="9525">
            <a:noFill/>
            <a:miter lim="800000"/>
            <a:headEnd/>
            <a:tailEnd/>
          </a:ln>
          <a:effectLst/>
        </p:spPr>
      </p:pic>
      <p:sp>
        <p:nvSpPr>
          <p:cNvPr id="3" name="Content Placeholder 2"/>
          <p:cNvSpPr>
            <a:spLocks noGrp="1"/>
          </p:cNvSpPr>
          <p:nvPr>
            <p:ph idx="1"/>
          </p:nvPr>
        </p:nvSpPr>
        <p:spPr>
          <a:xfrm>
            <a:off x="570016" y="2866291"/>
            <a:ext cx="11376560" cy="3310671"/>
          </a:xfrm>
        </p:spPr>
        <p:txBody>
          <a:bodyPr/>
          <a:lstStyle/>
          <a:p>
            <a:r>
              <a:rPr lang="en-US" baseline="30000" dirty="0"/>
              <a:t>44</a:t>
            </a:r>
            <a:r>
              <a:rPr lang="en-US" dirty="0"/>
              <a:t> So you also must be ready, because the Son of Man will come at an </a:t>
            </a:r>
            <a:r>
              <a:rPr lang="en-US" dirty="0">
                <a:effectLst>
                  <a:glow rad="127000">
                    <a:srgbClr val="C00000"/>
                  </a:glow>
                </a:effectLst>
              </a:rPr>
              <a:t>hour</a:t>
            </a:r>
            <a:r>
              <a:rPr lang="en-US" dirty="0"/>
              <a:t> when you do not expect him.</a:t>
            </a:r>
          </a:p>
        </p:txBody>
      </p:sp>
    </p:spTree>
    <p:extLst>
      <p:ext uri="{BB962C8B-B14F-4D97-AF65-F5344CB8AC3E}">
        <p14:creationId xmlns:p14="http://schemas.microsoft.com/office/powerpoint/2010/main" val="36280239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8790-5A18-437C-9FCD-018CBFE8B50A}"/>
              </a:ext>
            </a:extLst>
          </p:cNvPr>
          <p:cNvSpPr>
            <a:spLocks noGrp="1"/>
          </p:cNvSpPr>
          <p:nvPr>
            <p:ph type="title"/>
          </p:nvPr>
        </p:nvSpPr>
        <p:spPr/>
        <p:txBody>
          <a:bodyPr>
            <a:normAutofit/>
          </a:bodyPr>
          <a:lstStyle/>
          <a:p>
            <a:r>
              <a:rPr lang="en-US" sz="6400" dirty="0"/>
              <a:t>Learn the “</a:t>
            </a:r>
            <a:r>
              <a:rPr lang="en-US" sz="6400" u="sng" dirty="0">
                <a:solidFill>
                  <a:srgbClr val="FF0000"/>
                </a:solidFill>
              </a:rPr>
              <a:t>Stewardship</a:t>
            </a:r>
            <a:r>
              <a:rPr lang="en-US" sz="6400" dirty="0"/>
              <a:t>” Lesson</a:t>
            </a:r>
          </a:p>
        </p:txBody>
      </p:sp>
      <p:sp>
        <p:nvSpPr>
          <p:cNvPr id="3" name="Content Placeholder 2">
            <a:extLst>
              <a:ext uri="{FF2B5EF4-FFF2-40B4-BE49-F238E27FC236}">
                <a16:creationId xmlns:a16="http://schemas.microsoft.com/office/drawing/2014/main" id="{4743A3D8-1801-4A01-902A-BF0A8BA5B987}"/>
              </a:ext>
            </a:extLst>
          </p:cNvPr>
          <p:cNvSpPr>
            <a:spLocks noGrp="1"/>
          </p:cNvSpPr>
          <p:nvPr>
            <p:ph idx="1"/>
          </p:nvPr>
        </p:nvSpPr>
        <p:spPr/>
        <p:txBody>
          <a:bodyPr/>
          <a:lstStyle/>
          <a:p>
            <a:pPr algn="ctr"/>
            <a:r>
              <a:rPr lang="en-US" dirty="0"/>
              <a:t>They did </a:t>
            </a:r>
            <a:r>
              <a:rPr lang="en-US" i="1" dirty="0"/>
              <a:t>not know </a:t>
            </a:r>
            <a:r>
              <a:rPr lang="en-US" dirty="0"/>
              <a:t>the “Proper Time” </a:t>
            </a:r>
          </a:p>
        </p:txBody>
      </p:sp>
    </p:spTree>
    <p:extLst>
      <p:ext uri="{BB962C8B-B14F-4D97-AF65-F5344CB8AC3E}">
        <p14:creationId xmlns:p14="http://schemas.microsoft.com/office/powerpoint/2010/main" val="2193758177"/>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3ACE-DEC5-449A-A97F-4511B4F4792D}"/>
              </a:ext>
            </a:extLst>
          </p:cNvPr>
          <p:cNvSpPr>
            <a:spLocks noGrp="1"/>
          </p:cNvSpPr>
          <p:nvPr>
            <p:ph type="ctrTitle"/>
          </p:nvPr>
        </p:nvSpPr>
        <p:spPr>
          <a:xfrm>
            <a:off x="1524000" y="1122362"/>
            <a:ext cx="9144000" cy="3045191"/>
          </a:xfrm>
        </p:spPr>
        <p:txBody>
          <a:bodyPr>
            <a:normAutofit/>
          </a:bodyPr>
          <a:lstStyle/>
          <a:p>
            <a:r>
              <a:rPr lang="en-US" sz="7200" dirty="0"/>
              <a:t>The </a:t>
            </a:r>
            <a:r>
              <a:rPr lang="en-US" sz="7200" dirty="0">
                <a:solidFill>
                  <a:srgbClr val="C00000"/>
                </a:solidFill>
              </a:rPr>
              <a:t>End</a:t>
            </a:r>
            <a:r>
              <a:rPr lang="en-US" sz="7200" dirty="0"/>
              <a:t> of </a:t>
            </a:r>
            <a:br>
              <a:rPr lang="en-US" sz="7200" dirty="0"/>
            </a:br>
            <a:r>
              <a:rPr lang="en-US" sz="7200" dirty="0"/>
              <a:t>the Tribulation</a:t>
            </a:r>
          </a:p>
        </p:txBody>
      </p:sp>
    </p:spTree>
    <p:extLst>
      <p:ext uri="{BB962C8B-B14F-4D97-AF65-F5344CB8AC3E}">
        <p14:creationId xmlns:p14="http://schemas.microsoft.com/office/powerpoint/2010/main" val="1236491889"/>
      </p:ext>
    </p:extLst>
  </p:cSld>
  <p:clrMapOvr>
    <a:masterClrMapping/>
  </p:clrMapOvr>
  <p:transition>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48CB6-9A99-410C-B044-467F5290A744}"/>
              </a:ext>
            </a:extLst>
          </p:cNvPr>
          <p:cNvPicPr>
            <a:picLocks noChangeAspect="1"/>
          </p:cNvPicPr>
          <p:nvPr/>
        </p:nvPicPr>
        <p:blipFill>
          <a:blip r:embed="rId2"/>
          <a:stretch>
            <a:fillRect/>
          </a:stretch>
        </p:blipFill>
        <p:spPr>
          <a:xfrm>
            <a:off x="5053445" y="0"/>
            <a:ext cx="7138555" cy="6858000"/>
          </a:xfrm>
          <a:prstGeom prst="rect">
            <a:avLst/>
          </a:prstGeom>
        </p:spPr>
      </p:pic>
      <p:sp>
        <p:nvSpPr>
          <p:cNvPr id="2" name="Title 1">
            <a:extLst>
              <a:ext uri="{FF2B5EF4-FFF2-40B4-BE49-F238E27FC236}">
                <a16:creationId xmlns:a16="http://schemas.microsoft.com/office/drawing/2014/main" id="{C5928790-5A18-437C-9FCD-018CBFE8B50A}"/>
              </a:ext>
            </a:extLst>
          </p:cNvPr>
          <p:cNvSpPr>
            <a:spLocks noGrp="1"/>
          </p:cNvSpPr>
          <p:nvPr>
            <p:ph type="title"/>
          </p:nvPr>
        </p:nvSpPr>
        <p:spPr/>
        <p:txBody>
          <a:bodyPr>
            <a:normAutofit/>
          </a:bodyPr>
          <a:lstStyle/>
          <a:p>
            <a:r>
              <a:rPr lang="en-US" sz="6400" dirty="0"/>
              <a:t>Learn the “</a:t>
            </a:r>
            <a:r>
              <a:rPr lang="en-US" sz="6400" u="sng" dirty="0">
                <a:solidFill>
                  <a:srgbClr val="FF0000"/>
                </a:solidFill>
              </a:rPr>
              <a:t>Stewardship</a:t>
            </a:r>
            <a:r>
              <a:rPr lang="en-US" sz="6400" dirty="0"/>
              <a:t>” Lesson</a:t>
            </a:r>
          </a:p>
        </p:txBody>
      </p:sp>
      <p:sp>
        <p:nvSpPr>
          <p:cNvPr id="3" name="Content Placeholder 2">
            <a:extLst>
              <a:ext uri="{FF2B5EF4-FFF2-40B4-BE49-F238E27FC236}">
                <a16:creationId xmlns:a16="http://schemas.microsoft.com/office/drawing/2014/main" id="{4743A3D8-1801-4A01-902A-BF0A8BA5B987}"/>
              </a:ext>
            </a:extLst>
          </p:cNvPr>
          <p:cNvSpPr>
            <a:spLocks noGrp="1"/>
          </p:cNvSpPr>
          <p:nvPr>
            <p:ph idx="1"/>
          </p:nvPr>
        </p:nvSpPr>
        <p:spPr>
          <a:xfrm>
            <a:off x="570017" y="1318161"/>
            <a:ext cx="5496675" cy="4858802"/>
          </a:xfrm>
        </p:spPr>
        <p:txBody>
          <a:bodyPr/>
          <a:lstStyle/>
          <a:p>
            <a:r>
              <a:rPr lang="en-US" baseline="30000" dirty="0"/>
              <a:t>45</a:t>
            </a:r>
            <a:r>
              <a:rPr lang="en-US" dirty="0"/>
              <a:t> "Who then is </a:t>
            </a:r>
            <a:r>
              <a:rPr lang="en-US" dirty="0">
                <a:effectLst>
                  <a:glow rad="127000">
                    <a:srgbClr val="C00000"/>
                  </a:glow>
                </a:effectLst>
              </a:rPr>
              <a:t>the faithful and wise servant</a:t>
            </a:r>
            <a:r>
              <a:rPr lang="en-US" dirty="0"/>
              <a:t>, whom the master has put in charge of the servants in his household to give them their food at the proper time?</a:t>
            </a:r>
          </a:p>
        </p:txBody>
      </p:sp>
    </p:spTree>
    <p:extLst>
      <p:ext uri="{BB962C8B-B14F-4D97-AF65-F5344CB8AC3E}">
        <p14:creationId xmlns:p14="http://schemas.microsoft.com/office/powerpoint/2010/main" val="1544897396"/>
      </p:ext>
    </p:extLst>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9ABF2-598F-4244-B8CF-8DB972945F56}"/>
              </a:ext>
            </a:extLst>
          </p:cNvPr>
          <p:cNvPicPr>
            <a:picLocks noChangeAspect="1"/>
          </p:cNvPicPr>
          <p:nvPr/>
        </p:nvPicPr>
        <p:blipFill>
          <a:blip r:embed="rId2"/>
          <a:stretch>
            <a:fillRect/>
          </a:stretch>
        </p:blipFill>
        <p:spPr>
          <a:xfrm>
            <a:off x="5398477" y="-212181"/>
            <a:ext cx="7397981" cy="7070181"/>
          </a:xfrm>
          <a:prstGeom prst="rect">
            <a:avLst/>
          </a:prstGeom>
        </p:spPr>
      </p:pic>
      <p:sp>
        <p:nvSpPr>
          <p:cNvPr id="2" name="Title 1">
            <a:extLst>
              <a:ext uri="{FF2B5EF4-FFF2-40B4-BE49-F238E27FC236}">
                <a16:creationId xmlns:a16="http://schemas.microsoft.com/office/drawing/2014/main" id="{C5928790-5A18-437C-9FCD-018CBFE8B50A}"/>
              </a:ext>
            </a:extLst>
          </p:cNvPr>
          <p:cNvSpPr>
            <a:spLocks noGrp="1"/>
          </p:cNvSpPr>
          <p:nvPr>
            <p:ph type="title"/>
          </p:nvPr>
        </p:nvSpPr>
        <p:spPr/>
        <p:txBody>
          <a:bodyPr>
            <a:normAutofit/>
          </a:bodyPr>
          <a:lstStyle/>
          <a:p>
            <a:r>
              <a:rPr lang="en-US" sz="6400" dirty="0"/>
              <a:t>Learn the “</a:t>
            </a:r>
            <a:r>
              <a:rPr lang="en-US" sz="6400" u="sng" dirty="0">
                <a:solidFill>
                  <a:srgbClr val="FF0000"/>
                </a:solidFill>
              </a:rPr>
              <a:t>Stewardship</a:t>
            </a:r>
            <a:r>
              <a:rPr lang="en-US" sz="6400" dirty="0"/>
              <a:t>” Lesson</a:t>
            </a:r>
          </a:p>
        </p:txBody>
      </p:sp>
      <p:sp>
        <p:nvSpPr>
          <p:cNvPr id="3" name="Content Placeholder 2">
            <a:extLst>
              <a:ext uri="{FF2B5EF4-FFF2-40B4-BE49-F238E27FC236}">
                <a16:creationId xmlns:a16="http://schemas.microsoft.com/office/drawing/2014/main" id="{4743A3D8-1801-4A01-902A-BF0A8BA5B987}"/>
              </a:ext>
            </a:extLst>
          </p:cNvPr>
          <p:cNvSpPr>
            <a:spLocks noGrp="1"/>
          </p:cNvSpPr>
          <p:nvPr>
            <p:ph idx="1"/>
          </p:nvPr>
        </p:nvSpPr>
        <p:spPr>
          <a:xfrm>
            <a:off x="570017" y="1318161"/>
            <a:ext cx="5531846" cy="4858802"/>
          </a:xfrm>
        </p:spPr>
        <p:txBody>
          <a:bodyPr/>
          <a:lstStyle/>
          <a:p>
            <a:r>
              <a:rPr lang="en-US" baseline="30000" dirty="0"/>
              <a:t>46</a:t>
            </a:r>
            <a:r>
              <a:rPr lang="en-US" dirty="0"/>
              <a:t> It will be </a:t>
            </a:r>
            <a:r>
              <a:rPr lang="en-US" dirty="0">
                <a:effectLst>
                  <a:glow rad="127000">
                    <a:srgbClr val="C00000"/>
                  </a:glow>
                </a:effectLst>
              </a:rPr>
              <a:t>good</a:t>
            </a:r>
            <a:r>
              <a:rPr lang="en-US" dirty="0"/>
              <a:t> for that servant whose master finds him </a:t>
            </a:r>
            <a:r>
              <a:rPr lang="en-US" dirty="0">
                <a:effectLst>
                  <a:glow rad="127000">
                    <a:srgbClr val="C00000"/>
                  </a:glow>
                </a:effectLst>
              </a:rPr>
              <a:t>doing</a:t>
            </a:r>
            <a:r>
              <a:rPr lang="en-US" dirty="0"/>
              <a:t> </a:t>
            </a:r>
            <a:r>
              <a:rPr lang="en-US" dirty="0">
                <a:effectLst>
                  <a:glow rad="127000">
                    <a:srgbClr val="C00000"/>
                  </a:glow>
                </a:effectLst>
              </a:rPr>
              <a:t>so</a:t>
            </a:r>
            <a:r>
              <a:rPr lang="en-US" dirty="0"/>
              <a:t> when he returns.   </a:t>
            </a:r>
            <a:r>
              <a:rPr lang="en-US" baseline="30000" dirty="0"/>
              <a:t>47</a:t>
            </a:r>
            <a:r>
              <a:rPr lang="en-US" dirty="0"/>
              <a:t> I tell you the truth, he will put him </a:t>
            </a:r>
            <a:br>
              <a:rPr lang="en-US" dirty="0"/>
            </a:br>
            <a:r>
              <a:rPr lang="en-US" dirty="0"/>
              <a:t>in charge of all his possessions.</a:t>
            </a:r>
          </a:p>
          <a:p>
            <a:endParaRPr lang="en-US" dirty="0"/>
          </a:p>
        </p:txBody>
      </p:sp>
    </p:spTree>
    <p:extLst>
      <p:ext uri="{BB962C8B-B14F-4D97-AF65-F5344CB8AC3E}">
        <p14:creationId xmlns:p14="http://schemas.microsoft.com/office/powerpoint/2010/main" val="4289013847"/>
      </p:ext>
    </p:extLst>
  </p:cSld>
  <p:clrMapOvr>
    <a:masterClrMapping/>
  </p:clrMapOvr>
  <p:transition>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906B1-E585-42B3-9DD4-612C5814D2AE}"/>
              </a:ext>
            </a:extLst>
          </p:cNvPr>
          <p:cNvPicPr>
            <a:picLocks noChangeAspect="1"/>
          </p:cNvPicPr>
          <p:nvPr/>
        </p:nvPicPr>
        <p:blipFill>
          <a:blip r:embed="rId2"/>
          <a:stretch>
            <a:fillRect/>
          </a:stretch>
        </p:blipFill>
        <p:spPr>
          <a:xfrm>
            <a:off x="4554682" y="0"/>
            <a:ext cx="7637318" cy="6858000"/>
          </a:xfrm>
          <a:prstGeom prst="rect">
            <a:avLst/>
          </a:prstGeom>
        </p:spPr>
      </p:pic>
      <p:sp>
        <p:nvSpPr>
          <p:cNvPr id="2" name="Title 1">
            <a:extLst>
              <a:ext uri="{FF2B5EF4-FFF2-40B4-BE49-F238E27FC236}">
                <a16:creationId xmlns:a16="http://schemas.microsoft.com/office/drawing/2014/main" id="{C5928790-5A18-437C-9FCD-018CBFE8B50A}"/>
              </a:ext>
            </a:extLst>
          </p:cNvPr>
          <p:cNvSpPr>
            <a:spLocks noGrp="1"/>
          </p:cNvSpPr>
          <p:nvPr>
            <p:ph type="title"/>
          </p:nvPr>
        </p:nvSpPr>
        <p:spPr/>
        <p:txBody>
          <a:bodyPr>
            <a:normAutofit/>
          </a:bodyPr>
          <a:lstStyle/>
          <a:p>
            <a:r>
              <a:rPr lang="en-US" sz="6400" dirty="0"/>
              <a:t>Learn the “</a:t>
            </a:r>
            <a:r>
              <a:rPr lang="en-US" sz="6400" u="sng" dirty="0">
                <a:solidFill>
                  <a:srgbClr val="FF0000"/>
                </a:solidFill>
              </a:rPr>
              <a:t>Stewardship</a:t>
            </a:r>
            <a:r>
              <a:rPr lang="en-US" sz="6400" dirty="0"/>
              <a:t>” Lesson</a:t>
            </a:r>
          </a:p>
        </p:txBody>
      </p:sp>
      <p:sp>
        <p:nvSpPr>
          <p:cNvPr id="3" name="Content Placeholder 2">
            <a:extLst>
              <a:ext uri="{FF2B5EF4-FFF2-40B4-BE49-F238E27FC236}">
                <a16:creationId xmlns:a16="http://schemas.microsoft.com/office/drawing/2014/main" id="{4743A3D8-1801-4A01-902A-BF0A8BA5B987}"/>
              </a:ext>
            </a:extLst>
          </p:cNvPr>
          <p:cNvSpPr>
            <a:spLocks noGrp="1"/>
          </p:cNvSpPr>
          <p:nvPr>
            <p:ph idx="1"/>
          </p:nvPr>
        </p:nvSpPr>
        <p:spPr>
          <a:xfrm>
            <a:off x="570016" y="1318161"/>
            <a:ext cx="6989024" cy="4858802"/>
          </a:xfrm>
        </p:spPr>
        <p:txBody>
          <a:bodyPr/>
          <a:lstStyle/>
          <a:p>
            <a:r>
              <a:rPr lang="en-US" dirty="0"/>
              <a:t> </a:t>
            </a:r>
            <a:r>
              <a:rPr lang="en-US" baseline="30000" dirty="0"/>
              <a:t>48</a:t>
            </a:r>
            <a:r>
              <a:rPr lang="en-US" dirty="0"/>
              <a:t> But suppose that servant is </a:t>
            </a:r>
            <a:r>
              <a:rPr lang="en-US" dirty="0">
                <a:effectLst>
                  <a:glow rad="127000">
                    <a:srgbClr val="C00000"/>
                  </a:glow>
                </a:effectLst>
              </a:rPr>
              <a:t>wicked</a:t>
            </a:r>
            <a:r>
              <a:rPr lang="en-US" dirty="0"/>
              <a:t> and says to himself, 'My master is staying away a long time,’  </a:t>
            </a:r>
            <a:r>
              <a:rPr lang="en-US" baseline="30000" dirty="0"/>
              <a:t>49</a:t>
            </a:r>
            <a:r>
              <a:rPr lang="en-US" dirty="0"/>
              <a:t> and he then begins to </a:t>
            </a:r>
            <a:r>
              <a:rPr lang="en-US" dirty="0">
                <a:effectLst>
                  <a:glow rad="127000">
                    <a:srgbClr val="C00000"/>
                  </a:glow>
                </a:effectLst>
              </a:rPr>
              <a:t>beat</a:t>
            </a:r>
            <a:r>
              <a:rPr lang="en-US" dirty="0"/>
              <a:t> his fellow servants and </a:t>
            </a:r>
            <a:br>
              <a:rPr lang="en-US" dirty="0"/>
            </a:br>
            <a:r>
              <a:rPr lang="en-US" dirty="0"/>
              <a:t>to eat and </a:t>
            </a:r>
            <a:r>
              <a:rPr lang="en-US" dirty="0">
                <a:effectLst>
                  <a:glow rad="127000">
                    <a:srgbClr val="C00000"/>
                  </a:glow>
                </a:effectLst>
              </a:rPr>
              <a:t>drink</a:t>
            </a:r>
            <a:r>
              <a:rPr lang="en-US" dirty="0"/>
              <a:t> with </a:t>
            </a:r>
            <a:br>
              <a:rPr lang="en-US" dirty="0"/>
            </a:br>
            <a:r>
              <a:rPr lang="en-US" dirty="0"/>
              <a:t>drunkards.</a:t>
            </a:r>
          </a:p>
        </p:txBody>
      </p:sp>
    </p:spTree>
    <p:extLst>
      <p:ext uri="{BB962C8B-B14F-4D97-AF65-F5344CB8AC3E}">
        <p14:creationId xmlns:p14="http://schemas.microsoft.com/office/powerpoint/2010/main" val="2003741846"/>
      </p:ext>
    </p:extLst>
  </p:cSld>
  <p:clrMapOvr>
    <a:masterClrMapping/>
  </p:clrMapOvr>
  <p:transition>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25B5F4-966C-4914-8D5E-57DA393F8933}"/>
              </a:ext>
            </a:extLst>
          </p:cNvPr>
          <p:cNvPicPr>
            <a:picLocks noChangeAspect="1"/>
          </p:cNvPicPr>
          <p:nvPr/>
        </p:nvPicPr>
        <p:blipFill>
          <a:blip r:embed="rId2"/>
          <a:stretch>
            <a:fillRect/>
          </a:stretch>
        </p:blipFill>
        <p:spPr>
          <a:xfrm>
            <a:off x="6206890" y="0"/>
            <a:ext cx="6389556" cy="6858000"/>
          </a:xfrm>
          <a:prstGeom prst="rect">
            <a:avLst/>
          </a:prstGeom>
        </p:spPr>
      </p:pic>
      <p:sp>
        <p:nvSpPr>
          <p:cNvPr id="2" name="Title 1">
            <a:extLst>
              <a:ext uri="{FF2B5EF4-FFF2-40B4-BE49-F238E27FC236}">
                <a16:creationId xmlns:a16="http://schemas.microsoft.com/office/drawing/2014/main" id="{C5928790-5A18-437C-9FCD-018CBFE8B50A}"/>
              </a:ext>
            </a:extLst>
          </p:cNvPr>
          <p:cNvSpPr>
            <a:spLocks noGrp="1"/>
          </p:cNvSpPr>
          <p:nvPr>
            <p:ph type="title"/>
          </p:nvPr>
        </p:nvSpPr>
        <p:spPr/>
        <p:txBody>
          <a:bodyPr>
            <a:normAutofit/>
          </a:bodyPr>
          <a:lstStyle/>
          <a:p>
            <a:r>
              <a:rPr lang="en-US" sz="6400" dirty="0"/>
              <a:t>Learn the “</a:t>
            </a:r>
            <a:r>
              <a:rPr lang="en-US" sz="6400" u="sng" dirty="0">
                <a:solidFill>
                  <a:srgbClr val="FF0000"/>
                </a:solidFill>
              </a:rPr>
              <a:t>Stewardship</a:t>
            </a:r>
            <a:r>
              <a:rPr lang="en-US" sz="6400" dirty="0"/>
              <a:t>” Lesson</a:t>
            </a:r>
          </a:p>
        </p:txBody>
      </p:sp>
      <p:sp>
        <p:nvSpPr>
          <p:cNvPr id="3" name="Content Placeholder 2">
            <a:extLst>
              <a:ext uri="{FF2B5EF4-FFF2-40B4-BE49-F238E27FC236}">
                <a16:creationId xmlns:a16="http://schemas.microsoft.com/office/drawing/2014/main" id="{4743A3D8-1801-4A01-902A-BF0A8BA5B987}"/>
              </a:ext>
            </a:extLst>
          </p:cNvPr>
          <p:cNvSpPr>
            <a:spLocks noGrp="1"/>
          </p:cNvSpPr>
          <p:nvPr>
            <p:ph idx="1"/>
          </p:nvPr>
        </p:nvSpPr>
        <p:spPr>
          <a:xfrm>
            <a:off x="570016" y="1318161"/>
            <a:ext cx="6989024" cy="4858802"/>
          </a:xfrm>
        </p:spPr>
        <p:txBody>
          <a:bodyPr/>
          <a:lstStyle/>
          <a:p>
            <a:r>
              <a:rPr lang="en-US" dirty="0"/>
              <a:t> </a:t>
            </a:r>
            <a:r>
              <a:rPr lang="en-US" baseline="30000" dirty="0"/>
              <a:t>50</a:t>
            </a:r>
            <a:r>
              <a:rPr lang="en-US" dirty="0"/>
              <a:t> The master of that servant will come on a </a:t>
            </a:r>
            <a:r>
              <a:rPr lang="en-US" dirty="0">
                <a:effectLst>
                  <a:glow rad="127000">
                    <a:srgbClr val="C00000"/>
                  </a:glow>
                </a:effectLst>
              </a:rPr>
              <a:t>day</a:t>
            </a:r>
            <a:r>
              <a:rPr lang="en-US" dirty="0"/>
              <a:t> when he does not expect him and at an </a:t>
            </a:r>
            <a:r>
              <a:rPr lang="en-US" dirty="0">
                <a:effectLst>
                  <a:glow rad="127000">
                    <a:srgbClr val="C00000"/>
                  </a:glow>
                </a:effectLst>
              </a:rPr>
              <a:t>hour</a:t>
            </a:r>
            <a:r>
              <a:rPr lang="en-US" dirty="0"/>
              <a:t> he is not aware of.</a:t>
            </a:r>
          </a:p>
        </p:txBody>
      </p:sp>
    </p:spTree>
    <p:extLst>
      <p:ext uri="{BB962C8B-B14F-4D97-AF65-F5344CB8AC3E}">
        <p14:creationId xmlns:p14="http://schemas.microsoft.com/office/powerpoint/2010/main" val="3214853145"/>
      </p:ext>
    </p:extLst>
  </p:cSld>
  <p:clrMapOvr>
    <a:masterClrMapping/>
  </p:clrMapOvr>
  <p:transition>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6BAF3-6F18-48EF-8492-72E3A43933BB}"/>
              </a:ext>
            </a:extLst>
          </p:cNvPr>
          <p:cNvPicPr>
            <a:picLocks noChangeAspect="1"/>
          </p:cNvPicPr>
          <p:nvPr/>
        </p:nvPicPr>
        <p:blipFill>
          <a:blip r:embed="rId2"/>
          <a:stretch>
            <a:fillRect/>
          </a:stretch>
        </p:blipFill>
        <p:spPr>
          <a:xfrm>
            <a:off x="6206890" y="0"/>
            <a:ext cx="6389556" cy="6858000"/>
          </a:xfrm>
          <a:prstGeom prst="rect">
            <a:avLst/>
          </a:prstGeom>
        </p:spPr>
      </p:pic>
      <p:sp>
        <p:nvSpPr>
          <p:cNvPr id="2" name="Title 1">
            <a:extLst>
              <a:ext uri="{FF2B5EF4-FFF2-40B4-BE49-F238E27FC236}">
                <a16:creationId xmlns:a16="http://schemas.microsoft.com/office/drawing/2014/main" id="{C5928790-5A18-437C-9FCD-018CBFE8B50A}"/>
              </a:ext>
            </a:extLst>
          </p:cNvPr>
          <p:cNvSpPr>
            <a:spLocks noGrp="1"/>
          </p:cNvSpPr>
          <p:nvPr>
            <p:ph type="title"/>
          </p:nvPr>
        </p:nvSpPr>
        <p:spPr/>
        <p:txBody>
          <a:bodyPr>
            <a:normAutofit/>
          </a:bodyPr>
          <a:lstStyle/>
          <a:p>
            <a:r>
              <a:rPr lang="en-US" sz="6400" dirty="0"/>
              <a:t>Learn </a:t>
            </a:r>
            <a:r>
              <a:rPr lang="en-US" sz="6400"/>
              <a:t>the “</a:t>
            </a:r>
            <a:r>
              <a:rPr lang="en-US" sz="6400" u="sng">
                <a:solidFill>
                  <a:srgbClr val="FF0000"/>
                </a:solidFill>
              </a:rPr>
              <a:t>Stewardship</a:t>
            </a:r>
            <a:r>
              <a:rPr lang="en-US" sz="6400"/>
              <a:t>” </a:t>
            </a:r>
            <a:r>
              <a:rPr lang="en-US" sz="6400" dirty="0"/>
              <a:t>Lesson</a:t>
            </a:r>
          </a:p>
        </p:txBody>
      </p:sp>
      <p:sp>
        <p:nvSpPr>
          <p:cNvPr id="3" name="Content Placeholder 2">
            <a:extLst>
              <a:ext uri="{FF2B5EF4-FFF2-40B4-BE49-F238E27FC236}">
                <a16:creationId xmlns:a16="http://schemas.microsoft.com/office/drawing/2014/main" id="{4743A3D8-1801-4A01-902A-BF0A8BA5B987}"/>
              </a:ext>
            </a:extLst>
          </p:cNvPr>
          <p:cNvSpPr>
            <a:spLocks noGrp="1"/>
          </p:cNvSpPr>
          <p:nvPr>
            <p:ph idx="1"/>
          </p:nvPr>
        </p:nvSpPr>
        <p:spPr>
          <a:xfrm>
            <a:off x="570016" y="1318161"/>
            <a:ext cx="6989024" cy="4858802"/>
          </a:xfrm>
        </p:spPr>
        <p:txBody>
          <a:bodyPr/>
          <a:lstStyle/>
          <a:p>
            <a:r>
              <a:rPr lang="en-US" baseline="30000" dirty="0"/>
              <a:t>51</a:t>
            </a:r>
            <a:r>
              <a:rPr lang="en-US" dirty="0"/>
              <a:t> He will cut him to pieces and assign him a place with the hypocrites, where there will be weeping and gnashing of teeth. </a:t>
            </a:r>
          </a:p>
        </p:txBody>
      </p:sp>
    </p:spTree>
    <p:extLst>
      <p:ext uri="{BB962C8B-B14F-4D97-AF65-F5344CB8AC3E}">
        <p14:creationId xmlns:p14="http://schemas.microsoft.com/office/powerpoint/2010/main" val="1002960870"/>
      </p:ext>
    </p:extLst>
  </p:cSld>
  <p:clrMapOvr>
    <a:masterClrMapping/>
  </p:clrMapOvr>
  <p:transition>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Finally, Be Alert!</a:t>
            </a:r>
          </a:p>
        </p:txBody>
      </p:sp>
      <p:sp>
        <p:nvSpPr>
          <p:cNvPr id="3" name="Content Placeholder 2"/>
          <p:cNvSpPr>
            <a:spLocks noGrp="1"/>
          </p:cNvSpPr>
          <p:nvPr>
            <p:ph idx="1"/>
          </p:nvPr>
        </p:nvSpPr>
        <p:spPr/>
        <p:txBody>
          <a:bodyPr/>
          <a:lstStyle/>
          <a:p>
            <a:r>
              <a:rPr lang="en-US" dirty="0"/>
              <a:t>Learn from the budding fig – </a:t>
            </a:r>
            <a:br>
              <a:rPr lang="en-US" dirty="0"/>
            </a:br>
            <a:r>
              <a:rPr lang="en-US" dirty="0"/>
              <a:t>	“Be knowledgeable” of the </a:t>
            </a:r>
            <a:r>
              <a:rPr lang="en-US" dirty="0">
                <a:effectLst>
                  <a:glow rad="127000">
                    <a:srgbClr val="C00000"/>
                  </a:glow>
                </a:effectLst>
              </a:rPr>
              <a:t>SEASON</a:t>
            </a:r>
            <a:r>
              <a:rPr lang="en-US" dirty="0"/>
              <a:t> of His return. </a:t>
            </a:r>
          </a:p>
          <a:p>
            <a:r>
              <a:rPr lang="en-US" dirty="0"/>
              <a:t>Learn from the days of Noah –</a:t>
            </a:r>
            <a:br>
              <a:rPr lang="en-US" dirty="0"/>
            </a:br>
            <a:r>
              <a:rPr lang="en-US" dirty="0"/>
              <a:t>	”Keep watch” for the </a:t>
            </a:r>
            <a:r>
              <a:rPr lang="en-US" dirty="0">
                <a:effectLst>
                  <a:glow rad="127000">
                    <a:srgbClr val="C00000"/>
                  </a:glow>
                </a:effectLst>
              </a:rPr>
              <a:t>DAY</a:t>
            </a:r>
            <a:r>
              <a:rPr lang="en-US" dirty="0"/>
              <a:t> of His return.</a:t>
            </a:r>
          </a:p>
          <a:p>
            <a:r>
              <a:rPr lang="en-US" dirty="0"/>
              <a:t>Learn from the thief—</a:t>
            </a:r>
            <a:br>
              <a:rPr lang="en-US" dirty="0"/>
            </a:br>
            <a:r>
              <a:rPr lang="en-US" dirty="0"/>
              <a:t>	”Be prepared” for the </a:t>
            </a:r>
            <a:r>
              <a:rPr lang="en-US" dirty="0">
                <a:effectLst>
                  <a:glow rad="127000">
                    <a:srgbClr val="C00000"/>
                  </a:glow>
                </a:effectLst>
              </a:rPr>
              <a:t>HOUR</a:t>
            </a:r>
            <a:r>
              <a:rPr lang="en-US" dirty="0"/>
              <a:t> of His return.</a:t>
            </a:r>
          </a:p>
          <a:p>
            <a:r>
              <a:rPr lang="en-US" dirty="0"/>
              <a:t>Learn from the steward—</a:t>
            </a:r>
            <a:br>
              <a:rPr lang="en-US" dirty="0"/>
            </a:br>
            <a:r>
              <a:rPr lang="en-US" dirty="0"/>
              <a:t>	“Be faithful” until the </a:t>
            </a:r>
            <a:r>
              <a:rPr lang="en-US" dirty="0">
                <a:effectLst>
                  <a:glow rad="127000">
                    <a:srgbClr val="C00000"/>
                  </a:glow>
                </a:effectLst>
              </a:rPr>
              <a:t>TIME</a:t>
            </a:r>
            <a:r>
              <a:rPr lang="en-US" dirty="0"/>
              <a:t> of His return.</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181F-3D04-4DB6-BDFB-FF46D7C3E7D4}"/>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9D6D0E03-5F05-4F94-B02C-745226EE6DEE}"/>
              </a:ext>
            </a:extLst>
          </p:cNvPr>
          <p:cNvSpPr txBox="1">
            <a:spLocks noGrp="1"/>
          </p:cNvSpPr>
          <p:nvPr>
            <p:ph idx="1"/>
          </p:nvPr>
        </p:nvSpPr>
        <p:spPr>
          <a:xfrm>
            <a:off x="-149629" y="2643447"/>
            <a:ext cx="12341629" cy="1311128"/>
          </a:xfrm>
          <a:prstGeom prst="rect">
            <a:avLst/>
          </a:prstGeom>
          <a:noFill/>
        </p:spPr>
        <p:txBody>
          <a:bodyPr wrap="square" rtlCol="0">
            <a:spAutoFit/>
          </a:bodyPr>
          <a:lstStyle/>
          <a:p>
            <a:pPr algn="ctr"/>
            <a:r>
              <a:rPr lang="en-US" sz="4400" b="1" dirty="0">
                <a:solidFill>
                  <a:schemeClr val="tx2">
                    <a:lumMod val="50000"/>
                  </a:schemeClr>
                </a:solidFill>
                <a:effectLst>
                  <a:glow rad="127000">
                    <a:schemeClr val="bg1"/>
                  </a:glow>
                </a:effectLst>
              </a:rPr>
              <a:t>… the Son of Man will come at an hour </a:t>
            </a:r>
            <a:br>
              <a:rPr lang="en-US" sz="4400" b="1" dirty="0">
                <a:solidFill>
                  <a:schemeClr val="tx2">
                    <a:lumMod val="50000"/>
                  </a:schemeClr>
                </a:solidFill>
                <a:effectLst>
                  <a:glow rad="127000">
                    <a:schemeClr val="bg1"/>
                  </a:glow>
                </a:effectLst>
              </a:rPr>
            </a:br>
            <a:r>
              <a:rPr lang="en-US" sz="4400" b="1" dirty="0">
                <a:solidFill>
                  <a:schemeClr val="tx2">
                    <a:lumMod val="50000"/>
                  </a:schemeClr>
                </a:solidFill>
                <a:effectLst>
                  <a:glow rad="127000">
                    <a:schemeClr val="bg1"/>
                  </a:glow>
                </a:effectLst>
              </a:rPr>
              <a:t>when you do not expect him.</a:t>
            </a:r>
          </a:p>
        </p:txBody>
      </p:sp>
    </p:spTree>
    <p:extLst>
      <p:ext uri="{BB962C8B-B14F-4D97-AF65-F5344CB8AC3E}">
        <p14:creationId xmlns:p14="http://schemas.microsoft.com/office/powerpoint/2010/main" val="28880281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0"/>
          </a:xfrm>
        </p:spPr>
        <p:txBody>
          <a:bodyPr>
            <a:normAutofit/>
          </a:bodyPr>
          <a:lstStyle/>
          <a:p>
            <a:r>
              <a:rPr lang="en-US" sz="8800" dirty="0"/>
              <a:t>Let’s Pray</a:t>
            </a:r>
          </a:p>
        </p:txBody>
      </p:sp>
    </p:spTree>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32F20D5-DC91-48DF-92B9-17F66122CACD}"/>
              </a:ext>
            </a:extLst>
          </p:cNvPr>
          <p:cNvPicPr>
            <a:picLocks noChangeAspect="1"/>
          </p:cNvPicPr>
          <p:nvPr/>
        </p:nvPicPr>
        <p:blipFill>
          <a:blip r:embed="rId2"/>
          <a:stretch>
            <a:fillRect/>
          </a:stretch>
        </p:blipFill>
        <p:spPr>
          <a:xfrm>
            <a:off x="8284464" y="0"/>
            <a:ext cx="3907536" cy="6858000"/>
          </a:xfrm>
          <a:prstGeom prst="rect">
            <a:avLst/>
          </a:prstGeom>
        </p:spPr>
      </p:pic>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solidFill>
                  <a:srgbClr val="FF0000"/>
                </a:solidFill>
              </a:rPr>
              <a:t>Review</a:t>
            </a:r>
            <a:r>
              <a:rPr lang="en-US" dirty="0"/>
              <a:t> of the Tribulation</a:t>
            </a:r>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8B3B01E-A792-401C-8297-83C5D63FCD47}"/>
              </a:ext>
            </a:extLst>
          </p:cNvPr>
          <p:cNvSpPr txBox="1"/>
          <p:nvPr/>
        </p:nvSpPr>
        <p:spPr>
          <a:xfrm>
            <a:off x="685800" y="1219200"/>
            <a:ext cx="11106150" cy="1958998"/>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Mat 24:27</a:t>
            </a:r>
            <a:r>
              <a:rPr lang="en-US" sz="4000" b="1" dirty="0">
                <a:solidFill>
                  <a:schemeClr val="bg1"/>
                </a:solidFill>
                <a:effectLst>
                  <a:glow rad="127000">
                    <a:srgbClr val="052441"/>
                  </a:glow>
                </a:effectLst>
              </a:rPr>
              <a:t> For as lightning that comes from the east is visible even in the west, </a:t>
            </a:r>
            <a:r>
              <a:rPr lang="en-US" sz="4000" b="1" dirty="0">
                <a:solidFill>
                  <a:schemeClr val="bg1"/>
                </a:solidFill>
                <a:effectLst>
                  <a:glow rad="127000">
                    <a:srgbClr val="C00000"/>
                  </a:glow>
                </a:effectLst>
              </a:rPr>
              <a:t>so will be the coming of the Son of Man</a:t>
            </a:r>
            <a:r>
              <a:rPr lang="en-US" sz="4000" b="1" dirty="0">
                <a:solidFill>
                  <a:schemeClr val="bg1"/>
                </a:solidFill>
                <a:effectLst>
                  <a:glow rad="127000">
                    <a:srgbClr val="052441"/>
                  </a:glow>
                </a:effectLst>
              </a:rPr>
              <a:t>.</a:t>
            </a:r>
          </a:p>
          <a:p>
            <a:pPr algn="ctr">
              <a:lnSpc>
                <a:spcPct val="75000"/>
              </a:lnSpc>
            </a:pPr>
            <a:endParaRPr lang="en-US" sz="4000" b="1" dirty="0">
              <a:solidFill>
                <a:schemeClr val="bg1"/>
              </a:solidFill>
              <a:effectLst>
                <a:glow rad="127000">
                  <a:srgbClr val="052441"/>
                </a:glow>
              </a:effectLst>
            </a:endParaRPr>
          </a:p>
        </p:txBody>
      </p:sp>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sp>
        <p:nvSpPr>
          <p:cNvPr id="9" name="TextBox 8">
            <a:extLst>
              <a:ext uri="{FF2B5EF4-FFF2-40B4-BE49-F238E27FC236}">
                <a16:creationId xmlns:a16="http://schemas.microsoft.com/office/drawing/2014/main" id="{A9164606-89F0-403B-A5BF-CD65E25A82A7}"/>
              </a:ext>
            </a:extLst>
          </p:cNvPr>
          <p:cNvSpPr txBox="1"/>
          <p:nvPr/>
        </p:nvSpPr>
        <p:spPr>
          <a:xfrm>
            <a:off x="781050" y="2573119"/>
            <a:ext cx="4476750" cy="584775"/>
          </a:xfrm>
          <a:prstGeom prst="rect">
            <a:avLst/>
          </a:prstGeom>
          <a:noFill/>
        </p:spPr>
        <p:txBody>
          <a:bodyPr wrap="square" rtlCol="0">
            <a:spAutoFit/>
          </a:bodyPr>
          <a:lstStyle/>
          <a:p>
            <a:pPr algn="ctr"/>
            <a:r>
              <a:rPr lang="en-US" sz="2800" b="1" dirty="0">
                <a:solidFill>
                  <a:schemeClr val="bg1"/>
                </a:solidFill>
                <a:effectLst>
                  <a:glow rad="127000">
                    <a:srgbClr val="052441"/>
                  </a:glow>
                </a:effectLst>
              </a:rPr>
              <a:t>MATTHEW</a:t>
            </a:r>
            <a:r>
              <a:rPr lang="en-US" sz="3200" b="1" dirty="0">
                <a:solidFill>
                  <a:schemeClr val="bg1"/>
                </a:solidFill>
                <a:effectLst>
                  <a:glow rad="127000">
                    <a:srgbClr val="052441"/>
                  </a:glow>
                </a:effectLst>
              </a:rPr>
              <a:t> 24: 1-14</a:t>
            </a:r>
          </a:p>
        </p:txBody>
      </p:sp>
      <p:sp>
        <p:nvSpPr>
          <p:cNvPr id="17" name="TextBox 16">
            <a:extLst>
              <a:ext uri="{FF2B5EF4-FFF2-40B4-BE49-F238E27FC236}">
                <a16:creationId xmlns:a16="http://schemas.microsoft.com/office/drawing/2014/main" id="{1A317445-D345-4E26-AC32-1A54779A8B7C}"/>
              </a:ext>
            </a:extLst>
          </p:cNvPr>
          <p:cNvSpPr txBox="1"/>
          <p:nvPr/>
        </p:nvSpPr>
        <p:spPr>
          <a:xfrm>
            <a:off x="5505450" y="2573119"/>
            <a:ext cx="4324350" cy="584775"/>
          </a:xfrm>
          <a:prstGeom prst="rect">
            <a:avLst/>
          </a:prstGeom>
          <a:noFill/>
        </p:spPr>
        <p:txBody>
          <a:bodyPr wrap="square" rtlCol="0">
            <a:spAutoFit/>
          </a:bodyPr>
          <a:lstStyle/>
          <a:p>
            <a:pPr algn="ctr"/>
            <a:r>
              <a:rPr lang="en-US" sz="3200" b="1" dirty="0">
                <a:solidFill>
                  <a:schemeClr val="bg1"/>
                </a:solidFill>
                <a:effectLst>
                  <a:glow rad="127000">
                    <a:srgbClr val="052441"/>
                  </a:glow>
                </a:effectLst>
              </a:rPr>
              <a:t>MATTHEW 24: 15-28</a:t>
            </a:r>
          </a:p>
        </p:txBody>
      </p:sp>
    </p:spTree>
    <p:extLst>
      <p:ext uri="{BB962C8B-B14F-4D97-AF65-F5344CB8AC3E}">
        <p14:creationId xmlns:p14="http://schemas.microsoft.com/office/powerpoint/2010/main" val="403633829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AA7B81-25F9-421F-9975-A536EF682B43}"/>
              </a:ext>
            </a:extLst>
          </p:cNvPr>
          <p:cNvPicPr>
            <a:picLocks noChangeAspect="1"/>
          </p:cNvPicPr>
          <p:nvPr/>
        </p:nvPicPr>
        <p:blipFill rotWithShape="1">
          <a:blip r:embed="rId3"/>
          <a:srcRect r="38976"/>
          <a:stretch/>
        </p:blipFill>
        <p:spPr>
          <a:xfrm>
            <a:off x="6442364" y="0"/>
            <a:ext cx="5749636" cy="6858000"/>
          </a:xfrm>
          <a:prstGeom prst="rect">
            <a:avLst/>
          </a:prstGeom>
        </p:spPr>
      </p:pic>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Heads up: </a:t>
            </a:r>
            <a:r>
              <a:rPr lang="en-US" dirty="0">
                <a:solidFill>
                  <a:srgbClr val="FF0000"/>
                </a:solidFill>
              </a:rPr>
              <a:t>War is coming!</a:t>
            </a:r>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8B3B01E-A792-401C-8297-83C5D63FCD47}"/>
              </a:ext>
            </a:extLst>
          </p:cNvPr>
          <p:cNvSpPr txBox="1"/>
          <p:nvPr/>
        </p:nvSpPr>
        <p:spPr>
          <a:xfrm>
            <a:off x="685800" y="1219200"/>
            <a:ext cx="11106150" cy="1497333"/>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28</a:t>
            </a:r>
            <a:r>
              <a:rPr lang="en-US" sz="4000" b="1" dirty="0">
                <a:solidFill>
                  <a:schemeClr val="bg1"/>
                </a:solidFill>
                <a:effectLst>
                  <a:glow rad="127000">
                    <a:srgbClr val="052441"/>
                  </a:glow>
                </a:effectLst>
              </a:rPr>
              <a:t> Wherever there is a carcass, there the vultures will gather.</a:t>
            </a:r>
          </a:p>
          <a:p>
            <a:pPr algn="ctr">
              <a:lnSpc>
                <a:spcPct val="75000"/>
              </a:lnSpc>
            </a:pPr>
            <a:endParaRPr lang="en-US" sz="4000" b="1" dirty="0">
              <a:solidFill>
                <a:schemeClr val="bg1"/>
              </a:solidFill>
              <a:effectLst>
                <a:glow rad="127000">
                  <a:srgbClr val="052441"/>
                </a:glow>
              </a:effectLst>
            </a:endParaRPr>
          </a:p>
        </p:txBody>
      </p:sp>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sp>
        <p:nvSpPr>
          <p:cNvPr id="9" name="TextBox 8">
            <a:extLst>
              <a:ext uri="{FF2B5EF4-FFF2-40B4-BE49-F238E27FC236}">
                <a16:creationId xmlns:a16="http://schemas.microsoft.com/office/drawing/2014/main" id="{A9164606-89F0-403B-A5BF-CD65E25A82A7}"/>
              </a:ext>
            </a:extLst>
          </p:cNvPr>
          <p:cNvSpPr txBox="1"/>
          <p:nvPr/>
        </p:nvSpPr>
        <p:spPr>
          <a:xfrm>
            <a:off x="781050" y="2573119"/>
            <a:ext cx="4476750" cy="584775"/>
          </a:xfrm>
          <a:prstGeom prst="rect">
            <a:avLst/>
          </a:prstGeom>
          <a:noFill/>
        </p:spPr>
        <p:txBody>
          <a:bodyPr wrap="square" rtlCol="0">
            <a:spAutoFit/>
          </a:bodyPr>
          <a:lstStyle/>
          <a:p>
            <a:pPr algn="ctr"/>
            <a:r>
              <a:rPr lang="en-US" sz="2800" b="1" dirty="0">
                <a:solidFill>
                  <a:schemeClr val="bg1"/>
                </a:solidFill>
                <a:effectLst>
                  <a:glow rad="127000">
                    <a:srgbClr val="052441"/>
                  </a:glow>
                </a:effectLst>
              </a:rPr>
              <a:t>MATTHEW</a:t>
            </a:r>
            <a:r>
              <a:rPr lang="en-US" sz="3200" b="1" dirty="0">
                <a:solidFill>
                  <a:schemeClr val="bg1"/>
                </a:solidFill>
                <a:effectLst>
                  <a:glow rad="127000">
                    <a:srgbClr val="052441"/>
                  </a:glow>
                </a:effectLst>
              </a:rPr>
              <a:t> 24: 1-14</a:t>
            </a:r>
          </a:p>
        </p:txBody>
      </p:sp>
      <p:sp>
        <p:nvSpPr>
          <p:cNvPr id="17" name="TextBox 16">
            <a:extLst>
              <a:ext uri="{FF2B5EF4-FFF2-40B4-BE49-F238E27FC236}">
                <a16:creationId xmlns:a16="http://schemas.microsoft.com/office/drawing/2014/main" id="{1A317445-D345-4E26-AC32-1A54779A8B7C}"/>
              </a:ext>
            </a:extLst>
          </p:cNvPr>
          <p:cNvSpPr txBox="1"/>
          <p:nvPr/>
        </p:nvSpPr>
        <p:spPr>
          <a:xfrm>
            <a:off x="5505450" y="2573119"/>
            <a:ext cx="4324350" cy="584775"/>
          </a:xfrm>
          <a:prstGeom prst="rect">
            <a:avLst/>
          </a:prstGeom>
          <a:noFill/>
        </p:spPr>
        <p:txBody>
          <a:bodyPr wrap="square" rtlCol="0">
            <a:spAutoFit/>
          </a:bodyPr>
          <a:lstStyle/>
          <a:p>
            <a:pPr algn="ctr"/>
            <a:r>
              <a:rPr lang="en-US" sz="3200" b="1" dirty="0">
                <a:solidFill>
                  <a:schemeClr val="bg1"/>
                </a:solidFill>
                <a:effectLst>
                  <a:glow rad="127000">
                    <a:srgbClr val="052441"/>
                  </a:glow>
                </a:effectLst>
              </a:rPr>
              <a:t>MATTHEW 24: 15-28</a:t>
            </a:r>
          </a:p>
        </p:txBody>
      </p:sp>
    </p:spTree>
    <p:extLst>
      <p:ext uri="{BB962C8B-B14F-4D97-AF65-F5344CB8AC3E}">
        <p14:creationId xmlns:p14="http://schemas.microsoft.com/office/powerpoint/2010/main" val="1270478808"/>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Up Arrow 12">
            <a:extLst>
              <a:ext uri="{FF2B5EF4-FFF2-40B4-BE49-F238E27FC236}">
                <a16:creationId xmlns:a16="http://schemas.microsoft.com/office/drawing/2014/main" id="{DCB88228-1A5C-4749-BEB6-1CC381692570}"/>
              </a:ext>
            </a:extLst>
          </p:cNvPr>
          <p:cNvSpPr/>
          <p:nvPr/>
        </p:nvSpPr>
        <p:spPr>
          <a:xfrm rot="10800000" flipH="1">
            <a:off x="8185484" y="1105857"/>
            <a:ext cx="3549315" cy="4586514"/>
          </a:xfrm>
          <a:prstGeom prst="bentUpArrow">
            <a:avLst>
              <a:gd name="adj1" fmla="val 16994"/>
              <a:gd name="adj2" fmla="val 25000"/>
              <a:gd name="adj3" fmla="val 376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Immediately </a:t>
            </a:r>
            <a:r>
              <a:rPr lang="en-US" dirty="0">
                <a:solidFill>
                  <a:srgbClr val="FF0000"/>
                </a:solidFill>
              </a:rPr>
              <a:t>After</a:t>
            </a:r>
            <a:r>
              <a:rPr lang="en-US" dirty="0"/>
              <a:t> Tribulation </a:t>
            </a:r>
          </a:p>
        </p:txBody>
      </p: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sp>
        <p:nvSpPr>
          <p:cNvPr id="23" name="Sun 22">
            <a:extLst>
              <a:ext uri="{FF2B5EF4-FFF2-40B4-BE49-F238E27FC236}">
                <a16:creationId xmlns:a16="http://schemas.microsoft.com/office/drawing/2014/main" id="{A046398F-E935-40F0-BD55-D9A6E42CB5EA}"/>
              </a:ext>
            </a:extLst>
          </p:cNvPr>
          <p:cNvSpPr/>
          <p:nvPr/>
        </p:nvSpPr>
        <p:spPr>
          <a:xfrm>
            <a:off x="8897380" y="2811350"/>
            <a:ext cx="1576137" cy="1419727"/>
          </a:xfrm>
          <a:prstGeom prst="sun">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tileRect/>
          </a:gradFill>
          <a:ln>
            <a:solidFill>
              <a:schemeClr val="bg1">
                <a:lumMod val="95000"/>
              </a:schemeClr>
            </a:solidFill>
          </a:ln>
          <a:effectLst>
            <a:glow rad="127000">
              <a:schemeClr val="accent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DD2182-792A-448C-B125-82F926D634F4}"/>
              </a:ext>
            </a:extLst>
          </p:cNvPr>
          <p:cNvSpPr/>
          <p:nvPr/>
        </p:nvSpPr>
        <p:spPr>
          <a:xfrm>
            <a:off x="4026310" y="1120877"/>
            <a:ext cx="2005780" cy="619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B3B01E-A792-401C-8297-83C5D63FCD47}"/>
              </a:ext>
            </a:extLst>
          </p:cNvPr>
          <p:cNvSpPr txBox="1"/>
          <p:nvPr/>
        </p:nvSpPr>
        <p:spPr>
          <a:xfrm>
            <a:off x="609600" y="1219200"/>
            <a:ext cx="11068050" cy="2420663"/>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29</a:t>
            </a:r>
            <a:r>
              <a:rPr lang="en-US" sz="4000" b="1" dirty="0">
                <a:solidFill>
                  <a:schemeClr val="bg1"/>
                </a:solidFill>
                <a:effectLst>
                  <a:glow rad="127000">
                    <a:srgbClr val="052441"/>
                  </a:glow>
                </a:effectLst>
              </a:rPr>
              <a:t> "</a:t>
            </a:r>
            <a:r>
              <a:rPr lang="en-US" sz="4000" b="1" dirty="0">
                <a:solidFill>
                  <a:schemeClr val="bg1"/>
                </a:solidFill>
                <a:effectLst>
                  <a:glow rad="127000">
                    <a:srgbClr val="C00000"/>
                  </a:glow>
                </a:effectLst>
              </a:rPr>
              <a:t>Immediately after the   distress   of those days</a:t>
            </a:r>
            <a:r>
              <a:rPr lang="en-US" sz="4000" b="1" dirty="0">
                <a:solidFill>
                  <a:schemeClr val="bg1"/>
                </a:solidFill>
                <a:effectLst>
                  <a:glow rad="127000">
                    <a:srgbClr val="052441"/>
                  </a:glow>
                </a:effectLst>
              </a:rPr>
              <a:t>" 'the sun will be darkened, and the moon will not give its light; the stars will fall from the sky, and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the heavenly bodies will be shaken.’</a:t>
            </a:r>
          </a:p>
          <a:p>
            <a:pPr algn="ctr">
              <a:lnSpc>
                <a:spcPct val="75000"/>
              </a:lnSpc>
            </a:pPr>
            <a:endParaRPr lang="en-US" sz="4000" b="1" dirty="0">
              <a:solidFill>
                <a:schemeClr val="bg1"/>
              </a:solidFill>
              <a:effectLst>
                <a:glow rad="127000">
                  <a:schemeClr val="tx2">
                    <a:lumMod val="50000"/>
                  </a:schemeClr>
                </a:glow>
              </a:effectLst>
            </a:endParaRPr>
          </a:p>
        </p:txBody>
      </p:sp>
      <p:sp>
        <p:nvSpPr>
          <p:cNvPr id="21" name="TextBox 20">
            <a:extLst>
              <a:ext uri="{FF2B5EF4-FFF2-40B4-BE49-F238E27FC236}">
                <a16:creationId xmlns:a16="http://schemas.microsoft.com/office/drawing/2014/main" id="{A1694086-0A78-44DE-AA74-5E70FE0C07F3}"/>
              </a:ext>
            </a:extLst>
          </p:cNvPr>
          <p:cNvSpPr txBox="1"/>
          <p:nvPr/>
        </p:nvSpPr>
        <p:spPr>
          <a:xfrm>
            <a:off x="5957120" y="1095477"/>
            <a:ext cx="2324616" cy="646331"/>
          </a:xfrm>
          <a:prstGeom prst="rect">
            <a:avLst/>
          </a:prstGeom>
          <a:solidFill>
            <a:srgbClr val="C00000"/>
          </a:solidFill>
          <a:ln w="28575">
            <a:solidFill>
              <a:srgbClr val="FF0000"/>
            </a:solidFill>
          </a:ln>
          <a:effectLst>
            <a:softEdge rad="63500"/>
          </a:effectLst>
        </p:spPr>
        <p:txBody>
          <a:bodyPr wrap="square" rtlCol="0">
            <a:spAutoFit/>
          </a:bodyPr>
          <a:lstStyle/>
          <a:p>
            <a:r>
              <a:rPr lang="en-US" sz="3600" b="1" dirty="0">
                <a:solidFill>
                  <a:schemeClr val="bg1"/>
                </a:solidFill>
              </a:rPr>
              <a:t> </a:t>
            </a:r>
            <a:r>
              <a:rPr lang="en-US" sz="3600" b="1" dirty="0">
                <a:solidFill>
                  <a:schemeClr val="bg1"/>
                </a:solidFill>
                <a:effectLst>
                  <a:outerShdw blurRad="38100" dist="38100" dir="2700000" algn="tl">
                    <a:srgbClr val="000000">
                      <a:alpha val="43137"/>
                    </a:srgbClr>
                  </a:outerShdw>
                </a:effectLst>
              </a:rPr>
              <a:t>tribulation</a:t>
            </a:r>
          </a:p>
        </p:txBody>
      </p:sp>
    </p:spTree>
    <p:extLst>
      <p:ext uri="{BB962C8B-B14F-4D97-AF65-F5344CB8AC3E}">
        <p14:creationId xmlns:p14="http://schemas.microsoft.com/office/powerpoint/2010/main" val="182191939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4"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Up Arrow 12">
            <a:extLst>
              <a:ext uri="{FF2B5EF4-FFF2-40B4-BE49-F238E27FC236}">
                <a16:creationId xmlns:a16="http://schemas.microsoft.com/office/drawing/2014/main" id="{DCB88228-1A5C-4749-BEB6-1CC381692570}"/>
              </a:ext>
            </a:extLst>
          </p:cNvPr>
          <p:cNvSpPr/>
          <p:nvPr/>
        </p:nvSpPr>
        <p:spPr>
          <a:xfrm rot="10800000" flipH="1">
            <a:off x="8185484" y="1105857"/>
            <a:ext cx="3549315" cy="4586514"/>
          </a:xfrm>
          <a:prstGeom prst="bentUpArrow">
            <a:avLst>
              <a:gd name="adj1" fmla="val 16994"/>
              <a:gd name="adj2" fmla="val 25000"/>
              <a:gd name="adj3" fmla="val 376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Immediately After Tribulation </a:t>
            </a:r>
          </a:p>
        </p:txBody>
      </p: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sp>
        <p:nvSpPr>
          <p:cNvPr id="23" name="Sun 22">
            <a:extLst>
              <a:ext uri="{FF2B5EF4-FFF2-40B4-BE49-F238E27FC236}">
                <a16:creationId xmlns:a16="http://schemas.microsoft.com/office/drawing/2014/main" id="{A046398F-E935-40F0-BD55-D9A6E42CB5EA}"/>
              </a:ext>
            </a:extLst>
          </p:cNvPr>
          <p:cNvSpPr/>
          <p:nvPr/>
        </p:nvSpPr>
        <p:spPr>
          <a:xfrm>
            <a:off x="8897380" y="2811350"/>
            <a:ext cx="1576137" cy="1419727"/>
          </a:xfrm>
          <a:prstGeom prst="sun">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tileRect/>
          </a:gradFill>
          <a:ln>
            <a:solidFill>
              <a:schemeClr val="bg1">
                <a:lumMod val="95000"/>
              </a:schemeClr>
            </a:solidFill>
          </a:ln>
          <a:effectLst>
            <a:glow rad="127000">
              <a:schemeClr val="accent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n 15">
            <a:extLst>
              <a:ext uri="{FF2B5EF4-FFF2-40B4-BE49-F238E27FC236}">
                <a16:creationId xmlns:a16="http://schemas.microsoft.com/office/drawing/2014/main" id="{132A45B2-0E61-407F-A302-DD100D5A519F}"/>
              </a:ext>
            </a:extLst>
          </p:cNvPr>
          <p:cNvSpPr/>
          <p:nvPr/>
        </p:nvSpPr>
        <p:spPr>
          <a:xfrm>
            <a:off x="8917045" y="2786770"/>
            <a:ext cx="1576137" cy="1419727"/>
          </a:xfrm>
          <a:prstGeom prst="sun">
            <a:avLst/>
          </a:prstGeom>
          <a:solidFill>
            <a:schemeClr val="tx1"/>
          </a:solidFill>
          <a:ln>
            <a:solidFill>
              <a:schemeClr val="bg1">
                <a:lumMod val="95000"/>
              </a:schemeClr>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DD2182-792A-448C-B125-82F926D634F4}"/>
              </a:ext>
            </a:extLst>
          </p:cNvPr>
          <p:cNvSpPr/>
          <p:nvPr/>
        </p:nvSpPr>
        <p:spPr>
          <a:xfrm>
            <a:off x="4026310" y="1120877"/>
            <a:ext cx="2005780" cy="619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07C157-B9B1-45E6-B901-4B4AB501AD75}"/>
              </a:ext>
            </a:extLst>
          </p:cNvPr>
          <p:cNvSpPr/>
          <p:nvPr/>
        </p:nvSpPr>
        <p:spPr>
          <a:xfrm>
            <a:off x="447961" y="1507453"/>
            <a:ext cx="5743903"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B3B01E-A792-401C-8297-83C5D63FCD47}"/>
              </a:ext>
            </a:extLst>
          </p:cNvPr>
          <p:cNvSpPr txBox="1"/>
          <p:nvPr/>
        </p:nvSpPr>
        <p:spPr>
          <a:xfrm>
            <a:off x="609600" y="1219200"/>
            <a:ext cx="11068050" cy="2420663"/>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29</a:t>
            </a:r>
            <a:r>
              <a:rPr lang="en-US" sz="4000" b="1" dirty="0">
                <a:solidFill>
                  <a:schemeClr val="bg1"/>
                </a:solidFill>
                <a:effectLst>
                  <a:glow rad="127000">
                    <a:srgbClr val="052441"/>
                  </a:glow>
                </a:effectLst>
              </a:rPr>
              <a:t> "</a:t>
            </a:r>
            <a:r>
              <a:rPr lang="en-US" sz="4000" b="1" dirty="0">
                <a:solidFill>
                  <a:schemeClr val="bg1"/>
                </a:solidFill>
                <a:effectLst>
                  <a:glow rad="127000">
                    <a:srgbClr val="C00000"/>
                  </a:glow>
                </a:effectLst>
              </a:rPr>
              <a:t>Immediately after the   distress   of those days</a:t>
            </a:r>
            <a:r>
              <a:rPr lang="en-US" sz="4000" b="1" dirty="0">
                <a:solidFill>
                  <a:schemeClr val="bg1"/>
                </a:solidFill>
                <a:effectLst>
                  <a:glow rad="127000">
                    <a:srgbClr val="052441"/>
                  </a:glow>
                </a:effectLst>
              </a:rPr>
              <a:t>" 'the sun will be darkened, and the moon will not give its light; the stars will fall from the sky, and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the heavenly bodies will be shaken.’</a:t>
            </a:r>
          </a:p>
          <a:p>
            <a:pPr algn="ctr">
              <a:lnSpc>
                <a:spcPct val="75000"/>
              </a:lnSpc>
            </a:pPr>
            <a:endParaRPr lang="en-US" sz="4000" b="1" dirty="0">
              <a:solidFill>
                <a:schemeClr val="bg1"/>
              </a:solidFill>
              <a:effectLst>
                <a:glow rad="127000">
                  <a:schemeClr val="tx2">
                    <a:lumMod val="50000"/>
                  </a:schemeClr>
                </a:glow>
              </a:effectLst>
            </a:endParaRPr>
          </a:p>
        </p:txBody>
      </p:sp>
      <p:sp>
        <p:nvSpPr>
          <p:cNvPr id="21" name="TextBox 20">
            <a:extLst>
              <a:ext uri="{FF2B5EF4-FFF2-40B4-BE49-F238E27FC236}">
                <a16:creationId xmlns:a16="http://schemas.microsoft.com/office/drawing/2014/main" id="{A1694086-0A78-44DE-AA74-5E70FE0C07F3}"/>
              </a:ext>
            </a:extLst>
          </p:cNvPr>
          <p:cNvSpPr txBox="1"/>
          <p:nvPr/>
        </p:nvSpPr>
        <p:spPr>
          <a:xfrm>
            <a:off x="5957120" y="1095477"/>
            <a:ext cx="2324616" cy="646331"/>
          </a:xfrm>
          <a:prstGeom prst="rect">
            <a:avLst/>
          </a:prstGeom>
          <a:solidFill>
            <a:srgbClr val="C00000"/>
          </a:solidFill>
          <a:ln w="28575">
            <a:solidFill>
              <a:srgbClr val="FF0000"/>
            </a:solidFill>
          </a:ln>
          <a:effectLst>
            <a:softEdge rad="63500"/>
          </a:effectLst>
        </p:spPr>
        <p:txBody>
          <a:bodyPr wrap="square" rtlCol="0">
            <a:spAutoFit/>
          </a:bodyPr>
          <a:lstStyle/>
          <a:p>
            <a:r>
              <a:rPr lang="en-US" sz="3600" b="1" dirty="0">
                <a:solidFill>
                  <a:schemeClr val="bg1"/>
                </a:solidFill>
              </a:rPr>
              <a:t> </a:t>
            </a:r>
            <a:r>
              <a:rPr lang="en-US" sz="3600" b="1" dirty="0">
                <a:solidFill>
                  <a:schemeClr val="bg1"/>
                </a:solidFill>
                <a:effectLst>
                  <a:outerShdw blurRad="38100" dist="38100" dir="2700000" algn="tl">
                    <a:srgbClr val="000000">
                      <a:alpha val="43137"/>
                    </a:srgbClr>
                  </a:outerShdw>
                </a:effectLst>
              </a:rPr>
              <a:t>tribulation</a:t>
            </a:r>
          </a:p>
        </p:txBody>
      </p:sp>
    </p:spTree>
    <p:extLst>
      <p:ext uri="{BB962C8B-B14F-4D97-AF65-F5344CB8AC3E}">
        <p14:creationId xmlns:p14="http://schemas.microsoft.com/office/powerpoint/2010/main" val="407332254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FE1076-0CFB-4A8D-98F0-A4F15A953BD5}"/>
              </a:ext>
            </a:extLst>
          </p:cNvPr>
          <p:cNvSpPr/>
          <p:nvPr/>
        </p:nvSpPr>
        <p:spPr>
          <a:xfrm>
            <a:off x="1257300" y="3165231"/>
            <a:ext cx="8533814" cy="2892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759655" y="3165230"/>
            <a:ext cx="5088695" cy="2835519"/>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1875183" y="1966606"/>
            <a:ext cx="2990850" cy="4858802"/>
          </a:xfrm>
        </p:spPr>
        <p:txBody>
          <a:bodyPr>
            <a:normAutofit/>
          </a:bodyPr>
          <a:lstStyle/>
          <a:p>
            <a:pPr>
              <a:lnSpc>
                <a:spcPct val="80000"/>
              </a:lnSpc>
            </a:pPr>
            <a:r>
              <a:rPr lang="en-US" sz="3600" dirty="0"/>
              <a:t>Deception </a:t>
            </a:r>
          </a:p>
          <a:p>
            <a:pPr>
              <a:lnSpc>
                <a:spcPct val="80000"/>
              </a:lnSpc>
            </a:pPr>
            <a:r>
              <a:rPr lang="en-US" sz="3600" dirty="0"/>
              <a:t>War</a:t>
            </a:r>
          </a:p>
          <a:p>
            <a:pPr>
              <a:lnSpc>
                <a:spcPct val="80000"/>
              </a:lnSpc>
            </a:pPr>
            <a:r>
              <a:rPr lang="en-US" sz="3600" dirty="0"/>
              <a:t>Famine </a:t>
            </a:r>
          </a:p>
          <a:p>
            <a:pPr>
              <a:lnSpc>
                <a:spcPct val="80000"/>
              </a:lnSpc>
            </a:pPr>
            <a:r>
              <a:rPr lang="en-US" sz="3600" dirty="0"/>
              <a:t>Martyrdom</a:t>
            </a:r>
          </a:p>
          <a:p>
            <a:pPr>
              <a:lnSpc>
                <a:spcPct val="80000"/>
              </a:lnSpc>
            </a:pPr>
            <a:r>
              <a:rPr lang="en-US" sz="3600" dirty="0"/>
              <a:t>Apostasy </a:t>
            </a:r>
          </a:p>
          <a:p>
            <a:pPr>
              <a:lnSpc>
                <a:spcPct val="80000"/>
              </a:lnSpc>
            </a:pPr>
            <a:r>
              <a:rPr lang="en-US" sz="3600" dirty="0"/>
              <a:t>Cold-Hearted</a:t>
            </a:r>
          </a:p>
          <a:p>
            <a:pPr>
              <a:lnSpc>
                <a:spcPct val="80000"/>
              </a:lnSpc>
            </a:pPr>
            <a:r>
              <a:rPr lang="en-US" sz="3600"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801858" y="6182139"/>
            <a:ext cx="9059594" cy="0"/>
          </a:xfrm>
          <a:prstGeom prst="straightConnector1">
            <a:avLst/>
          </a:prstGeom>
          <a:ln w="152400">
            <a:solidFill>
              <a:schemeClr val="tx1"/>
            </a:solidFill>
            <a:headEnd type="non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9F3301A4-43B5-4D5C-A498-344B2AF356B6}"/>
              </a:ext>
            </a:extLst>
          </p:cNvPr>
          <p:cNvSpPr/>
          <p:nvPr/>
        </p:nvSpPr>
        <p:spPr>
          <a:xfrm rot="5400000">
            <a:off x="2374583" y="2592632"/>
            <a:ext cx="5943600" cy="758337"/>
          </a:xfrm>
          <a:prstGeom prst="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2EE8CA-23CF-4540-9785-2AFF2E41AC45}"/>
              </a:ext>
            </a:extLst>
          </p:cNvPr>
          <p:cNvSpPr/>
          <p:nvPr/>
        </p:nvSpPr>
        <p:spPr>
          <a:xfrm>
            <a:off x="580697" y="1448459"/>
            <a:ext cx="5743903"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Up Arrow 12">
            <a:extLst>
              <a:ext uri="{FF2B5EF4-FFF2-40B4-BE49-F238E27FC236}">
                <a16:creationId xmlns:a16="http://schemas.microsoft.com/office/drawing/2014/main" id="{DCB88228-1A5C-4749-BEB6-1CC381692570}"/>
              </a:ext>
            </a:extLst>
          </p:cNvPr>
          <p:cNvSpPr/>
          <p:nvPr/>
        </p:nvSpPr>
        <p:spPr>
          <a:xfrm rot="10800000" flipH="1">
            <a:off x="8185484" y="1105857"/>
            <a:ext cx="3549315" cy="4586514"/>
          </a:xfrm>
          <a:prstGeom prst="bentUpArrow">
            <a:avLst>
              <a:gd name="adj1" fmla="val 16994"/>
              <a:gd name="adj2" fmla="val 25000"/>
              <a:gd name="adj3" fmla="val 376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1. </a:t>
            </a:r>
            <a:r>
              <a:rPr lang="en-US" u="sng" dirty="0">
                <a:solidFill>
                  <a:srgbClr val="FF0000"/>
                </a:solidFill>
              </a:rPr>
              <a:t>Cosmic</a:t>
            </a:r>
            <a:r>
              <a:rPr lang="en-US" dirty="0">
                <a:solidFill>
                  <a:srgbClr val="FF0000"/>
                </a:solidFill>
              </a:rPr>
              <a:t> </a:t>
            </a:r>
            <a:r>
              <a:rPr lang="en-US" dirty="0"/>
              <a:t>Disturbances </a:t>
            </a:r>
          </a:p>
        </p:txBody>
      </p: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28" y="3973130"/>
            <a:ext cx="2350478"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6775430" y="2003827"/>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3600" dirty="0"/>
              <a:t>Abomination</a:t>
            </a:r>
          </a:p>
          <a:p>
            <a:pPr>
              <a:lnSpc>
                <a:spcPct val="80000"/>
              </a:lnSpc>
            </a:pPr>
            <a:r>
              <a:rPr lang="en-US" sz="3600" dirty="0"/>
              <a:t>Urgent Flight</a:t>
            </a:r>
          </a:p>
          <a:p>
            <a:pPr>
              <a:lnSpc>
                <a:spcPct val="80000"/>
              </a:lnSpc>
            </a:pPr>
            <a:r>
              <a:rPr lang="en-US" sz="3600" dirty="0"/>
              <a:t>Dreadfulness </a:t>
            </a:r>
          </a:p>
          <a:p>
            <a:pPr>
              <a:lnSpc>
                <a:spcPct val="80000"/>
              </a:lnSpc>
            </a:pPr>
            <a:r>
              <a:rPr lang="en-US" sz="3600" dirty="0"/>
              <a:t>Severity</a:t>
            </a:r>
          </a:p>
          <a:p>
            <a:pPr>
              <a:lnSpc>
                <a:spcPct val="80000"/>
              </a:lnSpc>
            </a:pPr>
            <a:r>
              <a:rPr lang="en-US" sz="3600" dirty="0"/>
              <a:t>Imposters</a:t>
            </a:r>
          </a:p>
          <a:p>
            <a:pPr>
              <a:lnSpc>
                <a:spcPct val="80000"/>
              </a:lnSpc>
            </a:pPr>
            <a:r>
              <a:rPr lang="en-US" sz="3600" dirty="0"/>
              <a:t>Antichrist</a:t>
            </a:r>
          </a:p>
          <a:p>
            <a:pPr>
              <a:lnSpc>
                <a:spcPct val="80000"/>
              </a:lnSpc>
            </a:pPr>
            <a:r>
              <a:rPr lang="en-US" sz="3600" dirty="0"/>
              <a:t>2</a:t>
            </a:r>
            <a:r>
              <a:rPr lang="en-US" sz="3600" baseline="30000" dirty="0"/>
              <a:t>nd</a:t>
            </a:r>
            <a:r>
              <a:rPr lang="en-US" sz="3600" dirty="0"/>
              <a:t> Coming</a:t>
            </a:r>
          </a:p>
        </p:txBody>
      </p:sp>
      <p:sp>
        <p:nvSpPr>
          <p:cNvPr id="23" name="Sun 22">
            <a:extLst>
              <a:ext uri="{FF2B5EF4-FFF2-40B4-BE49-F238E27FC236}">
                <a16:creationId xmlns:a16="http://schemas.microsoft.com/office/drawing/2014/main" id="{A046398F-E935-40F0-BD55-D9A6E42CB5EA}"/>
              </a:ext>
            </a:extLst>
          </p:cNvPr>
          <p:cNvSpPr/>
          <p:nvPr/>
        </p:nvSpPr>
        <p:spPr>
          <a:xfrm>
            <a:off x="8897380" y="2811350"/>
            <a:ext cx="1576137" cy="1419727"/>
          </a:xfrm>
          <a:prstGeom prst="sun">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tileRect/>
          </a:gradFill>
          <a:ln>
            <a:solidFill>
              <a:schemeClr val="bg1">
                <a:lumMod val="95000"/>
              </a:schemeClr>
            </a:solidFill>
          </a:ln>
          <a:effectLst>
            <a:glow rad="127000">
              <a:schemeClr val="accent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n 23">
            <a:extLst>
              <a:ext uri="{FF2B5EF4-FFF2-40B4-BE49-F238E27FC236}">
                <a16:creationId xmlns:a16="http://schemas.microsoft.com/office/drawing/2014/main" id="{74DB5FF8-5377-4A69-AF36-BDE6A9D45533}"/>
              </a:ext>
            </a:extLst>
          </p:cNvPr>
          <p:cNvSpPr/>
          <p:nvPr/>
        </p:nvSpPr>
        <p:spPr>
          <a:xfrm>
            <a:off x="8897380" y="2811350"/>
            <a:ext cx="1576137" cy="1419727"/>
          </a:xfrm>
          <a:prstGeom prst="sun">
            <a:avLst/>
          </a:prstGeom>
          <a:solidFill>
            <a:schemeClr val="tx1"/>
          </a:solidFill>
          <a:ln>
            <a:solidFill>
              <a:schemeClr val="bg1">
                <a:lumMod val="95000"/>
              </a:schemeClr>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a:extLst>
              <a:ext uri="{FF2B5EF4-FFF2-40B4-BE49-F238E27FC236}">
                <a16:creationId xmlns:a16="http://schemas.microsoft.com/office/drawing/2014/main" id="{4A09FA02-1A5D-4322-914A-A7F2CB528338}"/>
              </a:ext>
            </a:extLst>
          </p:cNvPr>
          <p:cNvSpPr/>
          <p:nvPr/>
        </p:nvSpPr>
        <p:spPr>
          <a:xfrm flipH="1">
            <a:off x="11188312" y="2881860"/>
            <a:ext cx="665422" cy="1215190"/>
          </a:xfrm>
          <a:prstGeom prst="moon">
            <a:avLst/>
          </a:prstGeom>
          <a:solidFill>
            <a:schemeClr val="tx1"/>
          </a:solidFill>
          <a:ln>
            <a:solidFill>
              <a:schemeClr val="bg1">
                <a:lumMod val="95000"/>
              </a:schemeClr>
            </a:solidFill>
          </a:ln>
          <a:effectLst>
            <a:glow rad="127000">
              <a:schemeClr val="bg1">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0EE666-27AF-4B1B-8EE8-65A018CD63FB}"/>
              </a:ext>
            </a:extLst>
          </p:cNvPr>
          <p:cNvSpPr/>
          <p:nvPr/>
        </p:nvSpPr>
        <p:spPr>
          <a:xfrm>
            <a:off x="6848804" y="1512835"/>
            <a:ext cx="4543095"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566516-C112-4C2E-B3D0-6B818AC6CDF0}"/>
              </a:ext>
            </a:extLst>
          </p:cNvPr>
          <p:cNvSpPr/>
          <p:nvPr/>
        </p:nvSpPr>
        <p:spPr>
          <a:xfrm>
            <a:off x="542598" y="1938504"/>
            <a:ext cx="2981652" cy="835572"/>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B3B01E-A792-401C-8297-83C5D63FCD47}"/>
              </a:ext>
            </a:extLst>
          </p:cNvPr>
          <p:cNvSpPr txBox="1"/>
          <p:nvPr/>
        </p:nvSpPr>
        <p:spPr>
          <a:xfrm>
            <a:off x="609600" y="1219200"/>
            <a:ext cx="11068050" cy="2420663"/>
          </a:xfrm>
          <a:prstGeom prst="rect">
            <a:avLst/>
          </a:prstGeom>
          <a:noFill/>
        </p:spPr>
        <p:txBody>
          <a:bodyPr wrap="square" rtlCol="0">
            <a:spAutoFit/>
          </a:bodyPr>
          <a:lstStyle/>
          <a:p>
            <a:pPr>
              <a:lnSpc>
                <a:spcPct val="75000"/>
              </a:lnSpc>
            </a:pPr>
            <a:r>
              <a:rPr lang="en-US" sz="4000" b="1" baseline="30000" dirty="0">
                <a:solidFill>
                  <a:schemeClr val="bg1"/>
                </a:solidFill>
                <a:effectLst>
                  <a:glow rad="127000">
                    <a:srgbClr val="052441"/>
                  </a:glow>
                </a:effectLst>
              </a:rPr>
              <a:t>29</a:t>
            </a:r>
            <a:r>
              <a:rPr lang="en-US" sz="4000" b="1" dirty="0">
                <a:solidFill>
                  <a:schemeClr val="bg1"/>
                </a:solidFill>
                <a:effectLst>
                  <a:glow rad="127000">
                    <a:srgbClr val="052441"/>
                  </a:glow>
                </a:effectLst>
              </a:rPr>
              <a:t> "</a:t>
            </a:r>
            <a:r>
              <a:rPr lang="en-US" sz="4000" b="1" dirty="0">
                <a:solidFill>
                  <a:schemeClr val="bg1"/>
                </a:solidFill>
                <a:effectLst>
                  <a:glow rad="127000">
                    <a:srgbClr val="C00000"/>
                  </a:glow>
                </a:effectLst>
              </a:rPr>
              <a:t>Immediately after the   distress   of those days</a:t>
            </a:r>
            <a:r>
              <a:rPr lang="en-US" sz="4000" b="1" dirty="0">
                <a:solidFill>
                  <a:schemeClr val="bg1"/>
                </a:solidFill>
                <a:effectLst>
                  <a:glow rad="127000">
                    <a:srgbClr val="052441"/>
                  </a:glow>
                </a:effectLst>
              </a:rPr>
              <a:t>" 'the sun will be darkened, and the moon will not give its light; the stars will fall from the sky, and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the heavenly bodies will be shaken.’</a:t>
            </a:r>
          </a:p>
          <a:p>
            <a:pPr algn="ctr">
              <a:lnSpc>
                <a:spcPct val="75000"/>
              </a:lnSpc>
            </a:pPr>
            <a:endParaRPr lang="en-US" sz="4000" b="1" dirty="0">
              <a:solidFill>
                <a:schemeClr val="bg1"/>
              </a:solidFill>
              <a:effectLst>
                <a:glow rad="127000">
                  <a:schemeClr val="tx2">
                    <a:lumMod val="50000"/>
                  </a:schemeClr>
                </a:glow>
              </a:effectLst>
            </a:endParaRPr>
          </a:p>
        </p:txBody>
      </p:sp>
      <p:sp>
        <p:nvSpPr>
          <p:cNvPr id="21" name="TextBox 20">
            <a:extLst>
              <a:ext uri="{FF2B5EF4-FFF2-40B4-BE49-F238E27FC236}">
                <a16:creationId xmlns:a16="http://schemas.microsoft.com/office/drawing/2014/main" id="{A1694086-0A78-44DE-AA74-5E70FE0C07F3}"/>
              </a:ext>
            </a:extLst>
          </p:cNvPr>
          <p:cNvSpPr txBox="1"/>
          <p:nvPr/>
        </p:nvSpPr>
        <p:spPr>
          <a:xfrm>
            <a:off x="5957120" y="1095477"/>
            <a:ext cx="2324616" cy="646331"/>
          </a:xfrm>
          <a:prstGeom prst="rect">
            <a:avLst/>
          </a:prstGeom>
          <a:solidFill>
            <a:srgbClr val="C00000"/>
          </a:solidFill>
          <a:ln w="28575">
            <a:solidFill>
              <a:srgbClr val="FF0000"/>
            </a:solidFill>
          </a:ln>
          <a:effectLst>
            <a:softEdge rad="63500"/>
          </a:effectLst>
        </p:spPr>
        <p:txBody>
          <a:bodyPr wrap="square" rtlCol="0">
            <a:spAutoFit/>
          </a:bodyPr>
          <a:lstStyle/>
          <a:p>
            <a:r>
              <a:rPr lang="en-US" sz="3600" b="1" dirty="0">
                <a:solidFill>
                  <a:schemeClr val="bg1"/>
                </a:solidFill>
              </a:rPr>
              <a:t> </a:t>
            </a:r>
            <a:r>
              <a:rPr lang="en-US" sz="3600" b="1" dirty="0">
                <a:solidFill>
                  <a:schemeClr val="bg1"/>
                </a:solidFill>
                <a:effectLst>
                  <a:outerShdw blurRad="38100" dist="38100" dir="2700000" algn="tl">
                    <a:srgbClr val="000000">
                      <a:alpha val="43137"/>
                    </a:srgbClr>
                  </a:outerShdw>
                </a:effectLst>
              </a:rPr>
              <a:t>tribulation</a:t>
            </a:r>
          </a:p>
        </p:txBody>
      </p:sp>
    </p:spTree>
    <p:extLst>
      <p:ext uri="{BB962C8B-B14F-4D97-AF65-F5344CB8AC3E}">
        <p14:creationId xmlns:p14="http://schemas.microsoft.com/office/powerpoint/2010/main" val="1225292582"/>
      </p:ext>
    </p:extLst>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5570</TotalTime>
  <Words>3971</Words>
  <Application>Microsoft Office PowerPoint</Application>
  <PresentationFormat>Widescreen</PresentationFormat>
  <Paragraphs>328</Paragraphs>
  <Slides>47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Airstrike Condensed</vt:lpstr>
      <vt:lpstr>Arial</vt:lpstr>
      <vt:lpstr>Arial Black</vt:lpstr>
      <vt:lpstr>Arial Narrow</vt:lpstr>
      <vt:lpstr>Calibri</vt:lpstr>
      <vt:lpstr>Symbol</vt:lpstr>
      <vt:lpstr>Office Theme</vt:lpstr>
      <vt:lpstr>Things  to Come!</vt:lpstr>
      <vt:lpstr>Things  to Come!</vt:lpstr>
      <vt:lpstr>Predictive prophecy</vt:lpstr>
      <vt:lpstr>The End of  the Tribulation</vt:lpstr>
      <vt:lpstr>Review of the Tribulation</vt:lpstr>
      <vt:lpstr>Heads up: War is coming!</vt:lpstr>
      <vt:lpstr>Immediately After Tribulation </vt:lpstr>
      <vt:lpstr>Immediately After Tribulation </vt:lpstr>
      <vt:lpstr>1. Cosmic Disturbances </vt:lpstr>
      <vt:lpstr>1. Cosmic Disturbances </vt:lpstr>
      <vt:lpstr>1. Cosmic Disturbances </vt:lpstr>
      <vt:lpstr>1. Cosmic Disturbances </vt:lpstr>
      <vt:lpstr>1. Cosmic Disturbances </vt:lpstr>
      <vt:lpstr>2. Battle of Armageddon</vt:lpstr>
      <vt:lpstr>2. Battle of Armageddon</vt:lpstr>
      <vt:lpstr>3. Christ’s Return</vt:lpstr>
      <vt:lpstr>3. Christ’s Return</vt:lpstr>
      <vt:lpstr>3. Christ’s Return</vt:lpstr>
      <vt:lpstr>3. Christ’s Return</vt:lpstr>
      <vt:lpstr>3. Christ’s Return</vt:lpstr>
      <vt:lpstr>4. The Lord’s victory</vt:lpstr>
      <vt:lpstr>4. The Lord’s victory</vt:lpstr>
      <vt:lpstr>4. The Lord's victory</vt:lpstr>
      <vt:lpstr>4. The Lord's victory</vt:lpstr>
      <vt:lpstr>4. The Lord's victory</vt:lpstr>
      <vt:lpstr>5. Lessons to be Learned</vt:lpstr>
      <vt:lpstr>Learn the FIG Tree Lesson</vt:lpstr>
      <vt:lpstr>Learn the FIG Tree Lesson</vt:lpstr>
      <vt:lpstr>Learn the FIG Tree Lesson</vt:lpstr>
      <vt:lpstr>Learn the “NOAH” lesson</vt:lpstr>
      <vt:lpstr>Learn the “NOAH” lesson</vt:lpstr>
      <vt:lpstr>Learn the “NOAH” lesson</vt:lpstr>
      <vt:lpstr>Learn the “NOAH” lesson</vt:lpstr>
      <vt:lpstr>Learn the “NOAH” lesson</vt:lpstr>
      <vt:lpstr>Learn the “NOAH” lesson</vt:lpstr>
      <vt:lpstr>Learn the “Thief” lesson</vt:lpstr>
      <vt:lpstr>Learn the “Thief” lesson</vt:lpstr>
      <vt:lpstr>Learn the “Thief” lesson</vt:lpstr>
      <vt:lpstr>Learn the “Stewardship” Lesson</vt:lpstr>
      <vt:lpstr>Learn the “Stewardship” Lesson</vt:lpstr>
      <vt:lpstr>Learn the “Stewardship” Lesson</vt:lpstr>
      <vt:lpstr>Learn the “Stewardship” Lesson</vt:lpstr>
      <vt:lpstr>Learn the “Stewardship” Lesson</vt:lpstr>
      <vt:lpstr>Learn the “Stewardship” Lesson</vt:lpstr>
      <vt:lpstr>Finally, Be Alert!</vt:lpstr>
      <vt:lpstr>PowerPoint Presentation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COME!</dc:title>
  <dc:creator>Dennis Henderson</dc:creator>
  <cp:lastModifiedBy>Dennis Henderson</cp:lastModifiedBy>
  <cp:revision>333</cp:revision>
  <dcterms:created xsi:type="dcterms:W3CDTF">2019-06-15T15:18:52Z</dcterms:created>
  <dcterms:modified xsi:type="dcterms:W3CDTF">2021-06-29T00:46:37Z</dcterms:modified>
</cp:coreProperties>
</file>