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451" r:id="rId2"/>
    <p:sldId id="622" r:id="rId3"/>
    <p:sldId id="623" r:id="rId4"/>
    <p:sldId id="657" r:id="rId5"/>
    <p:sldId id="659" r:id="rId6"/>
    <p:sldId id="660" r:id="rId7"/>
    <p:sldId id="656" r:id="rId8"/>
    <p:sldId id="676" r:id="rId9"/>
    <p:sldId id="675" r:id="rId10"/>
    <p:sldId id="655" r:id="rId11"/>
    <p:sldId id="661" r:id="rId12"/>
    <p:sldId id="662" r:id="rId13"/>
    <p:sldId id="663" r:id="rId14"/>
    <p:sldId id="677" r:id="rId15"/>
    <p:sldId id="620" r:id="rId16"/>
    <p:sldId id="632" r:id="rId17"/>
    <p:sldId id="636" r:id="rId18"/>
    <p:sldId id="638" r:id="rId19"/>
    <p:sldId id="633" r:id="rId20"/>
    <p:sldId id="637" r:id="rId21"/>
    <p:sldId id="639" r:id="rId22"/>
    <p:sldId id="642" r:id="rId23"/>
    <p:sldId id="640" r:id="rId24"/>
    <p:sldId id="647" r:id="rId25"/>
    <p:sldId id="643" r:id="rId26"/>
    <p:sldId id="641" r:id="rId27"/>
    <p:sldId id="644" r:id="rId28"/>
    <p:sldId id="645" r:id="rId29"/>
    <p:sldId id="648" r:id="rId30"/>
    <p:sldId id="650" r:id="rId31"/>
    <p:sldId id="651" r:id="rId32"/>
    <p:sldId id="652" r:id="rId33"/>
    <p:sldId id="653" r:id="rId34"/>
    <p:sldId id="516" r:id="rId35"/>
    <p:sldId id="517" r:id="rId36"/>
    <p:sldId id="664" r:id="rId37"/>
    <p:sldId id="518" r:id="rId38"/>
    <p:sldId id="519" r:id="rId39"/>
    <p:sldId id="445" r:id="rId40"/>
    <p:sldId id="520" r:id="rId41"/>
    <p:sldId id="671" r:id="rId42"/>
    <p:sldId id="654" r:id="rId43"/>
    <p:sldId id="673" r:id="rId44"/>
    <p:sldId id="666" r:id="rId45"/>
    <p:sldId id="670" r:id="rId46"/>
    <p:sldId id="667" r:id="rId47"/>
    <p:sldId id="668" r:id="rId48"/>
    <p:sldId id="669" r:id="rId49"/>
    <p:sldId id="665" r:id="rId50"/>
    <p:sldId id="67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441"/>
    <a:srgbClr val="363636"/>
    <a:srgbClr val="3A3A3A"/>
    <a:srgbClr val="0C446E"/>
    <a:srgbClr val="E6E6E6"/>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12" autoAdjust="0"/>
    <p:restoredTop sz="71859" autoAdjust="0"/>
  </p:normalViewPr>
  <p:slideViewPr>
    <p:cSldViewPr snapToGrid="0">
      <p:cViewPr varScale="1">
        <p:scale>
          <a:sx n="58" d="100"/>
          <a:sy n="58" d="100"/>
        </p:scale>
        <p:origin x="1349" y="38"/>
      </p:cViewPr>
      <p:guideLst/>
    </p:cSldViewPr>
  </p:slideViewPr>
  <p:notesTextViewPr>
    <p:cViewPr>
      <p:scale>
        <a:sx n="125" d="100"/>
        <a:sy n="125" d="100"/>
      </p:scale>
      <p:origin x="0" y="-582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FD035-3C69-48A5-8685-FF730A604C0F}"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143A2-A376-4308-A9DC-D72DD5124513}" type="slidenum">
              <a:rPr lang="en-US" smtClean="0"/>
              <a:t>‹#›</a:t>
            </a:fld>
            <a:endParaRPr lang="en-US"/>
          </a:p>
        </p:txBody>
      </p:sp>
    </p:spTree>
    <p:extLst>
      <p:ext uri="{BB962C8B-B14F-4D97-AF65-F5344CB8AC3E}">
        <p14:creationId xmlns:p14="http://schemas.microsoft.com/office/powerpoint/2010/main" val="387650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pload.wikimedia.org/wikipedia/commons/thumb/6/68/Petra_First_Glimpse.jpg/440px-Petra_First_Glimpse.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ublicdomainpictures.net/en/view-image.php?image=80535&amp;picture=u-tur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pload.wikimedia.org/wikipedia/commons/thumb/6/68/Petra_First_Glimpse.jpg/440px-Petra_First_Glimpse.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a:t>
            </a:fld>
            <a:endParaRPr lang="en-US"/>
          </a:p>
        </p:txBody>
      </p:sp>
    </p:spTree>
    <p:extLst>
      <p:ext uri="{BB962C8B-B14F-4D97-AF65-F5344CB8AC3E}">
        <p14:creationId xmlns:p14="http://schemas.microsoft.com/office/powerpoint/2010/main" val="233535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https://upload.wikimedia.org/wikipedia/commons/thumb/6/68/Petra_First_Glimpse.jpg/440px-Petra_First_Glimpse.jpg</a:t>
            </a:r>
            <a:endParaRPr lang="en-US" dirty="0"/>
          </a:p>
          <a:p>
            <a:endParaRPr lang="en-US" dirty="0"/>
          </a:p>
          <a:p>
            <a:r>
              <a:rPr lang="en-US" dirty="0"/>
              <a:t>Why Flee?  Wars and rumor of wars are now underway!  The Gog Magog battle ended, but not the war.  After the Northern invasion, there will be a southern invasion, then a westward invasion and an eastern invasion (See Daniel 11).  </a:t>
            </a:r>
          </a:p>
          <a:p>
            <a:endParaRPr lang="en-US" dirty="0"/>
          </a:p>
          <a:p>
            <a:r>
              <a:rPr lang="en-US" dirty="0"/>
              <a:t>It culminates with all the nations of the earth waring against Israel.  </a:t>
            </a:r>
          </a:p>
          <a:p>
            <a:endParaRPr lang="en-US"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I will gather all the nations to Jerusalem to fight against it; the city will be captured, the houses ransacked, and the women raped. Half of the city will go into exile, but the rest of the people will not be taken from the city.</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Then the LORD will go out and fight against those nations, as he fights in the day of battle.</a:t>
            </a:r>
          </a:p>
          <a:p>
            <a:pPr rtl="0"/>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Zec</a:t>
            </a:r>
            <a:r>
              <a:rPr lang="en-US" sz="1200" b="0" i="0" u="none" strike="noStrike" kern="1200" baseline="0" dirty="0">
                <a:solidFill>
                  <a:schemeClr val="tx1"/>
                </a:solidFill>
                <a:latin typeface="+mn-lt"/>
                <a:ea typeface="+mn-ea"/>
                <a:cs typeface="+mn-cs"/>
              </a:rPr>
              <a:t> 14:2-3 NIV)</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36</a:t>
            </a:fld>
            <a:endParaRPr lang="en-US"/>
          </a:p>
        </p:txBody>
      </p:sp>
    </p:spTree>
    <p:extLst>
      <p:ext uri="{BB962C8B-B14F-4D97-AF65-F5344CB8AC3E}">
        <p14:creationId xmlns:p14="http://schemas.microsoft.com/office/powerpoint/2010/main" val="46587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talking about all the wrath of God unloaded on sinners as in the book of Revelation 6-19.  </a:t>
            </a:r>
          </a:p>
          <a:p>
            <a:r>
              <a:rPr lang="en-US" dirty="0"/>
              <a:t>Under the _  seal ¼ of human population dies. </a:t>
            </a:r>
            <a:br>
              <a:rPr lang="en-US" dirty="0"/>
            </a:br>
            <a:r>
              <a:rPr lang="en-US" dirty="0"/>
              <a:t>Under the ___ </a:t>
            </a:r>
            <a:r>
              <a:rPr lang="en-US" dirty="0" err="1"/>
              <a:t>Trumet</a:t>
            </a:r>
            <a:r>
              <a:rPr lang="en-US" dirty="0"/>
              <a:t> Judgement 1/3 of the remaining dies = ½ of earths  population is dead. </a:t>
            </a:r>
          </a:p>
        </p:txBody>
      </p:sp>
      <p:sp>
        <p:nvSpPr>
          <p:cNvPr id="4" name="Slide Number Placeholder 3"/>
          <p:cNvSpPr>
            <a:spLocks noGrp="1"/>
          </p:cNvSpPr>
          <p:nvPr>
            <p:ph type="sldNum" sz="quarter" idx="5"/>
          </p:nvPr>
        </p:nvSpPr>
        <p:spPr/>
        <p:txBody>
          <a:bodyPr/>
          <a:lstStyle/>
          <a:p>
            <a:fld id="{366143A2-A376-4308-A9DC-D72DD5124513}" type="slidenum">
              <a:rPr lang="en-US" smtClean="0"/>
              <a:t>37</a:t>
            </a:fld>
            <a:endParaRPr lang="en-US"/>
          </a:p>
        </p:txBody>
      </p:sp>
    </p:spTree>
    <p:extLst>
      <p:ext uri="{BB962C8B-B14F-4D97-AF65-F5344CB8AC3E}">
        <p14:creationId xmlns:p14="http://schemas.microsoft.com/office/powerpoint/2010/main" val="3900904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be mislead.  When they tell you that Christ is here.  You see, they will be saying that to get the remnant to reveal themselves—to come out of hiding. Then they will kill them.  Do not believe the lie!</a:t>
            </a:r>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38</a:t>
            </a:fld>
            <a:endParaRPr lang="en-US"/>
          </a:p>
        </p:txBody>
      </p:sp>
    </p:spTree>
    <p:extLst>
      <p:ext uri="{BB962C8B-B14F-4D97-AF65-F5344CB8AC3E}">
        <p14:creationId xmlns:p14="http://schemas.microsoft.com/office/powerpoint/2010/main" val="1334394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there are many antichrists there is one coming who is the ultimate villain and nemesis of Israel.  Don’t fall for the false shepherd of Israel. </a:t>
            </a:r>
          </a:p>
          <a:p>
            <a:endParaRPr lang="en-US" dirty="0"/>
          </a:p>
          <a:p>
            <a:r>
              <a:rPr lang="en-US" dirty="0"/>
              <a:t>Rev 13: two beasts 1) Roman Emperor of the Future 2) the Prime Minister of Israel / False Prophet / the Antichrist. </a:t>
            </a:r>
          </a:p>
          <a:p>
            <a:endParaRPr lang="en-US" dirty="0"/>
          </a:p>
          <a:p>
            <a:r>
              <a:rPr lang="en-US" dirty="0"/>
              <a:t>Even today we nee to be careful of those false preachers, making themselves rich at the expense of the truth. </a:t>
            </a:r>
            <a:r>
              <a:rPr lang="en-US" sz="1200" b="0" i="0" u="none" strike="noStrike" kern="1200" baseline="30000" dirty="0">
                <a:solidFill>
                  <a:schemeClr val="tx1"/>
                </a:solidFill>
                <a:latin typeface="+mn-lt"/>
                <a:ea typeface="+mn-ea"/>
                <a:cs typeface="+mn-cs"/>
              </a:rPr>
              <a:t>17</a:t>
            </a:r>
            <a:r>
              <a:rPr lang="en-US" sz="1200" b="0" i="0" u="none" strike="noStrike" kern="1200" baseline="0" dirty="0">
                <a:solidFill>
                  <a:schemeClr val="tx1"/>
                </a:solidFill>
                <a:latin typeface="+mn-lt"/>
                <a:ea typeface="+mn-ea"/>
                <a:cs typeface="+mn-cs"/>
              </a:rPr>
              <a:t> Unlike so many, we do not peddle the word of God for profit. On the contrary, in Christ we speak before God with sincerity, like men sent from God. (2Co 2:17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Look out for imposters in the pulpit!</a:t>
            </a:r>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39</a:t>
            </a:fld>
            <a:endParaRPr lang="en-US"/>
          </a:p>
        </p:txBody>
      </p:sp>
    </p:spTree>
    <p:extLst>
      <p:ext uri="{BB962C8B-B14F-4D97-AF65-F5344CB8AC3E}">
        <p14:creationId xmlns:p14="http://schemas.microsoft.com/office/powerpoint/2010/main" val="90289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Lightning from NASA http://www.nasaimages.org/luna/servlet/detail/NVA2~4~4~3993~104519:Lightning-on-Earth</a:t>
            </a:r>
          </a:p>
          <a:p>
            <a:endParaRPr lang="en-US" dirty="0"/>
          </a:p>
          <a:p>
            <a:r>
              <a:rPr lang="en-US" dirty="0"/>
              <a:t>Jesus will return to the earth to set up His kingdom at the end of the Great Tribulation .  When he does He will come at the speed of light!  </a:t>
            </a:r>
          </a:p>
          <a:p>
            <a:endParaRPr lang="en-US" dirty="0"/>
          </a:p>
          <a:p>
            <a:r>
              <a:rPr lang="en-US" dirty="0"/>
              <a:t>The carcasses are the dead bodies from the final battle in the long war.  </a:t>
            </a:r>
          </a:p>
          <a:p>
            <a:r>
              <a:rPr lang="en-US" dirty="0"/>
              <a:t>Jesus returns to end it.  </a:t>
            </a:r>
            <a:br>
              <a:rPr lang="en-US" dirty="0"/>
            </a:br>
            <a:endParaRPr lang="en-US" dirty="0"/>
          </a:p>
          <a:p>
            <a:r>
              <a:rPr lang="en-US" dirty="0"/>
              <a:t>Verse 28 – the battle will end as it is predicted in the Zechariah 14 and Revelation 19. </a:t>
            </a:r>
          </a:p>
        </p:txBody>
      </p:sp>
      <p:sp>
        <p:nvSpPr>
          <p:cNvPr id="4" name="Slide Number Placeholder 3"/>
          <p:cNvSpPr>
            <a:spLocks noGrp="1"/>
          </p:cNvSpPr>
          <p:nvPr>
            <p:ph type="sldNum" sz="quarter" idx="10"/>
          </p:nvPr>
        </p:nvSpPr>
        <p:spPr/>
        <p:txBody>
          <a:bodyPr/>
          <a:lstStyle/>
          <a:p>
            <a:fld id="{A045DA3E-C58C-4F45-A627-6F2203A32A71}" type="slidenum">
              <a:rPr lang="en-US" smtClean="0"/>
              <a:pPr/>
              <a:t>40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Age (the age of grace) will one day come to a close and God will intrude in space and time with severe judgment on an unbelieving world. </a:t>
            </a:r>
          </a:p>
          <a:p>
            <a:endParaRPr lang="en-US" dirty="0"/>
          </a:p>
          <a:p>
            <a:r>
              <a:rPr lang="en-US" dirty="0"/>
              <a:t>God has intruded in the past: Floor, Sodom and Gomorrah, Israel’s Captivity, and again in the Tribulation</a:t>
            </a:r>
          </a:p>
        </p:txBody>
      </p:sp>
      <p:sp>
        <p:nvSpPr>
          <p:cNvPr id="4" name="Slide Number Placeholder 3"/>
          <p:cNvSpPr>
            <a:spLocks noGrp="1"/>
          </p:cNvSpPr>
          <p:nvPr>
            <p:ph type="sldNum" sz="quarter" idx="5"/>
          </p:nvPr>
        </p:nvSpPr>
        <p:spPr/>
        <p:txBody>
          <a:bodyPr/>
          <a:lstStyle/>
          <a:p>
            <a:fld id="{366143A2-A376-4308-A9DC-D72DD5124513}" type="slidenum">
              <a:rPr lang="en-US" smtClean="0"/>
              <a:t>42</a:t>
            </a:fld>
            <a:endParaRPr lang="en-US"/>
          </a:p>
        </p:txBody>
      </p:sp>
    </p:spTree>
    <p:extLst>
      <p:ext uri="{BB962C8B-B14F-4D97-AF65-F5344CB8AC3E}">
        <p14:creationId xmlns:p14="http://schemas.microsoft.com/office/powerpoint/2010/main" val="215121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Age (the age of grace) will one day come to a close and God will intrude in space and time with severe judgment on an unbelieving world. </a:t>
            </a:r>
          </a:p>
          <a:p>
            <a:endParaRPr lang="en-US" dirty="0"/>
          </a:p>
          <a:p>
            <a:r>
              <a:rPr lang="en-US" dirty="0"/>
              <a:t>God has intruded in the past: Floor, Sodom and Gomorrah, Israel’s Captivity, and again in the Tribulation</a:t>
            </a:r>
          </a:p>
        </p:txBody>
      </p:sp>
      <p:sp>
        <p:nvSpPr>
          <p:cNvPr id="4" name="Slide Number Placeholder 3"/>
          <p:cNvSpPr>
            <a:spLocks noGrp="1"/>
          </p:cNvSpPr>
          <p:nvPr>
            <p:ph type="sldNum" sz="quarter" idx="5"/>
          </p:nvPr>
        </p:nvSpPr>
        <p:spPr/>
        <p:txBody>
          <a:bodyPr/>
          <a:lstStyle/>
          <a:p>
            <a:fld id="{366143A2-A376-4308-A9DC-D72DD5124513}" type="slidenum">
              <a:rPr lang="en-US" smtClean="0"/>
              <a:t>43</a:t>
            </a:fld>
            <a:endParaRPr lang="en-US"/>
          </a:p>
        </p:txBody>
      </p:sp>
    </p:spTree>
    <p:extLst>
      <p:ext uri="{BB962C8B-B14F-4D97-AF65-F5344CB8AC3E}">
        <p14:creationId xmlns:p14="http://schemas.microsoft.com/office/powerpoint/2010/main" val="3907837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is His message to flee the  wrath to Come” </a:t>
            </a:r>
          </a:p>
          <a:p>
            <a:endParaRPr lang="en-US" dirty="0"/>
          </a:p>
          <a:p>
            <a:r>
              <a:rPr lang="en-US" dirty="0"/>
              <a:t>He did so with Noah, Lot, through the prophets, and now in Matthew</a:t>
            </a:r>
          </a:p>
          <a:p>
            <a:endParaRPr lang="en-US" dirty="0"/>
          </a:p>
          <a:p>
            <a:r>
              <a:rPr lang="en-US" dirty="0">
                <a:hlinkClick r:id="rId3"/>
              </a:rPr>
              <a:t>https://www.publicdomainpictures.net/en/view-image.php?image=80535&amp;picture=u-turn</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44</a:t>
            </a:fld>
            <a:endParaRPr lang="en-US"/>
          </a:p>
        </p:txBody>
      </p:sp>
    </p:spTree>
    <p:extLst>
      <p:ext uri="{BB962C8B-B14F-4D97-AF65-F5344CB8AC3E}">
        <p14:creationId xmlns:p14="http://schemas.microsoft.com/office/powerpoint/2010/main" val="2779057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always true—wages of sin is death.  </a:t>
            </a:r>
          </a:p>
        </p:txBody>
      </p:sp>
      <p:sp>
        <p:nvSpPr>
          <p:cNvPr id="4" name="Slide Number Placeholder 3"/>
          <p:cNvSpPr>
            <a:spLocks noGrp="1"/>
          </p:cNvSpPr>
          <p:nvPr>
            <p:ph type="sldNum" sz="quarter" idx="5"/>
          </p:nvPr>
        </p:nvSpPr>
        <p:spPr/>
        <p:txBody>
          <a:bodyPr/>
          <a:lstStyle/>
          <a:p>
            <a:fld id="{366143A2-A376-4308-A9DC-D72DD5124513}" type="slidenum">
              <a:rPr lang="en-US" smtClean="0"/>
              <a:t>45</a:t>
            </a:fld>
            <a:endParaRPr lang="en-US"/>
          </a:p>
        </p:txBody>
      </p:sp>
    </p:spTree>
    <p:extLst>
      <p:ext uri="{BB962C8B-B14F-4D97-AF65-F5344CB8AC3E}">
        <p14:creationId xmlns:p14="http://schemas.microsoft.com/office/powerpoint/2010/main" val="1447684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be duped by false teachers with another gospel that is really not another Gal 1</a:t>
            </a:r>
          </a:p>
        </p:txBody>
      </p:sp>
      <p:sp>
        <p:nvSpPr>
          <p:cNvPr id="4" name="Slide Number Placeholder 3"/>
          <p:cNvSpPr>
            <a:spLocks noGrp="1"/>
          </p:cNvSpPr>
          <p:nvPr>
            <p:ph type="sldNum" sz="quarter" idx="5"/>
          </p:nvPr>
        </p:nvSpPr>
        <p:spPr/>
        <p:txBody>
          <a:bodyPr/>
          <a:lstStyle/>
          <a:p>
            <a:fld id="{366143A2-A376-4308-A9DC-D72DD5124513}" type="slidenum">
              <a:rPr lang="en-US" smtClean="0"/>
              <a:t>47</a:t>
            </a:fld>
            <a:endParaRPr lang="en-US"/>
          </a:p>
        </p:txBody>
      </p:sp>
    </p:spTree>
    <p:extLst>
      <p:ext uri="{BB962C8B-B14F-4D97-AF65-F5344CB8AC3E}">
        <p14:creationId xmlns:p14="http://schemas.microsoft.com/office/powerpoint/2010/main" val="392431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a:t>
            </a:fld>
            <a:endParaRPr lang="en-US"/>
          </a:p>
        </p:txBody>
      </p:sp>
    </p:spTree>
    <p:extLst>
      <p:ext uri="{BB962C8B-B14F-4D97-AF65-F5344CB8AC3E}">
        <p14:creationId xmlns:p14="http://schemas.microsoft.com/office/powerpoint/2010/main" val="166389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says it is still future.  Therefore Antiochus Euphonies was just a foreshadowing of this future event. </a:t>
            </a:r>
          </a:p>
        </p:txBody>
      </p:sp>
      <p:sp>
        <p:nvSpPr>
          <p:cNvPr id="4" name="Slide Number Placeholder 3"/>
          <p:cNvSpPr>
            <a:spLocks noGrp="1"/>
          </p:cNvSpPr>
          <p:nvPr>
            <p:ph type="sldNum" sz="quarter" idx="5"/>
          </p:nvPr>
        </p:nvSpPr>
        <p:spPr/>
        <p:txBody>
          <a:bodyPr/>
          <a:lstStyle/>
          <a:p>
            <a:fld id="{366143A2-A376-4308-A9DC-D72DD5124513}" type="slidenum">
              <a:rPr lang="en-US" smtClean="0"/>
              <a:t>14</a:t>
            </a:fld>
            <a:endParaRPr lang="en-US"/>
          </a:p>
        </p:txBody>
      </p:sp>
    </p:spTree>
    <p:extLst>
      <p:ext uri="{BB962C8B-B14F-4D97-AF65-F5344CB8AC3E}">
        <p14:creationId xmlns:p14="http://schemas.microsoft.com/office/powerpoint/2010/main" val="20734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&amp; 2 “It is Finished”</a:t>
            </a:r>
          </a:p>
          <a:p>
            <a:pPr marL="228600" indent="-228600">
              <a:buAutoNum type="arabicPlain" startAt="3"/>
            </a:pP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He is the atoning sacrifice for our sins, (1Jo 2:2 NIV)</a:t>
            </a:r>
          </a:p>
          <a:p>
            <a:pPr marL="228600" indent="-228600">
              <a:buAutoNum type="arabicPlain" startAt="3"/>
            </a:pPr>
            <a:endParaRPr lang="en-US" sz="1200" b="0" i="0" u="none" strike="noStrike" kern="1200" baseline="0" dirty="0">
              <a:solidFill>
                <a:schemeClr val="tx1"/>
              </a:solidFill>
              <a:latin typeface="+mn-lt"/>
              <a:ea typeface="+mn-ea"/>
              <a:cs typeface="+mn-cs"/>
            </a:endParaRPr>
          </a:p>
          <a:p>
            <a:pPr marL="0" indent="0">
              <a:buNone/>
            </a:pPr>
            <a:r>
              <a:rPr lang="en-US" sz="1200" b="0" i="0" u="none" strike="noStrike" kern="1200" baseline="0" dirty="0">
                <a:solidFill>
                  <a:schemeClr val="tx1"/>
                </a:solidFill>
                <a:latin typeface="+mn-lt"/>
                <a:ea typeface="+mn-ea"/>
                <a:cs typeface="+mn-cs"/>
              </a:rPr>
              <a:t>4 = Millennial Kingdom</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5 = Fulfillment of Kingdom Prophecies</a:t>
            </a:r>
          </a:p>
          <a:p>
            <a:pPr marL="0" indent="0">
              <a:buNone/>
            </a:pPr>
            <a:r>
              <a:rPr lang="en-US" sz="1200" b="0" i="0" u="none" strike="noStrike" kern="1200" baseline="0" dirty="0">
                <a:solidFill>
                  <a:schemeClr val="tx1"/>
                </a:solidFill>
                <a:latin typeface="+mn-lt"/>
                <a:ea typeface="+mn-ea"/>
                <a:cs typeface="+mn-cs"/>
              </a:rPr>
              <a:t>6 = Consecrate the Millennial Temple</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16</a:t>
            </a:fld>
            <a:endParaRPr lang="en-US"/>
          </a:p>
        </p:txBody>
      </p:sp>
    </p:spTree>
    <p:extLst>
      <p:ext uri="{BB962C8B-B14F-4D97-AF65-F5344CB8AC3E}">
        <p14:creationId xmlns:p14="http://schemas.microsoft.com/office/powerpoint/2010/main" val="3882252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Titus campaigned and destroyed in 70 AD.  Totally clearing the temple mount so it was a total desolation/destruction. </a:t>
            </a:r>
          </a:p>
        </p:txBody>
      </p:sp>
      <p:sp>
        <p:nvSpPr>
          <p:cNvPr id="4" name="Slide Number Placeholder 3"/>
          <p:cNvSpPr>
            <a:spLocks noGrp="1"/>
          </p:cNvSpPr>
          <p:nvPr>
            <p:ph type="sldNum" sz="quarter" idx="5"/>
          </p:nvPr>
        </p:nvSpPr>
        <p:spPr/>
        <p:txBody>
          <a:bodyPr/>
          <a:lstStyle/>
          <a:p>
            <a:fld id="{366143A2-A376-4308-A9DC-D72DD5124513}" type="slidenum">
              <a:rPr lang="en-US" smtClean="0"/>
              <a:t>25</a:t>
            </a:fld>
            <a:endParaRPr lang="en-US"/>
          </a:p>
        </p:txBody>
      </p:sp>
    </p:spTree>
    <p:extLst>
      <p:ext uri="{BB962C8B-B14F-4D97-AF65-F5344CB8AC3E}">
        <p14:creationId xmlns:p14="http://schemas.microsoft.com/office/powerpoint/2010/main" val="87770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implies there is a Tribulation temple. </a:t>
            </a:r>
          </a:p>
          <a:p>
            <a:r>
              <a:rPr lang="en-US" dirty="0"/>
              <a:t>It implies that sacrifices have resumed.</a:t>
            </a:r>
          </a:p>
        </p:txBody>
      </p:sp>
      <p:sp>
        <p:nvSpPr>
          <p:cNvPr id="4" name="Slide Number Placeholder 3"/>
          <p:cNvSpPr>
            <a:spLocks noGrp="1"/>
          </p:cNvSpPr>
          <p:nvPr>
            <p:ph type="sldNum" sz="quarter" idx="5"/>
          </p:nvPr>
        </p:nvSpPr>
        <p:spPr/>
        <p:txBody>
          <a:bodyPr/>
          <a:lstStyle/>
          <a:p>
            <a:fld id="{366143A2-A376-4308-A9DC-D72DD5124513}" type="slidenum">
              <a:rPr lang="en-US" smtClean="0"/>
              <a:t>29</a:t>
            </a:fld>
            <a:endParaRPr lang="en-US"/>
          </a:p>
        </p:txBody>
      </p:sp>
    </p:spTree>
    <p:extLst>
      <p:ext uri="{BB962C8B-B14F-4D97-AF65-F5344CB8AC3E}">
        <p14:creationId xmlns:p14="http://schemas.microsoft.com/office/powerpoint/2010/main" val="4176828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says it is still future.  Therefore Antiochus Euphonies was just a foreshadowing of this future event. </a:t>
            </a:r>
          </a:p>
        </p:txBody>
      </p:sp>
      <p:sp>
        <p:nvSpPr>
          <p:cNvPr id="4" name="Slide Number Placeholder 3"/>
          <p:cNvSpPr>
            <a:spLocks noGrp="1"/>
          </p:cNvSpPr>
          <p:nvPr>
            <p:ph type="sldNum" sz="quarter" idx="5"/>
          </p:nvPr>
        </p:nvSpPr>
        <p:spPr/>
        <p:txBody>
          <a:bodyPr/>
          <a:lstStyle/>
          <a:p>
            <a:fld id="{366143A2-A376-4308-A9DC-D72DD5124513}" type="slidenum">
              <a:rPr lang="en-US" smtClean="0"/>
              <a:t>33</a:t>
            </a:fld>
            <a:endParaRPr lang="en-US"/>
          </a:p>
        </p:txBody>
      </p:sp>
    </p:spTree>
    <p:extLst>
      <p:ext uri="{BB962C8B-B14F-4D97-AF65-F5344CB8AC3E}">
        <p14:creationId xmlns:p14="http://schemas.microsoft.com/office/powerpoint/2010/main" val="1844087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says it is still future.  Therefore Antiochus Euphonies was just a foreshadowing of this future event. </a:t>
            </a:r>
          </a:p>
        </p:txBody>
      </p:sp>
      <p:sp>
        <p:nvSpPr>
          <p:cNvPr id="4" name="Slide Number Placeholder 3"/>
          <p:cNvSpPr>
            <a:spLocks noGrp="1"/>
          </p:cNvSpPr>
          <p:nvPr>
            <p:ph type="sldNum" sz="quarter" idx="5"/>
          </p:nvPr>
        </p:nvSpPr>
        <p:spPr/>
        <p:txBody>
          <a:bodyPr/>
          <a:lstStyle/>
          <a:p>
            <a:fld id="{366143A2-A376-4308-A9DC-D72DD5124513}" type="slidenum">
              <a:rPr lang="en-US" smtClean="0"/>
              <a:t>34</a:t>
            </a:fld>
            <a:endParaRPr lang="en-US"/>
          </a:p>
        </p:txBody>
      </p:sp>
    </p:spTree>
    <p:extLst>
      <p:ext uri="{BB962C8B-B14F-4D97-AF65-F5344CB8AC3E}">
        <p14:creationId xmlns:p14="http://schemas.microsoft.com/office/powerpoint/2010/main" val="310687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https://upload.wikimedia.org/wikipedia/commons/thumb/6/68/Petra_First_Glimpse.jpg/440px-Petra_First_Glimpse.jpg</a:t>
            </a:r>
            <a:endParaRPr lang="en-US" dirty="0"/>
          </a:p>
          <a:p>
            <a:endParaRPr lang="en-US" dirty="0"/>
          </a:p>
          <a:p>
            <a:r>
              <a:rPr lang="en-US" dirty="0"/>
              <a:t>Why Flee?  The worst is yet to come!</a:t>
            </a:r>
          </a:p>
          <a:p>
            <a:endParaRPr lang="en-US" dirty="0"/>
          </a:p>
          <a:p>
            <a:r>
              <a:rPr lang="en-US" dirty="0"/>
              <a:t>Wars and rumor of wars are now underway!  The Gog Magog battle ended, but not the war.  After the Northern invasion, there will be a southern invasion, then a westward invasion and an eastern invasion (See Daniel 11).  </a:t>
            </a:r>
          </a:p>
          <a:p>
            <a:endParaRPr lang="en-US" dirty="0"/>
          </a:p>
          <a:p>
            <a:r>
              <a:rPr lang="en-US" dirty="0"/>
              <a:t>It culminates with all the nations of the earth waring against Israel.  </a:t>
            </a:r>
          </a:p>
          <a:p>
            <a:endParaRPr lang="en-US" dirty="0"/>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I will gather all the nations to Jerusalem to fight against it; the city will be captured, the houses ransacked, and the women raped. Half of the city will go into exile, but the rest of the people will not be taken from the city.</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Then the LORD will go out and fight against those nations, as he fights in the day of battle.</a:t>
            </a:r>
          </a:p>
          <a:p>
            <a:pPr rtl="0"/>
            <a:r>
              <a:rPr lang="en-US" sz="1200" b="0" i="0" u="none" strike="noStrike" baseline="0" dirty="0"/>
              <a:t> </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Zec</a:t>
            </a:r>
            <a:r>
              <a:rPr lang="en-US" sz="1200" b="0" i="0" u="none" strike="noStrike" kern="1200" baseline="0" dirty="0">
                <a:solidFill>
                  <a:schemeClr val="tx1"/>
                </a:solidFill>
                <a:latin typeface="+mn-lt"/>
                <a:ea typeface="+mn-ea"/>
                <a:cs typeface="+mn-cs"/>
              </a:rPr>
              <a:t> 14:2-3 NIV)</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God is so gracious to warn.  But will they take the warning?  They are no different  than you and I . </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Remember the story of the  catholic priest and the Baptist minister who were with big placards that read, “Repent, the end is near.”  As car after car drove by to their doom.  When the Baptist minister said to the priest, perhaps we should change the signs to read, “Turn around, bridge out ahead.”   We must graciously, clearly warn our generation that we will all give an account to God.  Repent and believe in the Lord Jesus Christ to avoid devastation ahead. </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35</a:t>
            </a:fld>
            <a:endParaRPr lang="en-US"/>
          </a:p>
        </p:txBody>
      </p:sp>
    </p:spTree>
    <p:extLst>
      <p:ext uri="{BB962C8B-B14F-4D97-AF65-F5344CB8AC3E}">
        <p14:creationId xmlns:p14="http://schemas.microsoft.com/office/powerpoint/2010/main" val="710870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2BBE-7D42-47EE-8D53-B32838652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A58077-4E0D-4F0B-8BFA-C123B9E1B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E82F99-769B-49EE-AC0D-2A958EA4FE1C}"/>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9442E6B-4F53-40FD-9D57-69F326ED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68B5A-DF62-4618-8FB0-3042AFFE7EEC}"/>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39872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C94D-72B1-4731-96A0-9D8E9EC0C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57E4A9-445B-4483-B99A-6972938021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A9D8C-A3DF-44E5-9C5F-7079DC67F94D}"/>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EF1D00C7-DD9F-44DC-BF58-9F65D2EFE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41478-971D-42E5-BEB0-52ECAE4055B2}"/>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76256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B37F93-FDD8-4804-83E4-40740FA00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71411-9C34-4275-B51D-EB60E84BC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E3BC5-482A-474C-9221-9B0AADB5C85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CEAF6105-54BE-4C38-B46A-D6C270252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7D7E0-246B-46BF-9947-8573966217EA}"/>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635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DE87-631D-461C-9E59-E4215C6B9004}"/>
              </a:ext>
            </a:extLst>
          </p:cNvPr>
          <p:cNvSpPr>
            <a:spLocks noGrp="1"/>
          </p:cNvSpPr>
          <p:nvPr>
            <p:ph type="title"/>
          </p:nvPr>
        </p:nvSpPr>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59D9A23F-C88C-49AE-A6C7-A72BEFBAF667}"/>
              </a:ext>
            </a:extLst>
          </p:cNvPr>
          <p:cNvSpPr>
            <a:spLocks noGrp="1"/>
          </p:cNvSpPr>
          <p:nvPr>
            <p:ph idx="1"/>
          </p:nvPr>
        </p:nvSpPr>
        <p:spPr>
          <a:xfrm>
            <a:off x="570016" y="1318161"/>
            <a:ext cx="11376560" cy="4858802"/>
          </a:xfrm>
        </p:spPr>
        <p:txBody>
          <a:bodyPr/>
          <a:lstStyle>
            <a:lvl1pPr>
              <a:defRPr>
                <a:latin typeface="Arial Narrow" panose="020B0606020202030204" pitchFamily="34" charset="0"/>
                <a:cs typeface="Calibri" panose="020F0502020204030204" pitchFamily="34" charset="0"/>
              </a:defRPr>
            </a:lvl1pPr>
            <a:lvl2pPr>
              <a:defRPr>
                <a:latin typeface="Arial Narrow" panose="020B0606020202030204" pitchFamily="34" charset="0"/>
                <a:cs typeface="Calibri" panose="020F0502020204030204" pitchFamily="34" charset="0"/>
              </a:defRPr>
            </a:lvl2pPr>
            <a:lvl3pPr>
              <a:defRPr>
                <a:latin typeface="Arial Narrow" panose="020B0606020202030204" pitchFamily="34" charset="0"/>
                <a:cs typeface="Calibri" panose="020F0502020204030204" pitchFamily="34" charset="0"/>
              </a:defRPr>
            </a:lvl3pPr>
            <a:lvl4pPr>
              <a:defRPr>
                <a:latin typeface="Arial Narrow" panose="020B0606020202030204" pitchFamily="34" charset="0"/>
                <a:cs typeface="Calibri" panose="020F0502020204030204" pitchFamily="34" charset="0"/>
              </a:defRPr>
            </a:lvl4pPr>
            <a:lvl5pPr>
              <a:defRPr>
                <a:latin typeface="Arial Narrow" panose="020B0606020202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3FF767-C680-4706-88E2-4D2E9B7A8927}"/>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19215D1E-A98A-4477-A5CC-3433EC59F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15845-9436-43BF-88FE-6C203E8675B3}"/>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87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D348-B747-4A05-B44A-D47BAD4E6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20490-4BC3-47B1-AEDA-7FB6FE6A4C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41B49-5D4C-441D-8EE7-F57457509536}"/>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A79C01D9-5917-4B7F-AAF6-20CE65F53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77E12-0AB8-4AE2-B3E4-8CA1A6CD159E}"/>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3851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2171-8B50-4197-9151-D46AA1767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8A5DB-2117-4220-9A71-64040E700B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D8794-2B38-46CF-B371-AFE36B0A0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AEC08C-9300-4462-B2A1-8FA6649457C5}"/>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64B7F047-65ED-4A5F-A5F6-29DCD51C9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436E5-97EA-42C0-8C53-150D156A36F5}"/>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45537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39F9-5FCA-4395-A4F6-96002A6834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E80D-C845-4011-AC77-60913BD3A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AB77B-CADC-4079-BAD1-65D9A55C2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694D7-C405-4A23-A39E-0BB9575BC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9B9167-9B7D-407B-8FBC-AA3F4BF0E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B8B9E7-5543-445D-B0A9-269488220300}"/>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8" name="Footer Placeholder 7">
            <a:extLst>
              <a:ext uri="{FF2B5EF4-FFF2-40B4-BE49-F238E27FC236}">
                <a16:creationId xmlns:a16="http://schemas.microsoft.com/office/drawing/2014/main" id="{AB6C5CE2-1265-4CFE-BC18-58AB26F64A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589BA7-0E9F-4F44-AFA6-CABA38786CC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71660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EC26-DD14-4753-9EBD-50ABFCDCAB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9D776-DCC0-4066-AF0D-914767BFB7A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4" name="Footer Placeholder 3">
            <a:extLst>
              <a:ext uri="{FF2B5EF4-FFF2-40B4-BE49-F238E27FC236}">
                <a16:creationId xmlns:a16="http://schemas.microsoft.com/office/drawing/2014/main" id="{04F2429E-4B02-4A14-AE35-BBEA99F8B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5B28D-D33F-41F9-85D6-24C00B78B33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410215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97FEB-0115-4DB3-8539-30FF652E1E14}"/>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3" name="Footer Placeholder 2">
            <a:extLst>
              <a:ext uri="{FF2B5EF4-FFF2-40B4-BE49-F238E27FC236}">
                <a16:creationId xmlns:a16="http://schemas.microsoft.com/office/drawing/2014/main" id="{F4F4C697-38C1-4F37-B1CA-B7A4A334A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052331-E60A-485F-BDD4-48DA4F4148F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03147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4277-812F-41E1-B4F6-73F8996F7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ECCB7-73FC-4B18-9199-771207781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0D43C5-5273-4042-A3A0-BED4EFCC5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3D0EF-E193-4451-9676-C3D715941651}"/>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B9E0F66C-940E-449F-838C-60CAC6848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173B5-93ED-4106-9660-52A462FA7FD0}"/>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03248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E5D1-B328-4B3F-AC19-71351208A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B55D2-6BF5-448E-8F78-5FA81DA89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0B813-F8FA-40BD-909F-35E7F8F95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8A3961-73A7-47D4-A713-5C4E4B2F6DE3}"/>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49E6E9A4-B777-488A-958B-EF3BA6172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1671F-764C-4E51-92DC-E6AB0286319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36153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380EC-07B4-486D-8FB7-6CEC1A581922}"/>
              </a:ext>
            </a:extLst>
          </p:cNvPr>
          <p:cNvPicPr>
            <a:picLocks noChangeAspect="1"/>
          </p:cNvPicPr>
          <p:nvPr userDrawn="1"/>
        </p:nvPicPr>
        <p:blipFill>
          <a:blip r:embed="rId13"/>
          <a:stretch>
            <a:fill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FB63EECF-A89F-456C-B1C0-13555797BAC1}"/>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CAA80C-F79C-44C4-966C-A018AB51E3D2}"/>
              </a:ext>
            </a:extLst>
          </p:cNvPr>
          <p:cNvSpPr>
            <a:spLocks noGrp="1"/>
          </p:cNvSpPr>
          <p:nvPr>
            <p:ph type="body" idx="1"/>
          </p:nvPr>
        </p:nvSpPr>
        <p:spPr>
          <a:xfrm>
            <a:off x="273131" y="1318161"/>
            <a:ext cx="11673445" cy="48588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B730EB-AF24-477F-B3E9-F4F9FAE67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E6BF224-F430-4ADE-95B5-7FB4202F7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36FC0-F4D1-40CD-A40C-9B2A92B43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634B0-0790-4912-9CFF-3C4F31C697D6}" type="slidenum">
              <a:rPr lang="en-US" smtClean="0"/>
              <a:t>‹#›</a:t>
            </a:fld>
            <a:endParaRPr lang="en-US"/>
          </a:p>
        </p:txBody>
      </p:sp>
    </p:spTree>
    <p:extLst>
      <p:ext uri="{BB962C8B-B14F-4D97-AF65-F5344CB8AC3E}">
        <p14:creationId xmlns:p14="http://schemas.microsoft.com/office/powerpoint/2010/main" val="589322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600" b="1" kern="1200">
          <a:solidFill>
            <a:srgbClr val="052441"/>
          </a:solidFill>
          <a:effectLst>
            <a:glow rad="127000">
              <a:schemeClr val="bg1"/>
            </a:glow>
          </a:effectLst>
          <a:latin typeface="Airstrike Condensed"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2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2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wmf"/><Relationship Id="rId4" Type="http://schemas.openxmlformats.org/officeDocument/2006/relationships/image" Target="../media/image14.wmf"/></Relationships>
</file>

<file path=ppt/slides/_rels/slide2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wmf"/></Relationships>
</file>

<file path=ppt/slides/_rels/slide2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wmf"/></Relationships>
</file>

<file path=ppt/slides/_rels/slide2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wmf"/></Relationships>
</file>

<file path=ppt/slides/_rels/slide29.xml.rels><?xml version="1.0" encoding="UTF-8" standalone="yes"?>
<Relationships xmlns="http://schemas.openxmlformats.org/package/2006/relationships"><Relationship Id="rId3" Type="http://schemas.openxmlformats.org/officeDocument/2006/relationships/image" Target="../media/image13.wmf"/><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wmf"/><Relationship Id="rId4" Type="http://schemas.openxmlformats.org/officeDocument/2006/relationships/image" Target="../media/image14.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wmf"/><Relationship Id="rId7" Type="http://schemas.openxmlformats.org/officeDocument/2006/relationships/image" Target="../media/image17.wmf"/><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wmf"/></Relationships>
</file>

<file path=ppt/slides/_rels/slide31.x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7.wmf"/><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642969" y="4724400"/>
            <a:ext cx="9144000" cy="2044148"/>
          </a:xfrm>
        </p:spPr>
        <p:txBody>
          <a:bodyPr>
            <a:normAutofit/>
          </a:bodyPr>
          <a:lstStyle/>
          <a:p>
            <a:r>
              <a:rPr lang="en-US" sz="3600" dirty="0"/>
              <a:t>Daniel 2:29</a:t>
            </a:r>
          </a:p>
          <a:p>
            <a:r>
              <a:rPr lang="en-US" sz="3600" dirty="0"/>
              <a:t>This presentation uses Airstrike Condensed font:</a:t>
            </a:r>
            <a:br>
              <a:rPr lang="en-US" sz="3600" dirty="0"/>
            </a:br>
            <a:r>
              <a:rPr lang="en-US" sz="3600" dirty="0"/>
              <a:t>https://www.dafont.com/airstrike.font</a:t>
            </a:r>
          </a:p>
          <a:p>
            <a:endParaRPr lang="en-US" sz="3600" dirty="0"/>
          </a:p>
        </p:txBody>
      </p:sp>
      <p:grpSp>
        <p:nvGrpSpPr>
          <p:cNvPr id="4" name="Group 3">
            <a:extLst>
              <a:ext uri="{FF2B5EF4-FFF2-40B4-BE49-F238E27FC236}">
                <a16:creationId xmlns:a16="http://schemas.microsoft.com/office/drawing/2014/main" id="{C169F344-E166-433D-BBE3-A335550336EB}"/>
              </a:ext>
            </a:extLst>
          </p:cNvPr>
          <p:cNvGrpSpPr/>
          <p:nvPr/>
        </p:nvGrpSpPr>
        <p:grpSpPr>
          <a:xfrm>
            <a:off x="404066" y="292526"/>
            <a:ext cx="2477806" cy="1200783"/>
            <a:chOff x="962969" y="5030136"/>
            <a:chExt cx="2477806" cy="1200783"/>
          </a:xfrm>
        </p:grpSpPr>
        <p:pic>
          <p:nvPicPr>
            <p:cNvPr id="5" name="Picture 4">
              <a:extLst>
                <a:ext uri="{FF2B5EF4-FFF2-40B4-BE49-F238E27FC236}">
                  <a16:creationId xmlns:a16="http://schemas.microsoft.com/office/drawing/2014/main" id="{070F16CB-5057-4604-9421-D99CEDFDC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3FDEA339-3318-405E-8041-232FAB41E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90245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40D4522-0CBF-4E87-B7D9-344E7DDD34D0}"/>
              </a:ext>
            </a:extLst>
          </p:cNvPr>
          <p:cNvPicPr>
            <a:picLocks noChangeAspect="1" noChangeArrowheads="1"/>
          </p:cNvPicPr>
          <p:nvPr/>
        </p:nvPicPr>
        <p:blipFill rotWithShape="1">
          <a:blip r:embed="rId2" cstate="print"/>
          <a:srcRect l="-3947" r="-8384" b="494"/>
          <a:stretch/>
        </p:blipFill>
        <p:spPr bwMode="auto">
          <a:xfrm flipH="1">
            <a:off x="-1250280" y="1581150"/>
            <a:ext cx="5078759" cy="527685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CD4E2FE4-C6B4-40F8-9235-19A497A9C7C0}"/>
              </a:ext>
            </a:extLst>
          </p:cNvPr>
          <p:cNvSpPr>
            <a:spLocks noGrp="1"/>
          </p:cNvSpPr>
          <p:nvPr>
            <p:ph type="title"/>
          </p:nvPr>
        </p:nvSpPr>
        <p:spPr/>
        <p:txBody>
          <a:bodyPr/>
          <a:lstStyle/>
          <a:p>
            <a:r>
              <a:rPr lang="en-US" dirty="0"/>
              <a:t>A Little Review ... </a:t>
            </a:r>
          </a:p>
        </p:txBody>
      </p:sp>
      <p:sp>
        <p:nvSpPr>
          <p:cNvPr id="3" name="Content Placeholder 2">
            <a:extLst>
              <a:ext uri="{FF2B5EF4-FFF2-40B4-BE49-F238E27FC236}">
                <a16:creationId xmlns:a16="http://schemas.microsoft.com/office/drawing/2014/main" id="{45BFA916-A632-4E56-A46D-40AE44F04ECA}"/>
              </a:ext>
            </a:extLst>
          </p:cNvPr>
          <p:cNvSpPr>
            <a:spLocks noGrp="1"/>
          </p:cNvSpPr>
          <p:nvPr>
            <p:ph idx="1"/>
          </p:nvPr>
        </p:nvSpPr>
        <p:spPr/>
        <p:txBody>
          <a:bodyPr/>
          <a:lstStyle/>
          <a:p>
            <a:pPr marL="1543050"/>
            <a:r>
              <a:rPr lang="en-US" dirty="0"/>
              <a:t>After the Rapture  ... “we must all appear before the judgment seat of Christ ...”</a:t>
            </a:r>
            <a:br>
              <a:rPr lang="en-US" dirty="0"/>
            </a:br>
            <a:r>
              <a:rPr lang="en-US" dirty="0"/>
              <a:t>        (2Co 5:10 NIV)</a:t>
            </a:r>
          </a:p>
        </p:txBody>
      </p:sp>
      <p:sp>
        <p:nvSpPr>
          <p:cNvPr id="6" name="TextBox 5">
            <a:extLst>
              <a:ext uri="{FF2B5EF4-FFF2-40B4-BE49-F238E27FC236}">
                <a16:creationId xmlns:a16="http://schemas.microsoft.com/office/drawing/2014/main" id="{54E9E324-44B1-45C4-B73A-050AFD06F903}"/>
              </a:ext>
            </a:extLst>
          </p:cNvPr>
          <p:cNvSpPr txBox="1"/>
          <p:nvPr/>
        </p:nvSpPr>
        <p:spPr>
          <a:xfrm>
            <a:off x="819150" y="5153439"/>
            <a:ext cx="1041124" cy="707886"/>
          </a:xfrm>
          <a:prstGeom prst="rect">
            <a:avLst/>
          </a:prstGeom>
          <a:noFill/>
        </p:spPr>
        <p:txBody>
          <a:bodyPr wrap="square" rtlCol="0">
            <a:spAutoFit/>
          </a:bodyPr>
          <a:lstStyle/>
          <a:p>
            <a:r>
              <a:rPr lang="en-US" sz="4000" b="1" dirty="0"/>
              <a:t>OT</a:t>
            </a:r>
          </a:p>
        </p:txBody>
      </p:sp>
      <p:pic>
        <p:nvPicPr>
          <p:cNvPr id="13" name="Picture 12">
            <a:extLst>
              <a:ext uri="{FF2B5EF4-FFF2-40B4-BE49-F238E27FC236}">
                <a16:creationId xmlns:a16="http://schemas.microsoft.com/office/drawing/2014/main" id="{AEB5C61D-4E00-4BC0-8F17-923F987DF5D8}"/>
              </a:ext>
            </a:extLst>
          </p:cNvPr>
          <p:cNvPicPr>
            <a:picLocks noChangeAspect="1"/>
          </p:cNvPicPr>
          <p:nvPr/>
        </p:nvPicPr>
        <p:blipFill>
          <a:blip r:embed="rId3"/>
          <a:stretch>
            <a:fillRect/>
          </a:stretch>
        </p:blipFill>
        <p:spPr>
          <a:xfrm>
            <a:off x="7028505" y="2819400"/>
            <a:ext cx="2686995" cy="1123584"/>
          </a:xfrm>
          <a:prstGeom prst="rect">
            <a:avLst/>
          </a:prstGeom>
        </p:spPr>
      </p:pic>
      <p:pic>
        <p:nvPicPr>
          <p:cNvPr id="15" name="Picture 34">
            <a:extLst>
              <a:ext uri="{FF2B5EF4-FFF2-40B4-BE49-F238E27FC236}">
                <a16:creationId xmlns:a16="http://schemas.microsoft.com/office/drawing/2014/main" id="{4371D732-EFB1-4121-A2DB-4A0D46DE2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67" y="3797577"/>
            <a:ext cx="4005955"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C2C99065-7659-47C7-8B8B-689C8263C048}"/>
              </a:ext>
            </a:extLst>
          </p:cNvPr>
          <p:cNvPicPr>
            <a:picLocks noChangeAspect="1"/>
          </p:cNvPicPr>
          <p:nvPr/>
        </p:nvPicPr>
        <p:blipFill rotWithShape="1">
          <a:blip r:embed="rId5"/>
          <a:srcRect l="22899" t="1" r="16945" b="12238"/>
          <a:stretch/>
        </p:blipFill>
        <p:spPr>
          <a:xfrm>
            <a:off x="914400" y="4688653"/>
            <a:ext cx="1352550" cy="1502597"/>
          </a:xfrm>
          <a:prstGeom prst="rect">
            <a:avLst/>
          </a:prstGeom>
        </p:spPr>
      </p:pic>
      <p:pic>
        <p:nvPicPr>
          <p:cNvPr id="17" name="Picture 16">
            <a:extLst>
              <a:ext uri="{FF2B5EF4-FFF2-40B4-BE49-F238E27FC236}">
                <a16:creationId xmlns:a16="http://schemas.microsoft.com/office/drawing/2014/main" id="{DD8D5302-E2D9-4CF7-9B18-A9062BE7C995}"/>
              </a:ext>
            </a:extLst>
          </p:cNvPr>
          <p:cNvPicPr>
            <a:picLocks noChangeAspect="1"/>
          </p:cNvPicPr>
          <p:nvPr/>
        </p:nvPicPr>
        <p:blipFill>
          <a:blip r:embed="rId6"/>
          <a:stretch>
            <a:fillRect/>
          </a:stretch>
        </p:blipFill>
        <p:spPr>
          <a:xfrm>
            <a:off x="1943100" y="4987088"/>
            <a:ext cx="1333500" cy="1127961"/>
          </a:xfrm>
          <a:prstGeom prst="rect">
            <a:avLst/>
          </a:prstGeom>
        </p:spPr>
      </p:pic>
      <p:cxnSp>
        <p:nvCxnSpPr>
          <p:cNvPr id="5" name="Straight Arrow Connector 4">
            <a:extLst>
              <a:ext uri="{FF2B5EF4-FFF2-40B4-BE49-F238E27FC236}">
                <a16:creationId xmlns:a16="http://schemas.microsoft.com/office/drawing/2014/main" id="{1B60DE78-6FF9-4982-93F6-56106AE713FF}"/>
              </a:ext>
            </a:extLst>
          </p:cNvPr>
          <p:cNvCxnSpPr>
            <a:cxnSpLocks/>
          </p:cNvCxnSpPr>
          <p:nvPr/>
        </p:nvCxnSpPr>
        <p:spPr>
          <a:xfrm>
            <a:off x="477078" y="6182139"/>
            <a:ext cx="10991022"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7BA3076-8331-4930-B110-0DAED5C20D4E}"/>
              </a:ext>
            </a:extLst>
          </p:cNvPr>
          <p:cNvSpPr txBox="1"/>
          <p:nvPr/>
        </p:nvSpPr>
        <p:spPr>
          <a:xfrm>
            <a:off x="95250" y="5172489"/>
            <a:ext cx="1041124" cy="769441"/>
          </a:xfrm>
          <a:prstGeom prst="rect">
            <a:avLst/>
          </a:prstGeom>
          <a:noFill/>
        </p:spPr>
        <p:txBody>
          <a:bodyPr wrap="square" rtlCol="0">
            <a:spAutoFit/>
          </a:bodyPr>
          <a:lstStyle/>
          <a:p>
            <a:r>
              <a:rPr lang="en-US" sz="4400" b="1" dirty="0">
                <a:solidFill>
                  <a:schemeClr val="bg1"/>
                </a:solidFill>
                <a:effectLst>
                  <a:glow rad="127000">
                    <a:schemeClr val="tx1"/>
                  </a:glow>
                </a:effectLst>
              </a:rPr>
              <a:t>OT</a:t>
            </a:r>
            <a:endParaRPr lang="en-US" sz="4000" b="1" dirty="0">
              <a:solidFill>
                <a:schemeClr val="bg1"/>
              </a:solidFill>
              <a:effectLst>
                <a:glow rad="127000">
                  <a:schemeClr val="tx1"/>
                </a:glow>
              </a:effectLst>
            </a:endParaRPr>
          </a:p>
        </p:txBody>
      </p:sp>
    </p:spTree>
    <p:extLst>
      <p:ext uri="{BB962C8B-B14F-4D97-AF65-F5344CB8AC3E}">
        <p14:creationId xmlns:p14="http://schemas.microsoft.com/office/powerpoint/2010/main" val="3176159409"/>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776A8E-6225-4C48-B007-77DB1CDDC3D4}"/>
              </a:ext>
            </a:extLst>
          </p:cNvPr>
          <p:cNvSpPr/>
          <p:nvPr/>
        </p:nvSpPr>
        <p:spPr>
          <a:xfrm>
            <a:off x="9601200" y="3714750"/>
            <a:ext cx="2590800" cy="232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7F10B5B-31F0-4924-BFF0-C0268A83CFA3}"/>
              </a:ext>
            </a:extLst>
          </p:cNvPr>
          <p:cNvSpPr/>
          <p:nvPr/>
        </p:nvSpPr>
        <p:spPr>
          <a:xfrm>
            <a:off x="7162800" y="3771900"/>
            <a:ext cx="2457450" cy="2324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E40D4522-0CBF-4E87-B7D9-344E7DDD34D0}"/>
              </a:ext>
            </a:extLst>
          </p:cNvPr>
          <p:cNvPicPr>
            <a:picLocks noChangeAspect="1" noChangeArrowheads="1"/>
          </p:cNvPicPr>
          <p:nvPr/>
        </p:nvPicPr>
        <p:blipFill rotWithShape="1">
          <a:blip r:embed="rId2" cstate="print"/>
          <a:srcRect l="-3947" r="-8384" b="494"/>
          <a:stretch/>
        </p:blipFill>
        <p:spPr bwMode="auto">
          <a:xfrm flipH="1">
            <a:off x="-1250280" y="1581150"/>
            <a:ext cx="5078759" cy="527685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CD4E2FE4-C6B4-40F8-9235-19A497A9C7C0}"/>
              </a:ext>
            </a:extLst>
          </p:cNvPr>
          <p:cNvSpPr>
            <a:spLocks noGrp="1"/>
          </p:cNvSpPr>
          <p:nvPr>
            <p:ph type="title"/>
          </p:nvPr>
        </p:nvSpPr>
        <p:spPr/>
        <p:txBody>
          <a:bodyPr/>
          <a:lstStyle/>
          <a:p>
            <a:r>
              <a:rPr lang="en-US" dirty="0"/>
              <a:t>A Little Review ... </a:t>
            </a:r>
          </a:p>
        </p:txBody>
      </p:sp>
      <p:sp>
        <p:nvSpPr>
          <p:cNvPr id="3" name="Content Placeholder 2">
            <a:extLst>
              <a:ext uri="{FF2B5EF4-FFF2-40B4-BE49-F238E27FC236}">
                <a16:creationId xmlns:a16="http://schemas.microsoft.com/office/drawing/2014/main" id="{45BFA916-A632-4E56-A46D-40AE44F04ECA}"/>
              </a:ext>
            </a:extLst>
          </p:cNvPr>
          <p:cNvSpPr>
            <a:spLocks noGrp="1"/>
          </p:cNvSpPr>
          <p:nvPr>
            <p:ph idx="1"/>
          </p:nvPr>
        </p:nvSpPr>
        <p:spPr/>
        <p:txBody>
          <a:bodyPr/>
          <a:lstStyle/>
          <a:p>
            <a:pPr algn="ctr"/>
            <a:r>
              <a:rPr lang="en-US" dirty="0"/>
              <a:t>After the Rapture </a:t>
            </a:r>
          </a:p>
          <a:p>
            <a:pPr marL="1543050"/>
            <a:r>
              <a:rPr lang="en-US" dirty="0"/>
              <a:t>“the day of the Lord will come like a thief in the night.” (1Thes 5:2)</a:t>
            </a:r>
          </a:p>
        </p:txBody>
      </p:sp>
      <p:pic>
        <p:nvPicPr>
          <p:cNvPr id="12" name="Picture 11">
            <a:extLst>
              <a:ext uri="{FF2B5EF4-FFF2-40B4-BE49-F238E27FC236}">
                <a16:creationId xmlns:a16="http://schemas.microsoft.com/office/drawing/2014/main" id="{F2864CFF-8120-440F-9710-29BBF0A1EF37}"/>
              </a:ext>
            </a:extLst>
          </p:cNvPr>
          <p:cNvPicPr>
            <a:picLocks noChangeAspect="1"/>
          </p:cNvPicPr>
          <p:nvPr/>
        </p:nvPicPr>
        <p:blipFill>
          <a:blip r:embed="rId3"/>
          <a:stretch>
            <a:fillRect/>
          </a:stretch>
        </p:blipFill>
        <p:spPr>
          <a:xfrm>
            <a:off x="7028505" y="2819400"/>
            <a:ext cx="2686995" cy="1123584"/>
          </a:xfrm>
          <a:prstGeom prst="rect">
            <a:avLst/>
          </a:prstGeom>
        </p:spPr>
      </p:pic>
      <p:sp>
        <p:nvSpPr>
          <p:cNvPr id="10" name="TextBox 9">
            <a:extLst>
              <a:ext uri="{FF2B5EF4-FFF2-40B4-BE49-F238E27FC236}">
                <a16:creationId xmlns:a16="http://schemas.microsoft.com/office/drawing/2014/main" id="{12E94C97-A3C3-4008-989F-561F03723C97}"/>
              </a:ext>
            </a:extLst>
          </p:cNvPr>
          <p:cNvSpPr txBox="1"/>
          <p:nvPr/>
        </p:nvSpPr>
        <p:spPr>
          <a:xfrm>
            <a:off x="7219950" y="5238750"/>
            <a:ext cx="4705350" cy="646331"/>
          </a:xfrm>
          <a:prstGeom prst="rect">
            <a:avLst/>
          </a:prstGeom>
          <a:noFill/>
        </p:spPr>
        <p:txBody>
          <a:bodyPr wrap="square" rtlCol="0">
            <a:spAutoFit/>
          </a:bodyPr>
          <a:lstStyle/>
          <a:p>
            <a:pPr>
              <a:tabLst>
                <a:tab pos="1257300" algn="l"/>
              </a:tabLst>
            </a:pPr>
            <a:r>
              <a:rPr lang="en-US" sz="3600" b="1" dirty="0">
                <a:solidFill>
                  <a:schemeClr val="bg1"/>
                </a:solidFill>
              </a:rPr>
              <a:t>Tribulation -</a:t>
            </a:r>
            <a:r>
              <a:rPr lang="en-US" sz="3600" b="1" dirty="0"/>
              <a:t>- Kingdom</a:t>
            </a:r>
          </a:p>
        </p:txBody>
      </p:sp>
      <p:pic>
        <p:nvPicPr>
          <p:cNvPr id="16" name="Picture 34">
            <a:extLst>
              <a:ext uri="{FF2B5EF4-FFF2-40B4-BE49-F238E27FC236}">
                <a16:creationId xmlns:a16="http://schemas.microsoft.com/office/drawing/2014/main" id="{B2035B49-08BE-4DF9-A7D9-2505560DA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67" y="3797577"/>
            <a:ext cx="4005955"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B33B7557-0F74-4664-A3A4-C0CF9CECC538}"/>
              </a:ext>
            </a:extLst>
          </p:cNvPr>
          <p:cNvSpPr txBox="1"/>
          <p:nvPr/>
        </p:nvSpPr>
        <p:spPr>
          <a:xfrm>
            <a:off x="95250" y="5172489"/>
            <a:ext cx="1041124" cy="769441"/>
          </a:xfrm>
          <a:prstGeom prst="rect">
            <a:avLst/>
          </a:prstGeom>
          <a:noFill/>
        </p:spPr>
        <p:txBody>
          <a:bodyPr wrap="square" rtlCol="0">
            <a:spAutoFit/>
          </a:bodyPr>
          <a:lstStyle/>
          <a:p>
            <a:r>
              <a:rPr lang="en-US" sz="4400" b="1" dirty="0">
                <a:solidFill>
                  <a:schemeClr val="bg1"/>
                </a:solidFill>
                <a:effectLst>
                  <a:glow rad="127000">
                    <a:schemeClr val="tx1"/>
                  </a:glow>
                </a:effectLst>
              </a:rPr>
              <a:t>OT</a:t>
            </a:r>
            <a:endParaRPr lang="en-US" sz="4000" b="1" dirty="0">
              <a:solidFill>
                <a:schemeClr val="bg1"/>
              </a:solidFill>
              <a:effectLst>
                <a:glow rad="127000">
                  <a:schemeClr val="tx1"/>
                </a:glow>
              </a:effectLst>
            </a:endParaRPr>
          </a:p>
        </p:txBody>
      </p:sp>
      <p:pic>
        <p:nvPicPr>
          <p:cNvPr id="18" name="Picture 17">
            <a:extLst>
              <a:ext uri="{FF2B5EF4-FFF2-40B4-BE49-F238E27FC236}">
                <a16:creationId xmlns:a16="http://schemas.microsoft.com/office/drawing/2014/main" id="{935742C9-F5BE-456B-9DBB-EAAD1B9351B8}"/>
              </a:ext>
            </a:extLst>
          </p:cNvPr>
          <p:cNvPicPr>
            <a:picLocks noChangeAspect="1"/>
          </p:cNvPicPr>
          <p:nvPr/>
        </p:nvPicPr>
        <p:blipFill rotWithShape="1">
          <a:blip r:embed="rId5"/>
          <a:srcRect l="22899" t="1" r="16945" b="12238"/>
          <a:stretch/>
        </p:blipFill>
        <p:spPr>
          <a:xfrm>
            <a:off x="914400" y="4688653"/>
            <a:ext cx="1352550" cy="1502597"/>
          </a:xfrm>
          <a:prstGeom prst="rect">
            <a:avLst/>
          </a:prstGeom>
        </p:spPr>
      </p:pic>
      <p:pic>
        <p:nvPicPr>
          <p:cNvPr id="19" name="Picture 18">
            <a:extLst>
              <a:ext uri="{FF2B5EF4-FFF2-40B4-BE49-F238E27FC236}">
                <a16:creationId xmlns:a16="http://schemas.microsoft.com/office/drawing/2014/main" id="{AEBA6F34-8814-42B9-A86E-E556D33CB69A}"/>
              </a:ext>
            </a:extLst>
          </p:cNvPr>
          <p:cNvPicPr>
            <a:picLocks noChangeAspect="1"/>
          </p:cNvPicPr>
          <p:nvPr/>
        </p:nvPicPr>
        <p:blipFill>
          <a:blip r:embed="rId6"/>
          <a:stretch>
            <a:fillRect/>
          </a:stretch>
        </p:blipFill>
        <p:spPr>
          <a:xfrm>
            <a:off x="1943100" y="4987088"/>
            <a:ext cx="1333500" cy="1127961"/>
          </a:xfrm>
          <a:prstGeom prst="rect">
            <a:avLst/>
          </a:prstGeom>
        </p:spPr>
      </p:pic>
      <p:cxnSp>
        <p:nvCxnSpPr>
          <p:cNvPr id="5" name="Straight Arrow Connector 4">
            <a:extLst>
              <a:ext uri="{FF2B5EF4-FFF2-40B4-BE49-F238E27FC236}">
                <a16:creationId xmlns:a16="http://schemas.microsoft.com/office/drawing/2014/main" id="{1B60DE78-6FF9-4982-93F6-56106AE713FF}"/>
              </a:ext>
            </a:extLst>
          </p:cNvPr>
          <p:cNvCxnSpPr>
            <a:cxnSpLocks/>
          </p:cNvCxnSpPr>
          <p:nvPr/>
        </p:nvCxnSpPr>
        <p:spPr>
          <a:xfrm>
            <a:off x="477078" y="6182139"/>
            <a:ext cx="10991022"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A8B8ACF4-678A-4078-9295-377A19D0DD4F}"/>
              </a:ext>
            </a:extLst>
          </p:cNvPr>
          <p:cNvSpPr/>
          <p:nvPr/>
        </p:nvSpPr>
        <p:spPr>
          <a:xfrm>
            <a:off x="6991350" y="4933950"/>
            <a:ext cx="2781300" cy="1581150"/>
          </a:xfrm>
          <a:prstGeom prst="roundRect">
            <a:avLst/>
          </a:prstGeom>
          <a:noFill/>
          <a:ln w="152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6718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FE1076-0CFB-4A8D-98F0-A4F15A953BD5}"/>
              </a:ext>
            </a:extLst>
          </p:cNvPr>
          <p:cNvSpPr/>
          <p:nvPr/>
        </p:nvSpPr>
        <p:spPr>
          <a:xfrm>
            <a:off x="1257300" y="2724150"/>
            <a:ext cx="9277350" cy="3333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E06FC28-73C7-42D9-8E21-82989B7C15B0}"/>
              </a:ext>
            </a:extLst>
          </p:cNvPr>
          <p:cNvSpPr/>
          <p:nvPr/>
        </p:nvSpPr>
        <p:spPr>
          <a:xfrm>
            <a:off x="1257300" y="2705100"/>
            <a:ext cx="4591050" cy="3295650"/>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2381621" y="1980674"/>
            <a:ext cx="2990850" cy="4858802"/>
          </a:xfrm>
        </p:spPr>
        <p:txBody>
          <a:bodyPr/>
          <a:lstStyle/>
          <a:p>
            <a:pPr>
              <a:lnSpc>
                <a:spcPct val="80000"/>
              </a:lnSpc>
            </a:pPr>
            <a:r>
              <a:rPr lang="en-US" dirty="0"/>
              <a:t>Deception </a:t>
            </a:r>
          </a:p>
          <a:p>
            <a:pPr>
              <a:lnSpc>
                <a:spcPct val="80000"/>
              </a:lnSpc>
            </a:pPr>
            <a:r>
              <a:rPr lang="en-US" dirty="0"/>
              <a:t>War</a:t>
            </a:r>
          </a:p>
          <a:p>
            <a:pPr>
              <a:lnSpc>
                <a:spcPct val="80000"/>
              </a:lnSpc>
            </a:pPr>
            <a:r>
              <a:rPr lang="en-US" dirty="0"/>
              <a:t>Famine </a:t>
            </a:r>
          </a:p>
          <a:p>
            <a:pPr>
              <a:lnSpc>
                <a:spcPct val="80000"/>
              </a:lnSpc>
            </a:pPr>
            <a:r>
              <a:rPr lang="en-US" dirty="0"/>
              <a:t>Martyrdom</a:t>
            </a:r>
          </a:p>
          <a:p>
            <a:pPr>
              <a:lnSpc>
                <a:spcPct val="80000"/>
              </a:lnSpc>
            </a:pPr>
            <a:r>
              <a:rPr lang="en-US" dirty="0"/>
              <a:t>Apostasy </a:t>
            </a:r>
          </a:p>
          <a:p>
            <a:pPr>
              <a:lnSpc>
                <a:spcPct val="80000"/>
              </a:lnSpc>
            </a:pPr>
            <a:r>
              <a:rPr lang="en-US" dirty="0"/>
              <a:t>Cold-Hearted</a:t>
            </a:r>
          </a:p>
          <a:p>
            <a:pPr>
              <a:lnSpc>
                <a:spcPct val="80000"/>
              </a:lnSpc>
            </a:pPr>
            <a:r>
              <a:rPr lang="en-US"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477078" y="6182139"/>
            <a:ext cx="10991022"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3930927"/>
            <a:ext cx="3237622"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2A38A19-8AAC-410B-8DDE-7F23D959AA35}"/>
              </a:ext>
            </a:extLst>
          </p:cNvPr>
          <p:cNvPicPr>
            <a:picLocks noChangeAspect="1"/>
          </p:cNvPicPr>
          <p:nvPr/>
        </p:nvPicPr>
        <p:blipFill>
          <a:blip r:embed="rId3"/>
          <a:stretch>
            <a:fillRect/>
          </a:stretch>
        </p:blipFill>
        <p:spPr>
          <a:xfrm>
            <a:off x="1333499" y="0"/>
            <a:ext cx="9260537" cy="3048000"/>
          </a:xfrm>
          <a:prstGeom prst="rect">
            <a:avLst/>
          </a:prstGeom>
        </p:spPr>
      </p:pic>
    </p:spTree>
    <p:extLst>
      <p:ext uri="{BB962C8B-B14F-4D97-AF65-F5344CB8AC3E}">
        <p14:creationId xmlns:p14="http://schemas.microsoft.com/office/powerpoint/2010/main" val="5872926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FE1076-0CFB-4A8D-98F0-A4F15A953BD5}"/>
              </a:ext>
            </a:extLst>
          </p:cNvPr>
          <p:cNvSpPr/>
          <p:nvPr/>
        </p:nvSpPr>
        <p:spPr>
          <a:xfrm>
            <a:off x="1257300" y="2764971"/>
            <a:ext cx="9563100" cy="3292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1257300" y="2743200"/>
            <a:ext cx="4591050" cy="3257550"/>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2381621" y="1980674"/>
            <a:ext cx="2990850" cy="4858802"/>
          </a:xfrm>
        </p:spPr>
        <p:txBody>
          <a:bodyPr/>
          <a:lstStyle/>
          <a:p>
            <a:pPr>
              <a:lnSpc>
                <a:spcPct val="80000"/>
              </a:lnSpc>
            </a:pPr>
            <a:r>
              <a:rPr lang="en-US" dirty="0"/>
              <a:t>Deception </a:t>
            </a:r>
          </a:p>
          <a:p>
            <a:pPr>
              <a:lnSpc>
                <a:spcPct val="80000"/>
              </a:lnSpc>
            </a:pPr>
            <a:r>
              <a:rPr lang="en-US" dirty="0"/>
              <a:t>War</a:t>
            </a:r>
          </a:p>
          <a:p>
            <a:pPr>
              <a:lnSpc>
                <a:spcPct val="80000"/>
              </a:lnSpc>
            </a:pPr>
            <a:r>
              <a:rPr lang="en-US" dirty="0"/>
              <a:t>Famine </a:t>
            </a:r>
          </a:p>
          <a:p>
            <a:pPr>
              <a:lnSpc>
                <a:spcPct val="80000"/>
              </a:lnSpc>
            </a:pPr>
            <a:r>
              <a:rPr lang="en-US" dirty="0"/>
              <a:t>Martyrdom</a:t>
            </a:r>
          </a:p>
          <a:p>
            <a:pPr>
              <a:lnSpc>
                <a:spcPct val="80000"/>
              </a:lnSpc>
            </a:pPr>
            <a:r>
              <a:rPr lang="en-US" dirty="0"/>
              <a:t>Apostasy </a:t>
            </a:r>
          </a:p>
          <a:p>
            <a:pPr>
              <a:lnSpc>
                <a:spcPct val="80000"/>
              </a:lnSpc>
            </a:pPr>
            <a:r>
              <a:rPr lang="en-US" dirty="0"/>
              <a:t>Cold-Hearted</a:t>
            </a:r>
          </a:p>
          <a:p>
            <a:pPr>
              <a:lnSpc>
                <a:spcPct val="80000"/>
              </a:lnSpc>
            </a:pPr>
            <a:r>
              <a:rPr lang="en-US"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477078" y="6182139"/>
            <a:ext cx="11029122"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3930927"/>
            <a:ext cx="3237622"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3353948-2204-4F4C-BBB4-6FE026E0B6A9}"/>
              </a:ext>
            </a:extLst>
          </p:cNvPr>
          <p:cNvPicPr>
            <a:picLocks noChangeAspect="1"/>
          </p:cNvPicPr>
          <p:nvPr/>
        </p:nvPicPr>
        <p:blipFill>
          <a:blip r:embed="rId3">
            <a:alphaModFix amt="47000"/>
          </a:blip>
          <a:stretch>
            <a:fillRect/>
          </a:stretch>
        </p:blipFill>
        <p:spPr>
          <a:xfrm>
            <a:off x="1333499" y="0"/>
            <a:ext cx="9260537" cy="3048000"/>
          </a:xfrm>
          <a:prstGeom prst="rect">
            <a:avLst/>
          </a:prstGeom>
        </p:spPr>
      </p:pic>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t>The </a:t>
            </a:r>
            <a:r>
              <a:rPr lang="en-US" dirty="0">
                <a:solidFill>
                  <a:srgbClr val="C00000"/>
                </a:solidFill>
              </a:rPr>
              <a:t>Middle</a:t>
            </a:r>
            <a:r>
              <a:rPr lang="en-US" dirty="0"/>
              <a:t> of the Tribulation</a:t>
            </a:r>
          </a:p>
        </p:txBody>
      </p:sp>
      <p:sp>
        <p:nvSpPr>
          <p:cNvPr id="10" name="Arrow: Right 9">
            <a:extLst>
              <a:ext uri="{FF2B5EF4-FFF2-40B4-BE49-F238E27FC236}">
                <a16:creationId xmlns:a16="http://schemas.microsoft.com/office/drawing/2014/main" id="{9F3301A4-43B5-4D5C-A498-344B2AF356B6}"/>
              </a:ext>
            </a:extLst>
          </p:cNvPr>
          <p:cNvSpPr/>
          <p:nvPr/>
        </p:nvSpPr>
        <p:spPr>
          <a:xfrm rot="5400000">
            <a:off x="4484914" y="3808639"/>
            <a:ext cx="3222171" cy="104775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767243"/>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E736384D-0DCC-423A-8FA7-8AE31C86175A}"/>
              </a:ext>
            </a:extLst>
          </p:cNvPr>
          <p:cNvPicPr>
            <a:picLocks noChangeAspect="1" noChangeArrowheads="1"/>
          </p:cNvPicPr>
          <p:nvPr/>
        </p:nvPicPr>
        <p:blipFill>
          <a:blip r:embed="rId3"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4" name="Speech Bubble: Rectangle 3">
            <a:extLst>
              <a:ext uri="{FF2B5EF4-FFF2-40B4-BE49-F238E27FC236}">
                <a16:creationId xmlns:a16="http://schemas.microsoft.com/office/drawing/2014/main" id="{B6250C77-6A8E-4C73-90A6-55ED8C5B9F88}"/>
              </a:ext>
            </a:extLst>
          </p:cNvPr>
          <p:cNvSpPr/>
          <p:nvPr/>
        </p:nvSpPr>
        <p:spPr>
          <a:xfrm>
            <a:off x="419100" y="1123950"/>
            <a:ext cx="8820150" cy="2628900"/>
          </a:xfrm>
          <a:prstGeom prst="wedgeRectCallout">
            <a:avLst>
              <a:gd name="adj1" fmla="val 56057"/>
              <a:gd name="adj2" fmla="val 26268"/>
            </a:avLst>
          </a:prstGeom>
          <a:solidFill>
            <a:srgbClr val="05244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200" dirty="0"/>
              <a:t>Jesus Continues ...</a:t>
            </a:r>
          </a:p>
        </p:txBody>
      </p:sp>
      <p:sp>
        <p:nvSpPr>
          <p:cNvPr id="3" name="Content Placeholder 2"/>
          <p:cNvSpPr>
            <a:spLocks noGrp="1"/>
          </p:cNvSpPr>
          <p:nvPr>
            <p:ph idx="1"/>
          </p:nvPr>
        </p:nvSpPr>
        <p:spPr>
          <a:xfrm>
            <a:off x="570015" y="1318161"/>
            <a:ext cx="8704614" cy="4858802"/>
          </a:xfrm>
        </p:spPr>
        <p:txBody>
          <a:bodyPr/>
          <a:lstStyle/>
          <a:p>
            <a:pPr>
              <a:lnSpc>
                <a:spcPct val="85000"/>
              </a:lnSpc>
            </a:pPr>
            <a:r>
              <a:rPr lang="en-US" baseline="30000" dirty="0"/>
              <a:t>Mat 24:15</a:t>
            </a:r>
            <a:r>
              <a:rPr lang="en-US" dirty="0"/>
              <a:t> "So when you see standing in the </a:t>
            </a:r>
            <a:br>
              <a:rPr lang="en-US" dirty="0"/>
            </a:br>
            <a:r>
              <a:rPr lang="en-US" dirty="0"/>
              <a:t>holy place '</a:t>
            </a:r>
            <a:r>
              <a:rPr lang="en-US" dirty="0">
                <a:effectLst>
                  <a:glow rad="127000">
                    <a:srgbClr val="C00000"/>
                  </a:glow>
                </a:effectLst>
              </a:rPr>
              <a:t>the abomination that causes desolation</a:t>
            </a:r>
            <a:r>
              <a:rPr lang="en-US" dirty="0"/>
              <a:t>,' spoken of through the </a:t>
            </a:r>
            <a:br>
              <a:rPr lang="en-US" dirty="0"/>
            </a:br>
            <a:r>
              <a:rPr lang="en-US" dirty="0"/>
              <a:t>prophet Daniel--let the reader understand--</a:t>
            </a:r>
          </a:p>
          <a:p>
            <a:pPr>
              <a:lnSpc>
                <a:spcPct val="85000"/>
              </a:lnSpc>
            </a:pPr>
            <a:r>
              <a:rPr lang="en-US" dirty="0"/>
              <a:t> </a:t>
            </a:r>
          </a:p>
          <a:p>
            <a:pPr>
              <a:lnSpc>
                <a:spcPct val="85000"/>
              </a:lnSpc>
            </a:pPr>
            <a:endParaRPr lang="en-US" dirty="0"/>
          </a:p>
          <a:p>
            <a:pPr>
              <a:lnSpc>
                <a:spcPct val="85000"/>
              </a:lnSpc>
            </a:pPr>
            <a:r>
              <a:rPr lang="en-US" sz="6600" i="1" dirty="0"/>
              <a:t>WHAT IS THIS?</a:t>
            </a:r>
          </a:p>
        </p:txBody>
      </p:sp>
    </p:spTree>
    <p:extLst>
      <p:ext uri="{BB962C8B-B14F-4D97-AF65-F5344CB8AC3E}">
        <p14:creationId xmlns:p14="http://schemas.microsoft.com/office/powerpoint/2010/main" val="155967285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3ACE-DEC5-449A-A97F-4511B4F4792D}"/>
              </a:ext>
            </a:extLst>
          </p:cNvPr>
          <p:cNvSpPr>
            <a:spLocks noGrp="1"/>
          </p:cNvSpPr>
          <p:nvPr>
            <p:ph type="ctrTitle"/>
          </p:nvPr>
        </p:nvSpPr>
        <p:spPr>
          <a:xfrm>
            <a:off x="1524000" y="1122362"/>
            <a:ext cx="9144000" cy="3787263"/>
          </a:xfrm>
        </p:spPr>
        <p:txBody>
          <a:bodyPr>
            <a:normAutofit/>
          </a:bodyPr>
          <a:lstStyle/>
          <a:p>
            <a:r>
              <a:rPr lang="en-US" sz="7200" dirty="0"/>
              <a:t>Daniel 9:24-27</a:t>
            </a:r>
            <a:br>
              <a:rPr lang="en-US" sz="7200" dirty="0"/>
            </a:br>
            <a:endParaRPr lang="en-US" sz="7200" dirty="0"/>
          </a:p>
        </p:txBody>
      </p:sp>
    </p:spTree>
    <p:extLst>
      <p:ext uri="{BB962C8B-B14F-4D97-AF65-F5344CB8AC3E}">
        <p14:creationId xmlns:p14="http://schemas.microsoft.com/office/powerpoint/2010/main" val="3513932925"/>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BF2485-303C-4431-B065-9C458E6F2791}"/>
              </a:ext>
            </a:extLst>
          </p:cNvPr>
          <p:cNvSpPr/>
          <p:nvPr/>
        </p:nvSpPr>
        <p:spPr>
          <a:xfrm>
            <a:off x="1" y="4781550"/>
            <a:ext cx="12192000" cy="16954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B652456-C8AC-41EB-ABC0-5E35881BACD6}"/>
              </a:ext>
            </a:extLst>
          </p:cNvPr>
          <p:cNvSpPr/>
          <p:nvPr/>
        </p:nvSpPr>
        <p:spPr>
          <a:xfrm>
            <a:off x="0" y="3135086"/>
            <a:ext cx="12192000" cy="166551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437500" cy="4858802"/>
          </a:xfrm>
        </p:spPr>
        <p:txBody>
          <a:bodyPr/>
          <a:lstStyle/>
          <a:p>
            <a:r>
              <a:rPr lang="en-US" dirty="0"/>
              <a:t>Daniel 9:24-27</a:t>
            </a:r>
          </a:p>
          <a:p>
            <a:r>
              <a:rPr lang="en-US" dirty="0"/>
              <a:t> </a:t>
            </a:r>
            <a:r>
              <a:rPr lang="en-US" baseline="30000" dirty="0"/>
              <a:t>24</a:t>
            </a:r>
            <a:r>
              <a:rPr lang="en-US" dirty="0"/>
              <a:t> "Seventy 'sevens' are decreed for </a:t>
            </a:r>
            <a:br>
              <a:rPr lang="en-US" dirty="0"/>
            </a:br>
            <a:r>
              <a:rPr lang="en-US" dirty="0"/>
              <a:t>     your people and  your holy city </a:t>
            </a:r>
            <a:br>
              <a:rPr lang="en-US" dirty="0"/>
            </a:br>
            <a:r>
              <a:rPr lang="en-US" dirty="0"/>
              <a:t>     to finish transgression, </a:t>
            </a:r>
            <a:br>
              <a:rPr lang="en-US" dirty="0"/>
            </a:br>
            <a:r>
              <a:rPr lang="en-US" dirty="0"/>
              <a:t>     to put an end to sin, </a:t>
            </a:r>
            <a:br>
              <a:rPr lang="en-US" dirty="0"/>
            </a:br>
            <a:r>
              <a:rPr lang="en-US" dirty="0"/>
              <a:t>     to atone for wickedness, </a:t>
            </a:r>
            <a:br>
              <a:rPr lang="en-US" dirty="0"/>
            </a:br>
            <a:r>
              <a:rPr lang="en-US" dirty="0"/>
              <a:t>     to bring in everlasting righteousness, </a:t>
            </a:r>
            <a:br>
              <a:rPr lang="en-US" dirty="0"/>
            </a:br>
            <a:r>
              <a:rPr lang="en-US" dirty="0"/>
              <a:t>     to seal up vision and prophecy and </a:t>
            </a:r>
            <a:br>
              <a:rPr lang="en-US" dirty="0"/>
            </a:br>
            <a:r>
              <a:rPr lang="en-US" dirty="0"/>
              <a:t>     to anoint the most holy.</a:t>
            </a:r>
          </a:p>
        </p:txBody>
      </p:sp>
      <p:sp>
        <p:nvSpPr>
          <p:cNvPr id="4" name="TextBox 3">
            <a:extLst>
              <a:ext uri="{FF2B5EF4-FFF2-40B4-BE49-F238E27FC236}">
                <a16:creationId xmlns:a16="http://schemas.microsoft.com/office/drawing/2014/main" id="{8E5E360D-2D79-450B-B8C0-0AFEDE81F87E}"/>
              </a:ext>
            </a:extLst>
          </p:cNvPr>
          <p:cNvSpPr txBox="1"/>
          <p:nvPr/>
        </p:nvSpPr>
        <p:spPr>
          <a:xfrm>
            <a:off x="8667750" y="1295400"/>
            <a:ext cx="2668487" cy="2049215"/>
          </a:xfrm>
          <a:prstGeom prst="rect">
            <a:avLst/>
          </a:prstGeom>
          <a:noFill/>
        </p:spPr>
        <p:txBody>
          <a:bodyPr wrap="none" rtlCol="0">
            <a:spAutoFit/>
          </a:bodyPr>
          <a:lstStyle/>
          <a:p>
            <a:pPr algn="ctr">
              <a:lnSpc>
                <a:spcPct val="70000"/>
              </a:lnSpc>
            </a:pPr>
            <a:r>
              <a:rPr lang="en-US" sz="8800" b="1" dirty="0">
                <a:solidFill>
                  <a:schemeClr val="bg1"/>
                </a:solidFill>
                <a:effectLst>
                  <a:glow rad="127000">
                    <a:srgbClr val="7030A0"/>
                  </a:glow>
                </a:effectLst>
              </a:rPr>
              <a:t>490</a:t>
            </a:r>
            <a:br>
              <a:rPr lang="en-US" sz="8800" b="1" dirty="0">
                <a:solidFill>
                  <a:schemeClr val="bg1"/>
                </a:solidFill>
                <a:effectLst>
                  <a:glow rad="127000">
                    <a:srgbClr val="7030A0"/>
                  </a:glow>
                </a:effectLst>
              </a:rPr>
            </a:br>
            <a:r>
              <a:rPr lang="en-US" sz="8800" b="1" dirty="0">
                <a:solidFill>
                  <a:schemeClr val="bg1"/>
                </a:solidFill>
                <a:effectLst>
                  <a:glow rad="127000">
                    <a:srgbClr val="7030A0"/>
                  </a:glow>
                </a:effectLst>
              </a:rPr>
              <a:t>years</a:t>
            </a:r>
          </a:p>
        </p:txBody>
      </p:sp>
      <p:sp>
        <p:nvSpPr>
          <p:cNvPr id="7" name="TextBox 6">
            <a:extLst>
              <a:ext uri="{FF2B5EF4-FFF2-40B4-BE49-F238E27FC236}">
                <a16:creationId xmlns:a16="http://schemas.microsoft.com/office/drawing/2014/main" id="{3CE3C2CB-A821-42BB-98EC-91240E8E175C}"/>
              </a:ext>
            </a:extLst>
          </p:cNvPr>
          <p:cNvSpPr txBox="1"/>
          <p:nvPr/>
        </p:nvSpPr>
        <p:spPr>
          <a:xfrm>
            <a:off x="8486543" y="3600450"/>
            <a:ext cx="3419707" cy="769441"/>
          </a:xfrm>
          <a:prstGeom prst="rect">
            <a:avLst/>
          </a:prstGeom>
          <a:noFill/>
        </p:spPr>
        <p:txBody>
          <a:bodyPr wrap="square" rtlCol="0">
            <a:spAutoFit/>
          </a:bodyPr>
          <a:lstStyle/>
          <a:p>
            <a:r>
              <a:rPr lang="en-US" sz="4400" b="1" dirty="0">
                <a:solidFill>
                  <a:schemeClr val="bg1"/>
                </a:solidFill>
              </a:rPr>
              <a:t>1</a:t>
            </a:r>
            <a:r>
              <a:rPr lang="en-US" sz="4400" b="1" baseline="30000" dirty="0">
                <a:solidFill>
                  <a:schemeClr val="bg1"/>
                </a:solidFill>
              </a:rPr>
              <a:t>st</a:t>
            </a:r>
            <a:r>
              <a:rPr lang="en-US" sz="4400" b="1" dirty="0">
                <a:solidFill>
                  <a:schemeClr val="bg1"/>
                </a:solidFill>
              </a:rPr>
              <a:t> COMING</a:t>
            </a:r>
          </a:p>
        </p:txBody>
      </p:sp>
      <p:sp>
        <p:nvSpPr>
          <p:cNvPr id="8" name="TextBox 7">
            <a:extLst>
              <a:ext uri="{FF2B5EF4-FFF2-40B4-BE49-F238E27FC236}">
                <a16:creationId xmlns:a16="http://schemas.microsoft.com/office/drawing/2014/main" id="{6E5F0958-4A61-42B6-958D-5A9E0D61EDC7}"/>
              </a:ext>
            </a:extLst>
          </p:cNvPr>
          <p:cNvSpPr txBox="1"/>
          <p:nvPr/>
        </p:nvSpPr>
        <p:spPr>
          <a:xfrm>
            <a:off x="8523373" y="5173436"/>
            <a:ext cx="3401927" cy="769441"/>
          </a:xfrm>
          <a:prstGeom prst="rect">
            <a:avLst/>
          </a:prstGeom>
          <a:noFill/>
        </p:spPr>
        <p:txBody>
          <a:bodyPr wrap="square" rtlCol="0">
            <a:spAutoFit/>
          </a:bodyPr>
          <a:lstStyle/>
          <a:p>
            <a:r>
              <a:rPr lang="en-US" sz="4400" b="1" dirty="0">
                <a:solidFill>
                  <a:schemeClr val="bg1"/>
                </a:solidFill>
              </a:rPr>
              <a:t>2</a:t>
            </a:r>
            <a:r>
              <a:rPr lang="en-US" sz="4400" b="1" baseline="30000" dirty="0">
                <a:solidFill>
                  <a:schemeClr val="bg1"/>
                </a:solidFill>
              </a:rPr>
              <a:t>ND</a:t>
            </a:r>
            <a:r>
              <a:rPr lang="en-US" sz="4400" b="1" dirty="0">
                <a:solidFill>
                  <a:schemeClr val="bg1"/>
                </a:solidFill>
              </a:rPr>
              <a:t> COMING</a:t>
            </a:r>
          </a:p>
        </p:txBody>
      </p:sp>
    </p:spTree>
    <p:extLst>
      <p:ext uri="{BB962C8B-B14F-4D97-AF65-F5344CB8AC3E}">
        <p14:creationId xmlns:p14="http://schemas.microsoft.com/office/powerpoint/2010/main" val="204660554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p:txBody>
          <a:bodyPr/>
          <a:lstStyle/>
          <a:p>
            <a:r>
              <a:rPr lang="en-US" baseline="30000" dirty="0"/>
              <a:t>25</a:t>
            </a:r>
            <a:r>
              <a:rPr lang="en-US" dirty="0"/>
              <a:t> "Know and understand this: </a:t>
            </a:r>
            <a:r>
              <a:rPr lang="en-US" dirty="0">
                <a:effectLst>
                  <a:glow rad="127000">
                    <a:srgbClr val="FF0000"/>
                  </a:glow>
                </a:effectLst>
              </a:rPr>
              <a:t>From the issuing of the decree to restore and rebuild Jerusalem </a:t>
            </a:r>
            <a:r>
              <a:rPr lang="en-US" dirty="0"/>
              <a:t>until the Anointed One, the ruler, comes, there will be seven 'sevens,' and sixty-two 'sevens.' It will be rebuilt with streets and a trench, but in times of trouble.</a:t>
            </a:r>
          </a:p>
          <a:p>
            <a:endParaRPr lang="en-US" dirty="0"/>
          </a:p>
          <a:p>
            <a:endParaRPr lang="en-US" dirty="0"/>
          </a:p>
          <a:p>
            <a:endParaRPr lang="en-US" dirty="0"/>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spTree>
    <p:extLst>
      <p:ext uri="{BB962C8B-B14F-4D97-AF65-F5344CB8AC3E}">
        <p14:creationId xmlns:p14="http://schemas.microsoft.com/office/powerpoint/2010/main" val="1192718798"/>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p:txBody>
          <a:bodyPr/>
          <a:lstStyle/>
          <a:p>
            <a:r>
              <a:rPr lang="en-US" baseline="30000" dirty="0"/>
              <a:t>25</a:t>
            </a:r>
            <a:r>
              <a:rPr lang="en-US" dirty="0"/>
              <a:t> "Know and understand this: From the issuing of the decree to restore and rebuild Jerusalem </a:t>
            </a:r>
            <a:r>
              <a:rPr lang="en-US" dirty="0">
                <a:effectLst>
                  <a:glow rad="127000">
                    <a:srgbClr val="FF0000"/>
                  </a:glow>
                </a:effectLst>
              </a:rPr>
              <a:t>until the Anointed One, the ruler, comes</a:t>
            </a:r>
            <a:r>
              <a:rPr lang="en-US" dirty="0"/>
              <a:t>, there will be seven 'sevens,' and sixty-two 'sevens.' It will be rebuilt with streets and a trench, but in times of trouble.</a:t>
            </a:r>
          </a:p>
          <a:p>
            <a:endParaRPr lang="en-US" dirty="0"/>
          </a:p>
          <a:p>
            <a:endParaRPr lang="en-US" dirty="0"/>
          </a:p>
          <a:p>
            <a:endParaRPr lang="en-US" dirty="0"/>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sp>
        <p:nvSpPr>
          <p:cNvPr id="20" name="WordArt 24">
            <a:extLst>
              <a:ext uri="{FF2B5EF4-FFF2-40B4-BE49-F238E27FC236}">
                <a16:creationId xmlns:a16="http://schemas.microsoft.com/office/drawing/2014/main" id="{AA65B048-057E-44AA-BA46-5F3ED79902CF}"/>
              </a:ext>
            </a:extLst>
          </p:cNvPr>
          <p:cNvSpPr>
            <a:spLocks noChangeArrowheads="1" noChangeShapeType="1" noTextEdit="1"/>
          </p:cNvSpPr>
          <p:nvPr/>
        </p:nvSpPr>
        <p:spPr bwMode="auto">
          <a:xfrm flipH="1">
            <a:off x="5259455" y="5609180"/>
            <a:ext cx="131371" cy="666492"/>
          </a:xfrm>
          <a:prstGeom prst="rect">
            <a:avLst/>
          </a:prstGeom>
        </p:spPr>
        <p:txBody>
          <a:bodyPr wrap="none" fromWordArt="1">
            <a:prstTxWarp prst="textPlain">
              <a:avLst>
                <a:gd name="adj" fmla="val 50000"/>
              </a:avLst>
            </a:prstTxWarp>
          </a:bodyPr>
          <a:lstStyle/>
          <a:p>
            <a:pPr algn="ctr"/>
            <a:endParaRPr lang="en-US" sz="3600" kern="10" dirty="0">
              <a:ln w="9525">
                <a:solidFill>
                  <a:srgbClr val="000000"/>
                </a:solidFill>
                <a:round/>
                <a:headEnd/>
                <a:tailEnd/>
              </a:ln>
              <a:solidFill>
                <a:schemeClr val="accent2"/>
              </a:solidFill>
              <a:latin typeface="Arial Black" panose="020B0A04020102020204" pitchFamily="34" charset="0"/>
            </a:endParaRPr>
          </a:p>
        </p:txBody>
      </p:sp>
      <p:sp>
        <p:nvSpPr>
          <p:cNvPr id="9" name="TextBox 8">
            <a:extLst>
              <a:ext uri="{FF2B5EF4-FFF2-40B4-BE49-F238E27FC236}">
                <a16:creationId xmlns:a16="http://schemas.microsoft.com/office/drawing/2014/main" id="{FAE4A63E-46C8-4D14-ACF1-28E462C88794}"/>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spTree>
    <p:extLst>
      <p:ext uri="{BB962C8B-B14F-4D97-AF65-F5344CB8AC3E}">
        <p14:creationId xmlns:p14="http://schemas.microsoft.com/office/powerpoint/2010/main" val="1226421109"/>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A59DF962-87A2-4D2C-982E-4688E2DF33F3}"/>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51A83B3-EFDA-442B-8485-9E317C03A4AC}"/>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38" name="TextBox 37">
            <a:extLst>
              <a:ext uri="{FF2B5EF4-FFF2-40B4-BE49-F238E27FC236}">
                <a16:creationId xmlns:a16="http://schemas.microsoft.com/office/drawing/2014/main" id="{6E870E8B-E1BE-46B5-B4F8-856E6ECCE301}"/>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sp>
        <p:nvSpPr>
          <p:cNvPr id="32" name="AutoShape 10">
            <a:extLst>
              <a:ext uri="{FF2B5EF4-FFF2-40B4-BE49-F238E27FC236}">
                <a16:creationId xmlns:a16="http://schemas.microsoft.com/office/drawing/2014/main" id="{C792DA7A-7650-438A-966B-985804BC107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 + 434 = 483</a:t>
            </a:r>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376560" cy="2984898"/>
          </a:xfrm>
        </p:spPr>
        <p:txBody>
          <a:bodyPr/>
          <a:lstStyle/>
          <a:p>
            <a:r>
              <a:rPr lang="en-US" baseline="30000" dirty="0"/>
              <a:t>25</a:t>
            </a:r>
            <a:r>
              <a:rPr lang="en-US" dirty="0"/>
              <a:t> "Know and understand this: From the issuing of the decree to restore and rebuild Jerusalem until the Anointed One, the ruler, comes, </a:t>
            </a:r>
            <a:r>
              <a:rPr lang="en-US" dirty="0">
                <a:effectLst>
                  <a:glow rad="127000">
                    <a:srgbClr val="FF0000"/>
                  </a:glow>
                </a:effectLst>
              </a:rPr>
              <a:t>there will be seven 'sevens,' and sixty-two 'sevens.'</a:t>
            </a:r>
            <a:r>
              <a:rPr lang="en-US" dirty="0"/>
              <a:t> It will be rebuilt with streets and a trench, but in times of trouble.</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  434</a:t>
            </a:r>
          </a:p>
        </p:txBody>
      </p:sp>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sp>
        <p:nvSpPr>
          <p:cNvPr id="20" name="WordArt 24">
            <a:extLst>
              <a:ext uri="{FF2B5EF4-FFF2-40B4-BE49-F238E27FC236}">
                <a16:creationId xmlns:a16="http://schemas.microsoft.com/office/drawing/2014/main" id="{AA65B048-057E-44AA-BA46-5F3ED79902CF}"/>
              </a:ext>
            </a:extLst>
          </p:cNvPr>
          <p:cNvSpPr>
            <a:spLocks noChangeArrowheads="1" noChangeShapeType="1" noTextEdit="1"/>
          </p:cNvSpPr>
          <p:nvPr/>
        </p:nvSpPr>
        <p:spPr bwMode="auto">
          <a:xfrm flipH="1">
            <a:off x="5259455" y="5609180"/>
            <a:ext cx="131371" cy="666492"/>
          </a:xfrm>
          <a:prstGeom prst="rect">
            <a:avLst/>
          </a:prstGeom>
        </p:spPr>
        <p:txBody>
          <a:bodyPr wrap="none" fromWordArt="1">
            <a:prstTxWarp prst="textPlain">
              <a:avLst>
                <a:gd name="adj" fmla="val 50000"/>
              </a:avLst>
            </a:prstTxWarp>
          </a:bodyPr>
          <a:lstStyle/>
          <a:p>
            <a:pPr algn="ctr"/>
            <a:endParaRPr lang="en-US" sz="3600" kern="10" dirty="0">
              <a:ln w="9525">
                <a:solidFill>
                  <a:srgbClr val="000000"/>
                </a:solidFill>
                <a:round/>
                <a:headEnd/>
                <a:tailEnd/>
              </a:ln>
              <a:solidFill>
                <a:schemeClr val="accent2"/>
              </a:solidFill>
              <a:latin typeface="Arial Black" panose="020B0A04020102020204" pitchFamily="34" charset="0"/>
            </a:endParaRPr>
          </a:p>
        </p:txBody>
      </p:sp>
      <p:sp>
        <p:nvSpPr>
          <p:cNvPr id="31" name="TextBox 30">
            <a:extLst>
              <a:ext uri="{FF2B5EF4-FFF2-40B4-BE49-F238E27FC236}">
                <a16:creationId xmlns:a16="http://schemas.microsoft.com/office/drawing/2014/main" id="{ED77A71F-FEE0-4166-A82B-B183033AA96B}"/>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sp>
        <p:nvSpPr>
          <p:cNvPr id="34" name="TextBox 33">
            <a:extLst>
              <a:ext uri="{FF2B5EF4-FFF2-40B4-BE49-F238E27FC236}">
                <a16:creationId xmlns:a16="http://schemas.microsoft.com/office/drawing/2014/main" id="{369852A9-1850-442A-80CE-A30332854A8A}"/>
              </a:ext>
            </a:extLst>
          </p:cNvPr>
          <p:cNvSpPr txBox="1"/>
          <p:nvPr/>
        </p:nvSpPr>
        <p:spPr>
          <a:xfrm>
            <a:off x="9710365" y="4591050"/>
            <a:ext cx="1878656" cy="1426544"/>
          </a:xfrm>
          <a:prstGeom prst="rect">
            <a:avLst/>
          </a:prstGeom>
          <a:noFill/>
        </p:spPr>
        <p:txBody>
          <a:bodyPr wrap="none" rtlCol="0">
            <a:spAutoFit/>
          </a:bodyPr>
          <a:lstStyle/>
          <a:p>
            <a:pPr algn="ctr">
              <a:lnSpc>
                <a:spcPct val="70000"/>
              </a:lnSpc>
            </a:pPr>
            <a:r>
              <a:rPr lang="en-US" sz="6000" b="1" dirty="0">
                <a:solidFill>
                  <a:schemeClr val="bg1"/>
                </a:solidFill>
                <a:effectLst>
                  <a:glow rad="127000">
                    <a:srgbClr val="7030A0"/>
                  </a:glow>
                </a:effectLst>
              </a:rPr>
              <a:t>490</a:t>
            </a:r>
            <a:br>
              <a:rPr lang="en-US" sz="6000" b="1" dirty="0">
                <a:solidFill>
                  <a:schemeClr val="bg1"/>
                </a:solidFill>
                <a:effectLst>
                  <a:glow rad="127000">
                    <a:srgbClr val="7030A0"/>
                  </a:glow>
                </a:effectLst>
              </a:rPr>
            </a:br>
            <a:r>
              <a:rPr lang="en-US" sz="6000" b="1" dirty="0">
                <a:solidFill>
                  <a:schemeClr val="bg1"/>
                </a:solidFill>
                <a:effectLst>
                  <a:glow rad="127000">
                    <a:srgbClr val="7030A0"/>
                  </a:glow>
                </a:effectLst>
              </a:rPr>
              <a:t>years</a:t>
            </a:r>
          </a:p>
        </p:txBody>
      </p:sp>
      <p:sp>
        <p:nvSpPr>
          <p:cNvPr id="35" name="TextBox 34">
            <a:extLst>
              <a:ext uri="{FF2B5EF4-FFF2-40B4-BE49-F238E27FC236}">
                <a16:creationId xmlns:a16="http://schemas.microsoft.com/office/drawing/2014/main" id="{E477C50A-95BA-4350-B2DA-C400C1F45C00}"/>
              </a:ext>
            </a:extLst>
          </p:cNvPr>
          <p:cNvSpPr txBox="1"/>
          <p:nvPr/>
        </p:nvSpPr>
        <p:spPr>
          <a:xfrm>
            <a:off x="7181850" y="4705350"/>
            <a:ext cx="3067050" cy="830997"/>
          </a:xfrm>
          <a:prstGeom prst="rect">
            <a:avLst/>
          </a:prstGeom>
          <a:noFill/>
        </p:spPr>
        <p:txBody>
          <a:bodyPr wrap="square" rtlCol="0">
            <a:spAutoFit/>
          </a:bodyPr>
          <a:lstStyle/>
          <a:p>
            <a:r>
              <a:rPr lang="en-US" sz="4800" b="1" dirty="0">
                <a:solidFill>
                  <a:schemeClr val="bg1"/>
                </a:solidFill>
                <a:effectLst>
                  <a:glow rad="127000">
                    <a:srgbClr val="FF0000"/>
                  </a:glow>
                </a:effectLst>
              </a:rPr>
              <a:t>+7 years = </a:t>
            </a:r>
          </a:p>
        </p:txBody>
      </p:sp>
    </p:spTree>
    <p:extLst>
      <p:ext uri="{BB962C8B-B14F-4D97-AF65-F5344CB8AC3E}">
        <p14:creationId xmlns:p14="http://schemas.microsoft.com/office/powerpoint/2010/main" val="33032159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593273" y="5846617"/>
            <a:ext cx="9144000" cy="1129145"/>
          </a:xfrm>
        </p:spPr>
        <p:txBody>
          <a:bodyPr>
            <a:normAutofit/>
          </a:bodyPr>
          <a:lstStyle/>
          <a:p>
            <a:r>
              <a:rPr lang="en-US" sz="3600" dirty="0"/>
              <a:t>Matthew 24:15-22</a:t>
            </a:r>
          </a:p>
        </p:txBody>
      </p:sp>
    </p:spTree>
    <p:extLst>
      <p:ext uri="{BB962C8B-B14F-4D97-AF65-F5344CB8AC3E}">
        <p14:creationId xmlns:p14="http://schemas.microsoft.com/office/powerpoint/2010/main" val="459966069"/>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p:txBody>
          <a:bodyPr/>
          <a:lstStyle/>
          <a:p>
            <a:r>
              <a:rPr lang="en-US" baseline="30000" dirty="0"/>
              <a:t>25</a:t>
            </a:r>
            <a:r>
              <a:rPr lang="en-US" dirty="0"/>
              <a:t> "Know and understand this: From the issuing of the decree to restore and rebuild Jerusalem until the Anointed One, the ruler, comes, there will be seven 'sevens,' and sixty-two 'sevens.' </a:t>
            </a:r>
            <a:r>
              <a:rPr lang="en-US" dirty="0">
                <a:effectLst>
                  <a:glow rad="127000">
                    <a:srgbClr val="FF0000"/>
                  </a:glow>
                </a:effectLst>
              </a:rPr>
              <a:t>It will be rebuilt with streets and a trench, but in times of trouble.</a:t>
            </a:r>
          </a:p>
          <a:p>
            <a:endParaRPr lang="en-US" dirty="0"/>
          </a:p>
          <a:p>
            <a:endParaRPr lang="en-US" dirty="0"/>
          </a:p>
          <a:p>
            <a:endParaRPr lang="en-US" dirty="0"/>
          </a:p>
        </p:txBody>
      </p:sp>
      <p:sp>
        <p:nvSpPr>
          <p:cNvPr id="31" name="Oval 30">
            <a:extLst>
              <a:ext uri="{FF2B5EF4-FFF2-40B4-BE49-F238E27FC236}">
                <a16:creationId xmlns:a16="http://schemas.microsoft.com/office/drawing/2014/main" id="{86C4068D-9DDC-42C7-9BE9-F8526F5F3A12}"/>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AC0F487-9290-4BC8-B03C-7FE3DC5ED892}"/>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33" name="TextBox 32">
            <a:extLst>
              <a:ext uri="{FF2B5EF4-FFF2-40B4-BE49-F238E27FC236}">
                <a16:creationId xmlns:a16="http://schemas.microsoft.com/office/drawing/2014/main" id="{39F7D383-87A4-4349-A168-60C2D969B211}"/>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sp>
        <p:nvSpPr>
          <p:cNvPr id="29" name="AutoShape 10">
            <a:extLst>
              <a:ext uri="{FF2B5EF4-FFF2-40B4-BE49-F238E27FC236}">
                <a16:creationId xmlns:a16="http://schemas.microsoft.com/office/drawing/2014/main" id="{0FF2D0D2-032B-46DE-A375-DFF691639575}"/>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 + 434 = 483</a:t>
            </a:r>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sp>
        <p:nvSpPr>
          <p:cNvPr id="30" name="TextBox 29">
            <a:extLst>
              <a:ext uri="{FF2B5EF4-FFF2-40B4-BE49-F238E27FC236}">
                <a16:creationId xmlns:a16="http://schemas.microsoft.com/office/drawing/2014/main" id="{E54FB0FB-BB7E-4B69-8FD7-5693595F5D9B}"/>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spTree>
    <p:extLst>
      <p:ext uri="{BB962C8B-B14F-4D97-AF65-F5344CB8AC3E}">
        <p14:creationId xmlns:p14="http://schemas.microsoft.com/office/powerpoint/2010/main" val="2340439651"/>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baseline="30000" dirty="0"/>
              <a:t>26</a:t>
            </a:r>
            <a:r>
              <a:rPr lang="en-US" dirty="0"/>
              <a:t> </a:t>
            </a:r>
            <a:r>
              <a:rPr lang="en-US" dirty="0">
                <a:effectLst>
                  <a:glow rad="127000">
                    <a:srgbClr val="FF0000"/>
                  </a:glow>
                </a:effectLst>
              </a:rPr>
              <a:t>After the sixty-two 'sevens,' </a:t>
            </a:r>
            <a:r>
              <a:rPr lang="en-US" dirty="0"/>
              <a:t>the Anointed One will be cut off and will have nothing. The people of the ruler who will come will destroy the city and the sanctuary. The end will come like a flood: War will continue until the end, and desolations have been decreed.</a:t>
            </a:r>
          </a:p>
          <a:p>
            <a:endParaRPr lang="en-US" dirty="0"/>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701ADD-9844-48BB-A9A0-0E1EF02727D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spTree>
    <p:extLst>
      <p:ext uri="{BB962C8B-B14F-4D97-AF65-F5344CB8AC3E}">
        <p14:creationId xmlns:p14="http://schemas.microsoft.com/office/powerpoint/2010/main" val="1381978692"/>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baseline="30000" dirty="0"/>
              <a:t>26</a:t>
            </a:r>
            <a:r>
              <a:rPr lang="en-US" dirty="0"/>
              <a:t> After the sixty-two 'sevens,' </a:t>
            </a:r>
            <a:r>
              <a:rPr lang="en-US" dirty="0">
                <a:effectLst>
                  <a:glow rad="127000">
                    <a:srgbClr val="FF0000"/>
                  </a:glow>
                </a:effectLst>
              </a:rPr>
              <a:t>the Anointed One will be cut off and will have nothing. </a:t>
            </a:r>
            <a:r>
              <a:rPr lang="en-US" dirty="0"/>
              <a:t>The people of the ruler who will come will destroy the city and the sanctuary. The end will come like a flood: War will continue until the end, and desolations have been decreed.</a:t>
            </a:r>
          </a:p>
          <a:p>
            <a:endParaRPr lang="en-US" dirty="0"/>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701ADD-9844-48BB-A9A0-0E1EF02727D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rucifixion">
            <a:extLst>
              <a:ext uri="{FF2B5EF4-FFF2-40B4-BE49-F238E27FC236}">
                <a16:creationId xmlns:a16="http://schemas.microsoft.com/office/drawing/2014/main" id="{93EB0781-7567-4914-9088-FA79CEE73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084" y="4133980"/>
            <a:ext cx="1886080" cy="175247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spTree>
    <p:extLst>
      <p:ext uri="{BB962C8B-B14F-4D97-AF65-F5344CB8AC3E}">
        <p14:creationId xmlns:p14="http://schemas.microsoft.com/office/powerpoint/2010/main" val="1962517967"/>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4FE04D8-C505-4E9C-BF37-4F905D0890ED}"/>
              </a:ext>
            </a:extLst>
          </p:cNvPr>
          <p:cNvSpPr/>
          <p:nvPr/>
        </p:nvSpPr>
        <p:spPr>
          <a:xfrm>
            <a:off x="6305550" y="1847850"/>
            <a:ext cx="2552700" cy="685800"/>
          </a:xfrm>
          <a:prstGeom prst="rect">
            <a:avLst/>
          </a:prstGeom>
          <a:solidFill>
            <a:srgbClr val="FF0000"/>
          </a:solidFill>
          <a:ln>
            <a:solidFill>
              <a:srgbClr val="FF000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600D8D-E6F1-4F0D-90AF-F0AEDFDDF917}"/>
              </a:ext>
            </a:extLst>
          </p:cNvPr>
          <p:cNvSpPr/>
          <p:nvPr/>
        </p:nvSpPr>
        <p:spPr>
          <a:xfrm>
            <a:off x="3390900" y="2400300"/>
            <a:ext cx="7848600" cy="685800"/>
          </a:xfrm>
          <a:prstGeom prst="rect">
            <a:avLst/>
          </a:prstGeom>
          <a:solidFill>
            <a:srgbClr val="FF0000"/>
          </a:solidFill>
          <a:ln>
            <a:solidFill>
              <a:srgbClr val="FF000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baseline="30000" dirty="0"/>
              <a:t>26</a:t>
            </a:r>
            <a:r>
              <a:rPr lang="en-US" dirty="0"/>
              <a:t> After the sixty-two 'sevens,' the Anointed One will be cut off and will have nothing. </a:t>
            </a:r>
            <a:r>
              <a:rPr lang="en-US" dirty="0">
                <a:effectLst>
                  <a:glow rad="127000">
                    <a:srgbClr val="FF0000"/>
                  </a:glow>
                </a:effectLst>
              </a:rPr>
              <a:t>The people of the ruler who will come will destroy the city and the sanctuary. </a:t>
            </a:r>
            <a:r>
              <a:rPr lang="en-US" dirty="0"/>
              <a:t>The end will come like a flood: War will continue until the end, and desolations have been decreed.</a:t>
            </a:r>
          </a:p>
          <a:p>
            <a:endParaRPr lang="en-US" dirty="0"/>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701ADD-9844-48BB-A9A0-0E1EF02727D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pic>
        <p:nvPicPr>
          <p:cNvPr id="31" name="Picture 16" descr="crucifixion">
            <a:extLst>
              <a:ext uri="{FF2B5EF4-FFF2-40B4-BE49-F238E27FC236}">
                <a16:creationId xmlns:a16="http://schemas.microsoft.com/office/drawing/2014/main" id="{4C1A1E2F-35B3-4054-ABBA-2F6FFF0FF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084" y="4133980"/>
            <a:ext cx="1886080" cy="175247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3">
            <a:extLst>
              <a:ext uri="{FF2B5EF4-FFF2-40B4-BE49-F238E27FC236}">
                <a16:creationId xmlns:a16="http://schemas.microsoft.com/office/drawing/2014/main" id="{F337258F-2B09-4DAA-AFAA-CD20D7D99792}"/>
              </a:ext>
            </a:extLst>
          </p:cNvPr>
          <p:cNvGrpSpPr>
            <a:grpSpLocks/>
          </p:cNvGrpSpPr>
          <p:nvPr/>
        </p:nvGrpSpPr>
        <p:grpSpPr bwMode="auto">
          <a:xfrm>
            <a:off x="6458854" y="4171951"/>
            <a:ext cx="1523096" cy="1705916"/>
            <a:chOff x="3456" y="240"/>
            <a:chExt cx="528" cy="768"/>
          </a:xfrm>
          <a:effectLst>
            <a:glow rad="127000">
              <a:schemeClr val="bg1"/>
            </a:glow>
          </a:effectLst>
        </p:grpSpPr>
        <p:pic>
          <p:nvPicPr>
            <p:cNvPr id="10" name="Picture 14" descr="fire">
              <a:extLst>
                <a:ext uri="{FF2B5EF4-FFF2-40B4-BE49-F238E27FC236}">
                  <a16:creationId xmlns:a16="http://schemas.microsoft.com/office/drawing/2014/main" id="{A4CDA379-845A-4DC5-A0FB-9F37A68D0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r="22223"/>
            <a:stretch>
              <a:fillRect/>
            </a:stretch>
          </p:blipFill>
          <p:spPr bwMode="auto">
            <a:xfrm>
              <a:off x="3456" y="240"/>
              <a:ext cx="528"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heaven-02">
              <a:extLst>
                <a:ext uri="{FF2B5EF4-FFF2-40B4-BE49-F238E27FC236}">
                  <a16:creationId xmlns:a16="http://schemas.microsoft.com/office/drawing/2014/main" id="{2B3C14CE-6546-44BD-8D70-2FC3587AE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4073" b="16653"/>
            <a:stretch>
              <a:fillRect/>
            </a:stretch>
          </p:blipFill>
          <p:spPr bwMode="auto">
            <a:xfrm>
              <a:off x="3456" y="554"/>
              <a:ext cx="52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31">
            <a:extLst>
              <a:ext uri="{FF2B5EF4-FFF2-40B4-BE49-F238E27FC236}">
                <a16:creationId xmlns:a16="http://schemas.microsoft.com/office/drawing/2014/main" id="{EE408BCF-0F6A-421A-833A-4B7A40C219CB}"/>
              </a:ext>
            </a:extLst>
          </p:cNvPr>
          <p:cNvSpPr txBox="1"/>
          <p:nvPr/>
        </p:nvSpPr>
        <p:spPr>
          <a:xfrm>
            <a:off x="6305550" y="5734050"/>
            <a:ext cx="2152650" cy="646331"/>
          </a:xfrm>
          <a:prstGeom prst="rect">
            <a:avLst/>
          </a:prstGeom>
          <a:noFill/>
        </p:spPr>
        <p:txBody>
          <a:bodyPr wrap="square" rtlCol="0">
            <a:spAutoFit/>
          </a:bodyPr>
          <a:lstStyle/>
          <a:p>
            <a:r>
              <a:rPr lang="en-US" sz="3600" b="1" dirty="0">
                <a:solidFill>
                  <a:schemeClr val="bg1"/>
                </a:solidFill>
                <a:effectLst>
                  <a:glow rad="127000">
                    <a:srgbClr val="052441"/>
                  </a:glow>
                </a:effectLst>
              </a:rPr>
              <a:t>ROMANS</a:t>
            </a:r>
          </a:p>
        </p:txBody>
      </p:sp>
      <p:sp>
        <p:nvSpPr>
          <p:cNvPr id="36" name="TextBox 35">
            <a:extLst>
              <a:ext uri="{FF2B5EF4-FFF2-40B4-BE49-F238E27FC236}">
                <a16:creationId xmlns:a16="http://schemas.microsoft.com/office/drawing/2014/main" id="{72952FCA-6CF3-4360-AB34-3C3266336F15}"/>
              </a:ext>
            </a:extLst>
          </p:cNvPr>
          <p:cNvSpPr txBox="1"/>
          <p:nvPr/>
        </p:nvSpPr>
        <p:spPr>
          <a:xfrm>
            <a:off x="5543550" y="5391150"/>
            <a:ext cx="857250" cy="830997"/>
          </a:xfrm>
          <a:prstGeom prst="rect">
            <a:avLst/>
          </a:prstGeom>
          <a:noFill/>
        </p:spPr>
        <p:txBody>
          <a:bodyPr wrap="square" rtlCol="0">
            <a:spAutoFit/>
          </a:bodyPr>
          <a:lstStyle/>
          <a:p>
            <a:r>
              <a:rPr lang="en-US" sz="4800" b="1" dirty="0">
                <a:solidFill>
                  <a:schemeClr val="bg1"/>
                </a:solidFill>
                <a:effectLst>
                  <a:glow rad="127000">
                    <a:schemeClr val="tx1"/>
                  </a:glow>
                </a:effectLst>
              </a:rPr>
              <a:t>32</a:t>
            </a:r>
          </a:p>
        </p:txBody>
      </p:sp>
      <p:sp>
        <p:nvSpPr>
          <p:cNvPr id="37" name="TextBox 36">
            <a:extLst>
              <a:ext uri="{FF2B5EF4-FFF2-40B4-BE49-F238E27FC236}">
                <a16:creationId xmlns:a16="http://schemas.microsoft.com/office/drawing/2014/main" id="{8F12D31F-3216-4256-9FE1-914F709139CA}"/>
              </a:ext>
            </a:extLst>
          </p:cNvPr>
          <p:cNvSpPr txBox="1"/>
          <p:nvPr/>
        </p:nvSpPr>
        <p:spPr>
          <a:xfrm>
            <a:off x="6800850" y="5372100"/>
            <a:ext cx="857250" cy="830997"/>
          </a:xfrm>
          <a:prstGeom prst="rect">
            <a:avLst/>
          </a:prstGeom>
          <a:noFill/>
        </p:spPr>
        <p:txBody>
          <a:bodyPr wrap="square" rtlCol="0">
            <a:spAutoFit/>
          </a:bodyPr>
          <a:lstStyle/>
          <a:p>
            <a:r>
              <a:rPr lang="en-US" sz="4800" b="1" dirty="0">
                <a:solidFill>
                  <a:schemeClr val="bg1"/>
                </a:solidFill>
                <a:effectLst>
                  <a:glow rad="127000">
                    <a:schemeClr val="tx1"/>
                  </a:glow>
                </a:effectLst>
              </a:rPr>
              <a:t>70</a:t>
            </a:r>
          </a:p>
        </p:txBody>
      </p:sp>
    </p:spTree>
    <p:extLst>
      <p:ext uri="{BB962C8B-B14F-4D97-AF65-F5344CB8AC3E}">
        <p14:creationId xmlns:p14="http://schemas.microsoft.com/office/powerpoint/2010/main" val="28561694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baseline="30000" dirty="0"/>
              <a:t>26</a:t>
            </a:r>
            <a:r>
              <a:rPr lang="en-US" dirty="0"/>
              <a:t> After the sixty-two 'sevens,' the Anointed One will be cut off and will have nothing. The people of the ruler who will come will destroy the city and the sanctuary. </a:t>
            </a:r>
            <a:r>
              <a:rPr lang="en-US" dirty="0">
                <a:effectLst>
                  <a:glow rad="127000">
                    <a:srgbClr val="FF0000"/>
                  </a:glow>
                </a:effectLst>
              </a:rPr>
              <a:t>The end will come like a flood: War will continue until the end, and desolations have been decreed.</a:t>
            </a:r>
          </a:p>
          <a:p>
            <a:endParaRPr lang="en-US" dirty="0"/>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701ADD-9844-48BB-A9A0-0E1EF02727D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pic>
        <p:nvPicPr>
          <p:cNvPr id="31" name="Picture 16" descr="crucifixion">
            <a:extLst>
              <a:ext uri="{FF2B5EF4-FFF2-40B4-BE49-F238E27FC236}">
                <a16:creationId xmlns:a16="http://schemas.microsoft.com/office/drawing/2014/main" id="{4C1A1E2F-35B3-4054-ABBA-2F6FFF0FF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084" y="4133980"/>
            <a:ext cx="1886080" cy="175247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3">
            <a:extLst>
              <a:ext uri="{FF2B5EF4-FFF2-40B4-BE49-F238E27FC236}">
                <a16:creationId xmlns:a16="http://schemas.microsoft.com/office/drawing/2014/main" id="{F337258F-2B09-4DAA-AFAA-CD20D7D99792}"/>
              </a:ext>
            </a:extLst>
          </p:cNvPr>
          <p:cNvGrpSpPr>
            <a:grpSpLocks/>
          </p:cNvGrpSpPr>
          <p:nvPr/>
        </p:nvGrpSpPr>
        <p:grpSpPr bwMode="auto">
          <a:xfrm>
            <a:off x="6458854" y="4171951"/>
            <a:ext cx="1523096" cy="1705916"/>
            <a:chOff x="3456" y="240"/>
            <a:chExt cx="528" cy="768"/>
          </a:xfrm>
          <a:effectLst>
            <a:glow rad="127000">
              <a:schemeClr val="bg1"/>
            </a:glow>
          </a:effectLst>
        </p:grpSpPr>
        <p:pic>
          <p:nvPicPr>
            <p:cNvPr id="10" name="Picture 14" descr="fire">
              <a:extLst>
                <a:ext uri="{FF2B5EF4-FFF2-40B4-BE49-F238E27FC236}">
                  <a16:creationId xmlns:a16="http://schemas.microsoft.com/office/drawing/2014/main" id="{A4CDA379-845A-4DC5-A0FB-9F37A68D0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r="22223"/>
            <a:stretch>
              <a:fillRect/>
            </a:stretch>
          </p:blipFill>
          <p:spPr bwMode="auto">
            <a:xfrm>
              <a:off x="3456" y="240"/>
              <a:ext cx="528"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heaven-02">
              <a:extLst>
                <a:ext uri="{FF2B5EF4-FFF2-40B4-BE49-F238E27FC236}">
                  <a16:creationId xmlns:a16="http://schemas.microsoft.com/office/drawing/2014/main" id="{2B3C14CE-6546-44BD-8D70-2FC3587AE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4073" b="16653"/>
            <a:stretch>
              <a:fillRect/>
            </a:stretch>
          </p:blipFill>
          <p:spPr bwMode="auto">
            <a:xfrm>
              <a:off x="3456" y="554"/>
              <a:ext cx="52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31">
            <a:extLst>
              <a:ext uri="{FF2B5EF4-FFF2-40B4-BE49-F238E27FC236}">
                <a16:creationId xmlns:a16="http://schemas.microsoft.com/office/drawing/2014/main" id="{EE408BCF-0F6A-421A-833A-4B7A40C219CB}"/>
              </a:ext>
            </a:extLst>
          </p:cNvPr>
          <p:cNvSpPr txBox="1"/>
          <p:nvPr/>
        </p:nvSpPr>
        <p:spPr>
          <a:xfrm>
            <a:off x="6305550" y="5734050"/>
            <a:ext cx="2152650" cy="646331"/>
          </a:xfrm>
          <a:prstGeom prst="rect">
            <a:avLst/>
          </a:prstGeom>
          <a:noFill/>
        </p:spPr>
        <p:txBody>
          <a:bodyPr wrap="square" rtlCol="0">
            <a:spAutoFit/>
          </a:bodyPr>
          <a:lstStyle/>
          <a:p>
            <a:r>
              <a:rPr lang="en-US" sz="3600" b="1" dirty="0">
                <a:solidFill>
                  <a:schemeClr val="bg1"/>
                </a:solidFill>
                <a:effectLst>
                  <a:glow rad="127000">
                    <a:srgbClr val="052441"/>
                  </a:glow>
                </a:effectLst>
              </a:rPr>
              <a:t>ROMANS</a:t>
            </a:r>
          </a:p>
        </p:txBody>
      </p:sp>
      <p:sp>
        <p:nvSpPr>
          <p:cNvPr id="36" name="TextBox 35">
            <a:extLst>
              <a:ext uri="{FF2B5EF4-FFF2-40B4-BE49-F238E27FC236}">
                <a16:creationId xmlns:a16="http://schemas.microsoft.com/office/drawing/2014/main" id="{72952FCA-6CF3-4360-AB34-3C3266336F15}"/>
              </a:ext>
            </a:extLst>
          </p:cNvPr>
          <p:cNvSpPr txBox="1"/>
          <p:nvPr/>
        </p:nvSpPr>
        <p:spPr>
          <a:xfrm>
            <a:off x="5543550" y="5391150"/>
            <a:ext cx="857250" cy="830997"/>
          </a:xfrm>
          <a:prstGeom prst="rect">
            <a:avLst/>
          </a:prstGeom>
          <a:noFill/>
        </p:spPr>
        <p:txBody>
          <a:bodyPr wrap="square" rtlCol="0">
            <a:spAutoFit/>
          </a:bodyPr>
          <a:lstStyle/>
          <a:p>
            <a:r>
              <a:rPr lang="en-US" sz="4800" b="1" dirty="0">
                <a:solidFill>
                  <a:schemeClr val="bg1"/>
                </a:solidFill>
                <a:effectLst>
                  <a:glow rad="127000">
                    <a:schemeClr val="tx1"/>
                  </a:glow>
                </a:effectLst>
              </a:rPr>
              <a:t>32</a:t>
            </a:r>
          </a:p>
        </p:txBody>
      </p:sp>
      <p:sp>
        <p:nvSpPr>
          <p:cNvPr id="37" name="TextBox 36">
            <a:extLst>
              <a:ext uri="{FF2B5EF4-FFF2-40B4-BE49-F238E27FC236}">
                <a16:creationId xmlns:a16="http://schemas.microsoft.com/office/drawing/2014/main" id="{8F12D31F-3216-4256-9FE1-914F709139CA}"/>
              </a:ext>
            </a:extLst>
          </p:cNvPr>
          <p:cNvSpPr txBox="1"/>
          <p:nvPr/>
        </p:nvSpPr>
        <p:spPr>
          <a:xfrm>
            <a:off x="6800850" y="5372100"/>
            <a:ext cx="857250" cy="830997"/>
          </a:xfrm>
          <a:prstGeom prst="rect">
            <a:avLst/>
          </a:prstGeom>
          <a:noFill/>
        </p:spPr>
        <p:txBody>
          <a:bodyPr wrap="square" rtlCol="0">
            <a:spAutoFit/>
          </a:bodyPr>
          <a:lstStyle/>
          <a:p>
            <a:r>
              <a:rPr lang="en-US" sz="4800" b="1" dirty="0">
                <a:solidFill>
                  <a:schemeClr val="bg1"/>
                </a:solidFill>
                <a:effectLst>
                  <a:glow rad="127000">
                    <a:schemeClr val="tx1"/>
                  </a:glow>
                </a:effectLst>
              </a:rPr>
              <a:t>70</a:t>
            </a:r>
          </a:p>
        </p:txBody>
      </p:sp>
    </p:spTree>
    <p:extLst>
      <p:ext uri="{BB962C8B-B14F-4D97-AF65-F5344CB8AC3E}">
        <p14:creationId xmlns:p14="http://schemas.microsoft.com/office/powerpoint/2010/main" val="184620564"/>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baseline="30000" dirty="0"/>
              <a:t>26</a:t>
            </a:r>
            <a:r>
              <a:rPr lang="en-US" dirty="0"/>
              <a:t> After the sixty-two 'sevens,' the Anointed One will be cut off and will have nothing. The people of the ruler who will come will destroy the city and the sanctuary. </a:t>
            </a:r>
            <a:r>
              <a:rPr lang="en-US" dirty="0">
                <a:effectLst>
                  <a:glow rad="127000">
                    <a:srgbClr val="FF0000"/>
                  </a:glow>
                </a:effectLst>
              </a:rPr>
              <a:t>The end will come like a flood: War will continue until the end, and desolations have been decreed.</a:t>
            </a:r>
          </a:p>
          <a:p>
            <a:endParaRPr lang="en-US" dirty="0"/>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701ADD-9844-48BB-A9A0-0E1EF02727D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pic>
        <p:nvPicPr>
          <p:cNvPr id="31" name="Picture 16" descr="crucifixion">
            <a:extLst>
              <a:ext uri="{FF2B5EF4-FFF2-40B4-BE49-F238E27FC236}">
                <a16:creationId xmlns:a16="http://schemas.microsoft.com/office/drawing/2014/main" id="{4C1A1E2F-35B3-4054-ABBA-2F6FFF0FF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8084" y="4133980"/>
            <a:ext cx="1886080" cy="175247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3">
            <a:extLst>
              <a:ext uri="{FF2B5EF4-FFF2-40B4-BE49-F238E27FC236}">
                <a16:creationId xmlns:a16="http://schemas.microsoft.com/office/drawing/2014/main" id="{F337258F-2B09-4DAA-AFAA-CD20D7D99792}"/>
              </a:ext>
            </a:extLst>
          </p:cNvPr>
          <p:cNvGrpSpPr>
            <a:grpSpLocks/>
          </p:cNvGrpSpPr>
          <p:nvPr/>
        </p:nvGrpSpPr>
        <p:grpSpPr bwMode="auto">
          <a:xfrm>
            <a:off x="6458854" y="4171951"/>
            <a:ext cx="1523096" cy="1705916"/>
            <a:chOff x="3456" y="240"/>
            <a:chExt cx="528" cy="768"/>
          </a:xfrm>
          <a:effectLst>
            <a:glow rad="127000">
              <a:schemeClr val="bg1"/>
            </a:glow>
          </a:effectLst>
        </p:grpSpPr>
        <p:pic>
          <p:nvPicPr>
            <p:cNvPr id="10" name="Picture 14" descr="fire">
              <a:extLst>
                <a:ext uri="{FF2B5EF4-FFF2-40B4-BE49-F238E27FC236}">
                  <a16:creationId xmlns:a16="http://schemas.microsoft.com/office/drawing/2014/main" id="{A4CDA379-845A-4DC5-A0FB-9F37A68D0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r="22223"/>
            <a:stretch>
              <a:fillRect/>
            </a:stretch>
          </p:blipFill>
          <p:spPr bwMode="auto">
            <a:xfrm>
              <a:off x="3456" y="240"/>
              <a:ext cx="528"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heaven-02">
              <a:extLst>
                <a:ext uri="{FF2B5EF4-FFF2-40B4-BE49-F238E27FC236}">
                  <a16:creationId xmlns:a16="http://schemas.microsoft.com/office/drawing/2014/main" id="{2B3C14CE-6546-44BD-8D70-2FC3587AE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93" r="34073" b="16653"/>
            <a:stretch>
              <a:fillRect/>
            </a:stretch>
          </p:blipFill>
          <p:spPr bwMode="auto">
            <a:xfrm>
              <a:off x="3456" y="554"/>
              <a:ext cx="52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31">
            <a:extLst>
              <a:ext uri="{FF2B5EF4-FFF2-40B4-BE49-F238E27FC236}">
                <a16:creationId xmlns:a16="http://schemas.microsoft.com/office/drawing/2014/main" id="{EE408BCF-0F6A-421A-833A-4B7A40C219CB}"/>
              </a:ext>
            </a:extLst>
          </p:cNvPr>
          <p:cNvSpPr txBox="1"/>
          <p:nvPr/>
        </p:nvSpPr>
        <p:spPr>
          <a:xfrm>
            <a:off x="6286500" y="5962650"/>
            <a:ext cx="2152650" cy="646331"/>
          </a:xfrm>
          <a:prstGeom prst="rect">
            <a:avLst/>
          </a:prstGeom>
          <a:noFill/>
        </p:spPr>
        <p:txBody>
          <a:bodyPr wrap="square" rtlCol="0">
            <a:spAutoFit/>
          </a:bodyPr>
          <a:lstStyle/>
          <a:p>
            <a:r>
              <a:rPr lang="en-US" sz="3600" b="1" dirty="0">
                <a:solidFill>
                  <a:schemeClr val="bg1"/>
                </a:solidFill>
                <a:effectLst>
                  <a:glow rad="127000">
                    <a:srgbClr val="052441"/>
                  </a:glow>
                </a:effectLst>
              </a:rPr>
              <a:t>ROMANS</a:t>
            </a:r>
          </a:p>
        </p:txBody>
      </p:sp>
      <p:pic>
        <p:nvPicPr>
          <p:cNvPr id="20" name="Picture 34">
            <a:extLst>
              <a:ext uri="{FF2B5EF4-FFF2-40B4-BE49-F238E27FC236}">
                <a16:creationId xmlns:a16="http://schemas.microsoft.com/office/drawing/2014/main" id="{380B3635-CA39-4E8F-B763-34D54058A8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704" y="4857750"/>
            <a:ext cx="2747267" cy="1448046"/>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75927"/>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CA23707-8450-4BFC-AC12-CACE532D08C2}"/>
              </a:ext>
            </a:extLst>
          </p:cNvPr>
          <p:cNvSpPr txBox="1"/>
          <p:nvPr/>
        </p:nvSpPr>
        <p:spPr>
          <a:xfrm>
            <a:off x="6286500" y="5962650"/>
            <a:ext cx="2152650" cy="646331"/>
          </a:xfrm>
          <a:prstGeom prst="rect">
            <a:avLst/>
          </a:prstGeom>
          <a:noFill/>
        </p:spPr>
        <p:txBody>
          <a:bodyPr wrap="square" rtlCol="0">
            <a:spAutoFit/>
          </a:bodyPr>
          <a:lstStyle/>
          <a:p>
            <a:r>
              <a:rPr lang="en-US" sz="3600" b="1" dirty="0">
                <a:solidFill>
                  <a:schemeClr val="bg1"/>
                </a:solidFill>
                <a:effectLst>
                  <a:glow rad="127000">
                    <a:srgbClr val="052441"/>
                  </a:glow>
                </a:effectLst>
              </a:rPr>
              <a:t>ROMANS</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dirty="0"/>
              <a:t> </a:t>
            </a:r>
            <a:r>
              <a:rPr lang="en-US" baseline="30000" dirty="0"/>
              <a:t>27</a:t>
            </a:r>
            <a:r>
              <a:rPr lang="en-US" dirty="0"/>
              <a:t> He will confirm a covenant with many for </a:t>
            </a:r>
            <a:r>
              <a:rPr lang="en-US" dirty="0">
                <a:effectLst>
                  <a:glow rad="127000">
                    <a:srgbClr val="FF0000"/>
                  </a:glow>
                </a:effectLst>
              </a:rPr>
              <a:t>one 'seven.'</a:t>
            </a:r>
            <a:r>
              <a:rPr lang="en-US" dirty="0"/>
              <a:t> In the middle of the 'seven' he will put an end to sacrifice and offering. And on a wing </a:t>
            </a:r>
            <a:r>
              <a:rPr lang="en-US" i="1" dirty="0"/>
              <a:t>of the temple </a:t>
            </a:r>
            <a:r>
              <a:rPr lang="en-US" dirty="0"/>
              <a:t>he will set up an abomination that causes desolation, until the end that is decreed is poured out on him. "</a:t>
            </a:r>
          </a:p>
          <a:p>
            <a:endParaRPr lang="en-US" dirty="0"/>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4" name="AutoShape 6">
            <a:extLst>
              <a:ext uri="{FF2B5EF4-FFF2-40B4-BE49-F238E27FC236}">
                <a16:creationId xmlns:a16="http://schemas.microsoft.com/office/drawing/2014/main" id="{F9CEA628-757A-43D3-B3C2-285C60866CD1}"/>
              </a:ext>
            </a:extLst>
          </p:cNvPr>
          <p:cNvSpPr>
            <a:spLocks noChangeArrowheads="1"/>
          </p:cNvSpPr>
          <p:nvPr/>
        </p:nvSpPr>
        <p:spPr bwMode="auto">
          <a:xfrm>
            <a:off x="8743950" y="5221334"/>
            <a:ext cx="2345592" cy="504576"/>
          </a:xfrm>
          <a:prstGeom prst="homePlate">
            <a:avLst>
              <a:gd name="adj" fmla="val 54112"/>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1 X 7 =7</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sp>
        <p:nvSpPr>
          <p:cNvPr id="31" name="TextBox 30">
            <a:extLst>
              <a:ext uri="{FF2B5EF4-FFF2-40B4-BE49-F238E27FC236}">
                <a16:creationId xmlns:a16="http://schemas.microsoft.com/office/drawing/2014/main" id="{65A5AEDF-18D1-48A2-A334-ADE07912CB3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pic>
        <p:nvPicPr>
          <p:cNvPr id="32" name="Picture 16" descr="crucifixion">
            <a:extLst>
              <a:ext uri="{FF2B5EF4-FFF2-40B4-BE49-F238E27FC236}">
                <a16:creationId xmlns:a16="http://schemas.microsoft.com/office/drawing/2014/main" id="{F38D9859-F1D1-44B5-A7CC-CDE93B917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084" y="4133980"/>
            <a:ext cx="1886080" cy="175247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3">
            <a:extLst>
              <a:ext uri="{FF2B5EF4-FFF2-40B4-BE49-F238E27FC236}">
                <a16:creationId xmlns:a16="http://schemas.microsoft.com/office/drawing/2014/main" id="{D7521C8F-7E0C-4846-9788-BED709D3DB1A}"/>
              </a:ext>
            </a:extLst>
          </p:cNvPr>
          <p:cNvGrpSpPr>
            <a:grpSpLocks/>
          </p:cNvGrpSpPr>
          <p:nvPr/>
        </p:nvGrpSpPr>
        <p:grpSpPr bwMode="auto">
          <a:xfrm>
            <a:off x="6458854" y="4171951"/>
            <a:ext cx="1523096" cy="1705916"/>
            <a:chOff x="3456" y="240"/>
            <a:chExt cx="528" cy="768"/>
          </a:xfrm>
          <a:effectLst>
            <a:glow rad="127000">
              <a:schemeClr val="bg1"/>
            </a:glow>
          </a:effectLst>
        </p:grpSpPr>
        <p:pic>
          <p:nvPicPr>
            <p:cNvPr id="35" name="Picture 14" descr="fire">
              <a:extLst>
                <a:ext uri="{FF2B5EF4-FFF2-40B4-BE49-F238E27FC236}">
                  <a16:creationId xmlns:a16="http://schemas.microsoft.com/office/drawing/2014/main" id="{62466367-E2AF-44B2-93EB-996D384FB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r="22223"/>
            <a:stretch>
              <a:fillRect/>
            </a:stretch>
          </p:blipFill>
          <p:spPr bwMode="auto">
            <a:xfrm>
              <a:off x="3456" y="240"/>
              <a:ext cx="528"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heaven-02">
              <a:extLst>
                <a:ext uri="{FF2B5EF4-FFF2-40B4-BE49-F238E27FC236}">
                  <a16:creationId xmlns:a16="http://schemas.microsoft.com/office/drawing/2014/main" id="{E1EDE340-F27E-40E0-B44D-960E7906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4073" b="16653"/>
            <a:stretch>
              <a:fillRect/>
            </a:stretch>
          </p:blipFill>
          <p:spPr bwMode="auto">
            <a:xfrm>
              <a:off x="3456" y="554"/>
              <a:ext cx="52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icture 34">
            <a:extLst>
              <a:ext uri="{FF2B5EF4-FFF2-40B4-BE49-F238E27FC236}">
                <a16:creationId xmlns:a16="http://schemas.microsoft.com/office/drawing/2014/main" id="{350BE39E-A864-4B05-8972-F6103555B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704" y="4857750"/>
            <a:ext cx="2747267" cy="1448046"/>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278087"/>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6">
            <a:extLst>
              <a:ext uri="{FF2B5EF4-FFF2-40B4-BE49-F238E27FC236}">
                <a16:creationId xmlns:a16="http://schemas.microsoft.com/office/drawing/2014/main" id="{DC501950-C251-4ADC-B2A2-C3A0AC2B9A0D}"/>
              </a:ext>
            </a:extLst>
          </p:cNvPr>
          <p:cNvSpPr>
            <a:spLocks noChangeArrowheads="1"/>
          </p:cNvSpPr>
          <p:nvPr/>
        </p:nvSpPr>
        <p:spPr bwMode="auto">
          <a:xfrm>
            <a:off x="8743950" y="5221334"/>
            <a:ext cx="2345592" cy="504576"/>
          </a:xfrm>
          <a:prstGeom prst="homePlate">
            <a:avLst>
              <a:gd name="adj" fmla="val 54112"/>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1 X 7 =7</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dirty="0"/>
              <a:t> </a:t>
            </a:r>
            <a:r>
              <a:rPr lang="en-US" baseline="30000" dirty="0"/>
              <a:t>27</a:t>
            </a:r>
            <a:r>
              <a:rPr lang="en-US" dirty="0"/>
              <a:t> He will </a:t>
            </a:r>
            <a:r>
              <a:rPr lang="en-US" dirty="0">
                <a:effectLst>
                  <a:glow rad="127000">
                    <a:srgbClr val="FF0000"/>
                  </a:glow>
                </a:effectLst>
              </a:rPr>
              <a:t>confirm a covenant with many for one 'seven.'</a:t>
            </a:r>
            <a:r>
              <a:rPr lang="en-US" dirty="0"/>
              <a:t> In the middle of the 'seven' he will put an end to sacrifice and offering. And on a wing </a:t>
            </a:r>
            <a:r>
              <a:rPr lang="en-US" i="1" dirty="0"/>
              <a:t>of the temple </a:t>
            </a:r>
            <a:r>
              <a:rPr lang="en-US" dirty="0"/>
              <a:t>he will set up an abomination that causes desolation, until the end that is decreed is poured out on him. "</a:t>
            </a:r>
          </a:p>
          <a:p>
            <a:endParaRPr lang="en-US" dirty="0"/>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grpSp>
        <p:nvGrpSpPr>
          <p:cNvPr id="21" name="Group 29">
            <a:extLst>
              <a:ext uri="{FF2B5EF4-FFF2-40B4-BE49-F238E27FC236}">
                <a16:creationId xmlns:a16="http://schemas.microsoft.com/office/drawing/2014/main" id="{B4443E65-2213-43CB-A91A-AF0093258C41}"/>
              </a:ext>
            </a:extLst>
          </p:cNvPr>
          <p:cNvGrpSpPr>
            <a:grpSpLocks/>
          </p:cNvGrpSpPr>
          <p:nvPr/>
        </p:nvGrpSpPr>
        <p:grpSpPr bwMode="auto">
          <a:xfrm>
            <a:off x="8376483" y="4730179"/>
            <a:ext cx="957416" cy="1325453"/>
            <a:chOff x="4016" y="983"/>
            <a:chExt cx="481" cy="704"/>
          </a:xfrm>
          <a:effectLst>
            <a:outerShdw blurRad="50800" dist="50800" dir="5400000" algn="ctr" rotWithShape="0">
              <a:schemeClr val="tx1"/>
            </a:outerShdw>
          </a:effectLst>
        </p:grpSpPr>
        <p:sp>
          <p:nvSpPr>
            <p:cNvPr id="22" name="AutoShape 30">
              <a:extLst>
                <a:ext uri="{FF2B5EF4-FFF2-40B4-BE49-F238E27FC236}">
                  <a16:creationId xmlns:a16="http://schemas.microsoft.com/office/drawing/2014/main" id="{0745AA19-0916-475F-AA23-31AA34204A07}"/>
                </a:ext>
              </a:extLst>
            </p:cNvPr>
            <p:cNvSpPr>
              <a:spLocks noChangeArrowheads="1"/>
            </p:cNvSpPr>
            <p:nvPr/>
          </p:nvSpPr>
          <p:spPr bwMode="auto">
            <a:xfrm>
              <a:off x="4027" y="983"/>
              <a:ext cx="463" cy="704"/>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endParaRPr lang="en-US" sz="2800"/>
            </a:p>
          </p:txBody>
        </p:sp>
        <p:sp>
          <p:nvSpPr>
            <p:cNvPr id="23" name="Text Box 31">
              <a:extLst>
                <a:ext uri="{FF2B5EF4-FFF2-40B4-BE49-F238E27FC236}">
                  <a16:creationId xmlns:a16="http://schemas.microsoft.com/office/drawing/2014/main" id="{C0967DE0-09C5-4E96-9FF9-B07EFFCB9A44}"/>
                </a:ext>
              </a:extLst>
            </p:cNvPr>
            <p:cNvSpPr txBox="1">
              <a:spLocks noChangeArrowheads="1"/>
            </p:cNvSpPr>
            <p:nvPr/>
          </p:nvSpPr>
          <p:spPr bwMode="auto">
            <a:xfrm>
              <a:off x="4016" y="1069"/>
              <a:ext cx="481"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sz="3200" b="1">
                  <a:solidFill>
                    <a:schemeClr val="bg1"/>
                  </a:solidFill>
                  <a:latin typeface="Arial" panose="020B0604020202020204" pitchFamily="34" charset="0"/>
                </a:defRPr>
              </a:lvl1pPr>
              <a:lvl2pPr marL="742950" indent="-285750" defTabSz="1019175" eaLnBrk="0" hangingPunct="0">
                <a:defRPr sz="3200" b="1">
                  <a:solidFill>
                    <a:schemeClr val="bg1"/>
                  </a:solidFill>
                  <a:latin typeface="Arial" panose="020B0604020202020204" pitchFamily="34" charset="0"/>
                </a:defRPr>
              </a:lvl2pPr>
              <a:lvl3pPr marL="1143000" indent="-228600" defTabSz="1019175" eaLnBrk="0" hangingPunct="0">
                <a:defRPr sz="3200" b="1">
                  <a:solidFill>
                    <a:schemeClr val="bg1"/>
                  </a:solidFill>
                  <a:latin typeface="Arial" panose="020B0604020202020204" pitchFamily="34" charset="0"/>
                </a:defRPr>
              </a:lvl3pPr>
              <a:lvl4pPr marL="1600200" indent="-228600" defTabSz="1019175" eaLnBrk="0" hangingPunct="0">
                <a:defRPr sz="3200" b="1">
                  <a:solidFill>
                    <a:schemeClr val="bg1"/>
                  </a:solidFill>
                  <a:latin typeface="Arial" panose="020B0604020202020204" pitchFamily="34" charset="0"/>
                </a:defRPr>
              </a:lvl4pPr>
              <a:lvl5pPr marL="2057400" indent="-228600" defTabSz="1019175" eaLnBrk="0" hangingPunct="0">
                <a:defRPr sz="3200" b="1">
                  <a:solidFill>
                    <a:schemeClr val="bg1"/>
                  </a:solidFill>
                  <a:latin typeface="Arial" panose="020B0604020202020204" pitchFamily="34" charset="0"/>
                </a:defRPr>
              </a:lvl5pPr>
              <a:lvl6pPr marL="2514600" indent="-228600" defTabSz="1019175" eaLnBrk="0" fontAlgn="base" hangingPunct="0">
                <a:spcBef>
                  <a:spcPct val="0"/>
                </a:spcBef>
                <a:spcAft>
                  <a:spcPct val="0"/>
                </a:spcAft>
                <a:defRPr sz="3200" b="1">
                  <a:solidFill>
                    <a:schemeClr val="bg1"/>
                  </a:solidFill>
                  <a:latin typeface="Arial" panose="020B0604020202020204" pitchFamily="34" charset="0"/>
                </a:defRPr>
              </a:lvl6pPr>
              <a:lvl7pPr marL="2971800" indent="-228600" defTabSz="1019175" eaLnBrk="0" fontAlgn="base" hangingPunct="0">
                <a:spcBef>
                  <a:spcPct val="0"/>
                </a:spcBef>
                <a:spcAft>
                  <a:spcPct val="0"/>
                </a:spcAft>
                <a:defRPr sz="3200" b="1">
                  <a:solidFill>
                    <a:schemeClr val="bg1"/>
                  </a:solidFill>
                  <a:latin typeface="Arial" panose="020B0604020202020204" pitchFamily="34" charset="0"/>
                </a:defRPr>
              </a:lvl7pPr>
              <a:lvl8pPr marL="3429000" indent="-228600" defTabSz="1019175" eaLnBrk="0" fontAlgn="base" hangingPunct="0">
                <a:spcBef>
                  <a:spcPct val="0"/>
                </a:spcBef>
                <a:spcAft>
                  <a:spcPct val="0"/>
                </a:spcAft>
                <a:defRPr sz="3200" b="1">
                  <a:solidFill>
                    <a:schemeClr val="bg1"/>
                  </a:solidFill>
                  <a:latin typeface="Arial" panose="020B0604020202020204" pitchFamily="34" charset="0"/>
                </a:defRPr>
              </a:lvl8pPr>
              <a:lvl9pPr marL="3886200" indent="-228600" defTabSz="1019175" eaLnBrk="0" fontAlgn="base" hangingPunct="0">
                <a:spcBef>
                  <a:spcPct val="0"/>
                </a:spcBef>
                <a:spcAft>
                  <a:spcPct val="0"/>
                </a:spcAft>
                <a:defRPr sz="3200" b="1">
                  <a:solidFill>
                    <a:schemeClr val="bg1"/>
                  </a:solidFill>
                  <a:latin typeface="Arial" panose="020B0604020202020204" pitchFamily="34" charset="0"/>
                </a:defRPr>
              </a:lvl9pPr>
            </a:lstStyle>
            <a:p>
              <a:pPr algn="ctr" eaLnBrk="1" hangingPunct="1"/>
              <a:r>
                <a:rPr lang="en-US" altLang="en-US" sz="1400" dirty="0">
                  <a:solidFill>
                    <a:schemeClr val="tx1"/>
                  </a:solidFill>
                </a:rPr>
                <a:t>7 </a:t>
              </a:r>
              <a:r>
                <a:rPr lang="en-US" altLang="en-US" sz="1600" dirty="0">
                  <a:solidFill>
                    <a:schemeClr val="tx1"/>
                  </a:solidFill>
                </a:rPr>
                <a:t>Year</a:t>
              </a:r>
              <a:br>
                <a:rPr lang="en-US" altLang="en-US" sz="1400" dirty="0">
                  <a:solidFill>
                    <a:schemeClr val="tx1"/>
                  </a:solidFill>
                </a:rPr>
              </a:br>
              <a:r>
                <a:rPr lang="en-US" altLang="en-US" sz="1400" dirty="0">
                  <a:solidFill>
                    <a:schemeClr val="tx1"/>
                  </a:solidFill>
                </a:rPr>
                <a:t>Treaty</a:t>
              </a:r>
            </a:p>
          </p:txBody>
        </p:sp>
        <p:sp>
          <p:nvSpPr>
            <p:cNvPr id="24" name="Freeform 32">
              <a:extLst>
                <a:ext uri="{FF2B5EF4-FFF2-40B4-BE49-F238E27FC236}">
                  <a16:creationId xmlns:a16="http://schemas.microsoft.com/office/drawing/2014/main" id="{01420B5E-FCDE-4426-9958-480C004913E9}"/>
                </a:ext>
              </a:extLst>
            </p:cNvPr>
            <p:cNvSpPr>
              <a:spLocks/>
            </p:cNvSpPr>
            <p:nvPr/>
          </p:nvSpPr>
          <p:spPr bwMode="auto">
            <a:xfrm flipH="1">
              <a:off x="4269" y="1539"/>
              <a:ext cx="131" cy="129"/>
            </a:xfrm>
            <a:custGeom>
              <a:avLst/>
              <a:gdLst>
                <a:gd name="T0" fmla="*/ 21 w 131"/>
                <a:gd name="T1" fmla="*/ 36 h 129"/>
                <a:gd name="T2" fmla="*/ 0 w 131"/>
                <a:gd name="T3" fmla="*/ 123 h 129"/>
                <a:gd name="T4" fmla="*/ 24 w 131"/>
                <a:gd name="T5" fmla="*/ 102 h 129"/>
                <a:gd name="T6" fmla="*/ 33 w 131"/>
                <a:gd name="T7" fmla="*/ 113 h 129"/>
                <a:gd name="T8" fmla="*/ 45 w 131"/>
                <a:gd name="T9" fmla="*/ 129 h 129"/>
                <a:gd name="T10" fmla="*/ 54 w 131"/>
                <a:gd name="T11" fmla="*/ 39 h 129"/>
                <a:gd name="T12" fmla="*/ 81 w 131"/>
                <a:gd name="T13" fmla="*/ 114 h 129"/>
                <a:gd name="T14" fmla="*/ 96 w 131"/>
                <a:gd name="T15" fmla="*/ 80 h 129"/>
                <a:gd name="T16" fmla="*/ 131 w 131"/>
                <a:gd name="T17" fmla="*/ 104 h 129"/>
                <a:gd name="T18" fmla="*/ 75 w 131"/>
                <a:gd name="T19" fmla="*/ 6 h 129"/>
                <a:gd name="T20" fmla="*/ 48 w 131"/>
                <a:gd name="T21" fmla="*/ 18 h 129"/>
                <a:gd name="T22" fmla="*/ 21 w 131"/>
                <a:gd name="T23" fmla="*/ 27 h 129"/>
                <a:gd name="T24" fmla="*/ 21 w 131"/>
                <a:gd name="T25" fmla="*/ 36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1"/>
                <a:gd name="T40" fmla="*/ 0 h 129"/>
                <a:gd name="T41" fmla="*/ 131 w 131"/>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1" h="129">
                  <a:moveTo>
                    <a:pt x="21" y="36"/>
                  </a:moveTo>
                  <a:lnTo>
                    <a:pt x="0" y="123"/>
                  </a:lnTo>
                  <a:cubicBezTo>
                    <a:pt x="8" y="116"/>
                    <a:pt x="14" y="105"/>
                    <a:pt x="24" y="102"/>
                  </a:cubicBezTo>
                  <a:cubicBezTo>
                    <a:pt x="28" y="101"/>
                    <a:pt x="32" y="109"/>
                    <a:pt x="33" y="113"/>
                  </a:cubicBezTo>
                  <a:cubicBezTo>
                    <a:pt x="36" y="123"/>
                    <a:pt x="34" y="129"/>
                    <a:pt x="45" y="129"/>
                  </a:cubicBezTo>
                  <a:lnTo>
                    <a:pt x="54" y="39"/>
                  </a:lnTo>
                  <a:lnTo>
                    <a:pt x="81" y="114"/>
                  </a:lnTo>
                  <a:cubicBezTo>
                    <a:pt x="90" y="82"/>
                    <a:pt x="95" y="81"/>
                    <a:pt x="96" y="80"/>
                  </a:cubicBezTo>
                  <a:cubicBezTo>
                    <a:pt x="98" y="83"/>
                    <a:pt x="124" y="111"/>
                    <a:pt x="131" y="104"/>
                  </a:cubicBezTo>
                  <a:cubicBezTo>
                    <a:pt x="115" y="71"/>
                    <a:pt x="96" y="36"/>
                    <a:pt x="75" y="6"/>
                  </a:cubicBezTo>
                  <a:cubicBezTo>
                    <a:pt x="71" y="0"/>
                    <a:pt x="52" y="16"/>
                    <a:pt x="48" y="18"/>
                  </a:cubicBezTo>
                  <a:cubicBezTo>
                    <a:pt x="39" y="22"/>
                    <a:pt x="21" y="27"/>
                    <a:pt x="21" y="27"/>
                  </a:cubicBezTo>
                  <a:cubicBezTo>
                    <a:pt x="18" y="37"/>
                    <a:pt x="15" y="36"/>
                    <a:pt x="21" y="36"/>
                  </a:cubicBezTo>
                  <a:close/>
                </a:path>
              </a:pathLst>
            </a:custGeom>
            <a:solidFill>
              <a:schemeClr val="accent2"/>
            </a:solidFill>
            <a:ln w="9525">
              <a:solidFill>
                <a:schemeClr val="tx1"/>
              </a:solidFill>
              <a:round/>
              <a:headEnd/>
              <a:tailEnd/>
            </a:ln>
          </p:spPr>
          <p:txBody>
            <a:bodyPr/>
            <a:lstStyle/>
            <a:p>
              <a:endParaRPr lang="en-US"/>
            </a:p>
          </p:txBody>
        </p:sp>
        <p:sp>
          <p:nvSpPr>
            <p:cNvPr id="25" name="Oval 33">
              <a:extLst>
                <a:ext uri="{FF2B5EF4-FFF2-40B4-BE49-F238E27FC236}">
                  <a16:creationId xmlns:a16="http://schemas.microsoft.com/office/drawing/2014/main" id="{6D5F03AD-2B3F-4E18-B8E9-76A38DA53C48}"/>
                </a:ext>
              </a:extLst>
            </p:cNvPr>
            <p:cNvSpPr>
              <a:spLocks noChangeArrowheads="1"/>
            </p:cNvSpPr>
            <p:nvPr/>
          </p:nvSpPr>
          <p:spPr bwMode="auto">
            <a:xfrm>
              <a:off x="4290" y="1485"/>
              <a:ext cx="108" cy="96"/>
            </a:xfrm>
            <a:prstGeom prst="ellipse">
              <a:avLst/>
            </a:prstGeom>
            <a:solidFill>
              <a:schemeClr val="accent2"/>
            </a:solidFill>
            <a:ln w="9525">
              <a:solidFill>
                <a:schemeClr val="tx1"/>
              </a:solidFill>
              <a:round/>
              <a:headEnd/>
              <a:tailEnd/>
            </a:ln>
          </p:spPr>
          <p:txBody>
            <a:bodyPr wrap="none" anchor="ctr"/>
            <a:lstStyle>
              <a:lvl1pPr defTabSz="1019175" eaLnBrk="0" hangingPunct="0">
                <a:defRPr sz="3200" b="1">
                  <a:solidFill>
                    <a:schemeClr val="bg1"/>
                  </a:solidFill>
                  <a:latin typeface="Arial" panose="020B0604020202020204" pitchFamily="34" charset="0"/>
                </a:defRPr>
              </a:lvl1pPr>
              <a:lvl2pPr marL="742950" indent="-285750" defTabSz="1019175" eaLnBrk="0" hangingPunct="0">
                <a:defRPr sz="3200" b="1">
                  <a:solidFill>
                    <a:schemeClr val="bg1"/>
                  </a:solidFill>
                  <a:latin typeface="Arial" panose="020B0604020202020204" pitchFamily="34" charset="0"/>
                </a:defRPr>
              </a:lvl2pPr>
              <a:lvl3pPr marL="1143000" indent="-228600" defTabSz="1019175" eaLnBrk="0" hangingPunct="0">
                <a:defRPr sz="3200" b="1">
                  <a:solidFill>
                    <a:schemeClr val="bg1"/>
                  </a:solidFill>
                  <a:latin typeface="Arial" panose="020B0604020202020204" pitchFamily="34" charset="0"/>
                </a:defRPr>
              </a:lvl3pPr>
              <a:lvl4pPr marL="1600200" indent="-228600" defTabSz="1019175" eaLnBrk="0" hangingPunct="0">
                <a:defRPr sz="3200" b="1">
                  <a:solidFill>
                    <a:schemeClr val="bg1"/>
                  </a:solidFill>
                  <a:latin typeface="Arial" panose="020B0604020202020204" pitchFamily="34" charset="0"/>
                </a:defRPr>
              </a:lvl4pPr>
              <a:lvl5pPr marL="2057400" indent="-228600" defTabSz="1019175" eaLnBrk="0" hangingPunct="0">
                <a:defRPr sz="3200" b="1">
                  <a:solidFill>
                    <a:schemeClr val="bg1"/>
                  </a:solidFill>
                  <a:latin typeface="Arial" panose="020B0604020202020204" pitchFamily="34" charset="0"/>
                </a:defRPr>
              </a:lvl5pPr>
              <a:lvl6pPr marL="2514600" indent="-228600" defTabSz="1019175" eaLnBrk="0" fontAlgn="base" hangingPunct="0">
                <a:spcBef>
                  <a:spcPct val="0"/>
                </a:spcBef>
                <a:spcAft>
                  <a:spcPct val="0"/>
                </a:spcAft>
                <a:defRPr sz="3200" b="1">
                  <a:solidFill>
                    <a:schemeClr val="bg1"/>
                  </a:solidFill>
                  <a:latin typeface="Arial" panose="020B0604020202020204" pitchFamily="34" charset="0"/>
                </a:defRPr>
              </a:lvl6pPr>
              <a:lvl7pPr marL="2971800" indent="-228600" defTabSz="1019175" eaLnBrk="0" fontAlgn="base" hangingPunct="0">
                <a:spcBef>
                  <a:spcPct val="0"/>
                </a:spcBef>
                <a:spcAft>
                  <a:spcPct val="0"/>
                </a:spcAft>
                <a:defRPr sz="3200" b="1">
                  <a:solidFill>
                    <a:schemeClr val="bg1"/>
                  </a:solidFill>
                  <a:latin typeface="Arial" panose="020B0604020202020204" pitchFamily="34" charset="0"/>
                </a:defRPr>
              </a:lvl7pPr>
              <a:lvl8pPr marL="3429000" indent="-228600" defTabSz="1019175" eaLnBrk="0" fontAlgn="base" hangingPunct="0">
                <a:spcBef>
                  <a:spcPct val="0"/>
                </a:spcBef>
                <a:spcAft>
                  <a:spcPct val="0"/>
                </a:spcAft>
                <a:defRPr sz="3200" b="1">
                  <a:solidFill>
                    <a:schemeClr val="bg1"/>
                  </a:solidFill>
                  <a:latin typeface="Arial" panose="020B0604020202020204" pitchFamily="34" charset="0"/>
                </a:defRPr>
              </a:lvl8pPr>
              <a:lvl9pPr marL="3886200" indent="-228600" defTabSz="1019175" eaLnBrk="0" fontAlgn="base" hangingPunct="0">
                <a:spcBef>
                  <a:spcPct val="0"/>
                </a:spcBef>
                <a:spcAft>
                  <a:spcPct val="0"/>
                </a:spcAft>
                <a:defRPr sz="3200" b="1">
                  <a:solidFill>
                    <a:schemeClr val="bg1"/>
                  </a:solidFill>
                  <a:latin typeface="Arial" panose="020B0604020202020204" pitchFamily="34" charset="0"/>
                </a:defRPr>
              </a:lvl9pPr>
            </a:lstStyle>
            <a:p>
              <a:pPr algn="ctr" eaLnBrk="1" hangingPunct="1"/>
              <a:endParaRPr lang="en-US" altLang="en-US" sz="2000">
                <a:solidFill>
                  <a:schemeClr val="tx1"/>
                </a:solidFill>
              </a:endParaRPr>
            </a:p>
          </p:txBody>
        </p:sp>
      </p:gr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sp>
        <p:nvSpPr>
          <p:cNvPr id="31" name="TextBox 30">
            <a:extLst>
              <a:ext uri="{FF2B5EF4-FFF2-40B4-BE49-F238E27FC236}">
                <a16:creationId xmlns:a16="http://schemas.microsoft.com/office/drawing/2014/main" id="{65A5AEDF-18D1-48A2-A334-ADE07912CB3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pic>
        <p:nvPicPr>
          <p:cNvPr id="32" name="Picture 16" descr="crucifixion">
            <a:extLst>
              <a:ext uri="{FF2B5EF4-FFF2-40B4-BE49-F238E27FC236}">
                <a16:creationId xmlns:a16="http://schemas.microsoft.com/office/drawing/2014/main" id="{F38D9859-F1D1-44B5-A7CC-CDE93B917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084" y="4133980"/>
            <a:ext cx="1886080" cy="175247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3">
            <a:extLst>
              <a:ext uri="{FF2B5EF4-FFF2-40B4-BE49-F238E27FC236}">
                <a16:creationId xmlns:a16="http://schemas.microsoft.com/office/drawing/2014/main" id="{D7521C8F-7E0C-4846-9788-BED709D3DB1A}"/>
              </a:ext>
            </a:extLst>
          </p:cNvPr>
          <p:cNvGrpSpPr>
            <a:grpSpLocks/>
          </p:cNvGrpSpPr>
          <p:nvPr/>
        </p:nvGrpSpPr>
        <p:grpSpPr bwMode="auto">
          <a:xfrm>
            <a:off x="6458854" y="4171951"/>
            <a:ext cx="1523096" cy="1705916"/>
            <a:chOff x="3456" y="240"/>
            <a:chExt cx="528" cy="768"/>
          </a:xfrm>
          <a:effectLst>
            <a:glow rad="127000">
              <a:schemeClr val="bg1"/>
            </a:glow>
          </a:effectLst>
        </p:grpSpPr>
        <p:pic>
          <p:nvPicPr>
            <p:cNvPr id="35" name="Picture 14" descr="fire">
              <a:extLst>
                <a:ext uri="{FF2B5EF4-FFF2-40B4-BE49-F238E27FC236}">
                  <a16:creationId xmlns:a16="http://schemas.microsoft.com/office/drawing/2014/main" id="{62466367-E2AF-44B2-93EB-996D384FB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r="22223"/>
            <a:stretch>
              <a:fillRect/>
            </a:stretch>
          </p:blipFill>
          <p:spPr bwMode="auto">
            <a:xfrm>
              <a:off x="3456" y="240"/>
              <a:ext cx="528"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heaven-02">
              <a:extLst>
                <a:ext uri="{FF2B5EF4-FFF2-40B4-BE49-F238E27FC236}">
                  <a16:creationId xmlns:a16="http://schemas.microsoft.com/office/drawing/2014/main" id="{E1EDE340-F27E-40E0-B44D-960E7906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4073" b="16653"/>
            <a:stretch>
              <a:fillRect/>
            </a:stretch>
          </p:blipFill>
          <p:spPr bwMode="auto">
            <a:xfrm>
              <a:off x="3456" y="554"/>
              <a:ext cx="52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icture 34">
            <a:extLst>
              <a:ext uri="{FF2B5EF4-FFF2-40B4-BE49-F238E27FC236}">
                <a16:creationId xmlns:a16="http://schemas.microsoft.com/office/drawing/2014/main" id="{350BE39E-A864-4B05-8972-F6103555B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704" y="4857750"/>
            <a:ext cx="2747267" cy="1448046"/>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0CA23707-8450-4BFC-AC12-CACE532D08C2}"/>
              </a:ext>
            </a:extLst>
          </p:cNvPr>
          <p:cNvSpPr txBox="1"/>
          <p:nvPr/>
        </p:nvSpPr>
        <p:spPr>
          <a:xfrm>
            <a:off x="6286500" y="5962650"/>
            <a:ext cx="2152650" cy="646331"/>
          </a:xfrm>
          <a:prstGeom prst="rect">
            <a:avLst/>
          </a:prstGeom>
          <a:noFill/>
        </p:spPr>
        <p:txBody>
          <a:bodyPr wrap="square" rtlCol="0">
            <a:spAutoFit/>
          </a:bodyPr>
          <a:lstStyle/>
          <a:p>
            <a:r>
              <a:rPr lang="en-US" sz="3600" b="1" dirty="0">
                <a:solidFill>
                  <a:schemeClr val="bg1"/>
                </a:solidFill>
                <a:effectLst>
                  <a:glow rad="127000">
                    <a:srgbClr val="052441"/>
                  </a:glow>
                </a:effectLst>
              </a:rPr>
              <a:t>ROMANS</a:t>
            </a:r>
          </a:p>
        </p:txBody>
      </p:sp>
    </p:spTree>
    <p:extLst>
      <p:ext uri="{BB962C8B-B14F-4D97-AF65-F5344CB8AC3E}">
        <p14:creationId xmlns:p14="http://schemas.microsoft.com/office/powerpoint/2010/main" val="783498772"/>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7941C3-3A52-46E1-A366-B3A1CBD9C668}"/>
              </a:ext>
            </a:extLst>
          </p:cNvPr>
          <p:cNvSpPr/>
          <p:nvPr/>
        </p:nvSpPr>
        <p:spPr>
          <a:xfrm>
            <a:off x="914400" y="1200150"/>
            <a:ext cx="1828800" cy="89535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rgbClr val="FF0000"/>
                </a:glow>
              </a:effectLst>
            </a:endParaRP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dirty="0"/>
              <a:t> </a:t>
            </a:r>
            <a:r>
              <a:rPr lang="en-US" baseline="30000" dirty="0"/>
              <a:t>27</a:t>
            </a:r>
            <a:r>
              <a:rPr lang="en-US" dirty="0"/>
              <a:t> </a:t>
            </a:r>
            <a:r>
              <a:rPr lang="en-US" dirty="0">
                <a:effectLst>
                  <a:glow rad="127000">
                    <a:srgbClr val="FF0000"/>
                  </a:glow>
                </a:effectLst>
              </a:rPr>
              <a:t>He will </a:t>
            </a:r>
            <a:r>
              <a:rPr lang="en-US" dirty="0"/>
              <a:t>confirm a covenant with many for one 'seven.' In the middle of the 'seven' he will put an end to sacrifice and offering. And on a wing </a:t>
            </a:r>
            <a:r>
              <a:rPr lang="en-US" i="1" dirty="0"/>
              <a:t>of the temple </a:t>
            </a:r>
            <a:r>
              <a:rPr lang="en-US" dirty="0"/>
              <a:t>he will set up an abomination that causes desolation, until the end that is decreed is poured out on him. "</a:t>
            </a:r>
          </a:p>
          <a:p>
            <a:endParaRPr lang="en-US" dirty="0"/>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4" name="AutoShape 6">
            <a:extLst>
              <a:ext uri="{FF2B5EF4-FFF2-40B4-BE49-F238E27FC236}">
                <a16:creationId xmlns:a16="http://schemas.microsoft.com/office/drawing/2014/main" id="{F9CEA628-757A-43D3-B3C2-285C60866CD1}"/>
              </a:ext>
            </a:extLst>
          </p:cNvPr>
          <p:cNvSpPr>
            <a:spLocks noChangeArrowheads="1"/>
          </p:cNvSpPr>
          <p:nvPr/>
        </p:nvSpPr>
        <p:spPr bwMode="auto">
          <a:xfrm>
            <a:off x="9105900" y="5221334"/>
            <a:ext cx="1983642" cy="504576"/>
          </a:xfrm>
          <a:prstGeom prst="homePlate">
            <a:avLst>
              <a:gd name="adj" fmla="val 54112"/>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1 X 7 =7</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grpSp>
        <p:nvGrpSpPr>
          <p:cNvPr id="21" name="Group 29">
            <a:extLst>
              <a:ext uri="{FF2B5EF4-FFF2-40B4-BE49-F238E27FC236}">
                <a16:creationId xmlns:a16="http://schemas.microsoft.com/office/drawing/2014/main" id="{B4443E65-2213-43CB-A91A-AF0093258C41}"/>
              </a:ext>
            </a:extLst>
          </p:cNvPr>
          <p:cNvGrpSpPr>
            <a:grpSpLocks/>
          </p:cNvGrpSpPr>
          <p:nvPr/>
        </p:nvGrpSpPr>
        <p:grpSpPr bwMode="auto">
          <a:xfrm>
            <a:off x="8376483" y="4730179"/>
            <a:ext cx="957416" cy="1325453"/>
            <a:chOff x="4016" y="983"/>
            <a:chExt cx="481" cy="704"/>
          </a:xfrm>
          <a:effectLst>
            <a:outerShdw blurRad="50800" dist="50800" dir="5400000" algn="ctr" rotWithShape="0">
              <a:schemeClr val="tx1"/>
            </a:outerShdw>
          </a:effectLst>
        </p:grpSpPr>
        <p:sp>
          <p:nvSpPr>
            <p:cNvPr id="22" name="AutoShape 30">
              <a:extLst>
                <a:ext uri="{FF2B5EF4-FFF2-40B4-BE49-F238E27FC236}">
                  <a16:creationId xmlns:a16="http://schemas.microsoft.com/office/drawing/2014/main" id="{0745AA19-0916-475F-AA23-31AA34204A07}"/>
                </a:ext>
              </a:extLst>
            </p:cNvPr>
            <p:cNvSpPr>
              <a:spLocks noChangeArrowheads="1"/>
            </p:cNvSpPr>
            <p:nvPr/>
          </p:nvSpPr>
          <p:spPr bwMode="auto">
            <a:xfrm>
              <a:off x="4027" y="983"/>
              <a:ext cx="463" cy="704"/>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endParaRPr lang="en-US" sz="2800"/>
            </a:p>
          </p:txBody>
        </p:sp>
        <p:sp>
          <p:nvSpPr>
            <p:cNvPr id="23" name="Text Box 31">
              <a:extLst>
                <a:ext uri="{FF2B5EF4-FFF2-40B4-BE49-F238E27FC236}">
                  <a16:creationId xmlns:a16="http://schemas.microsoft.com/office/drawing/2014/main" id="{C0967DE0-09C5-4E96-9FF9-B07EFFCB9A44}"/>
                </a:ext>
              </a:extLst>
            </p:cNvPr>
            <p:cNvSpPr txBox="1">
              <a:spLocks noChangeArrowheads="1"/>
            </p:cNvSpPr>
            <p:nvPr/>
          </p:nvSpPr>
          <p:spPr bwMode="auto">
            <a:xfrm>
              <a:off x="4016" y="1069"/>
              <a:ext cx="481"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sz="3200" b="1">
                  <a:solidFill>
                    <a:schemeClr val="bg1"/>
                  </a:solidFill>
                  <a:latin typeface="Arial" panose="020B0604020202020204" pitchFamily="34" charset="0"/>
                </a:defRPr>
              </a:lvl1pPr>
              <a:lvl2pPr marL="742950" indent="-285750" defTabSz="1019175" eaLnBrk="0" hangingPunct="0">
                <a:defRPr sz="3200" b="1">
                  <a:solidFill>
                    <a:schemeClr val="bg1"/>
                  </a:solidFill>
                  <a:latin typeface="Arial" panose="020B0604020202020204" pitchFamily="34" charset="0"/>
                </a:defRPr>
              </a:lvl2pPr>
              <a:lvl3pPr marL="1143000" indent="-228600" defTabSz="1019175" eaLnBrk="0" hangingPunct="0">
                <a:defRPr sz="3200" b="1">
                  <a:solidFill>
                    <a:schemeClr val="bg1"/>
                  </a:solidFill>
                  <a:latin typeface="Arial" panose="020B0604020202020204" pitchFamily="34" charset="0"/>
                </a:defRPr>
              </a:lvl3pPr>
              <a:lvl4pPr marL="1600200" indent="-228600" defTabSz="1019175" eaLnBrk="0" hangingPunct="0">
                <a:defRPr sz="3200" b="1">
                  <a:solidFill>
                    <a:schemeClr val="bg1"/>
                  </a:solidFill>
                  <a:latin typeface="Arial" panose="020B0604020202020204" pitchFamily="34" charset="0"/>
                </a:defRPr>
              </a:lvl4pPr>
              <a:lvl5pPr marL="2057400" indent="-228600" defTabSz="1019175" eaLnBrk="0" hangingPunct="0">
                <a:defRPr sz="3200" b="1">
                  <a:solidFill>
                    <a:schemeClr val="bg1"/>
                  </a:solidFill>
                  <a:latin typeface="Arial" panose="020B0604020202020204" pitchFamily="34" charset="0"/>
                </a:defRPr>
              </a:lvl5pPr>
              <a:lvl6pPr marL="2514600" indent="-228600" defTabSz="1019175" eaLnBrk="0" fontAlgn="base" hangingPunct="0">
                <a:spcBef>
                  <a:spcPct val="0"/>
                </a:spcBef>
                <a:spcAft>
                  <a:spcPct val="0"/>
                </a:spcAft>
                <a:defRPr sz="3200" b="1">
                  <a:solidFill>
                    <a:schemeClr val="bg1"/>
                  </a:solidFill>
                  <a:latin typeface="Arial" panose="020B0604020202020204" pitchFamily="34" charset="0"/>
                </a:defRPr>
              </a:lvl6pPr>
              <a:lvl7pPr marL="2971800" indent="-228600" defTabSz="1019175" eaLnBrk="0" fontAlgn="base" hangingPunct="0">
                <a:spcBef>
                  <a:spcPct val="0"/>
                </a:spcBef>
                <a:spcAft>
                  <a:spcPct val="0"/>
                </a:spcAft>
                <a:defRPr sz="3200" b="1">
                  <a:solidFill>
                    <a:schemeClr val="bg1"/>
                  </a:solidFill>
                  <a:latin typeface="Arial" panose="020B0604020202020204" pitchFamily="34" charset="0"/>
                </a:defRPr>
              </a:lvl7pPr>
              <a:lvl8pPr marL="3429000" indent="-228600" defTabSz="1019175" eaLnBrk="0" fontAlgn="base" hangingPunct="0">
                <a:spcBef>
                  <a:spcPct val="0"/>
                </a:spcBef>
                <a:spcAft>
                  <a:spcPct val="0"/>
                </a:spcAft>
                <a:defRPr sz="3200" b="1">
                  <a:solidFill>
                    <a:schemeClr val="bg1"/>
                  </a:solidFill>
                  <a:latin typeface="Arial" panose="020B0604020202020204" pitchFamily="34" charset="0"/>
                </a:defRPr>
              </a:lvl8pPr>
              <a:lvl9pPr marL="3886200" indent="-228600" defTabSz="1019175" eaLnBrk="0" fontAlgn="base" hangingPunct="0">
                <a:spcBef>
                  <a:spcPct val="0"/>
                </a:spcBef>
                <a:spcAft>
                  <a:spcPct val="0"/>
                </a:spcAft>
                <a:defRPr sz="3200" b="1">
                  <a:solidFill>
                    <a:schemeClr val="bg1"/>
                  </a:solidFill>
                  <a:latin typeface="Arial" panose="020B0604020202020204" pitchFamily="34" charset="0"/>
                </a:defRPr>
              </a:lvl9pPr>
            </a:lstStyle>
            <a:p>
              <a:pPr algn="ctr" eaLnBrk="1" hangingPunct="1"/>
              <a:r>
                <a:rPr lang="en-US" altLang="en-US" sz="1400" dirty="0">
                  <a:solidFill>
                    <a:schemeClr val="tx1"/>
                  </a:solidFill>
                </a:rPr>
                <a:t>7 </a:t>
              </a:r>
              <a:r>
                <a:rPr lang="en-US" altLang="en-US" sz="1600" dirty="0">
                  <a:solidFill>
                    <a:schemeClr val="tx1"/>
                  </a:solidFill>
                </a:rPr>
                <a:t>Year</a:t>
              </a:r>
              <a:br>
                <a:rPr lang="en-US" altLang="en-US" sz="1400" dirty="0">
                  <a:solidFill>
                    <a:schemeClr val="tx1"/>
                  </a:solidFill>
                </a:rPr>
              </a:br>
              <a:r>
                <a:rPr lang="en-US" altLang="en-US" sz="1400" dirty="0">
                  <a:solidFill>
                    <a:schemeClr val="tx1"/>
                  </a:solidFill>
                </a:rPr>
                <a:t>Treaty</a:t>
              </a:r>
            </a:p>
          </p:txBody>
        </p:sp>
        <p:sp>
          <p:nvSpPr>
            <p:cNvPr id="24" name="Freeform 32">
              <a:extLst>
                <a:ext uri="{FF2B5EF4-FFF2-40B4-BE49-F238E27FC236}">
                  <a16:creationId xmlns:a16="http://schemas.microsoft.com/office/drawing/2014/main" id="{01420B5E-FCDE-4426-9958-480C004913E9}"/>
                </a:ext>
              </a:extLst>
            </p:cNvPr>
            <p:cNvSpPr>
              <a:spLocks/>
            </p:cNvSpPr>
            <p:nvPr/>
          </p:nvSpPr>
          <p:spPr bwMode="auto">
            <a:xfrm flipH="1">
              <a:off x="4269" y="1539"/>
              <a:ext cx="131" cy="129"/>
            </a:xfrm>
            <a:custGeom>
              <a:avLst/>
              <a:gdLst>
                <a:gd name="T0" fmla="*/ 21 w 131"/>
                <a:gd name="T1" fmla="*/ 36 h 129"/>
                <a:gd name="T2" fmla="*/ 0 w 131"/>
                <a:gd name="T3" fmla="*/ 123 h 129"/>
                <a:gd name="T4" fmla="*/ 24 w 131"/>
                <a:gd name="T5" fmla="*/ 102 h 129"/>
                <a:gd name="T6" fmla="*/ 33 w 131"/>
                <a:gd name="T7" fmla="*/ 113 h 129"/>
                <a:gd name="T8" fmla="*/ 45 w 131"/>
                <a:gd name="T9" fmla="*/ 129 h 129"/>
                <a:gd name="T10" fmla="*/ 54 w 131"/>
                <a:gd name="T11" fmla="*/ 39 h 129"/>
                <a:gd name="T12" fmla="*/ 81 w 131"/>
                <a:gd name="T13" fmla="*/ 114 h 129"/>
                <a:gd name="T14" fmla="*/ 96 w 131"/>
                <a:gd name="T15" fmla="*/ 80 h 129"/>
                <a:gd name="T16" fmla="*/ 131 w 131"/>
                <a:gd name="T17" fmla="*/ 104 h 129"/>
                <a:gd name="T18" fmla="*/ 75 w 131"/>
                <a:gd name="T19" fmla="*/ 6 h 129"/>
                <a:gd name="T20" fmla="*/ 48 w 131"/>
                <a:gd name="T21" fmla="*/ 18 h 129"/>
                <a:gd name="T22" fmla="*/ 21 w 131"/>
                <a:gd name="T23" fmla="*/ 27 h 129"/>
                <a:gd name="T24" fmla="*/ 21 w 131"/>
                <a:gd name="T25" fmla="*/ 36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1"/>
                <a:gd name="T40" fmla="*/ 0 h 129"/>
                <a:gd name="T41" fmla="*/ 131 w 131"/>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1" h="129">
                  <a:moveTo>
                    <a:pt x="21" y="36"/>
                  </a:moveTo>
                  <a:lnTo>
                    <a:pt x="0" y="123"/>
                  </a:lnTo>
                  <a:cubicBezTo>
                    <a:pt x="8" y="116"/>
                    <a:pt x="14" y="105"/>
                    <a:pt x="24" y="102"/>
                  </a:cubicBezTo>
                  <a:cubicBezTo>
                    <a:pt x="28" y="101"/>
                    <a:pt x="32" y="109"/>
                    <a:pt x="33" y="113"/>
                  </a:cubicBezTo>
                  <a:cubicBezTo>
                    <a:pt x="36" y="123"/>
                    <a:pt x="34" y="129"/>
                    <a:pt x="45" y="129"/>
                  </a:cubicBezTo>
                  <a:lnTo>
                    <a:pt x="54" y="39"/>
                  </a:lnTo>
                  <a:lnTo>
                    <a:pt x="81" y="114"/>
                  </a:lnTo>
                  <a:cubicBezTo>
                    <a:pt x="90" y="82"/>
                    <a:pt x="95" y="81"/>
                    <a:pt x="96" y="80"/>
                  </a:cubicBezTo>
                  <a:cubicBezTo>
                    <a:pt x="98" y="83"/>
                    <a:pt x="124" y="111"/>
                    <a:pt x="131" y="104"/>
                  </a:cubicBezTo>
                  <a:cubicBezTo>
                    <a:pt x="115" y="71"/>
                    <a:pt x="96" y="36"/>
                    <a:pt x="75" y="6"/>
                  </a:cubicBezTo>
                  <a:cubicBezTo>
                    <a:pt x="71" y="0"/>
                    <a:pt x="52" y="16"/>
                    <a:pt x="48" y="18"/>
                  </a:cubicBezTo>
                  <a:cubicBezTo>
                    <a:pt x="39" y="22"/>
                    <a:pt x="21" y="27"/>
                    <a:pt x="21" y="27"/>
                  </a:cubicBezTo>
                  <a:cubicBezTo>
                    <a:pt x="18" y="37"/>
                    <a:pt x="15" y="36"/>
                    <a:pt x="21" y="36"/>
                  </a:cubicBezTo>
                  <a:close/>
                </a:path>
              </a:pathLst>
            </a:custGeom>
            <a:solidFill>
              <a:schemeClr val="accent2"/>
            </a:solidFill>
            <a:ln w="9525">
              <a:solidFill>
                <a:schemeClr val="tx1"/>
              </a:solidFill>
              <a:round/>
              <a:headEnd/>
              <a:tailEnd/>
            </a:ln>
          </p:spPr>
          <p:txBody>
            <a:bodyPr/>
            <a:lstStyle/>
            <a:p>
              <a:endParaRPr lang="en-US"/>
            </a:p>
          </p:txBody>
        </p:sp>
        <p:sp>
          <p:nvSpPr>
            <p:cNvPr id="25" name="Oval 33">
              <a:extLst>
                <a:ext uri="{FF2B5EF4-FFF2-40B4-BE49-F238E27FC236}">
                  <a16:creationId xmlns:a16="http://schemas.microsoft.com/office/drawing/2014/main" id="{6D5F03AD-2B3F-4E18-B8E9-76A38DA53C48}"/>
                </a:ext>
              </a:extLst>
            </p:cNvPr>
            <p:cNvSpPr>
              <a:spLocks noChangeArrowheads="1"/>
            </p:cNvSpPr>
            <p:nvPr/>
          </p:nvSpPr>
          <p:spPr bwMode="auto">
            <a:xfrm>
              <a:off x="4290" y="1485"/>
              <a:ext cx="108" cy="96"/>
            </a:xfrm>
            <a:prstGeom prst="ellipse">
              <a:avLst/>
            </a:prstGeom>
            <a:solidFill>
              <a:schemeClr val="accent2"/>
            </a:solidFill>
            <a:ln w="9525">
              <a:solidFill>
                <a:schemeClr val="tx1"/>
              </a:solidFill>
              <a:round/>
              <a:headEnd/>
              <a:tailEnd/>
            </a:ln>
          </p:spPr>
          <p:txBody>
            <a:bodyPr wrap="none" anchor="ctr"/>
            <a:lstStyle>
              <a:lvl1pPr defTabSz="1019175" eaLnBrk="0" hangingPunct="0">
                <a:defRPr sz="3200" b="1">
                  <a:solidFill>
                    <a:schemeClr val="bg1"/>
                  </a:solidFill>
                  <a:latin typeface="Arial" panose="020B0604020202020204" pitchFamily="34" charset="0"/>
                </a:defRPr>
              </a:lvl1pPr>
              <a:lvl2pPr marL="742950" indent="-285750" defTabSz="1019175" eaLnBrk="0" hangingPunct="0">
                <a:defRPr sz="3200" b="1">
                  <a:solidFill>
                    <a:schemeClr val="bg1"/>
                  </a:solidFill>
                  <a:latin typeface="Arial" panose="020B0604020202020204" pitchFamily="34" charset="0"/>
                </a:defRPr>
              </a:lvl2pPr>
              <a:lvl3pPr marL="1143000" indent="-228600" defTabSz="1019175" eaLnBrk="0" hangingPunct="0">
                <a:defRPr sz="3200" b="1">
                  <a:solidFill>
                    <a:schemeClr val="bg1"/>
                  </a:solidFill>
                  <a:latin typeface="Arial" panose="020B0604020202020204" pitchFamily="34" charset="0"/>
                </a:defRPr>
              </a:lvl3pPr>
              <a:lvl4pPr marL="1600200" indent="-228600" defTabSz="1019175" eaLnBrk="0" hangingPunct="0">
                <a:defRPr sz="3200" b="1">
                  <a:solidFill>
                    <a:schemeClr val="bg1"/>
                  </a:solidFill>
                  <a:latin typeface="Arial" panose="020B0604020202020204" pitchFamily="34" charset="0"/>
                </a:defRPr>
              </a:lvl4pPr>
              <a:lvl5pPr marL="2057400" indent="-228600" defTabSz="1019175" eaLnBrk="0" hangingPunct="0">
                <a:defRPr sz="3200" b="1">
                  <a:solidFill>
                    <a:schemeClr val="bg1"/>
                  </a:solidFill>
                  <a:latin typeface="Arial" panose="020B0604020202020204" pitchFamily="34" charset="0"/>
                </a:defRPr>
              </a:lvl5pPr>
              <a:lvl6pPr marL="2514600" indent="-228600" defTabSz="1019175" eaLnBrk="0" fontAlgn="base" hangingPunct="0">
                <a:spcBef>
                  <a:spcPct val="0"/>
                </a:spcBef>
                <a:spcAft>
                  <a:spcPct val="0"/>
                </a:spcAft>
                <a:defRPr sz="3200" b="1">
                  <a:solidFill>
                    <a:schemeClr val="bg1"/>
                  </a:solidFill>
                  <a:latin typeface="Arial" panose="020B0604020202020204" pitchFamily="34" charset="0"/>
                </a:defRPr>
              </a:lvl6pPr>
              <a:lvl7pPr marL="2971800" indent="-228600" defTabSz="1019175" eaLnBrk="0" fontAlgn="base" hangingPunct="0">
                <a:spcBef>
                  <a:spcPct val="0"/>
                </a:spcBef>
                <a:spcAft>
                  <a:spcPct val="0"/>
                </a:spcAft>
                <a:defRPr sz="3200" b="1">
                  <a:solidFill>
                    <a:schemeClr val="bg1"/>
                  </a:solidFill>
                  <a:latin typeface="Arial" panose="020B0604020202020204" pitchFamily="34" charset="0"/>
                </a:defRPr>
              </a:lvl7pPr>
              <a:lvl8pPr marL="3429000" indent="-228600" defTabSz="1019175" eaLnBrk="0" fontAlgn="base" hangingPunct="0">
                <a:spcBef>
                  <a:spcPct val="0"/>
                </a:spcBef>
                <a:spcAft>
                  <a:spcPct val="0"/>
                </a:spcAft>
                <a:defRPr sz="3200" b="1">
                  <a:solidFill>
                    <a:schemeClr val="bg1"/>
                  </a:solidFill>
                  <a:latin typeface="Arial" panose="020B0604020202020204" pitchFamily="34" charset="0"/>
                </a:defRPr>
              </a:lvl8pPr>
              <a:lvl9pPr marL="3886200" indent="-228600" defTabSz="1019175" eaLnBrk="0" fontAlgn="base" hangingPunct="0">
                <a:spcBef>
                  <a:spcPct val="0"/>
                </a:spcBef>
                <a:spcAft>
                  <a:spcPct val="0"/>
                </a:spcAft>
                <a:defRPr sz="3200" b="1">
                  <a:solidFill>
                    <a:schemeClr val="bg1"/>
                  </a:solidFill>
                  <a:latin typeface="Arial" panose="020B0604020202020204" pitchFamily="34" charset="0"/>
                </a:defRPr>
              </a:lvl9pPr>
            </a:lstStyle>
            <a:p>
              <a:pPr algn="ctr" eaLnBrk="1" hangingPunct="1"/>
              <a:endParaRPr lang="en-US" altLang="en-US" sz="2000">
                <a:solidFill>
                  <a:schemeClr val="tx1"/>
                </a:solidFill>
              </a:endParaRPr>
            </a:p>
          </p:txBody>
        </p:sp>
      </p:gr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sp>
        <p:nvSpPr>
          <p:cNvPr id="31" name="TextBox 30">
            <a:extLst>
              <a:ext uri="{FF2B5EF4-FFF2-40B4-BE49-F238E27FC236}">
                <a16:creationId xmlns:a16="http://schemas.microsoft.com/office/drawing/2014/main" id="{65A5AEDF-18D1-48A2-A334-ADE07912CB3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pic>
        <p:nvPicPr>
          <p:cNvPr id="32" name="Picture 16" descr="crucifixion">
            <a:extLst>
              <a:ext uri="{FF2B5EF4-FFF2-40B4-BE49-F238E27FC236}">
                <a16:creationId xmlns:a16="http://schemas.microsoft.com/office/drawing/2014/main" id="{F38D9859-F1D1-44B5-A7CC-CDE93B917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084" y="4133980"/>
            <a:ext cx="1886080" cy="175247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3">
            <a:extLst>
              <a:ext uri="{FF2B5EF4-FFF2-40B4-BE49-F238E27FC236}">
                <a16:creationId xmlns:a16="http://schemas.microsoft.com/office/drawing/2014/main" id="{D7521C8F-7E0C-4846-9788-BED709D3DB1A}"/>
              </a:ext>
            </a:extLst>
          </p:cNvPr>
          <p:cNvGrpSpPr>
            <a:grpSpLocks/>
          </p:cNvGrpSpPr>
          <p:nvPr/>
        </p:nvGrpSpPr>
        <p:grpSpPr bwMode="auto">
          <a:xfrm>
            <a:off x="6458854" y="4171951"/>
            <a:ext cx="1523096" cy="1705916"/>
            <a:chOff x="3456" y="240"/>
            <a:chExt cx="528" cy="768"/>
          </a:xfrm>
          <a:effectLst>
            <a:glow rad="127000">
              <a:schemeClr val="bg1"/>
            </a:glow>
          </a:effectLst>
        </p:grpSpPr>
        <p:pic>
          <p:nvPicPr>
            <p:cNvPr id="35" name="Picture 14" descr="fire">
              <a:extLst>
                <a:ext uri="{FF2B5EF4-FFF2-40B4-BE49-F238E27FC236}">
                  <a16:creationId xmlns:a16="http://schemas.microsoft.com/office/drawing/2014/main" id="{62466367-E2AF-44B2-93EB-996D384FB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r="22223"/>
            <a:stretch>
              <a:fillRect/>
            </a:stretch>
          </p:blipFill>
          <p:spPr bwMode="auto">
            <a:xfrm>
              <a:off x="3456" y="240"/>
              <a:ext cx="528"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heaven-02">
              <a:extLst>
                <a:ext uri="{FF2B5EF4-FFF2-40B4-BE49-F238E27FC236}">
                  <a16:creationId xmlns:a16="http://schemas.microsoft.com/office/drawing/2014/main" id="{E1EDE340-F27E-40E0-B44D-960E7906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4073" b="16653"/>
            <a:stretch>
              <a:fillRect/>
            </a:stretch>
          </p:blipFill>
          <p:spPr bwMode="auto">
            <a:xfrm>
              <a:off x="3456" y="554"/>
              <a:ext cx="52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icture 34">
            <a:extLst>
              <a:ext uri="{FF2B5EF4-FFF2-40B4-BE49-F238E27FC236}">
                <a16:creationId xmlns:a16="http://schemas.microsoft.com/office/drawing/2014/main" id="{350BE39E-A864-4B05-8972-F6103555B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704" y="4857750"/>
            <a:ext cx="2747267" cy="1448046"/>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Isosceles Triangle 11">
            <a:extLst>
              <a:ext uri="{FF2B5EF4-FFF2-40B4-BE49-F238E27FC236}">
                <a16:creationId xmlns:a16="http://schemas.microsoft.com/office/drawing/2014/main" id="{C02BF74B-5883-42F2-A2A1-DEA89C24C842}"/>
              </a:ext>
            </a:extLst>
          </p:cNvPr>
          <p:cNvSpPr/>
          <p:nvPr/>
        </p:nvSpPr>
        <p:spPr>
          <a:xfrm rot="9473305">
            <a:off x="5178245" y="3609445"/>
            <a:ext cx="1728256" cy="2382428"/>
          </a:xfrm>
          <a:prstGeom prst="triangle">
            <a:avLst/>
          </a:prstGeom>
          <a:solidFill>
            <a:srgbClr val="05244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364786B0-FA6A-45C0-83A3-C86A36F2EA06}"/>
              </a:ext>
            </a:extLst>
          </p:cNvPr>
          <p:cNvSpPr/>
          <p:nvPr/>
        </p:nvSpPr>
        <p:spPr>
          <a:xfrm>
            <a:off x="723900" y="3238500"/>
            <a:ext cx="7848600" cy="838200"/>
          </a:xfrm>
          <a:prstGeom prst="wedgeRectCallout">
            <a:avLst>
              <a:gd name="adj1" fmla="val -31080"/>
              <a:gd name="adj2" fmla="val -211347"/>
            </a:avLst>
          </a:prstGeom>
          <a:solidFill>
            <a:srgbClr val="05244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A270DC3-D893-4041-B271-87FD8FC8799D}"/>
              </a:ext>
            </a:extLst>
          </p:cNvPr>
          <p:cNvSpPr txBox="1"/>
          <p:nvPr/>
        </p:nvSpPr>
        <p:spPr>
          <a:xfrm>
            <a:off x="838200" y="3257550"/>
            <a:ext cx="7753350" cy="707886"/>
          </a:xfrm>
          <a:prstGeom prst="rect">
            <a:avLst/>
          </a:prstGeom>
          <a:noFill/>
        </p:spPr>
        <p:txBody>
          <a:bodyPr wrap="square" rtlCol="0">
            <a:spAutoFit/>
          </a:bodyPr>
          <a:lstStyle/>
          <a:p>
            <a:r>
              <a:rPr lang="en-US" sz="4000" b="1" dirty="0">
                <a:solidFill>
                  <a:schemeClr val="bg1"/>
                </a:solidFill>
                <a:effectLst>
                  <a:glow rad="127000">
                    <a:srgbClr val="FF0000"/>
                  </a:glow>
                </a:effectLst>
              </a:rPr>
              <a:t>... the ruler who will come ... (9:26) </a:t>
            </a:r>
            <a:endParaRPr lang="en-US" sz="4000" b="1" dirty="0">
              <a:solidFill>
                <a:schemeClr val="bg1"/>
              </a:solidFill>
            </a:endParaRPr>
          </a:p>
        </p:txBody>
      </p:sp>
      <p:sp>
        <p:nvSpPr>
          <p:cNvPr id="39" name="Rectangle 38">
            <a:extLst>
              <a:ext uri="{FF2B5EF4-FFF2-40B4-BE49-F238E27FC236}">
                <a16:creationId xmlns:a16="http://schemas.microsoft.com/office/drawing/2014/main" id="{04E32899-26B1-4667-84A3-2F47B891599F}"/>
              </a:ext>
            </a:extLst>
          </p:cNvPr>
          <p:cNvSpPr/>
          <p:nvPr/>
        </p:nvSpPr>
        <p:spPr>
          <a:xfrm>
            <a:off x="6038850" y="5781675"/>
            <a:ext cx="2400300" cy="895350"/>
          </a:xfrm>
          <a:prstGeom prst="rect">
            <a:avLst/>
          </a:prstGeom>
          <a:solidFill>
            <a:srgbClr val="05244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rgbClr val="FF0000"/>
                </a:glow>
              </a:effectLst>
            </a:endParaRPr>
          </a:p>
        </p:txBody>
      </p:sp>
      <p:sp>
        <p:nvSpPr>
          <p:cNvPr id="37" name="TextBox 36">
            <a:extLst>
              <a:ext uri="{FF2B5EF4-FFF2-40B4-BE49-F238E27FC236}">
                <a16:creationId xmlns:a16="http://schemas.microsoft.com/office/drawing/2014/main" id="{0CA23707-8450-4BFC-AC12-CACE532D08C2}"/>
              </a:ext>
            </a:extLst>
          </p:cNvPr>
          <p:cNvSpPr txBox="1"/>
          <p:nvPr/>
        </p:nvSpPr>
        <p:spPr>
          <a:xfrm>
            <a:off x="6286500" y="5962650"/>
            <a:ext cx="2152650" cy="646331"/>
          </a:xfrm>
          <a:prstGeom prst="rect">
            <a:avLst/>
          </a:prstGeom>
          <a:noFill/>
        </p:spPr>
        <p:txBody>
          <a:bodyPr wrap="square" rtlCol="0">
            <a:spAutoFit/>
          </a:bodyPr>
          <a:lstStyle/>
          <a:p>
            <a:r>
              <a:rPr lang="en-US" sz="3600" b="1" dirty="0">
                <a:solidFill>
                  <a:schemeClr val="bg1"/>
                </a:solidFill>
                <a:effectLst>
                  <a:glow rad="127000">
                    <a:srgbClr val="052441"/>
                  </a:glow>
                </a:effectLst>
              </a:rPr>
              <a:t>ROMANS</a:t>
            </a:r>
          </a:p>
        </p:txBody>
      </p:sp>
      <p:sp>
        <p:nvSpPr>
          <p:cNvPr id="20" name="Rectangle 19">
            <a:extLst>
              <a:ext uri="{FF2B5EF4-FFF2-40B4-BE49-F238E27FC236}">
                <a16:creationId xmlns:a16="http://schemas.microsoft.com/office/drawing/2014/main" id="{D09BFA7F-015A-4A9D-8489-66817CF63D0A}"/>
              </a:ext>
            </a:extLst>
          </p:cNvPr>
          <p:cNvSpPr/>
          <p:nvPr/>
        </p:nvSpPr>
        <p:spPr>
          <a:xfrm>
            <a:off x="4972050" y="3943350"/>
            <a:ext cx="1352550" cy="228600"/>
          </a:xfrm>
          <a:prstGeom prst="rect">
            <a:avLst/>
          </a:prstGeom>
          <a:solidFill>
            <a:srgbClr val="052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541210"/>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CA23707-8450-4BFC-AC12-CACE532D08C2}"/>
              </a:ext>
            </a:extLst>
          </p:cNvPr>
          <p:cNvSpPr txBox="1"/>
          <p:nvPr/>
        </p:nvSpPr>
        <p:spPr>
          <a:xfrm>
            <a:off x="6286500" y="5962650"/>
            <a:ext cx="2152650" cy="646331"/>
          </a:xfrm>
          <a:prstGeom prst="rect">
            <a:avLst/>
          </a:prstGeom>
          <a:noFill/>
        </p:spPr>
        <p:txBody>
          <a:bodyPr wrap="square" rtlCol="0">
            <a:spAutoFit/>
          </a:bodyPr>
          <a:lstStyle/>
          <a:p>
            <a:r>
              <a:rPr lang="en-US" sz="3600" b="1" dirty="0">
                <a:solidFill>
                  <a:schemeClr val="bg1"/>
                </a:solidFill>
                <a:effectLst>
                  <a:glow rad="127000">
                    <a:srgbClr val="052441"/>
                  </a:glow>
                </a:effectLst>
              </a:rPr>
              <a:t>ROMANS</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dirty="0"/>
              <a:t> </a:t>
            </a:r>
            <a:r>
              <a:rPr lang="en-US" baseline="30000" dirty="0"/>
              <a:t>27</a:t>
            </a:r>
            <a:r>
              <a:rPr lang="en-US" dirty="0"/>
              <a:t> He will confirm a covenant with many for one 'seven.' </a:t>
            </a:r>
            <a:r>
              <a:rPr lang="en-US" dirty="0">
                <a:effectLst>
                  <a:glow rad="127000">
                    <a:srgbClr val="FF0000"/>
                  </a:glow>
                </a:effectLst>
              </a:rPr>
              <a:t>In the middle of the 'seven' he will put an end to sacrifice and offering. </a:t>
            </a:r>
            <a:r>
              <a:rPr lang="en-US" dirty="0"/>
              <a:t>And on a wing </a:t>
            </a:r>
            <a:r>
              <a:rPr lang="en-US" i="1" dirty="0"/>
              <a:t>of the temple </a:t>
            </a:r>
            <a:r>
              <a:rPr lang="en-US" dirty="0"/>
              <a:t>he will set up an abomination that causes desolation, until the end that is decreed is poured out on him. "</a:t>
            </a:r>
          </a:p>
          <a:p>
            <a:endParaRPr lang="en-US" dirty="0"/>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4" name="AutoShape 6">
            <a:extLst>
              <a:ext uri="{FF2B5EF4-FFF2-40B4-BE49-F238E27FC236}">
                <a16:creationId xmlns:a16="http://schemas.microsoft.com/office/drawing/2014/main" id="{F9CEA628-757A-43D3-B3C2-285C60866CD1}"/>
              </a:ext>
            </a:extLst>
          </p:cNvPr>
          <p:cNvSpPr>
            <a:spLocks noChangeArrowheads="1"/>
          </p:cNvSpPr>
          <p:nvPr/>
        </p:nvSpPr>
        <p:spPr bwMode="auto">
          <a:xfrm>
            <a:off x="9105900" y="5221334"/>
            <a:ext cx="1983642" cy="504576"/>
          </a:xfrm>
          <a:prstGeom prst="homePlate">
            <a:avLst>
              <a:gd name="adj" fmla="val 54112"/>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1 X7 =7</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grpSp>
        <p:nvGrpSpPr>
          <p:cNvPr id="21" name="Group 29">
            <a:extLst>
              <a:ext uri="{FF2B5EF4-FFF2-40B4-BE49-F238E27FC236}">
                <a16:creationId xmlns:a16="http://schemas.microsoft.com/office/drawing/2014/main" id="{B4443E65-2213-43CB-A91A-AF0093258C41}"/>
              </a:ext>
            </a:extLst>
          </p:cNvPr>
          <p:cNvGrpSpPr>
            <a:grpSpLocks/>
          </p:cNvGrpSpPr>
          <p:nvPr/>
        </p:nvGrpSpPr>
        <p:grpSpPr bwMode="auto">
          <a:xfrm>
            <a:off x="8376483" y="4730179"/>
            <a:ext cx="957416" cy="1325453"/>
            <a:chOff x="4016" y="983"/>
            <a:chExt cx="481" cy="704"/>
          </a:xfrm>
          <a:effectLst>
            <a:outerShdw blurRad="50800" dist="50800" dir="5400000" algn="ctr" rotWithShape="0">
              <a:schemeClr val="tx1"/>
            </a:outerShdw>
          </a:effectLst>
        </p:grpSpPr>
        <p:sp>
          <p:nvSpPr>
            <p:cNvPr id="22" name="AutoShape 30">
              <a:extLst>
                <a:ext uri="{FF2B5EF4-FFF2-40B4-BE49-F238E27FC236}">
                  <a16:creationId xmlns:a16="http://schemas.microsoft.com/office/drawing/2014/main" id="{0745AA19-0916-475F-AA23-31AA34204A07}"/>
                </a:ext>
              </a:extLst>
            </p:cNvPr>
            <p:cNvSpPr>
              <a:spLocks noChangeArrowheads="1"/>
            </p:cNvSpPr>
            <p:nvPr/>
          </p:nvSpPr>
          <p:spPr bwMode="auto">
            <a:xfrm>
              <a:off x="4027" y="983"/>
              <a:ext cx="463" cy="704"/>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endParaRPr lang="en-US" sz="2800"/>
            </a:p>
          </p:txBody>
        </p:sp>
        <p:sp>
          <p:nvSpPr>
            <p:cNvPr id="23" name="Text Box 31">
              <a:extLst>
                <a:ext uri="{FF2B5EF4-FFF2-40B4-BE49-F238E27FC236}">
                  <a16:creationId xmlns:a16="http://schemas.microsoft.com/office/drawing/2014/main" id="{C0967DE0-09C5-4E96-9FF9-B07EFFCB9A44}"/>
                </a:ext>
              </a:extLst>
            </p:cNvPr>
            <p:cNvSpPr txBox="1">
              <a:spLocks noChangeArrowheads="1"/>
            </p:cNvSpPr>
            <p:nvPr/>
          </p:nvSpPr>
          <p:spPr bwMode="auto">
            <a:xfrm>
              <a:off x="4016" y="1069"/>
              <a:ext cx="481"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sz="3200" b="1">
                  <a:solidFill>
                    <a:schemeClr val="bg1"/>
                  </a:solidFill>
                  <a:latin typeface="Arial" panose="020B0604020202020204" pitchFamily="34" charset="0"/>
                </a:defRPr>
              </a:lvl1pPr>
              <a:lvl2pPr marL="742950" indent="-285750" defTabSz="1019175" eaLnBrk="0" hangingPunct="0">
                <a:defRPr sz="3200" b="1">
                  <a:solidFill>
                    <a:schemeClr val="bg1"/>
                  </a:solidFill>
                  <a:latin typeface="Arial" panose="020B0604020202020204" pitchFamily="34" charset="0"/>
                </a:defRPr>
              </a:lvl2pPr>
              <a:lvl3pPr marL="1143000" indent="-228600" defTabSz="1019175" eaLnBrk="0" hangingPunct="0">
                <a:defRPr sz="3200" b="1">
                  <a:solidFill>
                    <a:schemeClr val="bg1"/>
                  </a:solidFill>
                  <a:latin typeface="Arial" panose="020B0604020202020204" pitchFamily="34" charset="0"/>
                </a:defRPr>
              </a:lvl3pPr>
              <a:lvl4pPr marL="1600200" indent="-228600" defTabSz="1019175" eaLnBrk="0" hangingPunct="0">
                <a:defRPr sz="3200" b="1">
                  <a:solidFill>
                    <a:schemeClr val="bg1"/>
                  </a:solidFill>
                  <a:latin typeface="Arial" panose="020B0604020202020204" pitchFamily="34" charset="0"/>
                </a:defRPr>
              </a:lvl4pPr>
              <a:lvl5pPr marL="2057400" indent="-228600" defTabSz="1019175" eaLnBrk="0" hangingPunct="0">
                <a:defRPr sz="3200" b="1">
                  <a:solidFill>
                    <a:schemeClr val="bg1"/>
                  </a:solidFill>
                  <a:latin typeface="Arial" panose="020B0604020202020204" pitchFamily="34" charset="0"/>
                </a:defRPr>
              </a:lvl5pPr>
              <a:lvl6pPr marL="2514600" indent="-228600" defTabSz="1019175" eaLnBrk="0" fontAlgn="base" hangingPunct="0">
                <a:spcBef>
                  <a:spcPct val="0"/>
                </a:spcBef>
                <a:spcAft>
                  <a:spcPct val="0"/>
                </a:spcAft>
                <a:defRPr sz="3200" b="1">
                  <a:solidFill>
                    <a:schemeClr val="bg1"/>
                  </a:solidFill>
                  <a:latin typeface="Arial" panose="020B0604020202020204" pitchFamily="34" charset="0"/>
                </a:defRPr>
              </a:lvl6pPr>
              <a:lvl7pPr marL="2971800" indent="-228600" defTabSz="1019175" eaLnBrk="0" fontAlgn="base" hangingPunct="0">
                <a:spcBef>
                  <a:spcPct val="0"/>
                </a:spcBef>
                <a:spcAft>
                  <a:spcPct val="0"/>
                </a:spcAft>
                <a:defRPr sz="3200" b="1">
                  <a:solidFill>
                    <a:schemeClr val="bg1"/>
                  </a:solidFill>
                  <a:latin typeface="Arial" panose="020B0604020202020204" pitchFamily="34" charset="0"/>
                </a:defRPr>
              </a:lvl7pPr>
              <a:lvl8pPr marL="3429000" indent="-228600" defTabSz="1019175" eaLnBrk="0" fontAlgn="base" hangingPunct="0">
                <a:spcBef>
                  <a:spcPct val="0"/>
                </a:spcBef>
                <a:spcAft>
                  <a:spcPct val="0"/>
                </a:spcAft>
                <a:defRPr sz="3200" b="1">
                  <a:solidFill>
                    <a:schemeClr val="bg1"/>
                  </a:solidFill>
                  <a:latin typeface="Arial" panose="020B0604020202020204" pitchFamily="34" charset="0"/>
                </a:defRPr>
              </a:lvl8pPr>
              <a:lvl9pPr marL="3886200" indent="-228600" defTabSz="1019175" eaLnBrk="0" fontAlgn="base" hangingPunct="0">
                <a:spcBef>
                  <a:spcPct val="0"/>
                </a:spcBef>
                <a:spcAft>
                  <a:spcPct val="0"/>
                </a:spcAft>
                <a:defRPr sz="3200" b="1">
                  <a:solidFill>
                    <a:schemeClr val="bg1"/>
                  </a:solidFill>
                  <a:latin typeface="Arial" panose="020B0604020202020204" pitchFamily="34" charset="0"/>
                </a:defRPr>
              </a:lvl9pPr>
            </a:lstStyle>
            <a:p>
              <a:pPr algn="ctr" eaLnBrk="1" hangingPunct="1"/>
              <a:r>
                <a:rPr lang="en-US" altLang="en-US" sz="1400" dirty="0">
                  <a:solidFill>
                    <a:schemeClr val="tx1"/>
                  </a:solidFill>
                </a:rPr>
                <a:t>7 </a:t>
              </a:r>
              <a:r>
                <a:rPr lang="en-US" altLang="en-US" sz="1600" dirty="0">
                  <a:solidFill>
                    <a:schemeClr val="tx1"/>
                  </a:solidFill>
                </a:rPr>
                <a:t>Year</a:t>
              </a:r>
              <a:br>
                <a:rPr lang="en-US" altLang="en-US" sz="1400" dirty="0">
                  <a:solidFill>
                    <a:schemeClr val="tx1"/>
                  </a:solidFill>
                </a:rPr>
              </a:br>
              <a:r>
                <a:rPr lang="en-US" altLang="en-US" sz="1400" dirty="0">
                  <a:solidFill>
                    <a:schemeClr val="tx1"/>
                  </a:solidFill>
                </a:rPr>
                <a:t>Treaty</a:t>
              </a:r>
            </a:p>
          </p:txBody>
        </p:sp>
        <p:sp>
          <p:nvSpPr>
            <p:cNvPr id="24" name="Freeform 32">
              <a:extLst>
                <a:ext uri="{FF2B5EF4-FFF2-40B4-BE49-F238E27FC236}">
                  <a16:creationId xmlns:a16="http://schemas.microsoft.com/office/drawing/2014/main" id="{01420B5E-FCDE-4426-9958-480C004913E9}"/>
                </a:ext>
              </a:extLst>
            </p:cNvPr>
            <p:cNvSpPr>
              <a:spLocks/>
            </p:cNvSpPr>
            <p:nvPr/>
          </p:nvSpPr>
          <p:spPr bwMode="auto">
            <a:xfrm flipH="1">
              <a:off x="4269" y="1539"/>
              <a:ext cx="131" cy="129"/>
            </a:xfrm>
            <a:custGeom>
              <a:avLst/>
              <a:gdLst>
                <a:gd name="T0" fmla="*/ 21 w 131"/>
                <a:gd name="T1" fmla="*/ 36 h 129"/>
                <a:gd name="T2" fmla="*/ 0 w 131"/>
                <a:gd name="T3" fmla="*/ 123 h 129"/>
                <a:gd name="T4" fmla="*/ 24 w 131"/>
                <a:gd name="T5" fmla="*/ 102 h 129"/>
                <a:gd name="T6" fmla="*/ 33 w 131"/>
                <a:gd name="T7" fmla="*/ 113 h 129"/>
                <a:gd name="T8" fmla="*/ 45 w 131"/>
                <a:gd name="T9" fmla="*/ 129 h 129"/>
                <a:gd name="T10" fmla="*/ 54 w 131"/>
                <a:gd name="T11" fmla="*/ 39 h 129"/>
                <a:gd name="T12" fmla="*/ 81 w 131"/>
                <a:gd name="T13" fmla="*/ 114 h 129"/>
                <a:gd name="T14" fmla="*/ 96 w 131"/>
                <a:gd name="T15" fmla="*/ 80 h 129"/>
                <a:gd name="T16" fmla="*/ 131 w 131"/>
                <a:gd name="T17" fmla="*/ 104 h 129"/>
                <a:gd name="T18" fmla="*/ 75 w 131"/>
                <a:gd name="T19" fmla="*/ 6 h 129"/>
                <a:gd name="T20" fmla="*/ 48 w 131"/>
                <a:gd name="T21" fmla="*/ 18 h 129"/>
                <a:gd name="T22" fmla="*/ 21 w 131"/>
                <a:gd name="T23" fmla="*/ 27 h 129"/>
                <a:gd name="T24" fmla="*/ 21 w 131"/>
                <a:gd name="T25" fmla="*/ 36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1"/>
                <a:gd name="T40" fmla="*/ 0 h 129"/>
                <a:gd name="T41" fmla="*/ 131 w 131"/>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1" h="129">
                  <a:moveTo>
                    <a:pt x="21" y="36"/>
                  </a:moveTo>
                  <a:lnTo>
                    <a:pt x="0" y="123"/>
                  </a:lnTo>
                  <a:cubicBezTo>
                    <a:pt x="8" y="116"/>
                    <a:pt x="14" y="105"/>
                    <a:pt x="24" y="102"/>
                  </a:cubicBezTo>
                  <a:cubicBezTo>
                    <a:pt x="28" y="101"/>
                    <a:pt x="32" y="109"/>
                    <a:pt x="33" y="113"/>
                  </a:cubicBezTo>
                  <a:cubicBezTo>
                    <a:pt x="36" y="123"/>
                    <a:pt x="34" y="129"/>
                    <a:pt x="45" y="129"/>
                  </a:cubicBezTo>
                  <a:lnTo>
                    <a:pt x="54" y="39"/>
                  </a:lnTo>
                  <a:lnTo>
                    <a:pt x="81" y="114"/>
                  </a:lnTo>
                  <a:cubicBezTo>
                    <a:pt x="90" y="82"/>
                    <a:pt x="95" y="81"/>
                    <a:pt x="96" y="80"/>
                  </a:cubicBezTo>
                  <a:cubicBezTo>
                    <a:pt x="98" y="83"/>
                    <a:pt x="124" y="111"/>
                    <a:pt x="131" y="104"/>
                  </a:cubicBezTo>
                  <a:cubicBezTo>
                    <a:pt x="115" y="71"/>
                    <a:pt x="96" y="36"/>
                    <a:pt x="75" y="6"/>
                  </a:cubicBezTo>
                  <a:cubicBezTo>
                    <a:pt x="71" y="0"/>
                    <a:pt x="52" y="16"/>
                    <a:pt x="48" y="18"/>
                  </a:cubicBezTo>
                  <a:cubicBezTo>
                    <a:pt x="39" y="22"/>
                    <a:pt x="21" y="27"/>
                    <a:pt x="21" y="27"/>
                  </a:cubicBezTo>
                  <a:cubicBezTo>
                    <a:pt x="18" y="37"/>
                    <a:pt x="15" y="36"/>
                    <a:pt x="21" y="36"/>
                  </a:cubicBezTo>
                  <a:close/>
                </a:path>
              </a:pathLst>
            </a:custGeom>
            <a:solidFill>
              <a:schemeClr val="accent2"/>
            </a:solidFill>
            <a:ln w="9525">
              <a:solidFill>
                <a:schemeClr val="tx1"/>
              </a:solidFill>
              <a:round/>
              <a:headEnd/>
              <a:tailEnd/>
            </a:ln>
          </p:spPr>
          <p:txBody>
            <a:bodyPr/>
            <a:lstStyle/>
            <a:p>
              <a:endParaRPr lang="en-US"/>
            </a:p>
          </p:txBody>
        </p:sp>
        <p:sp>
          <p:nvSpPr>
            <p:cNvPr id="25" name="Oval 33">
              <a:extLst>
                <a:ext uri="{FF2B5EF4-FFF2-40B4-BE49-F238E27FC236}">
                  <a16:creationId xmlns:a16="http://schemas.microsoft.com/office/drawing/2014/main" id="{6D5F03AD-2B3F-4E18-B8E9-76A38DA53C48}"/>
                </a:ext>
              </a:extLst>
            </p:cNvPr>
            <p:cNvSpPr>
              <a:spLocks noChangeArrowheads="1"/>
            </p:cNvSpPr>
            <p:nvPr/>
          </p:nvSpPr>
          <p:spPr bwMode="auto">
            <a:xfrm>
              <a:off x="4290" y="1485"/>
              <a:ext cx="108" cy="96"/>
            </a:xfrm>
            <a:prstGeom prst="ellipse">
              <a:avLst/>
            </a:prstGeom>
            <a:solidFill>
              <a:schemeClr val="accent2"/>
            </a:solidFill>
            <a:ln w="9525">
              <a:solidFill>
                <a:schemeClr val="tx1"/>
              </a:solidFill>
              <a:round/>
              <a:headEnd/>
              <a:tailEnd/>
            </a:ln>
          </p:spPr>
          <p:txBody>
            <a:bodyPr wrap="none" anchor="ctr"/>
            <a:lstStyle>
              <a:lvl1pPr defTabSz="1019175" eaLnBrk="0" hangingPunct="0">
                <a:defRPr sz="3200" b="1">
                  <a:solidFill>
                    <a:schemeClr val="bg1"/>
                  </a:solidFill>
                  <a:latin typeface="Arial" panose="020B0604020202020204" pitchFamily="34" charset="0"/>
                </a:defRPr>
              </a:lvl1pPr>
              <a:lvl2pPr marL="742950" indent="-285750" defTabSz="1019175" eaLnBrk="0" hangingPunct="0">
                <a:defRPr sz="3200" b="1">
                  <a:solidFill>
                    <a:schemeClr val="bg1"/>
                  </a:solidFill>
                  <a:latin typeface="Arial" panose="020B0604020202020204" pitchFamily="34" charset="0"/>
                </a:defRPr>
              </a:lvl2pPr>
              <a:lvl3pPr marL="1143000" indent="-228600" defTabSz="1019175" eaLnBrk="0" hangingPunct="0">
                <a:defRPr sz="3200" b="1">
                  <a:solidFill>
                    <a:schemeClr val="bg1"/>
                  </a:solidFill>
                  <a:latin typeface="Arial" panose="020B0604020202020204" pitchFamily="34" charset="0"/>
                </a:defRPr>
              </a:lvl3pPr>
              <a:lvl4pPr marL="1600200" indent="-228600" defTabSz="1019175" eaLnBrk="0" hangingPunct="0">
                <a:defRPr sz="3200" b="1">
                  <a:solidFill>
                    <a:schemeClr val="bg1"/>
                  </a:solidFill>
                  <a:latin typeface="Arial" panose="020B0604020202020204" pitchFamily="34" charset="0"/>
                </a:defRPr>
              </a:lvl4pPr>
              <a:lvl5pPr marL="2057400" indent="-228600" defTabSz="1019175" eaLnBrk="0" hangingPunct="0">
                <a:defRPr sz="3200" b="1">
                  <a:solidFill>
                    <a:schemeClr val="bg1"/>
                  </a:solidFill>
                  <a:latin typeface="Arial" panose="020B0604020202020204" pitchFamily="34" charset="0"/>
                </a:defRPr>
              </a:lvl5pPr>
              <a:lvl6pPr marL="2514600" indent="-228600" defTabSz="1019175" eaLnBrk="0" fontAlgn="base" hangingPunct="0">
                <a:spcBef>
                  <a:spcPct val="0"/>
                </a:spcBef>
                <a:spcAft>
                  <a:spcPct val="0"/>
                </a:spcAft>
                <a:defRPr sz="3200" b="1">
                  <a:solidFill>
                    <a:schemeClr val="bg1"/>
                  </a:solidFill>
                  <a:latin typeface="Arial" panose="020B0604020202020204" pitchFamily="34" charset="0"/>
                </a:defRPr>
              </a:lvl6pPr>
              <a:lvl7pPr marL="2971800" indent="-228600" defTabSz="1019175" eaLnBrk="0" fontAlgn="base" hangingPunct="0">
                <a:spcBef>
                  <a:spcPct val="0"/>
                </a:spcBef>
                <a:spcAft>
                  <a:spcPct val="0"/>
                </a:spcAft>
                <a:defRPr sz="3200" b="1">
                  <a:solidFill>
                    <a:schemeClr val="bg1"/>
                  </a:solidFill>
                  <a:latin typeface="Arial" panose="020B0604020202020204" pitchFamily="34" charset="0"/>
                </a:defRPr>
              </a:lvl7pPr>
              <a:lvl8pPr marL="3429000" indent="-228600" defTabSz="1019175" eaLnBrk="0" fontAlgn="base" hangingPunct="0">
                <a:spcBef>
                  <a:spcPct val="0"/>
                </a:spcBef>
                <a:spcAft>
                  <a:spcPct val="0"/>
                </a:spcAft>
                <a:defRPr sz="3200" b="1">
                  <a:solidFill>
                    <a:schemeClr val="bg1"/>
                  </a:solidFill>
                  <a:latin typeface="Arial" panose="020B0604020202020204" pitchFamily="34" charset="0"/>
                </a:defRPr>
              </a:lvl8pPr>
              <a:lvl9pPr marL="3886200" indent="-228600" defTabSz="1019175" eaLnBrk="0" fontAlgn="base" hangingPunct="0">
                <a:spcBef>
                  <a:spcPct val="0"/>
                </a:spcBef>
                <a:spcAft>
                  <a:spcPct val="0"/>
                </a:spcAft>
                <a:defRPr sz="3200" b="1">
                  <a:solidFill>
                    <a:schemeClr val="bg1"/>
                  </a:solidFill>
                  <a:latin typeface="Arial" panose="020B0604020202020204" pitchFamily="34" charset="0"/>
                </a:defRPr>
              </a:lvl9pPr>
            </a:lstStyle>
            <a:p>
              <a:pPr algn="ctr" eaLnBrk="1" hangingPunct="1"/>
              <a:endParaRPr lang="en-US" altLang="en-US" sz="2000">
                <a:solidFill>
                  <a:schemeClr val="tx1"/>
                </a:solidFill>
              </a:endParaRPr>
            </a:p>
          </p:txBody>
        </p:sp>
      </p:gr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sp>
        <p:nvSpPr>
          <p:cNvPr id="31" name="TextBox 30">
            <a:extLst>
              <a:ext uri="{FF2B5EF4-FFF2-40B4-BE49-F238E27FC236}">
                <a16:creationId xmlns:a16="http://schemas.microsoft.com/office/drawing/2014/main" id="{65A5AEDF-18D1-48A2-A334-ADE07912CB3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pic>
        <p:nvPicPr>
          <p:cNvPr id="32" name="Picture 16" descr="crucifixion">
            <a:extLst>
              <a:ext uri="{FF2B5EF4-FFF2-40B4-BE49-F238E27FC236}">
                <a16:creationId xmlns:a16="http://schemas.microsoft.com/office/drawing/2014/main" id="{F38D9859-F1D1-44B5-A7CC-CDE93B917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8084" y="4133980"/>
            <a:ext cx="1886080" cy="175247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3">
            <a:extLst>
              <a:ext uri="{FF2B5EF4-FFF2-40B4-BE49-F238E27FC236}">
                <a16:creationId xmlns:a16="http://schemas.microsoft.com/office/drawing/2014/main" id="{D7521C8F-7E0C-4846-9788-BED709D3DB1A}"/>
              </a:ext>
            </a:extLst>
          </p:cNvPr>
          <p:cNvGrpSpPr>
            <a:grpSpLocks/>
          </p:cNvGrpSpPr>
          <p:nvPr/>
        </p:nvGrpSpPr>
        <p:grpSpPr bwMode="auto">
          <a:xfrm>
            <a:off x="6458854" y="4171951"/>
            <a:ext cx="1523096" cy="1705916"/>
            <a:chOff x="3456" y="240"/>
            <a:chExt cx="528" cy="768"/>
          </a:xfrm>
          <a:effectLst>
            <a:glow rad="127000">
              <a:schemeClr val="bg1"/>
            </a:glow>
          </a:effectLst>
        </p:grpSpPr>
        <p:pic>
          <p:nvPicPr>
            <p:cNvPr id="35" name="Picture 14" descr="fire">
              <a:extLst>
                <a:ext uri="{FF2B5EF4-FFF2-40B4-BE49-F238E27FC236}">
                  <a16:creationId xmlns:a16="http://schemas.microsoft.com/office/drawing/2014/main" id="{62466367-E2AF-44B2-93EB-996D384FB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r="22223"/>
            <a:stretch>
              <a:fillRect/>
            </a:stretch>
          </p:blipFill>
          <p:spPr bwMode="auto">
            <a:xfrm>
              <a:off x="3456" y="240"/>
              <a:ext cx="528"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heaven-02">
              <a:extLst>
                <a:ext uri="{FF2B5EF4-FFF2-40B4-BE49-F238E27FC236}">
                  <a16:creationId xmlns:a16="http://schemas.microsoft.com/office/drawing/2014/main" id="{E1EDE340-F27E-40E0-B44D-960E79060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93" r="34073" b="16653"/>
            <a:stretch>
              <a:fillRect/>
            </a:stretch>
          </p:blipFill>
          <p:spPr bwMode="auto">
            <a:xfrm>
              <a:off x="3456" y="554"/>
              <a:ext cx="52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icture 34">
            <a:extLst>
              <a:ext uri="{FF2B5EF4-FFF2-40B4-BE49-F238E27FC236}">
                <a16:creationId xmlns:a16="http://schemas.microsoft.com/office/drawing/2014/main" id="{350BE39E-A864-4B05-8972-F6103555B7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704" y="4857750"/>
            <a:ext cx="2747267" cy="1448046"/>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Group 56">
            <a:extLst>
              <a:ext uri="{FF2B5EF4-FFF2-40B4-BE49-F238E27FC236}">
                <a16:creationId xmlns:a16="http://schemas.microsoft.com/office/drawing/2014/main" id="{7940D2EC-1038-42F3-B474-D8F6FA62E298}"/>
              </a:ext>
            </a:extLst>
          </p:cNvPr>
          <p:cNvGrpSpPr/>
          <p:nvPr/>
        </p:nvGrpSpPr>
        <p:grpSpPr>
          <a:xfrm>
            <a:off x="8763000" y="3409950"/>
            <a:ext cx="1289957" cy="1885950"/>
            <a:chOff x="8553450" y="3524250"/>
            <a:chExt cx="1581150" cy="1619250"/>
          </a:xfrm>
          <a:effectLst>
            <a:glow rad="127000">
              <a:srgbClr val="052441"/>
            </a:glow>
            <a:outerShdw blurRad="50800" dist="38100" dir="2700000" algn="tl" rotWithShape="0">
              <a:prstClr val="black">
                <a:alpha val="40000"/>
              </a:prstClr>
            </a:outerShdw>
          </a:effectLst>
        </p:grpSpPr>
        <p:sp>
          <p:nvSpPr>
            <p:cNvPr id="58" name="Rectangle 57">
              <a:extLst>
                <a:ext uri="{FF2B5EF4-FFF2-40B4-BE49-F238E27FC236}">
                  <a16:creationId xmlns:a16="http://schemas.microsoft.com/office/drawing/2014/main" id="{4DF21584-978D-41BB-8FD5-E8294BDDEF36}"/>
                </a:ext>
              </a:extLst>
            </p:cNvPr>
            <p:cNvSpPr/>
            <p:nvPr/>
          </p:nvSpPr>
          <p:spPr>
            <a:xfrm>
              <a:off x="8553450" y="3524250"/>
              <a:ext cx="1562100"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D0B4C519-EE9A-43AD-B96E-5946E4598D96}"/>
                </a:ext>
              </a:extLst>
            </p:cNvPr>
            <p:cNvSpPr/>
            <p:nvPr/>
          </p:nvSpPr>
          <p:spPr>
            <a:xfrm>
              <a:off x="9753600" y="4343400"/>
              <a:ext cx="381000" cy="800100"/>
            </a:xfrm>
            <a:custGeom>
              <a:avLst/>
              <a:gdLst>
                <a:gd name="connsiteX0" fmla="*/ 381000 w 381000"/>
                <a:gd name="connsiteY0" fmla="*/ 800100 h 800100"/>
                <a:gd name="connsiteX1" fmla="*/ 361950 w 381000"/>
                <a:gd name="connsiteY1" fmla="*/ 0 h 800100"/>
                <a:gd name="connsiteX2" fmla="*/ 0 w 381000"/>
                <a:gd name="connsiteY2" fmla="*/ 247650 h 800100"/>
              </a:gdLst>
              <a:ahLst/>
              <a:cxnLst>
                <a:cxn ang="0">
                  <a:pos x="connsiteX0" y="connsiteY0"/>
                </a:cxn>
                <a:cxn ang="0">
                  <a:pos x="connsiteX1" y="connsiteY1"/>
                </a:cxn>
                <a:cxn ang="0">
                  <a:pos x="connsiteX2" y="connsiteY2"/>
                </a:cxn>
              </a:cxnLst>
              <a:rect l="l" t="t" r="r" b="b"/>
              <a:pathLst>
                <a:path w="381000" h="800100">
                  <a:moveTo>
                    <a:pt x="381000" y="800100"/>
                  </a:moveTo>
                  <a:lnTo>
                    <a:pt x="361950" y="0"/>
                  </a:lnTo>
                  <a:lnTo>
                    <a:pt x="0" y="2476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59">
            <a:extLst>
              <a:ext uri="{FF2B5EF4-FFF2-40B4-BE49-F238E27FC236}">
                <a16:creationId xmlns:a16="http://schemas.microsoft.com/office/drawing/2014/main" id="{E6F2A336-3C51-494F-866E-042B3C7D88DF}"/>
              </a:ext>
            </a:extLst>
          </p:cNvPr>
          <p:cNvPicPr>
            <a:picLocks noChangeAspect="1"/>
          </p:cNvPicPr>
          <p:nvPr/>
        </p:nvPicPr>
        <p:blipFill>
          <a:blip r:embed="rId7"/>
          <a:stretch>
            <a:fillRect/>
          </a:stretch>
        </p:blipFill>
        <p:spPr>
          <a:xfrm>
            <a:off x="8848733" y="3474984"/>
            <a:ext cx="1051273" cy="1154331"/>
          </a:xfrm>
          <a:prstGeom prst="rect">
            <a:avLst/>
          </a:prstGeom>
          <a:effectLst>
            <a:glow rad="127000">
              <a:schemeClr val="bg1"/>
            </a:glow>
          </a:effectLst>
        </p:spPr>
      </p:pic>
      <p:sp>
        <p:nvSpPr>
          <p:cNvPr id="61" name="AutoShape 18">
            <a:extLst>
              <a:ext uri="{FF2B5EF4-FFF2-40B4-BE49-F238E27FC236}">
                <a16:creationId xmlns:a16="http://schemas.microsoft.com/office/drawing/2014/main" id="{A3DA483B-3FB4-467E-95B8-14B8E054782A}"/>
              </a:ext>
            </a:extLst>
          </p:cNvPr>
          <p:cNvSpPr>
            <a:spLocks noChangeArrowheads="1"/>
          </p:cNvSpPr>
          <p:nvPr/>
        </p:nvSpPr>
        <p:spPr bwMode="auto">
          <a:xfrm>
            <a:off x="9011942" y="3523757"/>
            <a:ext cx="820882" cy="975491"/>
          </a:xfrm>
          <a:custGeom>
            <a:avLst/>
            <a:gdLst>
              <a:gd name="G0" fmla="+- 1825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758" y="16468"/>
                </a:moveTo>
                <a:cubicBezTo>
                  <a:pt x="19062" y="14867"/>
                  <a:pt x="19775" y="12865"/>
                  <a:pt x="19775" y="10800"/>
                </a:cubicBezTo>
                <a:cubicBezTo>
                  <a:pt x="19775" y="5843"/>
                  <a:pt x="15756" y="1825"/>
                  <a:pt x="10800" y="1825"/>
                </a:cubicBezTo>
                <a:cubicBezTo>
                  <a:pt x="8734" y="1824"/>
                  <a:pt x="6732" y="2537"/>
                  <a:pt x="5131" y="3841"/>
                </a:cubicBezTo>
                <a:close/>
                <a:moveTo>
                  <a:pt x="3841" y="5131"/>
                </a:moveTo>
                <a:cubicBezTo>
                  <a:pt x="2537" y="6732"/>
                  <a:pt x="1825" y="8734"/>
                  <a:pt x="1825" y="10799"/>
                </a:cubicBezTo>
                <a:cubicBezTo>
                  <a:pt x="1825" y="15756"/>
                  <a:pt x="5843" y="19775"/>
                  <a:pt x="10800" y="19775"/>
                </a:cubicBezTo>
                <a:cubicBezTo>
                  <a:pt x="12865" y="19775"/>
                  <a:pt x="14867" y="19062"/>
                  <a:pt x="16468" y="17758"/>
                </a:cubicBezTo>
                <a:close/>
              </a:path>
            </a:pathLst>
          </a:custGeom>
          <a:solidFill>
            <a:srgbClr val="FF0000"/>
          </a:solidFill>
          <a:ln w="9525">
            <a:solidFill>
              <a:schemeClr val="tx1"/>
            </a:solidFill>
            <a:miter lim="800000"/>
            <a:headEnd/>
            <a:tailEnd/>
          </a:ln>
          <a:effectLst>
            <a:outerShdw dist="53882" dir="2700000" algn="ctr" rotWithShape="0">
              <a:schemeClr val="bg2">
                <a:alpha val="0"/>
              </a:schemeClr>
            </a:outerShdw>
          </a:effectLst>
        </p:spPr>
        <p:txBody>
          <a:bodyPr wrap="none" anchor="ctr"/>
          <a:lstStyle/>
          <a:p>
            <a:pPr>
              <a:defRPr/>
            </a:pPr>
            <a:endParaRPr lang="en-US" dirty="0"/>
          </a:p>
        </p:txBody>
      </p:sp>
    </p:spTree>
    <p:extLst>
      <p:ext uri="{BB962C8B-B14F-4D97-AF65-F5344CB8AC3E}">
        <p14:creationId xmlns:p14="http://schemas.microsoft.com/office/powerpoint/2010/main" val="2558241929"/>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7FB4B-977E-4116-9A42-8B132E57DA0A}"/>
              </a:ext>
            </a:extLst>
          </p:cNvPr>
          <p:cNvPicPr>
            <a:picLocks noChangeAspect="1"/>
          </p:cNvPicPr>
          <p:nvPr/>
        </p:nvPicPr>
        <p:blipFill>
          <a:blip r:embed="rId2"/>
          <a:stretch>
            <a:fillRect/>
          </a:stretch>
        </p:blipFill>
        <p:spPr>
          <a:xfrm>
            <a:off x="4141406" y="1234046"/>
            <a:ext cx="3658704" cy="5485408"/>
          </a:xfrm>
          <a:prstGeom prst="rect">
            <a:avLst/>
          </a:prstGeom>
        </p:spPr>
      </p:pic>
      <p:sp>
        <p:nvSpPr>
          <p:cNvPr id="2" name="Title 1">
            <a:extLst>
              <a:ext uri="{FF2B5EF4-FFF2-40B4-BE49-F238E27FC236}">
                <a16:creationId xmlns:a16="http://schemas.microsoft.com/office/drawing/2014/main" id="{A71F318C-0050-4173-A145-DD1557C91B7C}"/>
              </a:ext>
            </a:extLst>
          </p:cNvPr>
          <p:cNvSpPr>
            <a:spLocks noGrp="1"/>
          </p:cNvSpPr>
          <p:nvPr>
            <p:ph type="title"/>
          </p:nvPr>
        </p:nvSpPr>
        <p:spPr/>
        <p:txBody>
          <a:bodyPr/>
          <a:lstStyle/>
          <a:p>
            <a:r>
              <a:rPr lang="en-US" dirty="0"/>
              <a:t>Predictive prophecy</a:t>
            </a:r>
          </a:p>
        </p:txBody>
      </p:sp>
      <p:grpSp>
        <p:nvGrpSpPr>
          <p:cNvPr id="16" name="Group 15">
            <a:extLst>
              <a:ext uri="{FF2B5EF4-FFF2-40B4-BE49-F238E27FC236}">
                <a16:creationId xmlns:a16="http://schemas.microsoft.com/office/drawing/2014/main" id="{D67BBF64-62F7-45DE-AFB0-AB24E8791AE0}"/>
              </a:ext>
            </a:extLst>
          </p:cNvPr>
          <p:cNvGrpSpPr/>
          <p:nvPr/>
        </p:nvGrpSpPr>
        <p:grpSpPr>
          <a:xfrm>
            <a:off x="4126657" y="3925130"/>
            <a:ext cx="3658704" cy="2818115"/>
            <a:chOff x="4126657" y="3925130"/>
            <a:chExt cx="3658704" cy="2818115"/>
          </a:xfrm>
        </p:grpSpPr>
        <p:grpSp>
          <p:nvGrpSpPr>
            <p:cNvPr id="12" name="Group 11">
              <a:extLst>
                <a:ext uri="{FF2B5EF4-FFF2-40B4-BE49-F238E27FC236}">
                  <a16:creationId xmlns:a16="http://schemas.microsoft.com/office/drawing/2014/main" id="{D1F02D98-BBC7-4710-B901-3DFA7B6E4932}"/>
                </a:ext>
              </a:extLst>
            </p:cNvPr>
            <p:cNvGrpSpPr/>
            <p:nvPr/>
          </p:nvGrpSpPr>
          <p:grpSpPr>
            <a:xfrm>
              <a:off x="4126657" y="3925130"/>
              <a:ext cx="3658704" cy="2818115"/>
              <a:chOff x="4126657" y="3925130"/>
              <a:chExt cx="3658704" cy="2818115"/>
            </a:xfrm>
          </p:grpSpPr>
          <p:pic>
            <p:nvPicPr>
              <p:cNvPr id="6" name="Picture 5">
                <a:extLst>
                  <a:ext uri="{FF2B5EF4-FFF2-40B4-BE49-F238E27FC236}">
                    <a16:creationId xmlns:a16="http://schemas.microsoft.com/office/drawing/2014/main" id="{CC99E4E8-9C7E-47C1-9230-6B8E3CEA1F54}"/>
                  </a:ext>
                </a:extLst>
              </p:cNvPr>
              <p:cNvPicPr>
                <a:picLocks noChangeAspect="1"/>
              </p:cNvPicPr>
              <p:nvPr/>
            </p:nvPicPr>
            <p:blipFill>
              <a:blip r:embed="rId3"/>
              <a:stretch>
                <a:fillRect/>
              </a:stretch>
            </p:blipFill>
            <p:spPr>
              <a:xfrm>
                <a:off x="4131679" y="3938608"/>
                <a:ext cx="3651551" cy="2804637"/>
              </a:xfrm>
              <a:prstGeom prst="rect">
                <a:avLst/>
              </a:prstGeom>
            </p:spPr>
          </p:pic>
          <p:cxnSp>
            <p:nvCxnSpPr>
              <p:cNvPr id="8" name="Straight Connector 7">
                <a:extLst>
                  <a:ext uri="{FF2B5EF4-FFF2-40B4-BE49-F238E27FC236}">
                    <a16:creationId xmlns:a16="http://schemas.microsoft.com/office/drawing/2014/main" id="{8A62056D-FFA1-4BD4-AA36-B685360E0F23}"/>
                  </a:ext>
                </a:extLst>
              </p:cNvPr>
              <p:cNvCxnSpPr>
                <a:cxnSpLocks/>
              </p:cNvCxnSpPr>
              <p:nvPr/>
            </p:nvCxnSpPr>
            <p:spPr>
              <a:xfrm>
                <a:off x="4126657" y="3925130"/>
                <a:ext cx="365870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088CC91-01D0-48DD-AD64-E328004C9C80}"/>
                </a:ext>
              </a:extLst>
            </p:cNvPr>
            <p:cNvSpPr txBox="1"/>
            <p:nvPr/>
          </p:nvSpPr>
          <p:spPr>
            <a:xfrm>
              <a:off x="4384431" y="4489938"/>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50%</a:t>
              </a:r>
            </a:p>
          </p:txBody>
        </p:sp>
      </p:grpSp>
      <p:grpSp>
        <p:nvGrpSpPr>
          <p:cNvPr id="13" name="Group 12">
            <a:extLst>
              <a:ext uri="{FF2B5EF4-FFF2-40B4-BE49-F238E27FC236}">
                <a16:creationId xmlns:a16="http://schemas.microsoft.com/office/drawing/2014/main" id="{CEDE8983-7165-4373-B195-C042D1E5B428}"/>
              </a:ext>
            </a:extLst>
          </p:cNvPr>
          <p:cNvGrpSpPr/>
          <p:nvPr/>
        </p:nvGrpSpPr>
        <p:grpSpPr>
          <a:xfrm>
            <a:off x="5978526" y="3923071"/>
            <a:ext cx="1792022" cy="2813694"/>
            <a:chOff x="5978526" y="3923071"/>
            <a:chExt cx="1792022" cy="2813694"/>
          </a:xfrm>
        </p:grpSpPr>
        <p:pic>
          <p:nvPicPr>
            <p:cNvPr id="9" name="Picture 8">
              <a:extLst>
                <a:ext uri="{FF2B5EF4-FFF2-40B4-BE49-F238E27FC236}">
                  <a16:creationId xmlns:a16="http://schemas.microsoft.com/office/drawing/2014/main" id="{98185F54-EC1B-4FC0-A16A-A78DDEFFBEA1}"/>
                </a:ext>
              </a:extLst>
            </p:cNvPr>
            <p:cNvPicPr>
              <a:picLocks noChangeAspect="1"/>
            </p:cNvPicPr>
            <p:nvPr/>
          </p:nvPicPr>
          <p:blipFill rotWithShape="1">
            <a:blip r:embed="rId4"/>
            <a:srcRect t="1518"/>
            <a:stretch/>
          </p:blipFill>
          <p:spPr>
            <a:xfrm>
              <a:off x="5978526" y="3974690"/>
              <a:ext cx="1792022" cy="2762075"/>
            </a:xfrm>
            <a:prstGeom prst="rect">
              <a:avLst/>
            </a:prstGeom>
          </p:spPr>
        </p:pic>
        <p:cxnSp>
          <p:nvCxnSpPr>
            <p:cNvPr id="11" name="Straight Connector 10">
              <a:extLst>
                <a:ext uri="{FF2B5EF4-FFF2-40B4-BE49-F238E27FC236}">
                  <a16:creationId xmlns:a16="http://schemas.microsoft.com/office/drawing/2014/main" id="{A42D9471-13D9-4AB2-B45D-1A75AC5F547A}"/>
                </a:ext>
              </a:extLst>
            </p:cNvPr>
            <p:cNvCxnSpPr/>
            <p:nvPr/>
          </p:nvCxnSpPr>
          <p:spPr>
            <a:xfrm>
              <a:off x="5980471" y="3923071"/>
              <a:ext cx="0" cy="27579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20B71D3-7324-4291-847B-D84BBDA6B9BB}"/>
              </a:ext>
            </a:extLst>
          </p:cNvPr>
          <p:cNvSpPr txBox="1"/>
          <p:nvPr/>
        </p:nvSpPr>
        <p:spPr>
          <a:xfrm>
            <a:off x="6224954" y="4478215"/>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25%</a:t>
            </a:r>
          </a:p>
        </p:txBody>
      </p:sp>
    </p:spTree>
    <p:extLst>
      <p:ext uri="{BB962C8B-B14F-4D97-AF65-F5344CB8AC3E}">
        <p14:creationId xmlns:p14="http://schemas.microsoft.com/office/powerpoint/2010/main" val="261626444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CA23707-8450-4BFC-AC12-CACE532D08C2}"/>
              </a:ext>
            </a:extLst>
          </p:cNvPr>
          <p:cNvSpPr txBox="1"/>
          <p:nvPr/>
        </p:nvSpPr>
        <p:spPr>
          <a:xfrm>
            <a:off x="6286500" y="5962650"/>
            <a:ext cx="2152650" cy="646331"/>
          </a:xfrm>
          <a:prstGeom prst="rect">
            <a:avLst/>
          </a:prstGeom>
          <a:noFill/>
        </p:spPr>
        <p:txBody>
          <a:bodyPr wrap="square" rtlCol="0">
            <a:spAutoFit/>
          </a:bodyPr>
          <a:lstStyle/>
          <a:p>
            <a:r>
              <a:rPr lang="en-US" sz="3600" b="1" dirty="0">
                <a:solidFill>
                  <a:schemeClr val="bg1"/>
                </a:solidFill>
                <a:effectLst>
                  <a:glow rad="127000">
                    <a:srgbClr val="052441"/>
                  </a:glow>
                </a:effectLst>
              </a:rPr>
              <a:t>ROMANS</a:t>
            </a:r>
          </a:p>
        </p:txBody>
      </p:sp>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dirty="0"/>
              <a:t> </a:t>
            </a:r>
            <a:r>
              <a:rPr lang="en-US" baseline="30000" dirty="0"/>
              <a:t>27</a:t>
            </a:r>
            <a:r>
              <a:rPr lang="en-US" dirty="0"/>
              <a:t> He will confirm a covenant with many for one 'seven.' In the middle of the 'seven' he will put an end to sacrifice and offering. </a:t>
            </a:r>
            <a:r>
              <a:rPr lang="en-US" dirty="0">
                <a:effectLst>
                  <a:glow rad="127000">
                    <a:srgbClr val="FF0000"/>
                  </a:glow>
                </a:effectLst>
              </a:rPr>
              <a:t>And on a wing </a:t>
            </a:r>
            <a:r>
              <a:rPr lang="en-US" i="1" dirty="0">
                <a:effectLst>
                  <a:glow rad="127000">
                    <a:srgbClr val="FF0000"/>
                  </a:glow>
                </a:effectLst>
              </a:rPr>
              <a:t>of the temple </a:t>
            </a:r>
            <a:r>
              <a:rPr lang="en-US" dirty="0">
                <a:effectLst>
                  <a:glow rad="127000">
                    <a:srgbClr val="FF0000"/>
                  </a:glow>
                </a:effectLst>
              </a:rPr>
              <a:t>he will set up an abomination that causes desolation, </a:t>
            </a:r>
            <a:r>
              <a:rPr lang="en-US" dirty="0"/>
              <a:t>until the end that is decreed is poured out on him. "</a:t>
            </a:r>
          </a:p>
          <a:p>
            <a:endParaRPr lang="en-US" dirty="0"/>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4" name="AutoShape 6">
            <a:extLst>
              <a:ext uri="{FF2B5EF4-FFF2-40B4-BE49-F238E27FC236}">
                <a16:creationId xmlns:a16="http://schemas.microsoft.com/office/drawing/2014/main" id="{F9CEA628-757A-43D3-B3C2-285C60866CD1}"/>
              </a:ext>
            </a:extLst>
          </p:cNvPr>
          <p:cNvSpPr>
            <a:spLocks noChangeArrowheads="1"/>
          </p:cNvSpPr>
          <p:nvPr/>
        </p:nvSpPr>
        <p:spPr bwMode="auto">
          <a:xfrm>
            <a:off x="9105900" y="5221334"/>
            <a:ext cx="1983642" cy="504576"/>
          </a:xfrm>
          <a:prstGeom prst="homePlate">
            <a:avLst>
              <a:gd name="adj" fmla="val 54112"/>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1 X7 =7</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grpSp>
        <p:nvGrpSpPr>
          <p:cNvPr id="21" name="Group 29">
            <a:extLst>
              <a:ext uri="{FF2B5EF4-FFF2-40B4-BE49-F238E27FC236}">
                <a16:creationId xmlns:a16="http://schemas.microsoft.com/office/drawing/2014/main" id="{B4443E65-2213-43CB-A91A-AF0093258C41}"/>
              </a:ext>
            </a:extLst>
          </p:cNvPr>
          <p:cNvGrpSpPr>
            <a:grpSpLocks/>
          </p:cNvGrpSpPr>
          <p:nvPr/>
        </p:nvGrpSpPr>
        <p:grpSpPr bwMode="auto">
          <a:xfrm>
            <a:off x="8376483" y="4730179"/>
            <a:ext cx="957416" cy="1325453"/>
            <a:chOff x="4016" y="983"/>
            <a:chExt cx="481" cy="704"/>
          </a:xfrm>
          <a:effectLst>
            <a:outerShdw blurRad="50800" dist="50800" dir="5400000" algn="ctr" rotWithShape="0">
              <a:schemeClr val="tx1"/>
            </a:outerShdw>
          </a:effectLst>
        </p:grpSpPr>
        <p:sp>
          <p:nvSpPr>
            <p:cNvPr id="22" name="AutoShape 30">
              <a:extLst>
                <a:ext uri="{FF2B5EF4-FFF2-40B4-BE49-F238E27FC236}">
                  <a16:creationId xmlns:a16="http://schemas.microsoft.com/office/drawing/2014/main" id="{0745AA19-0916-475F-AA23-31AA34204A07}"/>
                </a:ext>
              </a:extLst>
            </p:cNvPr>
            <p:cNvSpPr>
              <a:spLocks noChangeArrowheads="1"/>
            </p:cNvSpPr>
            <p:nvPr/>
          </p:nvSpPr>
          <p:spPr bwMode="auto">
            <a:xfrm>
              <a:off x="4027" y="983"/>
              <a:ext cx="463" cy="704"/>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endParaRPr lang="en-US" sz="2800"/>
            </a:p>
          </p:txBody>
        </p:sp>
        <p:sp>
          <p:nvSpPr>
            <p:cNvPr id="23" name="Text Box 31">
              <a:extLst>
                <a:ext uri="{FF2B5EF4-FFF2-40B4-BE49-F238E27FC236}">
                  <a16:creationId xmlns:a16="http://schemas.microsoft.com/office/drawing/2014/main" id="{C0967DE0-09C5-4E96-9FF9-B07EFFCB9A44}"/>
                </a:ext>
              </a:extLst>
            </p:cNvPr>
            <p:cNvSpPr txBox="1">
              <a:spLocks noChangeArrowheads="1"/>
            </p:cNvSpPr>
            <p:nvPr/>
          </p:nvSpPr>
          <p:spPr bwMode="auto">
            <a:xfrm>
              <a:off x="4016" y="1069"/>
              <a:ext cx="481"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sz="3200" b="1">
                  <a:solidFill>
                    <a:schemeClr val="bg1"/>
                  </a:solidFill>
                  <a:latin typeface="Arial" panose="020B0604020202020204" pitchFamily="34" charset="0"/>
                </a:defRPr>
              </a:lvl1pPr>
              <a:lvl2pPr marL="742950" indent="-285750" defTabSz="1019175" eaLnBrk="0" hangingPunct="0">
                <a:defRPr sz="3200" b="1">
                  <a:solidFill>
                    <a:schemeClr val="bg1"/>
                  </a:solidFill>
                  <a:latin typeface="Arial" panose="020B0604020202020204" pitchFamily="34" charset="0"/>
                </a:defRPr>
              </a:lvl2pPr>
              <a:lvl3pPr marL="1143000" indent="-228600" defTabSz="1019175" eaLnBrk="0" hangingPunct="0">
                <a:defRPr sz="3200" b="1">
                  <a:solidFill>
                    <a:schemeClr val="bg1"/>
                  </a:solidFill>
                  <a:latin typeface="Arial" panose="020B0604020202020204" pitchFamily="34" charset="0"/>
                </a:defRPr>
              </a:lvl3pPr>
              <a:lvl4pPr marL="1600200" indent="-228600" defTabSz="1019175" eaLnBrk="0" hangingPunct="0">
                <a:defRPr sz="3200" b="1">
                  <a:solidFill>
                    <a:schemeClr val="bg1"/>
                  </a:solidFill>
                  <a:latin typeface="Arial" panose="020B0604020202020204" pitchFamily="34" charset="0"/>
                </a:defRPr>
              </a:lvl4pPr>
              <a:lvl5pPr marL="2057400" indent="-228600" defTabSz="1019175" eaLnBrk="0" hangingPunct="0">
                <a:defRPr sz="3200" b="1">
                  <a:solidFill>
                    <a:schemeClr val="bg1"/>
                  </a:solidFill>
                  <a:latin typeface="Arial" panose="020B0604020202020204" pitchFamily="34" charset="0"/>
                </a:defRPr>
              </a:lvl5pPr>
              <a:lvl6pPr marL="2514600" indent="-228600" defTabSz="1019175" eaLnBrk="0" fontAlgn="base" hangingPunct="0">
                <a:spcBef>
                  <a:spcPct val="0"/>
                </a:spcBef>
                <a:spcAft>
                  <a:spcPct val="0"/>
                </a:spcAft>
                <a:defRPr sz="3200" b="1">
                  <a:solidFill>
                    <a:schemeClr val="bg1"/>
                  </a:solidFill>
                  <a:latin typeface="Arial" panose="020B0604020202020204" pitchFamily="34" charset="0"/>
                </a:defRPr>
              </a:lvl6pPr>
              <a:lvl7pPr marL="2971800" indent="-228600" defTabSz="1019175" eaLnBrk="0" fontAlgn="base" hangingPunct="0">
                <a:spcBef>
                  <a:spcPct val="0"/>
                </a:spcBef>
                <a:spcAft>
                  <a:spcPct val="0"/>
                </a:spcAft>
                <a:defRPr sz="3200" b="1">
                  <a:solidFill>
                    <a:schemeClr val="bg1"/>
                  </a:solidFill>
                  <a:latin typeface="Arial" panose="020B0604020202020204" pitchFamily="34" charset="0"/>
                </a:defRPr>
              </a:lvl7pPr>
              <a:lvl8pPr marL="3429000" indent="-228600" defTabSz="1019175" eaLnBrk="0" fontAlgn="base" hangingPunct="0">
                <a:spcBef>
                  <a:spcPct val="0"/>
                </a:spcBef>
                <a:spcAft>
                  <a:spcPct val="0"/>
                </a:spcAft>
                <a:defRPr sz="3200" b="1">
                  <a:solidFill>
                    <a:schemeClr val="bg1"/>
                  </a:solidFill>
                  <a:latin typeface="Arial" panose="020B0604020202020204" pitchFamily="34" charset="0"/>
                </a:defRPr>
              </a:lvl8pPr>
              <a:lvl9pPr marL="3886200" indent="-228600" defTabSz="1019175" eaLnBrk="0" fontAlgn="base" hangingPunct="0">
                <a:spcBef>
                  <a:spcPct val="0"/>
                </a:spcBef>
                <a:spcAft>
                  <a:spcPct val="0"/>
                </a:spcAft>
                <a:defRPr sz="3200" b="1">
                  <a:solidFill>
                    <a:schemeClr val="bg1"/>
                  </a:solidFill>
                  <a:latin typeface="Arial" panose="020B0604020202020204" pitchFamily="34" charset="0"/>
                </a:defRPr>
              </a:lvl9pPr>
            </a:lstStyle>
            <a:p>
              <a:pPr algn="ctr" eaLnBrk="1" hangingPunct="1"/>
              <a:r>
                <a:rPr lang="en-US" altLang="en-US" sz="1400" dirty="0">
                  <a:solidFill>
                    <a:schemeClr val="tx1"/>
                  </a:solidFill>
                </a:rPr>
                <a:t>7 </a:t>
              </a:r>
              <a:r>
                <a:rPr lang="en-US" altLang="en-US" sz="1600" dirty="0">
                  <a:solidFill>
                    <a:schemeClr val="tx1"/>
                  </a:solidFill>
                </a:rPr>
                <a:t>Year</a:t>
              </a:r>
              <a:br>
                <a:rPr lang="en-US" altLang="en-US" sz="1400" dirty="0">
                  <a:solidFill>
                    <a:schemeClr val="tx1"/>
                  </a:solidFill>
                </a:rPr>
              </a:br>
              <a:r>
                <a:rPr lang="en-US" altLang="en-US" sz="1400" dirty="0">
                  <a:solidFill>
                    <a:schemeClr val="tx1"/>
                  </a:solidFill>
                </a:rPr>
                <a:t>Treaty</a:t>
              </a:r>
            </a:p>
          </p:txBody>
        </p:sp>
        <p:sp>
          <p:nvSpPr>
            <p:cNvPr id="24" name="Freeform 32">
              <a:extLst>
                <a:ext uri="{FF2B5EF4-FFF2-40B4-BE49-F238E27FC236}">
                  <a16:creationId xmlns:a16="http://schemas.microsoft.com/office/drawing/2014/main" id="{01420B5E-FCDE-4426-9958-480C004913E9}"/>
                </a:ext>
              </a:extLst>
            </p:cNvPr>
            <p:cNvSpPr>
              <a:spLocks/>
            </p:cNvSpPr>
            <p:nvPr/>
          </p:nvSpPr>
          <p:spPr bwMode="auto">
            <a:xfrm flipH="1">
              <a:off x="4269" y="1539"/>
              <a:ext cx="131" cy="129"/>
            </a:xfrm>
            <a:custGeom>
              <a:avLst/>
              <a:gdLst>
                <a:gd name="T0" fmla="*/ 21 w 131"/>
                <a:gd name="T1" fmla="*/ 36 h 129"/>
                <a:gd name="T2" fmla="*/ 0 w 131"/>
                <a:gd name="T3" fmla="*/ 123 h 129"/>
                <a:gd name="T4" fmla="*/ 24 w 131"/>
                <a:gd name="T5" fmla="*/ 102 h 129"/>
                <a:gd name="T6" fmla="*/ 33 w 131"/>
                <a:gd name="T7" fmla="*/ 113 h 129"/>
                <a:gd name="T8" fmla="*/ 45 w 131"/>
                <a:gd name="T9" fmla="*/ 129 h 129"/>
                <a:gd name="T10" fmla="*/ 54 w 131"/>
                <a:gd name="T11" fmla="*/ 39 h 129"/>
                <a:gd name="T12" fmla="*/ 81 w 131"/>
                <a:gd name="T13" fmla="*/ 114 h 129"/>
                <a:gd name="T14" fmla="*/ 96 w 131"/>
                <a:gd name="T15" fmla="*/ 80 h 129"/>
                <a:gd name="T16" fmla="*/ 131 w 131"/>
                <a:gd name="T17" fmla="*/ 104 h 129"/>
                <a:gd name="T18" fmla="*/ 75 w 131"/>
                <a:gd name="T19" fmla="*/ 6 h 129"/>
                <a:gd name="T20" fmla="*/ 48 w 131"/>
                <a:gd name="T21" fmla="*/ 18 h 129"/>
                <a:gd name="T22" fmla="*/ 21 w 131"/>
                <a:gd name="T23" fmla="*/ 27 h 129"/>
                <a:gd name="T24" fmla="*/ 21 w 131"/>
                <a:gd name="T25" fmla="*/ 36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1"/>
                <a:gd name="T40" fmla="*/ 0 h 129"/>
                <a:gd name="T41" fmla="*/ 131 w 131"/>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1" h="129">
                  <a:moveTo>
                    <a:pt x="21" y="36"/>
                  </a:moveTo>
                  <a:lnTo>
                    <a:pt x="0" y="123"/>
                  </a:lnTo>
                  <a:cubicBezTo>
                    <a:pt x="8" y="116"/>
                    <a:pt x="14" y="105"/>
                    <a:pt x="24" y="102"/>
                  </a:cubicBezTo>
                  <a:cubicBezTo>
                    <a:pt x="28" y="101"/>
                    <a:pt x="32" y="109"/>
                    <a:pt x="33" y="113"/>
                  </a:cubicBezTo>
                  <a:cubicBezTo>
                    <a:pt x="36" y="123"/>
                    <a:pt x="34" y="129"/>
                    <a:pt x="45" y="129"/>
                  </a:cubicBezTo>
                  <a:lnTo>
                    <a:pt x="54" y="39"/>
                  </a:lnTo>
                  <a:lnTo>
                    <a:pt x="81" y="114"/>
                  </a:lnTo>
                  <a:cubicBezTo>
                    <a:pt x="90" y="82"/>
                    <a:pt x="95" y="81"/>
                    <a:pt x="96" y="80"/>
                  </a:cubicBezTo>
                  <a:cubicBezTo>
                    <a:pt x="98" y="83"/>
                    <a:pt x="124" y="111"/>
                    <a:pt x="131" y="104"/>
                  </a:cubicBezTo>
                  <a:cubicBezTo>
                    <a:pt x="115" y="71"/>
                    <a:pt x="96" y="36"/>
                    <a:pt x="75" y="6"/>
                  </a:cubicBezTo>
                  <a:cubicBezTo>
                    <a:pt x="71" y="0"/>
                    <a:pt x="52" y="16"/>
                    <a:pt x="48" y="18"/>
                  </a:cubicBezTo>
                  <a:cubicBezTo>
                    <a:pt x="39" y="22"/>
                    <a:pt x="21" y="27"/>
                    <a:pt x="21" y="27"/>
                  </a:cubicBezTo>
                  <a:cubicBezTo>
                    <a:pt x="18" y="37"/>
                    <a:pt x="15" y="36"/>
                    <a:pt x="21" y="36"/>
                  </a:cubicBezTo>
                  <a:close/>
                </a:path>
              </a:pathLst>
            </a:custGeom>
            <a:solidFill>
              <a:schemeClr val="accent2"/>
            </a:solidFill>
            <a:ln w="9525">
              <a:solidFill>
                <a:schemeClr val="tx1"/>
              </a:solidFill>
              <a:round/>
              <a:headEnd/>
              <a:tailEnd/>
            </a:ln>
          </p:spPr>
          <p:txBody>
            <a:bodyPr/>
            <a:lstStyle/>
            <a:p>
              <a:endParaRPr lang="en-US"/>
            </a:p>
          </p:txBody>
        </p:sp>
        <p:sp>
          <p:nvSpPr>
            <p:cNvPr id="25" name="Oval 33">
              <a:extLst>
                <a:ext uri="{FF2B5EF4-FFF2-40B4-BE49-F238E27FC236}">
                  <a16:creationId xmlns:a16="http://schemas.microsoft.com/office/drawing/2014/main" id="{6D5F03AD-2B3F-4E18-B8E9-76A38DA53C48}"/>
                </a:ext>
              </a:extLst>
            </p:cNvPr>
            <p:cNvSpPr>
              <a:spLocks noChangeArrowheads="1"/>
            </p:cNvSpPr>
            <p:nvPr/>
          </p:nvSpPr>
          <p:spPr bwMode="auto">
            <a:xfrm>
              <a:off x="4290" y="1485"/>
              <a:ext cx="108" cy="96"/>
            </a:xfrm>
            <a:prstGeom prst="ellipse">
              <a:avLst/>
            </a:prstGeom>
            <a:solidFill>
              <a:schemeClr val="accent2"/>
            </a:solidFill>
            <a:ln w="9525">
              <a:solidFill>
                <a:schemeClr val="tx1"/>
              </a:solidFill>
              <a:round/>
              <a:headEnd/>
              <a:tailEnd/>
            </a:ln>
          </p:spPr>
          <p:txBody>
            <a:bodyPr wrap="none" anchor="ctr"/>
            <a:lstStyle>
              <a:lvl1pPr defTabSz="1019175" eaLnBrk="0" hangingPunct="0">
                <a:defRPr sz="3200" b="1">
                  <a:solidFill>
                    <a:schemeClr val="bg1"/>
                  </a:solidFill>
                  <a:latin typeface="Arial" panose="020B0604020202020204" pitchFamily="34" charset="0"/>
                </a:defRPr>
              </a:lvl1pPr>
              <a:lvl2pPr marL="742950" indent="-285750" defTabSz="1019175" eaLnBrk="0" hangingPunct="0">
                <a:defRPr sz="3200" b="1">
                  <a:solidFill>
                    <a:schemeClr val="bg1"/>
                  </a:solidFill>
                  <a:latin typeface="Arial" panose="020B0604020202020204" pitchFamily="34" charset="0"/>
                </a:defRPr>
              </a:lvl2pPr>
              <a:lvl3pPr marL="1143000" indent="-228600" defTabSz="1019175" eaLnBrk="0" hangingPunct="0">
                <a:defRPr sz="3200" b="1">
                  <a:solidFill>
                    <a:schemeClr val="bg1"/>
                  </a:solidFill>
                  <a:latin typeface="Arial" panose="020B0604020202020204" pitchFamily="34" charset="0"/>
                </a:defRPr>
              </a:lvl3pPr>
              <a:lvl4pPr marL="1600200" indent="-228600" defTabSz="1019175" eaLnBrk="0" hangingPunct="0">
                <a:defRPr sz="3200" b="1">
                  <a:solidFill>
                    <a:schemeClr val="bg1"/>
                  </a:solidFill>
                  <a:latin typeface="Arial" panose="020B0604020202020204" pitchFamily="34" charset="0"/>
                </a:defRPr>
              </a:lvl4pPr>
              <a:lvl5pPr marL="2057400" indent="-228600" defTabSz="1019175" eaLnBrk="0" hangingPunct="0">
                <a:defRPr sz="3200" b="1">
                  <a:solidFill>
                    <a:schemeClr val="bg1"/>
                  </a:solidFill>
                  <a:latin typeface="Arial" panose="020B0604020202020204" pitchFamily="34" charset="0"/>
                </a:defRPr>
              </a:lvl5pPr>
              <a:lvl6pPr marL="2514600" indent="-228600" defTabSz="1019175" eaLnBrk="0" fontAlgn="base" hangingPunct="0">
                <a:spcBef>
                  <a:spcPct val="0"/>
                </a:spcBef>
                <a:spcAft>
                  <a:spcPct val="0"/>
                </a:spcAft>
                <a:defRPr sz="3200" b="1">
                  <a:solidFill>
                    <a:schemeClr val="bg1"/>
                  </a:solidFill>
                  <a:latin typeface="Arial" panose="020B0604020202020204" pitchFamily="34" charset="0"/>
                </a:defRPr>
              </a:lvl6pPr>
              <a:lvl7pPr marL="2971800" indent="-228600" defTabSz="1019175" eaLnBrk="0" fontAlgn="base" hangingPunct="0">
                <a:spcBef>
                  <a:spcPct val="0"/>
                </a:spcBef>
                <a:spcAft>
                  <a:spcPct val="0"/>
                </a:spcAft>
                <a:defRPr sz="3200" b="1">
                  <a:solidFill>
                    <a:schemeClr val="bg1"/>
                  </a:solidFill>
                  <a:latin typeface="Arial" panose="020B0604020202020204" pitchFamily="34" charset="0"/>
                </a:defRPr>
              </a:lvl7pPr>
              <a:lvl8pPr marL="3429000" indent="-228600" defTabSz="1019175" eaLnBrk="0" fontAlgn="base" hangingPunct="0">
                <a:spcBef>
                  <a:spcPct val="0"/>
                </a:spcBef>
                <a:spcAft>
                  <a:spcPct val="0"/>
                </a:spcAft>
                <a:defRPr sz="3200" b="1">
                  <a:solidFill>
                    <a:schemeClr val="bg1"/>
                  </a:solidFill>
                  <a:latin typeface="Arial" panose="020B0604020202020204" pitchFamily="34" charset="0"/>
                </a:defRPr>
              </a:lvl8pPr>
              <a:lvl9pPr marL="3886200" indent="-228600" defTabSz="1019175" eaLnBrk="0" fontAlgn="base" hangingPunct="0">
                <a:spcBef>
                  <a:spcPct val="0"/>
                </a:spcBef>
                <a:spcAft>
                  <a:spcPct val="0"/>
                </a:spcAft>
                <a:defRPr sz="3200" b="1">
                  <a:solidFill>
                    <a:schemeClr val="bg1"/>
                  </a:solidFill>
                  <a:latin typeface="Arial" panose="020B0604020202020204" pitchFamily="34" charset="0"/>
                </a:defRPr>
              </a:lvl9pPr>
            </a:lstStyle>
            <a:p>
              <a:pPr algn="ctr" eaLnBrk="1" hangingPunct="1"/>
              <a:endParaRPr lang="en-US" altLang="en-US" sz="2000">
                <a:solidFill>
                  <a:schemeClr val="tx1"/>
                </a:solidFill>
              </a:endParaRPr>
            </a:p>
          </p:txBody>
        </p:sp>
      </p:gr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sp>
        <p:nvSpPr>
          <p:cNvPr id="31" name="TextBox 30">
            <a:extLst>
              <a:ext uri="{FF2B5EF4-FFF2-40B4-BE49-F238E27FC236}">
                <a16:creationId xmlns:a16="http://schemas.microsoft.com/office/drawing/2014/main" id="{65A5AEDF-18D1-48A2-A334-ADE07912CB3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pic>
        <p:nvPicPr>
          <p:cNvPr id="32" name="Picture 16" descr="crucifixion">
            <a:extLst>
              <a:ext uri="{FF2B5EF4-FFF2-40B4-BE49-F238E27FC236}">
                <a16:creationId xmlns:a16="http://schemas.microsoft.com/office/drawing/2014/main" id="{F38D9859-F1D1-44B5-A7CC-CDE93B917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084" y="4133980"/>
            <a:ext cx="1886080" cy="175247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3">
            <a:extLst>
              <a:ext uri="{FF2B5EF4-FFF2-40B4-BE49-F238E27FC236}">
                <a16:creationId xmlns:a16="http://schemas.microsoft.com/office/drawing/2014/main" id="{D7521C8F-7E0C-4846-9788-BED709D3DB1A}"/>
              </a:ext>
            </a:extLst>
          </p:cNvPr>
          <p:cNvGrpSpPr>
            <a:grpSpLocks/>
          </p:cNvGrpSpPr>
          <p:nvPr/>
        </p:nvGrpSpPr>
        <p:grpSpPr bwMode="auto">
          <a:xfrm>
            <a:off x="6458854" y="4171951"/>
            <a:ext cx="1523096" cy="1705916"/>
            <a:chOff x="3456" y="240"/>
            <a:chExt cx="528" cy="768"/>
          </a:xfrm>
          <a:effectLst>
            <a:glow rad="127000">
              <a:schemeClr val="bg1"/>
            </a:glow>
          </a:effectLst>
        </p:grpSpPr>
        <p:pic>
          <p:nvPicPr>
            <p:cNvPr id="35" name="Picture 14" descr="fire">
              <a:extLst>
                <a:ext uri="{FF2B5EF4-FFF2-40B4-BE49-F238E27FC236}">
                  <a16:creationId xmlns:a16="http://schemas.microsoft.com/office/drawing/2014/main" id="{62466367-E2AF-44B2-93EB-996D384FB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r="22223"/>
            <a:stretch>
              <a:fillRect/>
            </a:stretch>
          </p:blipFill>
          <p:spPr bwMode="auto">
            <a:xfrm>
              <a:off x="3456" y="240"/>
              <a:ext cx="528"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heaven-02">
              <a:extLst>
                <a:ext uri="{FF2B5EF4-FFF2-40B4-BE49-F238E27FC236}">
                  <a16:creationId xmlns:a16="http://schemas.microsoft.com/office/drawing/2014/main" id="{E1EDE340-F27E-40E0-B44D-960E7906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4073" b="16653"/>
            <a:stretch>
              <a:fillRect/>
            </a:stretch>
          </p:blipFill>
          <p:spPr bwMode="auto">
            <a:xfrm>
              <a:off x="3456" y="554"/>
              <a:ext cx="52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icture 34">
            <a:extLst>
              <a:ext uri="{FF2B5EF4-FFF2-40B4-BE49-F238E27FC236}">
                <a16:creationId xmlns:a16="http://schemas.microsoft.com/office/drawing/2014/main" id="{350BE39E-A864-4B05-8972-F6103555B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704" y="4857750"/>
            <a:ext cx="2747267" cy="1448046"/>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a:extLst>
              <a:ext uri="{FF2B5EF4-FFF2-40B4-BE49-F238E27FC236}">
                <a16:creationId xmlns:a16="http://schemas.microsoft.com/office/drawing/2014/main" id="{7B51A627-D8EB-4D42-80A2-8A89E0F357F6}"/>
              </a:ext>
            </a:extLst>
          </p:cNvPr>
          <p:cNvGrpSpPr/>
          <p:nvPr/>
        </p:nvGrpSpPr>
        <p:grpSpPr>
          <a:xfrm>
            <a:off x="8763000" y="3409950"/>
            <a:ext cx="1289957" cy="1885950"/>
            <a:chOff x="8553450" y="3524250"/>
            <a:chExt cx="1581150" cy="1619250"/>
          </a:xfrm>
          <a:effectLst>
            <a:glow rad="127000">
              <a:srgbClr val="052441"/>
            </a:glow>
            <a:outerShdw blurRad="50800" dist="38100" dir="2700000" algn="tl" rotWithShape="0">
              <a:prstClr val="black">
                <a:alpha val="40000"/>
              </a:prstClr>
            </a:outerShdw>
          </a:effectLst>
        </p:grpSpPr>
        <p:sp>
          <p:nvSpPr>
            <p:cNvPr id="53" name="Rectangle 52">
              <a:extLst>
                <a:ext uri="{FF2B5EF4-FFF2-40B4-BE49-F238E27FC236}">
                  <a16:creationId xmlns:a16="http://schemas.microsoft.com/office/drawing/2014/main" id="{1329A7A6-D154-433F-93AA-B76D94A9786B}"/>
                </a:ext>
              </a:extLst>
            </p:cNvPr>
            <p:cNvSpPr/>
            <p:nvPr/>
          </p:nvSpPr>
          <p:spPr>
            <a:xfrm>
              <a:off x="8553450" y="3524250"/>
              <a:ext cx="1562100"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E4905A2-5BA1-4B16-9480-25816CF96F76}"/>
                </a:ext>
              </a:extLst>
            </p:cNvPr>
            <p:cNvSpPr/>
            <p:nvPr/>
          </p:nvSpPr>
          <p:spPr>
            <a:xfrm>
              <a:off x="9753600" y="4343400"/>
              <a:ext cx="381000" cy="800100"/>
            </a:xfrm>
            <a:custGeom>
              <a:avLst/>
              <a:gdLst>
                <a:gd name="connsiteX0" fmla="*/ 381000 w 381000"/>
                <a:gd name="connsiteY0" fmla="*/ 800100 h 800100"/>
                <a:gd name="connsiteX1" fmla="*/ 361950 w 381000"/>
                <a:gd name="connsiteY1" fmla="*/ 0 h 800100"/>
                <a:gd name="connsiteX2" fmla="*/ 0 w 381000"/>
                <a:gd name="connsiteY2" fmla="*/ 247650 h 800100"/>
              </a:gdLst>
              <a:ahLst/>
              <a:cxnLst>
                <a:cxn ang="0">
                  <a:pos x="connsiteX0" y="connsiteY0"/>
                </a:cxn>
                <a:cxn ang="0">
                  <a:pos x="connsiteX1" y="connsiteY1"/>
                </a:cxn>
                <a:cxn ang="0">
                  <a:pos x="connsiteX2" y="connsiteY2"/>
                </a:cxn>
              </a:cxnLst>
              <a:rect l="l" t="t" r="r" b="b"/>
              <a:pathLst>
                <a:path w="381000" h="800100">
                  <a:moveTo>
                    <a:pt x="381000" y="800100"/>
                  </a:moveTo>
                  <a:lnTo>
                    <a:pt x="361950" y="0"/>
                  </a:lnTo>
                  <a:lnTo>
                    <a:pt x="0" y="2476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a:extLst>
              <a:ext uri="{FF2B5EF4-FFF2-40B4-BE49-F238E27FC236}">
                <a16:creationId xmlns:a16="http://schemas.microsoft.com/office/drawing/2014/main" id="{81CE07B8-9ED0-469B-9CE7-0FA4AE6EB23C}"/>
              </a:ext>
            </a:extLst>
          </p:cNvPr>
          <p:cNvPicPr>
            <a:picLocks noChangeAspect="1"/>
          </p:cNvPicPr>
          <p:nvPr/>
        </p:nvPicPr>
        <p:blipFill>
          <a:blip r:embed="rId6"/>
          <a:stretch>
            <a:fillRect/>
          </a:stretch>
        </p:blipFill>
        <p:spPr>
          <a:xfrm>
            <a:off x="8848733" y="3474984"/>
            <a:ext cx="1051273" cy="1154331"/>
          </a:xfrm>
          <a:prstGeom prst="rect">
            <a:avLst/>
          </a:prstGeom>
          <a:effectLst>
            <a:glow rad="127000">
              <a:schemeClr val="bg1"/>
            </a:glow>
          </a:effectLst>
        </p:spPr>
      </p:pic>
      <p:sp>
        <p:nvSpPr>
          <p:cNvPr id="56" name="AutoShape 18">
            <a:extLst>
              <a:ext uri="{FF2B5EF4-FFF2-40B4-BE49-F238E27FC236}">
                <a16:creationId xmlns:a16="http://schemas.microsoft.com/office/drawing/2014/main" id="{C8CD54FA-1CCB-4CD4-8047-0C6715F5BAAC}"/>
              </a:ext>
            </a:extLst>
          </p:cNvPr>
          <p:cNvSpPr>
            <a:spLocks noChangeArrowheads="1"/>
          </p:cNvSpPr>
          <p:nvPr/>
        </p:nvSpPr>
        <p:spPr bwMode="auto">
          <a:xfrm>
            <a:off x="9011942" y="3523757"/>
            <a:ext cx="820882" cy="975491"/>
          </a:xfrm>
          <a:custGeom>
            <a:avLst/>
            <a:gdLst>
              <a:gd name="G0" fmla="+- 1825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758" y="16468"/>
                </a:moveTo>
                <a:cubicBezTo>
                  <a:pt x="19062" y="14867"/>
                  <a:pt x="19775" y="12865"/>
                  <a:pt x="19775" y="10800"/>
                </a:cubicBezTo>
                <a:cubicBezTo>
                  <a:pt x="19775" y="5843"/>
                  <a:pt x="15756" y="1825"/>
                  <a:pt x="10800" y="1825"/>
                </a:cubicBezTo>
                <a:cubicBezTo>
                  <a:pt x="8734" y="1824"/>
                  <a:pt x="6732" y="2537"/>
                  <a:pt x="5131" y="3841"/>
                </a:cubicBezTo>
                <a:close/>
                <a:moveTo>
                  <a:pt x="3841" y="5131"/>
                </a:moveTo>
                <a:cubicBezTo>
                  <a:pt x="2537" y="6732"/>
                  <a:pt x="1825" y="8734"/>
                  <a:pt x="1825" y="10799"/>
                </a:cubicBezTo>
                <a:cubicBezTo>
                  <a:pt x="1825" y="15756"/>
                  <a:pt x="5843" y="19775"/>
                  <a:pt x="10800" y="19775"/>
                </a:cubicBezTo>
                <a:cubicBezTo>
                  <a:pt x="12865" y="19775"/>
                  <a:pt x="14867" y="19062"/>
                  <a:pt x="16468" y="17758"/>
                </a:cubicBezTo>
                <a:close/>
              </a:path>
            </a:pathLst>
          </a:custGeom>
          <a:solidFill>
            <a:srgbClr val="FF0000"/>
          </a:solidFill>
          <a:ln w="9525">
            <a:solidFill>
              <a:schemeClr val="tx1"/>
            </a:solidFill>
            <a:miter lim="800000"/>
            <a:headEnd/>
            <a:tailEnd/>
          </a:ln>
          <a:effectLst>
            <a:outerShdw dist="53882" dir="2700000" algn="ctr" rotWithShape="0">
              <a:schemeClr val="bg2">
                <a:alpha val="0"/>
              </a:schemeClr>
            </a:outerShdw>
          </a:effectLst>
        </p:spPr>
        <p:txBody>
          <a:bodyPr wrap="none" anchor="ctr"/>
          <a:lstStyle/>
          <a:p>
            <a:pPr>
              <a:defRPr/>
            </a:pPr>
            <a:endParaRPr lang="en-US" dirty="0"/>
          </a:p>
        </p:txBody>
      </p:sp>
      <p:grpSp>
        <p:nvGrpSpPr>
          <p:cNvPr id="57" name="Group 56">
            <a:extLst>
              <a:ext uri="{FF2B5EF4-FFF2-40B4-BE49-F238E27FC236}">
                <a16:creationId xmlns:a16="http://schemas.microsoft.com/office/drawing/2014/main" id="{C1706010-6B3D-4AA5-9F8E-23346D3F86E7}"/>
              </a:ext>
            </a:extLst>
          </p:cNvPr>
          <p:cNvGrpSpPr/>
          <p:nvPr/>
        </p:nvGrpSpPr>
        <p:grpSpPr>
          <a:xfrm flipH="1">
            <a:off x="10052956" y="3409950"/>
            <a:ext cx="1091293" cy="1885950"/>
            <a:chOff x="8553450" y="3524250"/>
            <a:chExt cx="1581150" cy="1619250"/>
          </a:xfrm>
          <a:effectLst>
            <a:glow rad="127000">
              <a:srgbClr val="052441"/>
            </a:glow>
            <a:outerShdw blurRad="50800" dist="38100" dir="2700000" algn="tl" rotWithShape="0">
              <a:prstClr val="black">
                <a:alpha val="40000"/>
              </a:prstClr>
            </a:outerShdw>
          </a:effectLst>
        </p:grpSpPr>
        <p:sp>
          <p:nvSpPr>
            <p:cNvPr id="58" name="Rectangle 57">
              <a:extLst>
                <a:ext uri="{FF2B5EF4-FFF2-40B4-BE49-F238E27FC236}">
                  <a16:creationId xmlns:a16="http://schemas.microsoft.com/office/drawing/2014/main" id="{C48C9B94-4BF8-4039-AC19-9D9A06B1734A}"/>
                </a:ext>
              </a:extLst>
            </p:cNvPr>
            <p:cNvSpPr/>
            <p:nvPr/>
          </p:nvSpPr>
          <p:spPr>
            <a:xfrm>
              <a:off x="8553450" y="3524250"/>
              <a:ext cx="1562100"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35C2FC85-F9EB-4EE3-9ED6-0313BCF6903B}"/>
                </a:ext>
              </a:extLst>
            </p:cNvPr>
            <p:cNvSpPr/>
            <p:nvPr/>
          </p:nvSpPr>
          <p:spPr>
            <a:xfrm>
              <a:off x="9753600" y="4343400"/>
              <a:ext cx="381000" cy="800100"/>
            </a:xfrm>
            <a:custGeom>
              <a:avLst/>
              <a:gdLst>
                <a:gd name="connsiteX0" fmla="*/ 381000 w 381000"/>
                <a:gd name="connsiteY0" fmla="*/ 800100 h 800100"/>
                <a:gd name="connsiteX1" fmla="*/ 361950 w 381000"/>
                <a:gd name="connsiteY1" fmla="*/ 0 h 800100"/>
                <a:gd name="connsiteX2" fmla="*/ 0 w 381000"/>
                <a:gd name="connsiteY2" fmla="*/ 247650 h 800100"/>
              </a:gdLst>
              <a:ahLst/>
              <a:cxnLst>
                <a:cxn ang="0">
                  <a:pos x="connsiteX0" y="connsiteY0"/>
                </a:cxn>
                <a:cxn ang="0">
                  <a:pos x="connsiteX1" y="connsiteY1"/>
                </a:cxn>
                <a:cxn ang="0">
                  <a:pos x="connsiteX2" y="connsiteY2"/>
                </a:cxn>
              </a:cxnLst>
              <a:rect l="l" t="t" r="r" b="b"/>
              <a:pathLst>
                <a:path w="381000" h="800100">
                  <a:moveTo>
                    <a:pt x="381000" y="800100"/>
                  </a:moveTo>
                  <a:lnTo>
                    <a:pt x="361950" y="0"/>
                  </a:lnTo>
                  <a:lnTo>
                    <a:pt x="0" y="2476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19" descr="idolatry">
            <a:extLst>
              <a:ext uri="{FF2B5EF4-FFF2-40B4-BE49-F238E27FC236}">
                <a16:creationId xmlns:a16="http://schemas.microsoft.com/office/drawing/2014/main" id="{5BFFA6B6-F71E-43B3-9268-95937CFC55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109" r="37091" b="14281"/>
          <a:stretch>
            <a:fillRect/>
          </a:stretch>
        </p:blipFill>
        <p:spPr bwMode="auto">
          <a:xfrm flipH="1">
            <a:off x="10397972" y="3447794"/>
            <a:ext cx="534611" cy="117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85FDF2A9-52A9-4672-9563-03405384B047}"/>
              </a:ext>
            </a:extLst>
          </p:cNvPr>
          <p:cNvPicPr>
            <a:picLocks noChangeAspect="1"/>
          </p:cNvPicPr>
          <p:nvPr/>
        </p:nvPicPr>
        <p:blipFill>
          <a:blip r:embed="rId8"/>
          <a:stretch>
            <a:fillRect/>
          </a:stretch>
        </p:blipFill>
        <p:spPr>
          <a:xfrm>
            <a:off x="9234885" y="1618684"/>
            <a:ext cx="2957115" cy="3227611"/>
          </a:xfrm>
          <a:prstGeom prst="rect">
            <a:avLst/>
          </a:prstGeom>
        </p:spPr>
      </p:pic>
    </p:spTree>
    <p:extLst>
      <p:ext uri="{BB962C8B-B14F-4D97-AF65-F5344CB8AC3E}">
        <p14:creationId xmlns:p14="http://schemas.microsoft.com/office/powerpoint/2010/main" val="257261022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CA23707-8450-4BFC-AC12-CACE532D08C2}"/>
              </a:ext>
            </a:extLst>
          </p:cNvPr>
          <p:cNvSpPr txBox="1"/>
          <p:nvPr/>
        </p:nvSpPr>
        <p:spPr>
          <a:xfrm>
            <a:off x="6286500" y="5962650"/>
            <a:ext cx="2152650" cy="646331"/>
          </a:xfrm>
          <a:prstGeom prst="rect">
            <a:avLst/>
          </a:prstGeom>
          <a:noFill/>
        </p:spPr>
        <p:txBody>
          <a:bodyPr wrap="square" rtlCol="0">
            <a:spAutoFit/>
          </a:bodyPr>
          <a:lstStyle/>
          <a:p>
            <a:r>
              <a:rPr lang="en-US" sz="3600" b="1" dirty="0">
                <a:solidFill>
                  <a:schemeClr val="bg1"/>
                </a:solidFill>
                <a:effectLst>
                  <a:glow rad="127000">
                    <a:srgbClr val="052441"/>
                  </a:glow>
                </a:effectLst>
              </a:rPr>
              <a:t>ROMANS</a:t>
            </a:r>
          </a:p>
        </p:txBody>
      </p:sp>
      <p:sp>
        <p:nvSpPr>
          <p:cNvPr id="33" name="Oval 32">
            <a:extLst>
              <a:ext uri="{FF2B5EF4-FFF2-40B4-BE49-F238E27FC236}">
                <a16:creationId xmlns:a16="http://schemas.microsoft.com/office/drawing/2014/main" id="{062375E9-F7EE-4711-BC35-0CD63E3BF6BE}"/>
              </a:ext>
            </a:extLst>
          </p:cNvPr>
          <p:cNvSpPr/>
          <p:nvPr/>
        </p:nvSpPr>
        <p:spPr>
          <a:xfrm>
            <a:off x="2400300" y="4076700"/>
            <a:ext cx="2914650" cy="142875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31C9D-D373-4063-9E78-0754384667DC}"/>
              </a:ext>
            </a:extLst>
          </p:cNvPr>
          <p:cNvSpPr>
            <a:spLocks noGrp="1"/>
          </p:cNvSpPr>
          <p:nvPr>
            <p:ph type="title"/>
          </p:nvPr>
        </p:nvSpPr>
        <p:spPr/>
        <p:txBody>
          <a:bodyPr/>
          <a:lstStyle/>
          <a:p>
            <a:r>
              <a:rPr lang="en-US" dirty="0"/>
              <a:t>Seventy ‘Sevens’</a:t>
            </a:r>
          </a:p>
        </p:txBody>
      </p:sp>
      <p:sp>
        <p:nvSpPr>
          <p:cNvPr id="4" name="AutoShape 6">
            <a:extLst>
              <a:ext uri="{FF2B5EF4-FFF2-40B4-BE49-F238E27FC236}">
                <a16:creationId xmlns:a16="http://schemas.microsoft.com/office/drawing/2014/main" id="{F9CEA628-757A-43D3-B3C2-285C60866CD1}"/>
              </a:ext>
            </a:extLst>
          </p:cNvPr>
          <p:cNvSpPr>
            <a:spLocks noChangeArrowheads="1"/>
          </p:cNvSpPr>
          <p:nvPr/>
        </p:nvSpPr>
        <p:spPr bwMode="auto">
          <a:xfrm>
            <a:off x="9105900" y="5221334"/>
            <a:ext cx="1983642" cy="504576"/>
          </a:xfrm>
          <a:prstGeom prst="homePlate">
            <a:avLst>
              <a:gd name="adj" fmla="val 54112"/>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1 X7 =7</a:t>
            </a:r>
          </a:p>
        </p:txBody>
      </p:sp>
      <p:sp>
        <p:nvSpPr>
          <p:cNvPr id="6" name="AutoShape 10">
            <a:extLst>
              <a:ext uri="{FF2B5EF4-FFF2-40B4-BE49-F238E27FC236}">
                <a16:creationId xmlns:a16="http://schemas.microsoft.com/office/drawing/2014/main" id="{9541C869-94F7-4197-B2EF-EF43717BB43C}"/>
              </a:ext>
            </a:extLst>
          </p:cNvPr>
          <p:cNvSpPr>
            <a:spLocks noChangeArrowheads="1"/>
          </p:cNvSpPr>
          <p:nvPr/>
        </p:nvSpPr>
        <p:spPr bwMode="auto">
          <a:xfrm>
            <a:off x="1509410" y="5221334"/>
            <a:ext cx="3883407" cy="542231"/>
          </a:xfrm>
          <a:prstGeom prst="homePlate">
            <a:avLst>
              <a:gd name="adj" fmla="val 71256"/>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69 X 7 = 483</a:t>
            </a:r>
          </a:p>
        </p:txBody>
      </p:sp>
      <p:sp>
        <p:nvSpPr>
          <p:cNvPr id="7" name="AutoShape 11">
            <a:extLst>
              <a:ext uri="{FF2B5EF4-FFF2-40B4-BE49-F238E27FC236}">
                <a16:creationId xmlns:a16="http://schemas.microsoft.com/office/drawing/2014/main" id="{FE537A5B-953C-444D-A33D-4F55A680A828}"/>
              </a:ext>
            </a:extLst>
          </p:cNvPr>
          <p:cNvSpPr>
            <a:spLocks noChangeArrowheads="1"/>
          </p:cNvSpPr>
          <p:nvPr/>
        </p:nvSpPr>
        <p:spPr bwMode="auto">
          <a:xfrm>
            <a:off x="2413084" y="4679104"/>
            <a:ext cx="2983715" cy="542231"/>
          </a:xfrm>
          <a:prstGeom prst="homePlate">
            <a:avLst>
              <a:gd name="adj" fmla="val 72434"/>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a:solidFill>
                  <a:schemeClr val="bg1"/>
                </a:solidFill>
              </a:rPr>
              <a:t>  434</a:t>
            </a:r>
          </a:p>
        </p:txBody>
      </p:sp>
      <p:pic>
        <p:nvPicPr>
          <p:cNvPr id="8" name="Picture 12" descr="heaven-02">
            <a:extLst>
              <a:ext uri="{FF2B5EF4-FFF2-40B4-BE49-F238E27FC236}">
                <a16:creationId xmlns:a16="http://schemas.microsoft.com/office/drawing/2014/main" id="{C3A1ACBE-2E32-4675-8C07-F18BF3DEA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5579" b="16653"/>
          <a:stretch>
            <a:fillRect/>
          </a:stretch>
        </p:blipFill>
        <p:spPr bwMode="auto">
          <a:xfrm>
            <a:off x="2413084" y="4215948"/>
            <a:ext cx="925569" cy="100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22">
            <a:extLst>
              <a:ext uri="{FF2B5EF4-FFF2-40B4-BE49-F238E27FC236}">
                <a16:creationId xmlns:a16="http://schemas.microsoft.com/office/drawing/2014/main" id="{0B0091C4-A367-4441-8B77-5A23FFB9E353}"/>
              </a:ext>
            </a:extLst>
          </p:cNvPr>
          <p:cNvSpPr>
            <a:spLocks noChangeArrowheads="1"/>
          </p:cNvSpPr>
          <p:nvPr/>
        </p:nvSpPr>
        <p:spPr bwMode="auto">
          <a:xfrm>
            <a:off x="1521353" y="4679104"/>
            <a:ext cx="957416" cy="542231"/>
          </a:xfrm>
          <a:prstGeom prst="homePlate">
            <a:avLst>
              <a:gd name="adj" fmla="val 56738"/>
            </a:avLst>
          </a:prstGeom>
          <a:solidFill>
            <a:srgbClr val="FF0000"/>
          </a:solidFill>
          <a:ln w="9525">
            <a:solidFill>
              <a:schemeClr val="tx1"/>
            </a:solidFill>
            <a:miter lim="800000"/>
            <a:headEnd/>
            <a:tailEnd/>
          </a:ln>
          <a:effectLst>
            <a:outerShdw blurRad="50800" dist="50800" dir="5400000" algn="ctr" rotWithShape="0">
              <a:schemeClr val="tx1"/>
            </a:outerShdw>
          </a:effectLst>
        </p:spPr>
        <p:txBody>
          <a:bodyPr wrap="none" anchor="ctr"/>
          <a:lstStyle/>
          <a:p>
            <a:pPr algn="ctr">
              <a:defRPr/>
            </a:pPr>
            <a:r>
              <a:rPr lang="en-US" sz="2400" b="1" dirty="0">
                <a:solidFill>
                  <a:schemeClr val="bg1"/>
                </a:solidFill>
              </a:rPr>
              <a:t>49</a:t>
            </a:r>
          </a:p>
        </p:txBody>
      </p:sp>
      <p:sp>
        <p:nvSpPr>
          <p:cNvPr id="19" name="AutoShape 23">
            <a:extLst>
              <a:ext uri="{FF2B5EF4-FFF2-40B4-BE49-F238E27FC236}">
                <a16:creationId xmlns:a16="http://schemas.microsoft.com/office/drawing/2014/main" id="{9D8DAC26-B51B-47ED-8831-51EB5A45FBB2}"/>
              </a:ext>
            </a:extLst>
          </p:cNvPr>
          <p:cNvSpPr>
            <a:spLocks noChangeArrowheads="1"/>
          </p:cNvSpPr>
          <p:nvPr/>
        </p:nvSpPr>
        <p:spPr bwMode="auto">
          <a:xfrm>
            <a:off x="625642" y="4364686"/>
            <a:ext cx="949455" cy="1364991"/>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r>
              <a:rPr lang="en-US" sz="2400">
                <a:solidFill>
                  <a:schemeClr val="tx1"/>
                </a:solidFill>
              </a:rPr>
              <a:t>445</a:t>
            </a:r>
            <a:br>
              <a:rPr lang="en-US" sz="2400">
                <a:solidFill>
                  <a:schemeClr val="tx1"/>
                </a:solidFill>
              </a:rPr>
            </a:br>
            <a:r>
              <a:rPr lang="en-US" sz="2400">
                <a:solidFill>
                  <a:schemeClr val="tx1"/>
                </a:solidFill>
              </a:rPr>
              <a:t>B.C</a:t>
            </a:r>
            <a:r>
              <a:rPr lang="en-US" sz="2400"/>
              <a:t>.</a:t>
            </a:r>
          </a:p>
        </p:txBody>
      </p:sp>
      <p:grpSp>
        <p:nvGrpSpPr>
          <p:cNvPr id="21" name="Group 29">
            <a:extLst>
              <a:ext uri="{FF2B5EF4-FFF2-40B4-BE49-F238E27FC236}">
                <a16:creationId xmlns:a16="http://schemas.microsoft.com/office/drawing/2014/main" id="{B4443E65-2213-43CB-A91A-AF0093258C41}"/>
              </a:ext>
            </a:extLst>
          </p:cNvPr>
          <p:cNvGrpSpPr>
            <a:grpSpLocks/>
          </p:cNvGrpSpPr>
          <p:nvPr/>
        </p:nvGrpSpPr>
        <p:grpSpPr bwMode="auto">
          <a:xfrm>
            <a:off x="8376483" y="4730179"/>
            <a:ext cx="957416" cy="1325453"/>
            <a:chOff x="4016" y="983"/>
            <a:chExt cx="481" cy="704"/>
          </a:xfrm>
          <a:effectLst>
            <a:outerShdw blurRad="50800" dist="50800" dir="5400000" algn="ctr" rotWithShape="0">
              <a:schemeClr val="tx1"/>
            </a:outerShdw>
          </a:effectLst>
        </p:grpSpPr>
        <p:sp>
          <p:nvSpPr>
            <p:cNvPr id="22" name="AutoShape 30">
              <a:extLst>
                <a:ext uri="{FF2B5EF4-FFF2-40B4-BE49-F238E27FC236}">
                  <a16:creationId xmlns:a16="http://schemas.microsoft.com/office/drawing/2014/main" id="{0745AA19-0916-475F-AA23-31AA34204A07}"/>
                </a:ext>
              </a:extLst>
            </p:cNvPr>
            <p:cNvSpPr>
              <a:spLocks noChangeArrowheads="1"/>
            </p:cNvSpPr>
            <p:nvPr/>
          </p:nvSpPr>
          <p:spPr bwMode="auto">
            <a:xfrm>
              <a:off x="4027" y="983"/>
              <a:ext cx="463" cy="704"/>
            </a:xfrm>
            <a:prstGeom prst="foldedCorner">
              <a:avLst>
                <a:gd name="adj" fmla="val 12500"/>
              </a:avLst>
            </a:prstGeom>
            <a:solidFill>
              <a:schemeClr val="bg1"/>
            </a:solidFill>
            <a:ln w="9525">
              <a:solidFill>
                <a:schemeClr val="tx1"/>
              </a:solidFill>
              <a:round/>
              <a:headEnd/>
              <a:tailEnd/>
            </a:ln>
            <a:effectLst>
              <a:outerShdw dist="53882" dir="2700000" algn="ctr" rotWithShape="0">
                <a:schemeClr val="tx1"/>
              </a:outerShdw>
            </a:effectLst>
          </p:spPr>
          <p:txBody>
            <a:bodyPr wrap="none" anchor="ctr"/>
            <a:lstStyle/>
            <a:p>
              <a:pPr algn="ctr">
                <a:defRPr/>
              </a:pPr>
              <a:endParaRPr lang="en-US" sz="2800"/>
            </a:p>
          </p:txBody>
        </p:sp>
        <p:sp>
          <p:nvSpPr>
            <p:cNvPr id="23" name="Text Box 31">
              <a:extLst>
                <a:ext uri="{FF2B5EF4-FFF2-40B4-BE49-F238E27FC236}">
                  <a16:creationId xmlns:a16="http://schemas.microsoft.com/office/drawing/2014/main" id="{C0967DE0-09C5-4E96-9FF9-B07EFFCB9A44}"/>
                </a:ext>
              </a:extLst>
            </p:cNvPr>
            <p:cNvSpPr txBox="1">
              <a:spLocks noChangeArrowheads="1"/>
            </p:cNvSpPr>
            <p:nvPr/>
          </p:nvSpPr>
          <p:spPr bwMode="auto">
            <a:xfrm>
              <a:off x="4016" y="1069"/>
              <a:ext cx="481"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sz="3200" b="1">
                  <a:solidFill>
                    <a:schemeClr val="bg1"/>
                  </a:solidFill>
                  <a:latin typeface="Arial" panose="020B0604020202020204" pitchFamily="34" charset="0"/>
                </a:defRPr>
              </a:lvl1pPr>
              <a:lvl2pPr marL="742950" indent="-285750" defTabSz="1019175" eaLnBrk="0" hangingPunct="0">
                <a:defRPr sz="3200" b="1">
                  <a:solidFill>
                    <a:schemeClr val="bg1"/>
                  </a:solidFill>
                  <a:latin typeface="Arial" panose="020B0604020202020204" pitchFamily="34" charset="0"/>
                </a:defRPr>
              </a:lvl2pPr>
              <a:lvl3pPr marL="1143000" indent="-228600" defTabSz="1019175" eaLnBrk="0" hangingPunct="0">
                <a:defRPr sz="3200" b="1">
                  <a:solidFill>
                    <a:schemeClr val="bg1"/>
                  </a:solidFill>
                  <a:latin typeface="Arial" panose="020B0604020202020204" pitchFamily="34" charset="0"/>
                </a:defRPr>
              </a:lvl3pPr>
              <a:lvl4pPr marL="1600200" indent="-228600" defTabSz="1019175" eaLnBrk="0" hangingPunct="0">
                <a:defRPr sz="3200" b="1">
                  <a:solidFill>
                    <a:schemeClr val="bg1"/>
                  </a:solidFill>
                  <a:latin typeface="Arial" panose="020B0604020202020204" pitchFamily="34" charset="0"/>
                </a:defRPr>
              </a:lvl4pPr>
              <a:lvl5pPr marL="2057400" indent="-228600" defTabSz="1019175" eaLnBrk="0" hangingPunct="0">
                <a:defRPr sz="3200" b="1">
                  <a:solidFill>
                    <a:schemeClr val="bg1"/>
                  </a:solidFill>
                  <a:latin typeface="Arial" panose="020B0604020202020204" pitchFamily="34" charset="0"/>
                </a:defRPr>
              </a:lvl5pPr>
              <a:lvl6pPr marL="2514600" indent="-228600" defTabSz="1019175" eaLnBrk="0" fontAlgn="base" hangingPunct="0">
                <a:spcBef>
                  <a:spcPct val="0"/>
                </a:spcBef>
                <a:spcAft>
                  <a:spcPct val="0"/>
                </a:spcAft>
                <a:defRPr sz="3200" b="1">
                  <a:solidFill>
                    <a:schemeClr val="bg1"/>
                  </a:solidFill>
                  <a:latin typeface="Arial" panose="020B0604020202020204" pitchFamily="34" charset="0"/>
                </a:defRPr>
              </a:lvl6pPr>
              <a:lvl7pPr marL="2971800" indent="-228600" defTabSz="1019175" eaLnBrk="0" fontAlgn="base" hangingPunct="0">
                <a:spcBef>
                  <a:spcPct val="0"/>
                </a:spcBef>
                <a:spcAft>
                  <a:spcPct val="0"/>
                </a:spcAft>
                <a:defRPr sz="3200" b="1">
                  <a:solidFill>
                    <a:schemeClr val="bg1"/>
                  </a:solidFill>
                  <a:latin typeface="Arial" panose="020B0604020202020204" pitchFamily="34" charset="0"/>
                </a:defRPr>
              </a:lvl7pPr>
              <a:lvl8pPr marL="3429000" indent="-228600" defTabSz="1019175" eaLnBrk="0" fontAlgn="base" hangingPunct="0">
                <a:spcBef>
                  <a:spcPct val="0"/>
                </a:spcBef>
                <a:spcAft>
                  <a:spcPct val="0"/>
                </a:spcAft>
                <a:defRPr sz="3200" b="1">
                  <a:solidFill>
                    <a:schemeClr val="bg1"/>
                  </a:solidFill>
                  <a:latin typeface="Arial" panose="020B0604020202020204" pitchFamily="34" charset="0"/>
                </a:defRPr>
              </a:lvl8pPr>
              <a:lvl9pPr marL="3886200" indent="-228600" defTabSz="1019175" eaLnBrk="0" fontAlgn="base" hangingPunct="0">
                <a:spcBef>
                  <a:spcPct val="0"/>
                </a:spcBef>
                <a:spcAft>
                  <a:spcPct val="0"/>
                </a:spcAft>
                <a:defRPr sz="3200" b="1">
                  <a:solidFill>
                    <a:schemeClr val="bg1"/>
                  </a:solidFill>
                  <a:latin typeface="Arial" panose="020B0604020202020204" pitchFamily="34" charset="0"/>
                </a:defRPr>
              </a:lvl9pPr>
            </a:lstStyle>
            <a:p>
              <a:pPr algn="ctr" eaLnBrk="1" hangingPunct="1"/>
              <a:r>
                <a:rPr lang="en-US" altLang="en-US" sz="1400" dirty="0">
                  <a:solidFill>
                    <a:schemeClr val="tx1"/>
                  </a:solidFill>
                </a:rPr>
                <a:t>7 </a:t>
              </a:r>
              <a:r>
                <a:rPr lang="en-US" altLang="en-US" sz="1600" dirty="0">
                  <a:solidFill>
                    <a:schemeClr val="tx1"/>
                  </a:solidFill>
                </a:rPr>
                <a:t>Year</a:t>
              </a:r>
              <a:br>
                <a:rPr lang="en-US" altLang="en-US" sz="1400" dirty="0">
                  <a:solidFill>
                    <a:schemeClr val="tx1"/>
                  </a:solidFill>
                </a:rPr>
              </a:br>
              <a:r>
                <a:rPr lang="en-US" altLang="en-US" sz="1400" dirty="0">
                  <a:solidFill>
                    <a:schemeClr val="tx1"/>
                  </a:solidFill>
                </a:rPr>
                <a:t>Treaty</a:t>
              </a:r>
            </a:p>
          </p:txBody>
        </p:sp>
        <p:sp>
          <p:nvSpPr>
            <p:cNvPr id="24" name="Freeform 32">
              <a:extLst>
                <a:ext uri="{FF2B5EF4-FFF2-40B4-BE49-F238E27FC236}">
                  <a16:creationId xmlns:a16="http://schemas.microsoft.com/office/drawing/2014/main" id="{01420B5E-FCDE-4426-9958-480C004913E9}"/>
                </a:ext>
              </a:extLst>
            </p:cNvPr>
            <p:cNvSpPr>
              <a:spLocks/>
            </p:cNvSpPr>
            <p:nvPr/>
          </p:nvSpPr>
          <p:spPr bwMode="auto">
            <a:xfrm flipH="1">
              <a:off x="4269" y="1539"/>
              <a:ext cx="131" cy="129"/>
            </a:xfrm>
            <a:custGeom>
              <a:avLst/>
              <a:gdLst>
                <a:gd name="T0" fmla="*/ 21 w 131"/>
                <a:gd name="T1" fmla="*/ 36 h 129"/>
                <a:gd name="T2" fmla="*/ 0 w 131"/>
                <a:gd name="T3" fmla="*/ 123 h 129"/>
                <a:gd name="T4" fmla="*/ 24 w 131"/>
                <a:gd name="T5" fmla="*/ 102 h 129"/>
                <a:gd name="T6" fmla="*/ 33 w 131"/>
                <a:gd name="T7" fmla="*/ 113 h 129"/>
                <a:gd name="T8" fmla="*/ 45 w 131"/>
                <a:gd name="T9" fmla="*/ 129 h 129"/>
                <a:gd name="T10" fmla="*/ 54 w 131"/>
                <a:gd name="T11" fmla="*/ 39 h 129"/>
                <a:gd name="T12" fmla="*/ 81 w 131"/>
                <a:gd name="T13" fmla="*/ 114 h 129"/>
                <a:gd name="T14" fmla="*/ 96 w 131"/>
                <a:gd name="T15" fmla="*/ 80 h 129"/>
                <a:gd name="T16" fmla="*/ 131 w 131"/>
                <a:gd name="T17" fmla="*/ 104 h 129"/>
                <a:gd name="T18" fmla="*/ 75 w 131"/>
                <a:gd name="T19" fmla="*/ 6 h 129"/>
                <a:gd name="T20" fmla="*/ 48 w 131"/>
                <a:gd name="T21" fmla="*/ 18 h 129"/>
                <a:gd name="T22" fmla="*/ 21 w 131"/>
                <a:gd name="T23" fmla="*/ 27 h 129"/>
                <a:gd name="T24" fmla="*/ 21 w 131"/>
                <a:gd name="T25" fmla="*/ 36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1"/>
                <a:gd name="T40" fmla="*/ 0 h 129"/>
                <a:gd name="T41" fmla="*/ 131 w 131"/>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1" h="129">
                  <a:moveTo>
                    <a:pt x="21" y="36"/>
                  </a:moveTo>
                  <a:lnTo>
                    <a:pt x="0" y="123"/>
                  </a:lnTo>
                  <a:cubicBezTo>
                    <a:pt x="8" y="116"/>
                    <a:pt x="14" y="105"/>
                    <a:pt x="24" y="102"/>
                  </a:cubicBezTo>
                  <a:cubicBezTo>
                    <a:pt x="28" y="101"/>
                    <a:pt x="32" y="109"/>
                    <a:pt x="33" y="113"/>
                  </a:cubicBezTo>
                  <a:cubicBezTo>
                    <a:pt x="36" y="123"/>
                    <a:pt x="34" y="129"/>
                    <a:pt x="45" y="129"/>
                  </a:cubicBezTo>
                  <a:lnTo>
                    <a:pt x="54" y="39"/>
                  </a:lnTo>
                  <a:lnTo>
                    <a:pt x="81" y="114"/>
                  </a:lnTo>
                  <a:cubicBezTo>
                    <a:pt x="90" y="82"/>
                    <a:pt x="95" y="81"/>
                    <a:pt x="96" y="80"/>
                  </a:cubicBezTo>
                  <a:cubicBezTo>
                    <a:pt x="98" y="83"/>
                    <a:pt x="124" y="111"/>
                    <a:pt x="131" y="104"/>
                  </a:cubicBezTo>
                  <a:cubicBezTo>
                    <a:pt x="115" y="71"/>
                    <a:pt x="96" y="36"/>
                    <a:pt x="75" y="6"/>
                  </a:cubicBezTo>
                  <a:cubicBezTo>
                    <a:pt x="71" y="0"/>
                    <a:pt x="52" y="16"/>
                    <a:pt x="48" y="18"/>
                  </a:cubicBezTo>
                  <a:cubicBezTo>
                    <a:pt x="39" y="22"/>
                    <a:pt x="21" y="27"/>
                    <a:pt x="21" y="27"/>
                  </a:cubicBezTo>
                  <a:cubicBezTo>
                    <a:pt x="18" y="37"/>
                    <a:pt x="15" y="36"/>
                    <a:pt x="21" y="36"/>
                  </a:cubicBezTo>
                  <a:close/>
                </a:path>
              </a:pathLst>
            </a:custGeom>
            <a:solidFill>
              <a:schemeClr val="accent2"/>
            </a:solidFill>
            <a:ln w="9525">
              <a:solidFill>
                <a:schemeClr val="tx1"/>
              </a:solidFill>
              <a:round/>
              <a:headEnd/>
              <a:tailEnd/>
            </a:ln>
          </p:spPr>
          <p:txBody>
            <a:bodyPr/>
            <a:lstStyle/>
            <a:p>
              <a:endParaRPr lang="en-US"/>
            </a:p>
          </p:txBody>
        </p:sp>
        <p:sp>
          <p:nvSpPr>
            <p:cNvPr id="25" name="Oval 33">
              <a:extLst>
                <a:ext uri="{FF2B5EF4-FFF2-40B4-BE49-F238E27FC236}">
                  <a16:creationId xmlns:a16="http://schemas.microsoft.com/office/drawing/2014/main" id="{6D5F03AD-2B3F-4E18-B8E9-76A38DA53C48}"/>
                </a:ext>
              </a:extLst>
            </p:cNvPr>
            <p:cNvSpPr>
              <a:spLocks noChangeArrowheads="1"/>
            </p:cNvSpPr>
            <p:nvPr/>
          </p:nvSpPr>
          <p:spPr bwMode="auto">
            <a:xfrm>
              <a:off x="4290" y="1485"/>
              <a:ext cx="108" cy="96"/>
            </a:xfrm>
            <a:prstGeom prst="ellipse">
              <a:avLst/>
            </a:prstGeom>
            <a:solidFill>
              <a:schemeClr val="accent2"/>
            </a:solidFill>
            <a:ln w="9525">
              <a:solidFill>
                <a:schemeClr val="tx1"/>
              </a:solidFill>
              <a:round/>
              <a:headEnd/>
              <a:tailEnd/>
            </a:ln>
          </p:spPr>
          <p:txBody>
            <a:bodyPr wrap="none" anchor="ctr"/>
            <a:lstStyle>
              <a:lvl1pPr defTabSz="1019175" eaLnBrk="0" hangingPunct="0">
                <a:defRPr sz="3200" b="1">
                  <a:solidFill>
                    <a:schemeClr val="bg1"/>
                  </a:solidFill>
                  <a:latin typeface="Arial" panose="020B0604020202020204" pitchFamily="34" charset="0"/>
                </a:defRPr>
              </a:lvl1pPr>
              <a:lvl2pPr marL="742950" indent="-285750" defTabSz="1019175" eaLnBrk="0" hangingPunct="0">
                <a:defRPr sz="3200" b="1">
                  <a:solidFill>
                    <a:schemeClr val="bg1"/>
                  </a:solidFill>
                  <a:latin typeface="Arial" panose="020B0604020202020204" pitchFamily="34" charset="0"/>
                </a:defRPr>
              </a:lvl2pPr>
              <a:lvl3pPr marL="1143000" indent="-228600" defTabSz="1019175" eaLnBrk="0" hangingPunct="0">
                <a:defRPr sz="3200" b="1">
                  <a:solidFill>
                    <a:schemeClr val="bg1"/>
                  </a:solidFill>
                  <a:latin typeface="Arial" panose="020B0604020202020204" pitchFamily="34" charset="0"/>
                </a:defRPr>
              </a:lvl3pPr>
              <a:lvl4pPr marL="1600200" indent="-228600" defTabSz="1019175" eaLnBrk="0" hangingPunct="0">
                <a:defRPr sz="3200" b="1">
                  <a:solidFill>
                    <a:schemeClr val="bg1"/>
                  </a:solidFill>
                  <a:latin typeface="Arial" panose="020B0604020202020204" pitchFamily="34" charset="0"/>
                </a:defRPr>
              </a:lvl4pPr>
              <a:lvl5pPr marL="2057400" indent="-228600" defTabSz="1019175" eaLnBrk="0" hangingPunct="0">
                <a:defRPr sz="3200" b="1">
                  <a:solidFill>
                    <a:schemeClr val="bg1"/>
                  </a:solidFill>
                  <a:latin typeface="Arial" panose="020B0604020202020204" pitchFamily="34" charset="0"/>
                </a:defRPr>
              </a:lvl5pPr>
              <a:lvl6pPr marL="2514600" indent="-228600" defTabSz="1019175" eaLnBrk="0" fontAlgn="base" hangingPunct="0">
                <a:spcBef>
                  <a:spcPct val="0"/>
                </a:spcBef>
                <a:spcAft>
                  <a:spcPct val="0"/>
                </a:spcAft>
                <a:defRPr sz="3200" b="1">
                  <a:solidFill>
                    <a:schemeClr val="bg1"/>
                  </a:solidFill>
                  <a:latin typeface="Arial" panose="020B0604020202020204" pitchFamily="34" charset="0"/>
                </a:defRPr>
              </a:lvl6pPr>
              <a:lvl7pPr marL="2971800" indent="-228600" defTabSz="1019175" eaLnBrk="0" fontAlgn="base" hangingPunct="0">
                <a:spcBef>
                  <a:spcPct val="0"/>
                </a:spcBef>
                <a:spcAft>
                  <a:spcPct val="0"/>
                </a:spcAft>
                <a:defRPr sz="3200" b="1">
                  <a:solidFill>
                    <a:schemeClr val="bg1"/>
                  </a:solidFill>
                  <a:latin typeface="Arial" panose="020B0604020202020204" pitchFamily="34" charset="0"/>
                </a:defRPr>
              </a:lvl7pPr>
              <a:lvl8pPr marL="3429000" indent="-228600" defTabSz="1019175" eaLnBrk="0" fontAlgn="base" hangingPunct="0">
                <a:spcBef>
                  <a:spcPct val="0"/>
                </a:spcBef>
                <a:spcAft>
                  <a:spcPct val="0"/>
                </a:spcAft>
                <a:defRPr sz="3200" b="1">
                  <a:solidFill>
                    <a:schemeClr val="bg1"/>
                  </a:solidFill>
                  <a:latin typeface="Arial" panose="020B0604020202020204" pitchFamily="34" charset="0"/>
                </a:defRPr>
              </a:lvl8pPr>
              <a:lvl9pPr marL="3886200" indent="-228600" defTabSz="1019175" eaLnBrk="0" fontAlgn="base" hangingPunct="0">
                <a:spcBef>
                  <a:spcPct val="0"/>
                </a:spcBef>
                <a:spcAft>
                  <a:spcPct val="0"/>
                </a:spcAft>
                <a:defRPr sz="3200" b="1">
                  <a:solidFill>
                    <a:schemeClr val="bg1"/>
                  </a:solidFill>
                  <a:latin typeface="Arial" panose="020B0604020202020204" pitchFamily="34" charset="0"/>
                </a:defRPr>
              </a:lvl9pPr>
            </a:lstStyle>
            <a:p>
              <a:pPr algn="ctr" eaLnBrk="1" hangingPunct="1"/>
              <a:endParaRPr lang="en-US" altLang="en-US" sz="2000">
                <a:solidFill>
                  <a:schemeClr val="tx1"/>
                </a:solidFill>
              </a:endParaRPr>
            </a:p>
          </p:txBody>
        </p:sp>
      </p:grpSp>
      <p:sp>
        <p:nvSpPr>
          <p:cNvPr id="17" name="TextBox 16">
            <a:extLst>
              <a:ext uri="{FF2B5EF4-FFF2-40B4-BE49-F238E27FC236}">
                <a16:creationId xmlns:a16="http://schemas.microsoft.com/office/drawing/2014/main" id="{108B63A1-9285-4499-A19D-BE9DF583DBA0}"/>
              </a:ext>
            </a:extLst>
          </p:cNvPr>
          <p:cNvSpPr txBox="1"/>
          <p:nvPr/>
        </p:nvSpPr>
        <p:spPr>
          <a:xfrm>
            <a:off x="1809750" y="417195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7</a:t>
            </a:r>
          </a:p>
        </p:txBody>
      </p:sp>
      <p:sp>
        <p:nvSpPr>
          <p:cNvPr id="29" name="TextBox 28">
            <a:extLst>
              <a:ext uri="{FF2B5EF4-FFF2-40B4-BE49-F238E27FC236}">
                <a16:creationId xmlns:a16="http://schemas.microsoft.com/office/drawing/2014/main" id="{AC35873E-824F-46D8-B125-C176E2BFCA33}"/>
              </a:ext>
            </a:extLst>
          </p:cNvPr>
          <p:cNvSpPr txBox="1"/>
          <p:nvPr/>
        </p:nvSpPr>
        <p:spPr>
          <a:xfrm>
            <a:off x="3714750" y="4152900"/>
            <a:ext cx="857250" cy="523220"/>
          </a:xfrm>
          <a:prstGeom prst="rect">
            <a:avLst/>
          </a:prstGeom>
          <a:noFill/>
        </p:spPr>
        <p:txBody>
          <a:bodyPr wrap="square" rtlCol="0">
            <a:spAutoFit/>
          </a:bodyPr>
          <a:lstStyle/>
          <a:p>
            <a:r>
              <a:rPr lang="en-US" sz="2800" b="1" dirty="0">
                <a:solidFill>
                  <a:schemeClr val="bg1"/>
                </a:solidFill>
                <a:effectLst>
                  <a:glow rad="127000">
                    <a:schemeClr val="tx1"/>
                  </a:glow>
                </a:effectLst>
              </a:rPr>
              <a:t>62</a:t>
            </a:r>
          </a:p>
        </p:txBody>
      </p:sp>
      <p:sp>
        <p:nvSpPr>
          <p:cNvPr id="31" name="TextBox 30">
            <a:extLst>
              <a:ext uri="{FF2B5EF4-FFF2-40B4-BE49-F238E27FC236}">
                <a16:creationId xmlns:a16="http://schemas.microsoft.com/office/drawing/2014/main" id="{65A5AEDF-18D1-48A2-A334-ADE07912CB37}"/>
              </a:ext>
            </a:extLst>
          </p:cNvPr>
          <p:cNvSpPr txBox="1"/>
          <p:nvPr/>
        </p:nvSpPr>
        <p:spPr>
          <a:xfrm>
            <a:off x="5172636" y="4517091"/>
            <a:ext cx="1723464" cy="1384995"/>
          </a:xfrm>
          <a:prstGeom prst="rect">
            <a:avLst/>
          </a:prstGeom>
          <a:noFill/>
        </p:spPr>
        <p:txBody>
          <a:bodyPr wrap="square" rtlCol="0">
            <a:spAutoFit/>
          </a:bodyPr>
          <a:lstStyle/>
          <a:p>
            <a:pPr algn="ctr"/>
            <a:r>
              <a:rPr lang="en-US" sz="2800" b="1" dirty="0">
                <a:solidFill>
                  <a:schemeClr val="bg1"/>
                </a:solidFill>
                <a:effectLst>
                  <a:glow rad="127000">
                    <a:schemeClr val="tx1">
                      <a:lumMod val="95000"/>
                      <a:lumOff val="5000"/>
                    </a:schemeClr>
                  </a:glow>
                </a:effectLst>
              </a:rPr>
              <a:t>Anointed</a:t>
            </a:r>
            <a:br>
              <a:rPr lang="en-US" sz="2800" b="1" dirty="0">
                <a:solidFill>
                  <a:schemeClr val="bg1"/>
                </a:solidFill>
                <a:effectLst>
                  <a:glow rad="127000">
                    <a:schemeClr val="tx1">
                      <a:lumMod val="95000"/>
                      <a:lumOff val="5000"/>
                    </a:schemeClr>
                  </a:glow>
                </a:effectLst>
              </a:rPr>
            </a:br>
            <a:r>
              <a:rPr lang="en-US" sz="2800" b="1" dirty="0">
                <a:solidFill>
                  <a:schemeClr val="bg1"/>
                </a:solidFill>
                <a:effectLst>
                  <a:glow rad="127000">
                    <a:schemeClr val="tx1">
                      <a:lumMod val="95000"/>
                      <a:lumOff val="5000"/>
                    </a:schemeClr>
                  </a:glow>
                </a:effectLst>
              </a:rPr>
              <a:t>Christ</a:t>
            </a:r>
          </a:p>
          <a:p>
            <a:pPr algn="ctr"/>
            <a:r>
              <a:rPr lang="en-US" sz="2800" b="1" dirty="0">
                <a:solidFill>
                  <a:schemeClr val="bg1"/>
                </a:solidFill>
                <a:effectLst>
                  <a:glow rad="127000">
                    <a:schemeClr val="tx1">
                      <a:lumMod val="95000"/>
                      <a:lumOff val="5000"/>
                    </a:schemeClr>
                  </a:glow>
                </a:effectLst>
              </a:rPr>
              <a:t>Messiah</a:t>
            </a:r>
          </a:p>
        </p:txBody>
      </p:sp>
      <p:pic>
        <p:nvPicPr>
          <p:cNvPr id="32" name="Picture 16" descr="crucifixion">
            <a:extLst>
              <a:ext uri="{FF2B5EF4-FFF2-40B4-BE49-F238E27FC236}">
                <a16:creationId xmlns:a16="http://schemas.microsoft.com/office/drawing/2014/main" id="{F38D9859-F1D1-44B5-A7CC-CDE93B917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084" y="4133980"/>
            <a:ext cx="1886080" cy="1752470"/>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3">
            <a:extLst>
              <a:ext uri="{FF2B5EF4-FFF2-40B4-BE49-F238E27FC236}">
                <a16:creationId xmlns:a16="http://schemas.microsoft.com/office/drawing/2014/main" id="{D7521C8F-7E0C-4846-9788-BED709D3DB1A}"/>
              </a:ext>
            </a:extLst>
          </p:cNvPr>
          <p:cNvGrpSpPr>
            <a:grpSpLocks/>
          </p:cNvGrpSpPr>
          <p:nvPr/>
        </p:nvGrpSpPr>
        <p:grpSpPr bwMode="auto">
          <a:xfrm>
            <a:off x="6458854" y="4171951"/>
            <a:ext cx="1523096" cy="1705916"/>
            <a:chOff x="3456" y="240"/>
            <a:chExt cx="528" cy="768"/>
          </a:xfrm>
          <a:effectLst>
            <a:glow rad="127000">
              <a:schemeClr val="bg1"/>
            </a:glow>
          </a:effectLst>
        </p:grpSpPr>
        <p:pic>
          <p:nvPicPr>
            <p:cNvPr id="35" name="Picture 14" descr="fire">
              <a:extLst>
                <a:ext uri="{FF2B5EF4-FFF2-40B4-BE49-F238E27FC236}">
                  <a16:creationId xmlns:a16="http://schemas.microsoft.com/office/drawing/2014/main" id="{62466367-E2AF-44B2-93EB-996D384FB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r="22223"/>
            <a:stretch>
              <a:fillRect/>
            </a:stretch>
          </p:blipFill>
          <p:spPr bwMode="auto">
            <a:xfrm>
              <a:off x="3456" y="240"/>
              <a:ext cx="528"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heaven-02">
              <a:extLst>
                <a:ext uri="{FF2B5EF4-FFF2-40B4-BE49-F238E27FC236}">
                  <a16:creationId xmlns:a16="http://schemas.microsoft.com/office/drawing/2014/main" id="{E1EDE340-F27E-40E0-B44D-960E7906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93" r="34073" b="16653"/>
            <a:stretch>
              <a:fillRect/>
            </a:stretch>
          </p:blipFill>
          <p:spPr bwMode="auto">
            <a:xfrm>
              <a:off x="3456" y="554"/>
              <a:ext cx="528"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icture 34">
            <a:extLst>
              <a:ext uri="{FF2B5EF4-FFF2-40B4-BE49-F238E27FC236}">
                <a16:creationId xmlns:a16="http://schemas.microsoft.com/office/drawing/2014/main" id="{350BE39E-A864-4B05-8972-F6103555B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704" y="4857750"/>
            <a:ext cx="2747267" cy="1448046"/>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a:extLst>
              <a:ext uri="{FF2B5EF4-FFF2-40B4-BE49-F238E27FC236}">
                <a16:creationId xmlns:a16="http://schemas.microsoft.com/office/drawing/2014/main" id="{D1158435-793C-4C5B-AA55-E2986082CEF2}"/>
              </a:ext>
            </a:extLst>
          </p:cNvPr>
          <p:cNvGrpSpPr/>
          <p:nvPr/>
        </p:nvGrpSpPr>
        <p:grpSpPr>
          <a:xfrm>
            <a:off x="8763000" y="3409950"/>
            <a:ext cx="1289957" cy="1885950"/>
            <a:chOff x="8553450" y="3524250"/>
            <a:chExt cx="1581150" cy="1619250"/>
          </a:xfrm>
          <a:effectLst>
            <a:glow rad="127000">
              <a:srgbClr val="052441"/>
            </a:glow>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FE874D6D-C829-4373-BBED-DAAB448A230B}"/>
                </a:ext>
              </a:extLst>
            </p:cNvPr>
            <p:cNvSpPr/>
            <p:nvPr/>
          </p:nvSpPr>
          <p:spPr>
            <a:xfrm>
              <a:off x="8553450" y="3524250"/>
              <a:ext cx="1562100"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D6B9443-7788-4C8B-B85A-D07EC1E1290D}"/>
                </a:ext>
              </a:extLst>
            </p:cNvPr>
            <p:cNvSpPr/>
            <p:nvPr/>
          </p:nvSpPr>
          <p:spPr>
            <a:xfrm>
              <a:off x="9753600" y="4343400"/>
              <a:ext cx="381000" cy="800100"/>
            </a:xfrm>
            <a:custGeom>
              <a:avLst/>
              <a:gdLst>
                <a:gd name="connsiteX0" fmla="*/ 381000 w 381000"/>
                <a:gd name="connsiteY0" fmla="*/ 800100 h 800100"/>
                <a:gd name="connsiteX1" fmla="*/ 361950 w 381000"/>
                <a:gd name="connsiteY1" fmla="*/ 0 h 800100"/>
                <a:gd name="connsiteX2" fmla="*/ 0 w 381000"/>
                <a:gd name="connsiteY2" fmla="*/ 247650 h 800100"/>
              </a:gdLst>
              <a:ahLst/>
              <a:cxnLst>
                <a:cxn ang="0">
                  <a:pos x="connsiteX0" y="connsiteY0"/>
                </a:cxn>
                <a:cxn ang="0">
                  <a:pos x="connsiteX1" y="connsiteY1"/>
                </a:cxn>
                <a:cxn ang="0">
                  <a:pos x="connsiteX2" y="connsiteY2"/>
                </a:cxn>
              </a:cxnLst>
              <a:rect l="l" t="t" r="r" b="b"/>
              <a:pathLst>
                <a:path w="381000" h="800100">
                  <a:moveTo>
                    <a:pt x="381000" y="800100"/>
                  </a:moveTo>
                  <a:lnTo>
                    <a:pt x="361950" y="0"/>
                  </a:lnTo>
                  <a:lnTo>
                    <a:pt x="0" y="2476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extLst>
              <a:ext uri="{FF2B5EF4-FFF2-40B4-BE49-F238E27FC236}">
                <a16:creationId xmlns:a16="http://schemas.microsoft.com/office/drawing/2014/main" id="{366003A0-E025-4222-A340-0CE9C34F5C2D}"/>
              </a:ext>
            </a:extLst>
          </p:cNvPr>
          <p:cNvPicPr>
            <a:picLocks noChangeAspect="1"/>
          </p:cNvPicPr>
          <p:nvPr/>
        </p:nvPicPr>
        <p:blipFill>
          <a:blip r:embed="rId6"/>
          <a:stretch>
            <a:fillRect/>
          </a:stretch>
        </p:blipFill>
        <p:spPr>
          <a:xfrm>
            <a:off x="8848733" y="3474984"/>
            <a:ext cx="1051273" cy="1154331"/>
          </a:xfrm>
          <a:prstGeom prst="rect">
            <a:avLst/>
          </a:prstGeom>
          <a:effectLst>
            <a:glow rad="127000">
              <a:schemeClr val="bg1"/>
            </a:glow>
          </a:effectLst>
        </p:spPr>
      </p:pic>
      <p:sp>
        <p:nvSpPr>
          <p:cNvPr id="40" name="AutoShape 18">
            <a:extLst>
              <a:ext uri="{FF2B5EF4-FFF2-40B4-BE49-F238E27FC236}">
                <a16:creationId xmlns:a16="http://schemas.microsoft.com/office/drawing/2014/main" id="{A7E10293-1002-48A5-B1F8-3B235245A377}"/>
              </a:ext>
            </a:extLst>
          </p:cNvPr>
          <p:cNvSpPr>
            <a:spLocks noChangeArrowheads="1"/>
          </p:cNvSpPr>
          <p:nvPr/>
        </p:nvSpPr>
        <p:spPr bwMode="auto">
          <a:xfrm>
            <a:off x="9011942" y="3523757"/>
            <a:ext cx="820882" cy="975491"/>
          </a:xfrm>
          <a:custGeom>
            <a:avLst/>
            <a:gdLst>
              <a:gd name="G0" fmla="+- 1825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758" y="16468"/>
                </a:moveTo>
                <a:cubicBezTo>
                  <a:pt x="19062" y="14867"/>
                  <a:pt x="19775" y="12865"/>
                  <a:pt x="19775" y="10800"/>
                </a:cubicBezTo>
                <a:cubicBezTo>
                  <a:pt x="19775" y="5843"/>
                  <a:pt x="15756" y="1825"/>
                  <a:pt x="10800" y="1825"/>
                </a:cubicBezTo>
                <a:cubicBezTo>
                  <a:pt x="8734" y="1824"/>
                  <a:pt x="6732" y="2537"/>
                  <a:pt x="5131" y="3841"/>
                </a:cubicBezTo>
                <a:close/>
                <a:moveTo>
                  <a:pt x="3841" y="5131"/>
                </a:moveTo>
                <a:cubicBezTo>
                  <a:pt x="2537" y="6732"/>
                  <a:pt x="1825" y="8734"/>
                  <a:pt x="1825" y="10799"/>
                </a:cubicBezTo>
                <a:cubicBezTo>
                  <a:pt x="1825" y="15756"/>
                  <a:pt x="5843" y="19775"/>
                  <a:pt x="10800" y="19775"/>
                </a:cubicBezTo>
                <a:cubicBezTo>
                  <a:pt x="12865" y="19775"/>
                  <a:pt x="14867" y="19062"/>
                  <a:pt x="16468" y="17758"/>
                </a:cubicBezTo>
                <a:close/>
              </a:path>
            </a:pathLst>
          </a:custGeom>
          <a:solidFill>
            <a:srgbClr val="FF0000"/>
          </a:solidFill>
          <a:ln w="9525">
            <a:solidFill>
              <a:schemeClr val="tx1"/>
            </a:solidFill>
            <a:miter lim="800000"/>
            <a:headEnd/>
            <a:tailEnd/>
          </a:ln>
          <a:effectLst>
            <a:outerShdw dist="53882" dir="2700000" algn="ctr" rotWithShape="0">
              <a:schemeClr val="bg2">
                <a:alpha val="0"/>
              </a:schemeClr>
            </a:outerShdw>
          </a:effectLst>
        </p:spPr>
        <p:txBody>
          <a:bodyPr wrap="none" anchor="ctr"/>
          <a:lstStyle/>
          <a:p>
            <a:pPr>
              <a:defRPr/>
            </a:pPr>
            <a:endParaRPr lang="en-US" dirty="0"/>
          </a:p>
        </p:txBody>
      </p:sp>
      <p:grpSp>
        <p:nvGrpSpPr>
          <p:cNvPr id="44" name="Group 43">
            <a:extLst>
              <a:ext uri="{FF2B5EF4-FFF2-40B4-BE49-F238E27FC236}">
                <a16:creationId xmlns:a16="http://schemas.microsoft.com/office/drawing/2014/main" id="{D5F85305-A767-44B0-9B5E-925CAF38CD04}"/>
              </a:ext>
            </a:extLst>
          </p:cNvPr>
          <p:cNvGrpSpPr/>
          <p:nvPr/>
        </p:nvGrpSpPr>
        <p:grpSpPr>
          <a:xfrm flipH="1">
            <a:off x="10052956" y="3409950"/>
            <a:ext cx="1091293" cy="1885950"/>
            <a:chOff x="8553450" y="3524250"/>
            <a:chExt cx="1581150" cy="1619250"/>
          </a:xfrm>
          <a:effectLst>
            <a:glow rad="127000">
              <a:srgbClr val="052441"/>
            </a:glow>
            <a:outerShdw blurRad="50800" dist="38100" dir="2700000" algn="tl" rotWithShape="0">
              <a:prstClr val="black">
                <a:alpha val="40000"/>
              </a:prstClr>
            </a:outerShdw>
          </a:effectLst>
        </p:grpSpPr>
        <p:sp>
          <p:nvSpPr>
            <p:cNvPr id="45" name="Rectangle 44">
              <a:extLst>
                <a:ext uri="{FF2B5EF4-FFF2-40B4-BE49-F238E27FC236}">
                  <a16:creationId xmlns:a16="http://schemas.microsoft.com/office/drawing/2014/main" id="{A4A1AA6A-31FD-4266-B962-24EB65ACB483}"/>
                </a:ext>
              </a:extLst>
            </p:cNvPr>
            <p:cNvSpPr/>
            <p:nvPr/>
          </p:nvSpPr>
          <p:spPr>
            <a:xfrm>
              <a:off x="8553450" y="3524250"/>
              <a:ext cx="1562100"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53BA8FBE-1C12-4AB1-85E2-F78F5522DC9C}"/>
                </a:ext>
              </a:extLst>
            </p:cNvPr>
            <p:cNvSpPr/>
            <p:nvPr/>
          </p:nvSpPr>
          <p:spPr>
            <a:xfrm>
              <a:off x="9753600" y="4343400"/>
              <a:ext cx="381000" cy="800100"/>
            </a:xfrm>
            <a:custGeom>
              <a:avLst/>
              <a:gdLst>
                <a:gd name="connsiteX0" fmla="*/ 381000 w 381000"/>
                <a:gd name="connsiteY0" fmla="*/ 800100 h 800100"/>
                <a:gd name="connsiteX1" fmla="*/ 361950 w 381000"/>
                <a:gd name="connsiteY1" fmla="*/ 0 h 800100"/>
                <a:gd name="connsiteX2" fmla="*/ 0 w 381000"/>
                <a:gd name="connsiteY2" fmla="*/ 247650 h 800100"/>
              </a:gdLst>
              <a:ahLst/>
              <a:cxnLst>
                <a:cxn ang="0">
                  <a:pos x="connsiteX0" y="connsiteY0"/>
                </a:cxn>
                <a:cxn ang="0">
                  <a:pos x="connsiteX1" y="connsiteY1"/>
                </a:cxn>
                <a:cxn ang="0">
                  <a:pos x="connsiteX2" y="connsiteY2"/>
                </a:cxn>
              </a:cxnLst>
              <a:rect l="l" t="t" r="r" b="b"/>
              <a:pathLst>
                <a:path w="381000" h="800100">
                  <a:moveTo>
                    <a:pt x="381000" y="800100"/>
                  </a:moveTo>
                  <a:lnTo>
                    <a:pt x="361950" y="0"/>
                  </a:lnTo>
                  <a:lnTo>
                    <a:pt x="0" y="2476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9" descr="idolatry">
            <a:extLst>
              <a:ext uri="{FF2B5EF4-FFF2-40B4-BE49-F238E27FC236}">
                <a16:creationId xmlns:a16="http://schemas.microsoft.com/office/drawing/2014/main" id="{D8C6C147-B3EC-42D7-87EE-7A697ED8B4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109" r="37091" b="14281"/>
          <a:stretch>
            <a:fillRect/>
          </a:stretch>
        </p:blipFill>
        <p:spPr bwMode="auto">
          <a:xfrm flipH="1">
            <a:off x="10493222" y="3447794"/>
            <a:ext cx="534611" cy="117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6CE7AAA-9B20-41EC-97AE-6E5E1120FFC8}"/>
              </a:ext>
            </a:extLst>
          </p:cNvPr>
          <p:cNvSpPr>
            <a:spLocks noGrp="1"/>
          </p:cNvSpPr>
          <p:nvPr>
            <p:ph idx="1"/>
          </p:nvPr>
        </p:nvSpPr>
        <p:spPr>
          <a:xfrm>
            <a:off x="570016" y="1318161"/>
            <a:ext cx="11202884" cy="2987139"/>
          </a:xfrm>
        </p:spPr>
        <p:txBody>
          <a:bodyPr/>
          <a:lstStyle/>
          <a:p>
            <a:r>
              <a:rPr lang="en-US" dirty="0"/>
              <a:t> </a:t>
            </a:r>
            <a:r>
              <a:rPr lang="en-US" baseline="30000" dirty="0"/>
              <a:t>27</a:t>
            </a:r>
            <a:r>
              <a:rPr lang="en-US" dirty="0"/>
              <a:t> He will confirm a covenant with many for one 'seven.' In the middle of the 'seven' he will put an end to sacrifice and offering. And on a wing </a:t>
            </a:r>
            <a:r>
              <a:rPr lang="en-US" i="1" dirty="0"/>
              <a:t>of the temple </a:t>
            </a:r>
            <a:r>
              <a:rPr lang="en-US" dirty="0"/>
              <a:t>he will set up an abomination that causes desolation, </a:t>
            </a:r>
            <a:r>
              <a:rPr lang="en-US" dirty="0">
                <a:effectLst>
                  <a:glow rad="127000">
                    <a:srgbClr val="FF0000"/>
                  </a:glow>
                </a:effectLst>
              </a:rPr>
              <a:t>until the end that is decreed is poured out on him."</a:t>
            </a:r>
          </a:p>
          <a:p>
            <a:endParaRPr lang="en-US" dirty="0"/>
          </a:p>
        </p:txBody>
      </p:sp>
      <p:sp>
        <p:nvSpPr>
          <p:cNvPr id="39" name="WordArt 20">
            <a:extLst>
              <a:ext uri="{FF2B5EF4-FFF2-40B4-BE49-F238E27FC236}">
                <a16:creationId xmlns:a16="http://schemas.microsoft.com/office/drawing/2014/main" id="{4F2AE978-CB1B-4A81-8185-447D56EC43C1}"/>
              </a:ext>
            </a:extLst>
          </p:cNvPr>
          <p:cNvSpPr>
            <a:spLocks noChangeArrowheads="1" noChangeShapeType="1" noTextEdit="1"/>
          </p:cNvSpPr>
          <p:nvPr/>
        </p:nvSpPr>
        <p:spPr bwMode="auto">
          <a:xfrm rot="5400000">
            <a:off x="10405346" y="4208165"/>
            <a:ext cx="2375316" cy="931291"/>
          </a:xfrm>
          <a:prstGeom prst="rect">
            <a:avLst/>
          </a:prstGeom>
        </p:spPr>
        <p:txBody>
          <a:bodyPr vert="wordArtVert" wrap="none" fromWordArt="1">
            <a:prstTxWarp prst="textPlain">
              <a:avLst>
                <a:gd name="adj" fmla="val 50000"/>
              </a:avLst>
            </a:prstTxWarp>
          </a:bodyPr>
          <a:lstStyle/>
          <a:p>
            <a:pPr algn="ctr" fontAlgn="auto">
              <a:lnSpc>
                <a:spcPct val="50000"/>
              </a:lnSpc>
            </a:pPr>
            <a:endParaRPr lang="en-US" sz="3600" kern="10" dirty="0">
              <a:ln w="9525">
                <a:solidFill>
                  <a:srgbClr val="000000"/>
                </a:solidFill>
                <a:round/>
                <a:headEnd/>
                <a:tailEnd/>
              </a:ln>
              <a:solidFill>
                <a:schemeClr val="bg1"/>
              </a:solidFill>
              <a:effectLst>
                <a:outerShdw dist="35921" dir="2700000" algn="ctr" rotWithShape="0">
                  <a:schemeClr val="bg2"/>
                </a:outerShdw>
              </a:effectLst>
              <a:latin typeface="Arial Black" panose="020B0A04020102020204" pitchFamily="34" charset="0"/>
            </a:endParaRPr>
          </a:p>
        </p:txBody>
      </p:sp>
      <p:sp>
        <p:nvSpPr>
          <p:cNvPr id="9" name="TextBox 8">
            <a:extLst>
              <a:ext uri="{FF2B5EF4-FFF2-40B4-BE49-F238E27FC236}">
                <a16:creationId xmlns:a16="http://schemas.microsoft.com/office/drawing/2014/main" id="{D7C5D40B-BEB9-4414-B65B-EF4D6CD68F39}"/>
              </a:ext>
            </a:extLst>
          </p:cNvPr>
          <p:cNvSpPr txBox="1"/>
          <p:nvPr/>
        </p:nvSpPr>
        <p:spPr>
          <a:xfrm>
            <a:off x="10972800" y="3314700"/>
            <a:ext cx="933450" cy="2862322"/>
          </a:xfrm>
          <a:prstGeom prst="rect">
            <a:avLst/>
          </a:prstGeom>
          <a:noFill/>
        </p:spPr>
        <p:txBody>
          <a:bodyPr wrap="square" rtlCol="0">
            <a:spAutoFit/>
          </a:bodyPr>
          <a:lstStyle/>
          <a:p>
            <a:pPr algn="ctr"/>
            <a:r>
              <a:rPr lang="en-US" sz="6000" b="1" dirty="0">
                <a:effectLst>
                  <a:glow rad="127000">
                    <a:schemeClr val="bg1"/>
                  </a:glow>
                </a:effectLst>
                <a:latin typeface="Arial Black" panose="020B0A04020102020204" pitchFamily="34" charset="0"/>
              </a:rPr>
              <a:t>END</a:t>
            </a:r>
          </a:p>
        </p:txBody>
      </p:sp>
    </p:spTree>
    <p:extLst>
      <p:ext uri="{BB962C8B-B14F-4D97-AF65-F5344CB8AC3E}">
        <p14:creationId xmlns:p14="http://schemas.microsoft.com/office/powerpoint/2010/main" val="4099605259"/>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3ACE-DEC5-449A-A97F-4511B4F4792D}"/>
              </a:ext>
            </a:extLst>
          </p:cNvPr>
          <p:cNvSpPr>
            <a:spLocks noGrp="1"/>
          </p:cNvSpPr>
          <p:nvPr>
            <p:ph type="ctrTitle"/>
          </p:nvPr>
        </p:nvSpPr>
        <p:spPr>
          <a:xfrm>
            <a:off x="1538990" y="1602048"/>
            <a:ext cx="9144000" cy="4214136"/>
          </a:xfrm>
        </p:spPr>
        <p:txBody>
          <a:bodyPr>
            <a:normAutofit/>
          </a:bodyPr>
          <a:lstStyle/>
          <a:p>
            <a:r>
              <a:rPr lang="en-US" sz="7200" dirty="0"/>
              <a:t>The </a:t>
            </a:r>
            <a:r>
              <a:rPr lang="en-US" sz="7200" dirty="0">
                <a:solidFill>
                  <a:srgbClr val="C00000"/>
                </a:solidFill>
              </a:rPr>
              <a:t>Middle</a:t>
            </a:r>
            <a:r>
              <a:rPr lang="en-US" sz="7200" dirty="0"/>
              <a:t> of </a:t>
            </a:r>
            <a:br>
              <a:rPr lang="en-US" sz="7200" dirty="0"/>
            </a:br>
            <a:r>
              <a:rPr lang="en-US" sz="7200" dirty="0"/>
              <a:t>the Tribulation:</a:t>
            </a:r>
            <a:br>
              <a:rPr lang="en-US" sz="7200" dirty="0"/>
            </a:br>
            <a:r>
              <a:rPr lang="en-US" sz="4000" baseline="30000" dirty="0">
                <a:latin typeface="Arial Narrow" panose="020B0606020202030204" pitchFamily="34" charset="0"/>
              </a:rPr>
              <a:t>11</a:t>
            </a:r>
            <a:r>
              <a:rPr lang="en-US" sz="4000" dirty="0">
                <a:latin typeface="Arial Narrow" panose="020B0606020202030204" pitchFamily="34" charset="0"/>
              </a:rPr>
              <a:t> "From the time that the daily sacrifice is abolished and the abomination that causes desolation is set up, there will be 1,290 days. (Daniel 12:11)</a:t>
            </a:r>
            <a:br>
              <a:rPr lang="en-US" sz="7200" dirty="0"/>
            </a:br>
            <a:r>
              <a:rPr lang="en-US" dirty="0"/>
              <a:t>Will Be Marked by ...</a:t>
            </a:r>
            <a:endParaRPr lang="en-US" sz="7200" dirty="0"/>
          </a:p>
        </p:txBody>
      </p:sp>
    </p:spTree>
    <p:extLst>
      <p:ext uri="{BB962C8B-B14F-4D97-AF65-F5344CB8AC3E}">
        <p14:creationId xmlns:p14="http://schemas.microsoft.com/office/powerpoint/2010/main" val="1075841455"/>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E736384D-0DCC-423A-8FA7-8AE31C86175A}"/>
              </a:ext>
            </a:extLst>
          </p:cNvPr>
          <p:cNvPicPr>
            <a:picLocks noChangeAspect="1" noChangeArrowheads="1"/>
          </p:cNvPicPr>
          <p:nvPr/>
        </p:nvPicPr>
        <p:blipFill>
          <a:blip r:embed="rId3" cstate="print"/>
          <a:srcRect l="-3947" r="-8383" b="7309"/>
          <a:stretch>
            <a:fillRect/>
          </a:stretch>
        </p:blipFill>
        <p:spPr bwMode="auto">
          <a:xfrm>
            <a:off x="7311575" y="1752600"/>
            <a:ext cx="5275051" cy="5105400"/>
          </a:xfrm>
          <a:prstGeom prst="rect">
            <a:avLst/>
          </a:prstGeom>
          <a:noFill/>
          <a:ln w="9525">
            <a:noFill/>
            <a:miter lim="800000"/>
            <a:headEnd/>
            <a:tailEnd/>
          </a:ln>
          <a:effectLst/>
        </p:spPr>
      </p:pic>
      <p:sp>
        <p:nvSpPr>
          <p:cNvPr id="4" name="Speech Bubble: Rectangle 3">
            <a:extLst>
              <a:ext uri="{FF2B5EF4-FFF2-40B4-BE49-F238E27FC236}">
                <a16:creationId xmlns:a16="http://schemas.microsoft.com/office/drawing/2014/main" id="{B6250C77-6A8E-4C73-90A6-55ED8C5B9F88}"/>
              </a:ext>
            </a:extLst>
          </p:cNvPr>
          <p:cNvSpPr/>
          <p:nvPr/>
        </p:nvSpPr>
        <p:spPr>
          <a:xfrm>
            <a:off x="419100" y="1123950"/>
            <a:ext cx="8820150" cy="2628900"/>
          </a:xfrm>
          <a:prstGeom prst="wedgeRectCallout">
            <a:avLst>
              <a:gd name="adj1" fmla="val 56057"/>
              <a:gd name="adj2" fmla="val 26268"/>
            </a:avLst>
          </a:prstGeom>
          <a:solidFill>
            <a:srgbClr val="05244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200" dirty="0"/>
              <a:t>1- Marked by The </a:t>
            </a:r>
            <a:r>
              <a:rPr lang="en-US" sz="6200" u="sng" dirty="0">
                <a:solidFill>
                  <a:srgbClr val="C00000"/>
                </a:solidFill>
              </a:rPr>
              <a:t>Abomination</a:t>
            </a:r>
            <a:endParaRPr lang="en-US" sz="6200" dirty="0"/>
          </a:p>
        </p:txBody>
      </p:sp>
      <p:sp>
        <p:nvSpPr>
          <p:cNvPr id="3" name="Content Placeholder 2"/>
          <p:cNvSpPr>
            <a:spLocks noGrp="1"/>
          </p:cNvSpPr>
          <p:nvPr>
            <p:ph idx="1"/>
          </p:nvPr>
        </p:nvSpPr>
        <p:spPr>
          <a:xfrm>
            <a:off x="570015" y="1318161"/>
            <a:ext cx="8704614" cy="4858802"/>
          </a:xfrm>
        </p:spPr>
        <p:txBody>
          <a:bodyPr/>
          <a:lstStyle/>
          <a:p>
            <a:pPr>
              <a:lnSpc>
                <a:spcPct val="85000"/>
              </a:lnSpc>
            </a:pPr>
            <a:r>
              <a:rPr lang="en-US" baseline="30000" dirty="0"/>
              <a:t>15</a:t>
            </a:r>
            <a:r>
              <a:rPr lang="en-US" dirty="0"/>
              <a:t> "So when you see standing in the </a:t>
            </a:r>
            <a:br>
              <a:rPr lang="en-US" dirty="0"/>
            </a:br>
            <a:r>
              <a:rPr lang="en-US" dirty="0"/>
              <a:t>holy place '</a:t>
            </a:r>
            <a:r>
              <a:rPr lang="en-US" dirty="0">
                <a:effectLst>
                  <a:glow rad="127000">
                    <a:srgbClr val="C00000"/>
                  </a:glow>
                </a:effectLst>
              </a:rPr>
              <a:t>the abomination that causes desolation</a:t>
            </a:r>
            <a:r>
              <a:rPr lang="en-US" dirty="0"/>
              <a:t>,' spoken of through the </a:t>
            </a:r>
            <a:br>
              <a:rPr lang="en-US" dirty="0"/>
            </a:br>
            <a:r>
              <a:rPr lang="en-US" dirty="0"/>
              <a:t>prophet Daniel--let the reader understand--</a:t>
            </a:r>
          </a:p>
          <a:p>
            <a:pPr>
              <a:lnSpc>
                <a:spcPct val="85000"/>
              </a:lnSpc>
            </a:pPr>
            <a:r>
              <a:rPr lang="en-US" dirty="0"/>
              <a:t> </a:t>
            </a:r>
          </a:p>
        </p:txBody>
      </p:sp>
    </p:spTree>
    <p:extLst>
      <p:ext uri="{BB962C8B-B14F-4D97-AF65-F5344CB8AC3E}">
        <p14:creationId xmlns:p14="http://schemas.microsoft.com/office/powerpoint/2010/main" val="855989312"/>
      </p:ext>
    </p:extLst>
  </p:cSld>
  <p:clrMapOvr>
    <a:masterClrMapping/>
  </p:clrMapOvr>
  <p:transition>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50B888-A2EE-44DF-BCF9-3F53F0E503DF}"/>
              </a:ext>
            </a:extLst>
          </p:cNvPr>
          <p:cNvGrpSpPr/>
          <p:nvPr/>
        </p:nvGrpSpPr>
        <p:grpSpPr>
          <a:xfrm>
            <a:off x="-1885950" y="3930927"/>
            <a:ext cx="13392150" cy="2251212"/>
            <a:chOff x="-1885950" y="3930927"/>
            <a:chExt cx="13392150" cy="2251212"/>
          </a:xfrm>
        </p:grpSpPr>
        <p:sp>
          <p:nvSpPr>
            <p:cNvPr id="14" name="Rectangle 13">
              <a:extLst>
                <a:ext uri="{FF2B5EF4-FFF2-40B4-BE49-F238E27FC236}">
                  <a16:creationId xmlns:a16="http://schemas.microsoft.com/office/drawing/2014/main" id="{5D0C9288-70FF-4025-B564-56154C55F5D0}"/>
                </a:ext>
              </a:extLst>
            </p:cNvPr>
            <p:cNvSpPr/>
            <p:nvPr/>
          </p:nvSpPr>
          <p:spPr>
            <a:xfrm>
              <a:off x="1257300" y="4419600"/>
              <a:ext cx="9838592" cy="1638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EDE97A-EC8D-48F1-9EA7-587AD9E8B55D}"/>
                </a:ext>
              </a:extLst>
            </p:cNvPr>
            <p:cNvSpPr/>
            <p:nvPr/>
          </p:nvSpPr>
          <p:spPr>
            <a:xfrm>
              <a:off x="1002323" y="4438650"/>
              <a:ext cx="4846027" cy="1562100"/>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2736ABD7-20D2-49B1-9568-1434E2EAA244}"/>
                </a:ext>
              </a:extLst>
            </p:cNvPr>
            <p:cNvCxnSpPr>
              <a:cxnSpLocks/>
            </p:cNvCxnSpPr>
            <p:nvPr/>
          </p:nvCxnSpPr>
          <p:spPr>
            <a:xfrm>
              <a:off x="1037492" y="6182139"/>
              <a:ext cx="10468708" cy="0"/>
            </a:xfrm>
            <a:prstGeom prst="straightConnector1">
              <a:avLst/>
            </a:prstGeom>
            <a:ln w="152400">
              <a:solidFill>
                <a:schemeClr val="tx1"/>
              </a:solidFill>
              <a:headEnd type="none" w="med" len="med"/>
              <a:tailEnd type="arrow"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pic>
          <p:nvPicPr>
            <p:cNvPr id="17" name="Picture 34">
              <a:extLst>
                <a:ext uri="{FF2B5EF4-FFF2-40B4-BE49-F238E27FC236}">
                  <a16:creationId xmlns:a16="http://schemas.microsoft.com/office/drawing/2014/main" id="{A3F243EA-A049-49D8-B98A-D725DE169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930927"/>
              <a:ext cx="3237622"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Picture 37">
            <a:extLst>
              <a:ext uri="{FF2B5EF4-FFF2-40B4-BE49-F238E27FC236}">
                <a16:creationId xmlns:a16="http://schemas.microsoft.com/office/drawing/2014/main" id="{38E994F1-1E90-4462-AEB0-6B06E868AE7C}"/>
              </a:ext>
            </a:extLst>
          </p:cNvPr>
          <p:cNvPicPr>
            <a:picLocks noChangeAspect="1"/>
          </p:cNvPicPr>
          <p:nvPr/>
        </p:nvPicPr>
        <p:blipFill>
          <a:blip r:embed="rId4"/>
          <a:stretch>
            <a:fillRect/>
          </a:stretch>
        </p:blipFill>
        <p:spPr>
          <a:xfrm>
            <a:off x="7257380" y="3526716"/>
            <a:ext cx="4615070" cy="2939652"/>
          </a:xfrm>
          <a:prstGeom prst="rect">
            <a:avLst/>
          </a:prstGeom>
        </p:spPr>
      </p:pic>
      <p:pic>
        <p:nvPicPr>
          <p:cNvPr id="29" name="Picture 28">
            <a:extLst>
              <a:ext uri="{FF2B5EF4-FFF2-40B4-BE49-F238E27FC236}">
                <a16:creationId xmlns:a16="http://schemas.microsoft.com/office/drawing/2014/main" id="{47E739A6-388C-4F43-A5E1-55ECC6F1DA23}"/>
              </a:ext>
            </a:extLst>
          </p:cNvPr>
          <p:cNvPicPr>
            <a:picLocks noChangeAspect="1"/>
          </p:cNvPicPr>
          <p:nvPr/>
        </p:nvPicPr>
        <p:blipFill>
          <a:blip r:embed="rId5"/>
          <a:stretch>
            <a:fillRect/>
          </a:stretch>
        </p:blipFill>
        <p:spPr>
          <a:xfrm>
            <a:off x="8436135" y="811555"/>
            <a:ext cx="3958404" cy="4320491"/>
          </a:xfrm>
          <a:prstGeom prst="rect">
            <a:avLst/>
          </a:prstGeom>
        </p:spPr>
      </p:pic>
      <p:sp>
        <p:nvSpPr>
          <p:cNvPr id="21" name="Arrow: Right 20">
            <a:extLst>
              <a:ext uri="{FF2B5EF4-FFF2-40B4-BE49-F238E27FC236}">
                <a16:creationId xmlns:a16="http://schemas.microsoft.com/office/drawing/2014/main" id="{214CF530-1683-4166-AFF8-3CBB26A557C9}"/>
              </a:ext>
            </a:extLst>
          </p:cNvPr>
          <p:cNvSpPr/>
          <p:nvPr/>
        </p:nvSpPr>
        <p:spPr>
          <a:xfrm rot="5400000">
            <a:off x="3240960" y="2420234"/>
            <a:ext cx="5918234" cy="963466"/>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Callout 15">
            <a:extLst>
              <a:ext uri="{FF2B5EF4-FFF2-40B4-BE49-F238E27FC236}">
                <a16:creationId xmlns:a16="http://schemas.microsoft.com/office/drawing/2014/main" id="{ACEA257A-00FE-4E02-8A0B-1AC32F1692BB}"/>
              </a:ext>
            </a:extLst>
          </p:cNvPr>
          <p:cNvSpPr/>
          <p:nvPr/>
        </p:nvSpPr>
        <p:spPr>
          <a:xfrm>
            <a:off x="3270738" y="3959469"/>
            <a:ext cx="5866226" cy="1893414"/>
          </a:xfrm>
          <a:prstGeom prst="downArrowCallout">
            <a:avLst>
              <a:gd name="adj1" fmla="val 28715"/>
              <a:gd name="adj2" fmla="val 25000"/>
              <a:gd name="adj3" fmla="val 25000"/>
              <a:gd name="adj4" fmla="val 64977"/>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1DFA1DC-A462-4546-81F8-90EF3E74069E}"/>
              </a:ext>
            </a:extLst>
          </p:cNvPr>
          <p:cNvSpPr txBox="1"/>
          <p:nvPr/>
        </p:nvSpPr>
        <p:spPr>
          <a:xfrm>
            <a:off x="3456656" y="3974261"/>
            <a:ext cx="5578905" cy="1200329"/>
          </a:xfrm>
          <a:prstGeom prst="rect">
            <a:avLst/>
          </a:prstGeom>
          <a:noFill/>
          <a:ln w="19050">
            <a:solidFill>
              <a:schemeClr val="bg1">
                <a:alpha val="0"/>
              </a:schemeClr>
            </a:solidFill>
          </a:ln>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Arial Narrow" panose="020B0606020202030204" pitchFamily="34" charset="0"/>
              </a:rPr>
              <a:t>Daniel 9: 27 “</a:t>
            </a:r>
            <a:r>
              <a:rPr lang="en-US" sz="3600" b="1" dirty="0">
                <a:solidFill>
                  <a:schemeClr val="bg1"/>
                </a:solidFill>
                <a:latin typeface="Arial Narrow" panose="020B0606020202030204" pitchFamily="34" charset="0"/>
              </a:rPr>
              <a:t>an abomination that causes desolation”</a:t>
            </a:r>
            <a:endParaRPr lang="en-US" sz="36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0015" y="1318161"/>
            <a:ext cx="8704614" cy="2339439"/>
          </a:xfrm>
        </p:spPr>
        <p:txBody>
          <a:bodyPr/>
          <a:lstStyle/>
          <a:p>
            <a:pPr>
              <a:lnSpc>
                <a:spcPct val="85000"/>
              </a:lnSpc>
            </a:pPr>
            <a:r>
              <a:rPr lang="en-US" baseline="30000" dirty="0"/>
              <a:t>15</a:t>
            </a:r>
            <a:r>
              <a:rPr lang="en-US" dirty="0"/>
              <a:t> "So when you see standing in the </a:t>
            </a:r>
            <a:br>
              <a:rPr lang="en-US" dirty="0"/>
            </a:br>
            <a:r>
              <a:rPr lang="en-US" dirty="0"/>
              <a:t>holy place '</a:t>
            </a:r>
            <a:r>
              <a:rPr lang="en-US" dirty="0">
                <a:effectLst>
                  <a:glow rad="127000">
                    <a:srgbClr val="C00000"/>
                  </a:glow>
                </a:effectLst>
              </a:rPr>
              <a:t>the abomination that causes desolation</a:t>
            </a:r>
            <a:r>
              <a:rPr lang="en-US" dirty="0"/>
              <a:t>,' spoken of through the </a:t>
            </a:r>
            <a:br>
              <a:rPr lang="en-US" dirty="0"/>
            </a:br>
            <a:r>
              <a:rPr lang="en-US" dirty="0"/>
              <a:t>prophet Daniel--let the reader understand--</a:t>
            </a:r>
          </a:p>
          <a:p>
            <a:pPr>
              <a:lnSpc>
                <a:spcPct val="85000"/>
              </a:lnSpc>
            </a:pPr>
            <a:r>
              <a:rPr lang="en-US" dirty="0"/>
              <a:t> </a:t>
            </a:r>
          </a:p>
        </p:txBody>
      </p:sp>
      <p:sp>
        <p:nvSpPr>
          <p:cNvPr id="2" name="Title 1"/>
          <p:cNvSpPr>
            <a:spLocks noGrp="1"/>
          </p:cNvSpPr>
          <p:nvPr>
            <p:ph type="title"/>
          </p:nvPr>
        </p:nvSpPr>
        <p:spPr/>
        <p:txBody>
          <a:bodyPr>
            <a:normAutofit/>
          </a:bodyPr>
          <a:lstStyle/>
          <a:p>
            <a:r>
              <a:rPr lang="en-US" sz="6200" dirty="0"/>
              <a:t>1- Marked by The </a:t>
            </a:r>
            <a:r>
              <a:rPr lang="en-US" sz="6200" u="sng" dirty="0">
                <a:solidFill>
                  <a:srgbClr val="C00000"/>
                </a:solidFill>
              </a:rPr>
              <a:t>Abomination</a:t>
            </a:r>
            <a:endParaRPr lang="en-US" sz="6200"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C4B3BBD-46AD-4ED6-B27F-487DAB6BC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2- Marked by </a:t>
            </a:r>
            <a:r>
              <a:rPr lang="en-US" u="sng" dirty="0">
                <a:solidFill>
                  <a:srgbClr val="C00000"/>
                </a:solidFill>
              </a:rPr>
              <a:t>URGENCY</a:t>
            </a:r>
            <a:r>
              <a:rPr lang="en-US" dirty="0"/>
              <a:t> of Flight </a:t>
            </a:r>
          </a:p>
        </p:txBody>
      </p:sp>
      <p:sp>
        <p:nvSpPr>
          <p:cNvPr id="3" name="Content Placeholder 2"/>
          <p:cNvSpPr>
            <a:spLocks noGrp="1"/>
          </p:cNvSpPr>
          <p:nvPr>
            <p:ph idx="1"/>
          </p:nvPr>
        </p:nvSpPr>
        <p:spPr>
          <a:xfrm>
            <a:off x="577516" y="1311442"/>
            <a:ext cx="8522239" cy="4865521"/>
          </a:xfrm>
        </p:spPr>
        <p:txBody>
          <a:bodyPr/>
          <a:lstStyle/>
          <a:p>
            <a:pPr>
              <a:lnSpc>
                <a:spcPct val="85000"/>
              </a:lnSpc>
            </a:pPr>
            <a:r>
              <a:rPr lang="en-US" baseline="30000" dirty="0"/>
              <a:t>15</a:t>
            </a:r>
            <a:r>
              <a:rPr lang="en-US" dirty="0"/>
              <a:t> "So when you see … 'the abomination that causes desolation,' ...   </a:t>
            </a:r>
            <a:r>
              <a:rPr lang="en-US" baseline="30000" dirty="0"/>
              <a:t>16</a:t>
            </a:r>
            <a:r>
              <a:rPr lang="en-US" dirty="0"/>
              <a:t> then let those who are in Judea </a:t>
            </a:r>
            <a:r>
              <a:rPr lang="en-US" dirty="0">
                <a:effectLst>
                  <a:glow rad="127000">
                    <a:srgbClr val="C00000"/>
                  </a:glow>
                </a:effectLst>
              </a:rPr>
              <a:t>flee</a:t>
            </a:r>
            <a:r>
              <a:rPr lang="en-US" dirty="0"/>
              <a:t> to the mountains.   </a:t>
            </a:r>
            <a:r>
              <a:rPr lang="en-US" baseline="30000" dirty="0"/>
              <a:t>17</a:t>
            </a:r>
            <a:r>
              <a:rPr lang="en-US" dirty="0"/>
              <a:t> Let no one on the roof of his house go down to take anything out of the house.  </a:t>
            </a:r>
            <a:r>
              <a:rPr lang="en-US" baseline="30000" dirty="0"/>
              <a:t>18</a:t>
            </a:r>
            <a:r>
              <a:rPr lang="en-US" dirty="0"/>
              <a:t> Let no one in the field go back to get his cloak.   </a:t>
            </a:r>
          </a:p>
        </p:txBody>
      </p:sp>
    </p:spTree>
  </p:cSld>
  <p:clrMapOvr>
    <a:masterClrMapping/>
  </p:clrMapOvr>
  <p:transition>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5AADD9-A842-4FA7-A6D9-FBF0FA0DA5CB}"/>
              </a:ext>
            </a:extLst>
          </p:cNvPr>
          <p:cNvPicPr>
            <a:picLocks noChangeAspect="1"/>
          </p:cNvPicPr>
          <p:nvPr/>
        </p:nvPicPr>
        <p:blipFill>
          <a:blip r:embed="rId3"/>
          <a:stretch>
            <a:fillRect/>
          </a:stretch>
        </p:blipFill>
        <p:spPr>
          <a:xfrm>
            <a:off x="3553929" y="0"/>
            <a:ext cx="9571521" cy="6858000"/>
          </a:xfrm>
          <a:prstGeom prst="rect">
            <a:avLst/>
          </a:prstGeom>
        </p:spPr>
      </p:pic>
      <p:sp>
        <p:nvSpPr>
          <p:cNvPr id="2" name="Title 1"/>
          <p:cNvSpPr>
            <a:spLocks noGrp="1"/>
          </p:cNvSpPr>
          <p:nvPr>
            <p:ph type="title"/>
          </p:nvPr>
        </p:nvSpPr>
        <p:spPr/>
        <p:txBody>
          <a:bodyPr/>
          <a:lstStyle/>
          <a:p>
            <a:r>
              <a:rPr lang="en-US" dirty="0"/>
              <a:t>3- Marked by </a:t>
            </a:r>
            <a:r>
              <a:rPr lang="en-US" u="sng" dirty="0">
                <a:solidFill>
                  <a:srgbClr val="C00000"/>
                </a:solidFill>
              </a:rPr>
              <a:t>DREADFUL</a:t>
            </a:r>
            <a:r>
              <a:rPr lang="en-US" dirty="0">
                <a:solidFill>
                  <a:schemeClr val="tx2">
                    <a:lumMod val="50000"/>
                  </a:schemeClr>
                </a:solidFill>
              </a:rPr>
              <a:t> Days</a:t>
            </a:r>
          </a:p>
        </p:txBody>
      </p:sp>
      <p:sp>
        <p:nvSpPr>
          <p:cNvPr id="3" name="Content Placeholder 2"/>
          <p:cNvSpPr>
            <a:spLocks noGrp="1"/>
          </p:cNvSpPr>
          <p:nvPr>
            <p:ph idx="1"/>
          </p:nvPr>
        </p:nvSpPr>
        <p:spPr>
          <a:xfrm>
            <a:off x="577516" y="1311442"/>
            <a:ext cx="6528134" cy="4865521"/>
          </a:xfrm>
        </p:spPr>
        <p:txBody>
          <a:bodyPr/>
          <a:lstStyle/>
          <a:p>
            <a:pPr>
              <a:lnSpc>
                <a:spcPct val="85000"/>
              </a:lnSpc>
            </a:pPr>
            <a:r>
              <a:rPr lang="en-US" baseline="30000" dirty="0"/>
              <a:t>19</a:t>
            </a:r>
            <a:r>
              <a:rPr lang="en-US" dirty="0"/>
              <a:t> </a:t>
            </a:r>
            <a:r>
              <a:rPr lang="en-US" dirty="0">
                <a:effectLst>
                  <a:glow rad="127000">
                    <a:srgbClr val="C00000"/>
                  </a:glow>
                </a:effectLst>
              </a:rPr>
              <a:t>How dreadful it will be </a:t>
            </a:r>
            <a:r>
              <a:rPr lang="en-US" dirty="0"/>
              <a:t>in those days for pregnant women and nursing mothers!   </a:t>
            </a:r>
            <a:r>
              <a:rPr lang="en-US" baseline="30000" dirty="0"/>
              <a:t>20</a:t>
            </a:r>
            <a:r>
              <a:rPr lang="en-US" dirty="0"/>
              <a:t> Pray that your </a:t>
            </a:r>
            <a:r>
              <a:rPr lang="en-US" dirty="0">
                <a:effectLst>
                  <a:glow rad="127000">
                    <a:srgbClr val="C00000"/>
                  </a:glow>
                </a:effectLst>
              </a:rPr>
              <a:t>flight</a:t>
            </a:r>
            <a:r>
              <a:rPr lang="en-US" dirty="0"/>
              <a:t> will not take place in winter or on the Sabbath.</a:t>
            </a:r>
          </a:p>
        </p:txBody>
      </p:sp>
    </p:spTree>
    <p:extLst>
      <p:ext uri="{BB962C8B-B14F-4D97-AF65-F5344CB8AC3E}">
        <p14:creationId xmlns:p14="http://schemas.microsoft.com/office/powerpoint/2010/main" val="1048411045"/>
      </p:ext>
    </p:extLst>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246E84-7C39-4471-9B67-BB1CB2940BE8}"/>
              </a:ext>
            </a:extLst>
          </p:cNvPr>
          <p:cNvPicPr>
            <a:picLocks noChangeAspect="1"/>
          </p:cNvPicPr>
          <p:nvPr/>
        </p:nvPicPr>
        <p:blipFill>
          <a:blip r:embed="rId3"/>
          <a:stretch>
            <a:fillRect/>
          </a:stretch>
        </p:blipFill>
        <p:spPr>
          <a:xfrm>
            <a:off x="7315580" y="-420914"/>
            <a:ext cx="5707157" cy="8284754"/>
          </a:xfrm>
          <a:prstGeom prst="rect">
            <a:avLst/>
          </a:prstGeom>
        </p:spPr>
      </p:pic>
      <p:grpSp>
        <p:nvGrpSpPr>
          <p:cNvPr id="15" name="Group 14">
            <a:extLst>
              <a:ext uri="{FF2B5EF4-FFF2-40B4-BE49-F238E27FC236}">
                <a16:creationId xmlns:a16="http://schemas.microsoft.com/office/drawing/2014/main" id="{6A93C192-FEB0-4EBB-B6EE-4E8F4ABA50FA}"/>
              </a:ext>
            </a:extLst>
          </p:cNvPr>
          <p:cNvGrpSpPr/>
          <p:nvPr/>
        </p:nvGrpSpPr>
        <p:grpSpPr>
          <a:xfrm>
            <a:off x="-2061796" y="4493635"/>
            <a:ext cx="13368704" cy="2111483"/>
            <a:chOff x="-2307981" y="4388127"/>
            <a:chExt cx="13368704" cy="2111483"/>
          </a:xfrm>
        </p:grpSpPr>
        <p:sp>
          <p:nvSpPr>
            <p:cNvPr id="16" name="Rectangle 15">
              <a:extLst>
                <a:ext uri="{FF2B5EF4-FFF2-40B4-BE49-F238E27FC236}">
                  <a16:creationId xmlns:a16="http://schemas.microsoft.com/office/drawing/2014/main" id="{6F911E89-69D3-4D3F-AAAC-CDA898763D4E}"/>
                </a:ext>
              </a:extLst>
            </p:cNvPr>
            <p:cNvSpPr/>
            <p:nvPr/>
          </p:nvSpPr>
          <p:spPr>
            <a:xfrm>
              <a:off x="1257300" y="5212080"/>
              <a:ext cx="9563100" cy="8458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879D7E0-D169-4EA2-B312-B619268C1949}"/>
                </a:ext>
              </a:extLst>
            </p:cNvPr>
            <p:cNvSpPr/>
            <p:nvPr/>
          </p:nvSpPr>
          <p:spPr>
            <a:xfrm>
              <a:off x="756138" y="5212080"/>
              <a:ext cx="5092212" cy="788670"/>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25F62439-0CF1-4CA8-A082-F142D3829FA9}"/>
                </a:ext>
              </a:extLst>
            </p:cNvPr>
            <p:cNvCxnSpPr>
              <a:cxnSpLocks/>
            </p:cNvCxnSpPr>
            <p:nvPr/>
          </p:nvCxnSpPr>
          <p:spPr>
            <a:xfrm>
              <a:off x="756138" y="6182139"/>
              <a:ext cx="10304585" cy="0"/>
            </a:xfrm>
            <a:prstGeom prst="straightConnector1">
              <a:avLst/>
            </a:prstGeom>
            <a:ln w="152400">
              <a:solidFill>
                <a:schemeClr val="tx1"/>
              </a:solidFill>
              <a:headEnd type="none" w="med" len="med"/>
              <a:tailEnd type="arrow"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pic>
          <p:nvPicPr>
            <p:cNvPr id="19" name="Picture 34">
              <a:extLst>
                <a:ext uri="{FF2B5EF4-FFF2-40B4-BE49-F238E27FC236}">
                  <a16:creationId xmlns:a16="http://schemas.microsoft.com/office/drawing/2014/main" id="{7025F2DB-9A33-4A73-A132-32DE8CD6D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981" y="4388127"/>
              <a:ext cx="3237622"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a:spLocks noGrp="1"/>
          </p:cNvSpPr>
          <p:nvPr>
            <p:ph type="title"/>
          </p:nvPr>
        </p:nvSpPr>
        <p:spPr/>
        <p:txBody>
          <a:bodyPr>
            <a:noAutofit/>
          </a:bodyPr>
          <a:lstStyle/>
          <a:p>
            <a:r>
              <a:rPr lang="en-US" sz="6000" dirty="0"/>
              <a:t>4- Marked by Unequaled  </a:t>
            </a:r>
            <a:r>
              <a:rPr lang="en-US" sz="6000" u="sng" dirty="0">
                <a:solidFill>
                  <a:srgbClr val="C00000"/>
                </a:solidFill>
              </a:rPr>
              <a:t>Severity</a:t>
            </a:r>
          </a:p>
        </p:txBody>
      </p:sp>
      <p:sp>
        <p:nvSpPr>
          <p:cNvPr id="3" name="Content Placeholder 2"/>
          <p:cNvSpPr>
            <a:spLocks noGrp="1"/>
          </p:cNvSpPr>
          <p:nvPr>
            <p:ph idx="1"/>
          </p:nvPr>
        </p:nvSpPr>
        <p:spPr/>
        <p:txBody>
          <a:bodyPr/>
          <a:lstStyle/>
          <a:p>
            <a:r>
              <a:rPr lang="en-US" baseline="30000" dirty="0"/>
              <a:t>19</a:t>
            </a:r>
            <a:r>
              <a:rPr lang="en-US" dirty="0"/>
              <a:t> </a:t>
            </a:r>
            <a:r>
              <a:rPr lang="en-US" dirty="0">
                <a:effectLst>
                  <a:glow rad="127000">
                    <a:srgbClr val="C00000"/>
                  </a:glow>
                </a:effectLst>
              </a:rPr>
              <a:t>How dreadful it will be ... </a:t>
            </a:r>
            <a:r>
              <a:rPr lang="en-US" dirty="0"/>
              <a:t> </a:t>
            </a:r>
            <a:r>
              <a:rPr lang="en-US" baseline="30000" dirty="0"/>
              <a:t>21</a:t>
            </a:r>
            <a:r>
              <a:rPr lang="en-US" dirty="0"/>
              <a:t> For then </a:t>
            </a:r>
            <a:br>
              <a:rPr lang="en-US" dirty="0"/>
            </a:br>
            <a:r>
              <a:rPr lang="en-US" dirty="0"/>
              <a:t>there will be </a:t>
            </a:r>
            <a:r>
              <a:rPr lang="en-US" dirty="0">
                <a:effectLst>
                  <a:glow rad="127000">
                    <a:srgbClr val="C00000"/>
                  </a:glow>
                </a:effectLst>
              </a:rPr>
              <a:t>great     distress,     unequaled </a:t>
            </a:r>
            <a:br>
              <a:rPr lang="en-US" dirty="0">
                <a:effectLst>
                  <a:glow rad="127000">
                    <a:srgbClr val="C00000"/>
                  </a:glow>
                </a:effectLst>
              </a:rPr>
            </a:br>
            <a:r>
              <a:rPr lang="en-US" dirty="0"/>
              <a:t>from the beginning of the world until </a:t>
            </a:r>
            <a:br>
              <a:rPr lang="en-US" dirty="0"/>
            </a:br>
            <a:r>
              <a:rPr lang="en-US" dirty="0"/>
              <a:t>now--and never to be equaled again.  </a:t>
            </a:r>
            <a:br>
              <a:rPr lang="en-US" dirty="0"/>
            </a:br>
            <a:r>
              <a:rPr lang="en-US" baseline="30000" dirty="0"/>
              <a:t>22</a:t>
            </a:r>
            <a:r>
              <a:rPr lang="en-US" dirty="0"/>
              <a:t> If those days had not been cut short, </a:t>
            </a:r>
            <a:br>
              <a:rPr lang="en-US" dirty="0"/>
            </a:br>
            <a:r>
              <a:rPr lang="en-US" dirty="0"/>
              <a:t>no one would survive, but for the sake </a:t>
            </a:r>
            <a:br>
              <a:rPr lang="en-US" dirty="0"/>
            </a:br>
            <a:r>
              <a:rPr lang="en-US" dirty="0"/>
              <a:t>of the elect those days will be shortened.</a:t>
            </a:r>
          </a:p>
        </p:txBody>
      </p:sp>
      <p:sp>
        <p:nvSpPr>
          <p:cNvPr id="6" name="TextBox 5"/>
          <p:cNvSpPr txBox="1"/>
          <p:nvPr/>
        </p:nvSpPr>
        <p:spPr>
          <a:xfrm>
            <a:off x="4328077" y="1842191"/>
            <a:ext cx="2691744" cy="707886"/>
          </a:xfrm>
          <a:prstGeom prst="rect">
            <a:avLst/>
          </a:prstGeom>
          <a:solidFill>
            <a:srgbClr val="C00000"/>
          </a:solidFill>
          <a:ln w="28575">
            <a:solidFill>
              <a:srgbClr val="FF0000"/>
            </a:solidFill>
          </a:ln>
          <a:effectLst>
            <a:softEdge rad="63500"/>
          </a:effectLst>
        </p:spPr>
        <p:txBody>
          <a:bodyPr wrap="square" rtlCol="0">
            <a:spAutoFit/>
          </a:bodyPr>
          <a:lstStyle/>
          <a:p>
            <a:r>
              <a:rPr lang="en-US" sz="3600" b="1" dirty="0">
                <a:solidFill>
                  <a:schemeClr val="bg1"/>
                </a:solidFill>
              </a:rPr>
              <a:t> </a:t>
            </a:r>
            <a:r>
              <a:rPr lang="en-US" sz="4000" b="1" dirty="0">
                <a:solidFill>
                  <a:schemeClr val="bg1"/>
                </a:solidFill>
                <a:effectLst>
                  <a:outerShdw blurRad="38100" dist="38100" dir="2700000" algn="tl">
                    <a:srgbClr val="000000">
                      <a:alpha val="43137"/>
                    </a:srgbClr>
                  </a:outerShdw>
                </a:effectLst>
              </a:rPr>
              <a:t>tribulation</a:t>
            </a:r>
            <a:endParaRPr lang="en-US" sz="3600" b="1" dirty="0">
              <a:solidFill>
                <a:schemeClr val="bg1"/>
              </a:solidFill>
              <a:effectLst>
                <a:outerShdw blurRad="38100" dist="38100" dir="2700000" algn="tl">
                  <a:srgbClr val="000000">
                    <a:alpha val="43137"/>
                  </a:srgbClr>
                </a:outerShdw>
              </a:effectLst>
            </a:endParaRPr>
          </a:p>
        </p:txBody>
      </p:sp>
      <p:sp>
        <p:nvSpPr>
          <p:cNvPr id="5" name="Arrow: Down 4">
            <a:extLst>
              <a:ext uri="{FF2B5EF4-FFF2-40B4-BE49-F238E27FC236}">
                <a16:creationId xmlns:a16="http://schemas.microsoft.com/office/drawing/2014/main" id="{CC5A393A-1DA0-4C4E-91B1-6A084760A269}"/>
              </a:ext>
            </a:extLst>
          </p:cNvPr>
          <p:cNvSpPr/>
          <p:nvPr/>
        </p:nvSpPr>
        <p:spPr>
          <a:xfrm>
            <a:off x="5610665" y="5311614"/>
            <a:ext cx="822960" cy="859413"/>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B11DF4B-F5C4-4879-B810-B913774F9380}"/>
              </a:ext>
            </a:extLst>
          </p:cNvPr>
          <p:cNvSpPr txBox="1"/>
          <p:nvPr/>
        </p:nvSpPr>
        <p:spPr>
          <a:xfrm>
            <a:off x="1709225" y="5469988"/>
            <a:ext cx="3566160" cy="646331"/>
          </a:xfrm>
          <a:prstGeom prst="rect">
            <a:avLst/>
          </a:prstGeom>
          <a:noFill/>
        </p:spPr>
        <p:txBody>
          <a:bodyPr wrap="square" rtlCol="0">
            <a:spAutoFit/>
          </a:bodyPr>
          <a:lstStyle/>
          <a:p>
            <a:r>
              <a:rPr lang="en-US" sz="3600" b="1" dirty="0">
                <a:solidFill>
                  <a:schemeClr val="bg1"/>
                </a:solidFill>
              </a:rPr>
              <a:t>Beginning of Pain</a:t>
            </a:r>
          </a:p>
        </p:txBody>
      </p:sp>
      <p:sp>
        <p:nvSpPr>
          <p:cNvPr id="22" name="TextBox 21">
            <a:extLst>
              <a:ext uri="{FF2B5EF4-FFF2-40B4-BE49-F238E27FC236}">
                <a16:creationId xmlns:a16="http://schemas.microsoft.com/office/drawing/2014/main" id="{D8B2A7FB-3A41-4D4F-BC76-0FA2293F0C36}"/>
              </a:ext>
            </a:extLst>
          </p:cNvPr>
          <p:cNvSpPr txBox="1"/>
          <p:nvPr/>
        </p:nvSpPr>
        <p:spPr>
          <a:xfrm>
            <a:off x="6829865" y="5378548"/>
            <a:ext cx="3566160" cy="646331"/>
          </a:xfrm>
          <a:prstGeom prst="rect">
            <a:avLst/>
          </a:prstGeom>
          <a:noFill/>
        </p:spPr>
        <p:txBody>
          <a:bodyPr wrap="square" rtlCol="0">
            <a:spAutoFit/>
          </a:bodyPr>
          <a:lstStyle/>
          <a:p>
            <a:r>
              <a:rPr lang="en-US" sz="3600" b="1" dirty="0">
                <a:solidFill>
                  <a:schemeClr val="bg1"/>
                </a:solidFill>
              </a:rPr>
              <a:t>Great Tribulation</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97C0A53B-C2A0-4E87-8D23-6901E0FD93D6}"/>
              </a:ext>
            </a:extLst>
          </p:cNvPr>
          <p:cNvPicPr>
            <a:picLocks noChangeAspect="1" noChangeArrowheads="1"/>
          </p:cNvPicPr>
          <p:nvPr/>
        </p:nvPicPr>
        <p:blipFill>
          <a:blip r:embed="rId3" cstate="print"/>
          <a:srcRect/>
          <a:stretch>
            <a:fillRect/>
          </a:stretch>
        </p:blipFill>
        <p:spPr bwMode="auto">
          <a:xfrm>
            <a:off x="5078413" y="0"/>
            <a:ext cx="7113587" cy="6858000"/>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dirty="0"/>
              <a:t>5- Marked by </a:t>
            </a:r>
            <a:r>
              <a:rPr lang="en-US" u="sng" dirty="0">
                <a:solidFill>
                  <a:srgbClr val="C00000"/>
                </a:solidFill>
              </a:rPr>
              <a:t>Imposters</a:t>
            </a:r>
          </a:p>
        </p:txBody>
      </p:sp>
      <p:sp>
        <p:nvSpPr>
          <p:cNvPr id="3" name="Content Placeholder 2"/>
          <p:cNvSpPr>
            <a:spLocks noGrp="1"/>
          </p:cNvSpPr>
          <p:nvPr>
            <p:ph idx="1"/>
          </p:nvPr>
        </p:nvSpPr>
        <p:spPr>
          <a:xfrm>
            <a:off x="570016" y="1318161"/>
            <a:ext cx="7485413" cy="4858802"/>
          </a:xfrm>
        </p:spPr>
        <p:txBody>
          <a:bodyPr/>
          <a:lstStyle/>
          <a:p>
            <a:r>
              <a:rPr lang="en-US" baseline="30000" dirty="0"/>
              <a:t>23</a:t>
            </a:r>
            <a:r>
              <a:rPr lang="en-US" dirty="0"/>
              <a:t> At that time if anyone says to you, 'Look, here is the Christ!' or, 'There he is!' do not believe it.   </a:t>
            </a:r>
            <a:r>
              <a:rPr lang="en-US" baseline="30000" dirty="0"/>
              <a:t>24</a:t>
            </a:r>
            <a:r>
              <a:rPr lang="en-US" dirty="0"/>
              <a:t> For </a:t>
            </a:r>
            <a:r>
              <a:rPr lang="en-US" dirty="0">
                <a:effectLst>
                  <a:glow rad="127000">
                    <a:srgbClr val="C00000"/>
                  </a:glow>
                </a:effectLst>
              </a:rPr>
              <a:t>false Christs </a:t>
            </a:r>
            <a:r>
              <a:rPr lang="en-US" dirty="0"/>
              <a:t>and </a:t>
            </a:r>
            <a:r>
              <a:rPr lang="en-US" dirty="0">
                <a:effectLst>
                  <a:glow rad="127000">
                    <a:srgbClr val="C00000"/>
                  </a:glow>
                </a:effectLst>
              </a:rPr>
              <a:t>false prophets </a:t>
            </a:r>
            <a:r>
              <a:rPr lang="en-US" dirty="0"/>
              <a:t>will appear and perform great signs and miracles to deceive even the elect--if that were possible.   </a:t>
            </a:r>
            <a:r>
              <a:rPr lang="en-US" baseline="30000" dirty="0"/>
              <a:t>25</a:t>
            </a:r>
            <a:r>
              <a:rPr lang="en-US" dirty="0"/>
              <a:t> See, I have told you ahead of time.</a:t>
            </a:r>
          </a:p>
        </p:txBody>
      </p:sp>
    </p:spTree>
  </p:cSld>
  <p:clrMapOvr>
    <a:masterClrMapping/>
  </p:clrMapOvr>
  <p:transition>
    <p:circl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44FBB346-85AD-4514-A437-8E2EC14883F3}"/>
              </a:ext>
            </a:extLst>
          </p:cNvPr>
          <p:cNvPicPr>
            <a:picLocks noChangeAspect="1" noChangeArrowheads="1"/>
          </p:cNvPicPr>
          <p:nvPr/>
        </p:nvPicPr>
        <p:blipFill>
          <a:blip r:embed="rId3" cstate="print"/>
          <a:srcRect/>
          <a:stretch>
            <a:fillRect/>
          </a:stretch>
        </p:blipFill>
        <p:spPr bwMode="auto">
          <a:xfrm>
            <a:off x="5078413" y="0"/>
            <a:ext cx="7113587" cy="6858000"/>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dirty="0"/>
              <a:t>6- Marked by the </a:t>
            </a:r>
            <a:r>
              <a:rPr lang="en-US" u="sng" dirty="0">
                <a:solidFill>
                  <a:srgbClr val="C00000"/>
                </a:solidFill>
              </a:rPr>
              <a:t>Antichrist</a:t>
            </a:r>
          </a:p>
        </p:txBody>
      </p:sp>
      <p:sp>
        <p:nvSpPr>
          <p:cNvPr id="3" name="Content Placeholder 2"/>
          <p:cNvSpPr>
            <a:spLocks noGrp="1"/>
          </p:cNvSpPr>
          <p:nvPr>
            <p:ph idx="1"/>
          </p:nvPr>
        </p:nvSpPr>
        <p:spPr>
          <a:xfrm>
            <a:off x="570016" y="1318161"/>
            <a:ext cx="11376560" cy="4858802"/>
          </a:xfrm>
          <a:effectLst>
            <a:glow rad="127000">
              <a:srgbClr val="C00000"/>
            </a:glow>
          </a:effectLst>
        </p:spPr>
        <p:txBody>
          <a:bodyPr/>
          <a:lstStyle/>
          <a:p>
            <a:r>
              <a:rPr lang="en-US" baseline="30000" dirty="0"/>
              <a:t>26</a:t>
            </a:r>
            <a:r>
              <a:rPr lang="en-US" dirty="0"/>
              <a:t> "So if anyone tells you, </a:t>
            </a:r>
            <a:br>
              <a:rPr lang="en-US" dirty="0"/>
            </a:br>
            <a:r>
              <a:rPr lang="en-US" dirty="0"/>
              <a:t>'There </a:t>
            </a:r>
            <a:r>
              <a:rPr lang="en-US" dirty="0">
                <a:effectLst>
                  <a:glow rad="127000">
                    <a:srgbClr val="C00000"/>
                  </a:glow>
                </a:effectLst>
              </a:rPr>
              <a:t>he is</a:t>
            </a:r>
            <a:r>
              <a:rPr lang="en-US" dirty="0"/>
              <a:t>, out in the desert,’ </a:t>
            </a:r>
            <a:br>
              <a:rPr lang="en-US" dirty="0"/>
            </a:br>
            <a:r>
              <a:rPr lang="en-US" dirty="0"/>
              <a:t>do not go out; or, 'Here </a:t>
            </a:r>
            <a:r>
              <a:rPr lang="en-US" dirty="0">
                <a:effectLst>
                  <a:glow rad="127000">
                    <a:srgbClr val="C00000"/>
                  </a:glow>
                </a:effectLst>
              </a:rPr>
              <a:t>he is</a:t>
            </a:r>
            <a:r>
              <a:rPr lang="en-US" dirty="0"/>
              <a:t>, </a:t>
            </a:r>
            <a:br>
              <a:rPr lang="en-US" dirty="0"/>
            </a:br>
            <a:r>
              <a:rPr lang="en-US" dirty="0"/>
              <a:t>in the inner rooms,' do not </a:t>
            </a:r>
            <a:br>
              <a:rPr lang="en-US" dirty="0"/>
            </a:br>
            <a:r>
              <a:rPr lang="en-US" dirty="0"/>
              <a:t>believe it.</a:t>
            </a:r>
          </a:p>
        </p:txBody>
      </p:sp>
    </p:spTree>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11">
            <a:extLst>
              <a:ext uri="{FF2B5EF4-FFF2-40B4-BE49-F238E27FC236}">
                <a16:creationId xmlns:a16="http://schemas.microsoft.com/office/drawing/2014/main" id="{0E083430-B211-4C3E-BE11-F6BA3D610366}"/>
              </a:ext>
            </a:extLst>
          </p:cNvPr>
          <p:cNvSpPr/>
          <p:nvPr/>
        </p:nvSpPr>
        <p:spPr>
          <a:xfrm>
            <a:off x="3505200" y="2324100"/>
            <a:ext cx="5467350" cy="1066800"/>
          </a:xfrm>
          <a:prstGeom prst="wedgeRectCallout">
            <a:avLst>
              <a:gd name="adj1" fmla="val -81809"/>
              <a:gd name="adj2" fmla="val -2083"/>
            </a:avLst>
          </a:prstGeom>
          <a:solidFill>
            <a:srgbClr val="052441">
              <a:alpha val="7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42E6F957-6637-41F8-B503-2403F0C554F3}"/>
              </a:ext>
            </a:extLst>
          </p:cNvPr>
          <p:cNvPicPr>
            <a:picLocks noChangeAspect="1" noChangeArrowheads="1"/>
          </p:cNvPicPr>
          <p:nvPr/>
        </p:nvPicPr>
        <p:blipFill rotWithShape="1">
          <a:blip r:embed="rId2" cstate="print"/>
          <a:srcRect l="-3947" r="-8384" b="494"/>
          <a:stretch/>
        </p:blipFill>
        <p:spPr bwMode="auto">
          <a:xfrm flipH="1">
            <a:off x="-1250280" y="1581150"/>
            <a:ext cx="5078759" cy="527685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CD4E2FE4-C6B4-40F8-9235-19A497A9C7C0}"/>
              </a:ext>
            </a:extLst>
          </p:cNvPr>
          <p:cNvSpPr>
            <a:spLocks noGrp="1"/>
          </p:cNvSpPr>
          <p:nvPr>
            <p:ph type="title"/>
          </p:nvPr>
        </p:nvSpPr>
        <p:spPr/>
        <p:txBody>
          <a:bodyPr/>
          <a:lstStyle/>
          <a:p>
            <a:r>
              <a:rPr lang="en-US" dirty="0"/>
              <a:t>A Little Review ... </a:t>
            </a:r>
          </a:p>
        </p:txBody>
      </p:sp>
      <p:sp>
        <p:nvSpPr>
          <p:cNvPr id="3" name="Content Placeholder 2">
            <a:extLst>
              <a:ext uri="{FF2B5EF4-FFF2-40B4-BE49-F238E27FC236}">
                <a16:creationId xmlns:a16="http://schemas.microsoft.com/office/drawing/2014/main" id="{45BFA916-A632-4E56-A46D-40AE44F04ECA}"/>
              </a:ext>
            </a:extLst>
          </p:cNvPr>
          <p:cNvSpPr>
            <a:spLocks noGrp="1"/>
          </p:cNvSpPr>
          <p:nvPr>
            <p:ph idx="1"/>
          </p:nvPr>
        </p:nvSpPr>
        <p:spPr/>
        <p:txBody>
          <a:bodyPr/>
          <a:lstStyle/>
          <a:p>
            <a:pPr algn="ctr"/>
            <a:r>
              <a:rPr lang="en-US" dirty="0"/>
              <a:t>Jesus predicted the Church </a:t>
            </a:r>
            <a:br>
              <a:rPr lang="en-US" dirty="0"/>
            </a:br>
            <a:endParaRPr lang="en-US" dirty="0"/>
          </a:p>
          <a:p>
            <a:pPr algn="ctr"/>
            <a:r>
              <a:rPr lang="en-US" dirty="0"/>
              <a:t>“I </a:t>
            </a:r>
            <a:r>
              <a:rPr lang="en-US" dirty="0">
                <a:effectLst>
                  <a:glow rad="127000">
                    <a:srgbClr val="FF0000"/>
                  </a:glow>
                </a:effectLst>
              </a:rPr>
              <a:t>will build </a:t>
            </a:r>
            <a:r>
              <a:rPr lang="en-US" dirty="0"/>
              <a:t>my church” </a:t>
            </a:r>
            <a:br>
              <a:rPr lang="en-US" dirty="0"/>
            </a:br>
            <a:endParaRPr lang="en-US" dirty="0"/>
          </a:p>
        </p:txBody>
      </p:sp>
      <p:cxnSp>
        <p:nvCxnSpPr>
          <p:cNvPr id="5" name="Straight Arrow Connector 4">
            <a:extLst>
              <a:ext uri="{FF2B5EF4-FFF2-40B4-BE49-F238E27FC236}">
                <a16:creationId xmlns:a16="http://schemas.microsoft.com/office/drawing/2014/main" id="{1B60DE78-6FF9-4982-93F6-56106AE713FF}"/>
              </a:ext>
            </a:extLst>
          </p:cNvPr>
          <p:cNvCxnSpPr/>
          <p:nvPr/>
        </p:nvCxnSpPr>
        <p:spPr>
          <a:xfrm>
            <a:off x="477078" y="6182139"/>
            <a:ext cx="11430000"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6C37CB5-364C-4B86-BB8F-4757848F2C54}"/>
              </a:ext>
            </a:extLst>
          </p:cNvPr>
          <p:cNvPicPr>
            <a:picLocks noChangeAspect="1"/>
          </p:cNvPicPr>
          <p:nvPr/>
        </p:nvPicPr>
        <p:blipFill>
          <a:blip r:embed="rId3">
            <a:alphaModFix amt="49000"/>
          </a:blip>
          <a:stretch>
            <a:fillRect/>
          </a:stretch>
        </p:blipFill>
        <p:spPr>
          <a:xfrm>
            <a:off x="3099367" y="3825571"/>
            <a:ext cx="2411865" cy="2178657"/>
          </a:xfrm>
          <a:prstGeom prst="rect">
            <a:avLst/>
          </a:prstGeom>
        </p:spPr>
      </p:pic>
      <p:sp>
        <p:nvSpPr>
          <p:cNvPr id="14" name="TextBox 13">
            <a:extLst>
              <a:ext uri="{FF2B5EF4-FFF2-40B4-BE49-F238E27FC236}">
                <a16:creationId xmlns:a16="http://schemas.microsoft.com/office/drawing/2014/main" id="{F64A9C5D-EEAD-4693-8A5A-CD6130F5B2AE}"/>
              </a:ext>
            </a:extLst>
          </p:cNvPr>
          <p:cNvSpPr txBox="1"/>
          <p:nvPr/>
        </p:nvSpPr>
        <p:spPr>
          <a:xfrm>
            <a:off x="95250" y="5172489"/>
            <a:ext cx="1041124" cy="769441"/>
          </a:xfrm>
          <a:prstGeom prst="rect">
            <a:avLst/>
          </a:prstGeom>
          <a:noFill/>
        </p:spPr>
        <p:txBody>
          <a:bodyPr wrap="square" rtlCol="0">
            <a:spAutoFit/>
          </a:bodyPr>
          <a:lstStyle/>
          <a:p>
            <a:r>
              <a:rPr lang="en-US" sz="4400" b="1" dirty="0">
                <a:solidFill>
                  <a:schemeClr val="bg1"/>
                </a:solidFill>
                <a:effectLst>
                  <a:glow rad="127000">
                    <a:schemeClr val="tx1"/>
                  </a:glow>
                </a:effectLst>
              </a:rPr>
              <a:t>OT</a:t>
            </a:r>
            <a:endParaRPr lang="en-US" sz="4000" b="1" dirty="0">
              <a:solidFill>
                <a:schemeClr val="bg1"/>
              </a:solidFill>
              <a:effectLst>
                <a:glow rad="127000">
                  <a:schemeClr val="tx1"/>
                </a:glow>
              </a:effectLst>
            </a:endParaRPr>
          </a:p>
        </p:txBody>
      </p:sp>
    </p:spTree>
    <p:extLst>
      <p:ext uri="{BB962C8B-B14F-4D97-AF65-F5344CB8AC3E}">
        <p14:creationId xmlns:p14="http://schemas.microsoft.com/office/powerpoint/2010/main" val="180931322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C37946-EBB5-441C-93CC-A7B5DEED4240}"/>
              </a:ext>
            </a:extLst>
          </p:cNvPr>
          <p:cNvPicPr>
            <a:picLocks noChangeAspect="1"/>
          </p:cNvPicPr>
          <p:nvPr/>
        </p:nvPicPr>
        <p:blipFill>
          <a:blip r:embed="rId3"/>
          <a:stretch>
            <a:fillRect/>
          </a:stretch>
        </p:blipFill>
        <p:spPr>
          <a:xfrm>
            <a:off x="3102864" y="0"/>
            <a:ext cx="9089136" cy="6858000"/>
          </a:xfrm>
          <a:prstGeom prst="rect">
            <a:avLst/>
          </a:prstGeom>
        </p:spPr>
      </p:pic>
      <p:sp>
        <p:nvSpPr>
          <p:cNvPr id="7" name="Title 6"/>
          <p:cNvSpPr>
            <a:spLocks noGrp="1"/>
          </p:cNvSpPr>
          <p:nvPr>
            <p:ph type="title"/>
          </p:nvPr>
        </p:nvSpPr>
        <p:spPr/>
        <p:txBody>
          <a:bodyPr/>
          <a:lstStyle/>
          <a:p>
            <a:r>
              <a:rPr lang="en-US" dirty="0"/>
              <a:t>7- Marked by Second</a:t>
            </a:r>
            <a:r>
              <a:rPr lang="en-US" dirty="0">
                <a:solidFill>
                  <a:srgbClr val="C00000"/>
                </a:solidFill>
              </a:rPr>
              <a:t> </a:t>
            </a:r>
            <a:r>
              <a:rPr lang="en-US" u="sng" dirty="0">
                <a:solidFill>
                  <a:srgbClr val="C00000"/>
                </a:solidFill>
              </a:rPr>
              <a:t>coming</a:t>
            </a:r>
            <a:endParaRPr lang="en-US" dirty="0">
              <a:solidFill>
                <a:srgbClr val="C00000"/>
              </a:solidFill>
            </a:endParaRPr>
          </a:p>
        </p:txBody>
      </p:sp>
      <p:sp>
        <p:nvSpPr>
          <p:cNvPr id="3" name="Content Placeholder 2"/>
          <p:cNvSpPr>
            <a:spLocks noGrp="1"/>
          </p:cNvSpPr>
          <p:nvPr>
            <p:ph idx="1"/>
          </p:nvPr>
        </p:nvSpPr>
        <p:spPr>
          <a:xfrm>
            <a:off x="570016" y="1318161"/>
            <a:ext cx="6658098" cy="4858802"/>
          </a:xfrm>
        </p:spPr>
        <p:txBody>
          <a:bodyPr/>
          <a:lstStyle/>
          <a:p>
            <a:r>
              <a:rPr lang="en-US" baseline="30000" dirty="0"/>
              <a:t>27</a:t>
            </a:r>
            <a:r>
              <a:rPr lang="en-US" dirty="0"/>
              <a:t> For as lightning that comes from the east is visible even in the west, </a:t>
            </a:r>
            <a:r>
              <a:rPr lang="en-US" dirty="0">
                <a:effectLst>
                  <a:glow rad="127000">
                    <a:srgbClr val="C00000"/>
                  </a:glow>
                </a:effectLst>
              </a:rPr>
              <a:t>so will be the coming of the Son of Man</a:t>
            </a:r>
            <a:r>
              <a:rPr lang="en-US" dirty="0"/>
              <a:t>.</a:t>
            </a:r>
          </a:p>
          <a:p>
            <a:r>
              <a:rPr lang="en-US" dirty="0"/>
              <a:t> </a:t>
            </a:r>
            <a:r>
              <a:rPr lang="en-US" baseline="30000" dirty="0"/>
              <a:t>28</a:t>
            </a:r>
            <a:r>
              <a:rPr lang="en-US" dirty="0"/>
              <a:t> Wherever there is a carcass, there the vultures will gather.</a:t>
            </a:r>
          </a:p>
        </p:txBody>
      </p:sp>
    </p:spTree>
  </p:cSld>
  <p:clrMapOvr>
    <a:masterClrMapping/>
  </p:clrMapOvr>
  <p:transition>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7DDF9D-F701-493F-A60E-801F4D3D7773}"/>
              </a:ext>
            </a:extLst>
          </p:cNvPr>
          <p:cNvPicPr>
            <a:picLocks noChangeAspect="1"/>
          </p:cNvPicPr>
          <p:nvPr/>
        </p:nvPicPr>
        <p:blipFill rotWithShape="1">
          <a:blip r:embed="rId2"/>
          <a:srcRect r="28828"/>
          <a:stretch/>
        </p:blipFill>
        <p:spPr>
          <a:xfrm>
            <a:off x="9289434" y="0"/>
            <a:ext cx="2902566" cy="6858000"/>
          </a:xfrm>
          <a:prstGeom prst="rect">
            <a:avLst/>
          </a:prstGeom>
        </p:spPr>
      </p:pic>
      <p:sp>
        <p:nvSpPr>
          <p:cNvPr id="5" name="Rectangle 4">
            <a:extLst>
              <a:ext uri="{FF2B5EF4-FFF2-40B4-BE49-F238E27FC236}">
                <a16:creationId xmlns:a16="http://schemas.microsoft.com/office/drawing/2014/main" id="{91FE1076-0CFB-4A8D-98F0-A4F15A953BD5}"/>
              </a:ext>
            </a:extLst>
          </p:cNvPr>
          <p:cNvSpPr/>
          <p:nvPr/>
        </p:nvSpPr>
        <p:spPr>
          <a:xfrm>
            <a:off x="1257300" y="2095500"/>
            <a:ext cx="9791700" cy="396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DA9AB-7E60-4EB8-B7FE-C64E342741D4}"/>
              </a:ext>
            </a:extLst>
          </p:cNvPr>
          <p:cNvSpPr/>
          <p:nvPr/>
        </p:nvSpPr>
        <p:spPr>
          <a:xfrm>
            <a:off x="1257300" y="2095500"/>
            <a:ext cx="4591050" cy="3905250"/>
          </a:xfrm>
          <a:prstGeom prst="rect">
            <a:avLst/>
          </a:prstGeom>
          <a:gradFill flip="none" rotWithShape="1">
            <a:gsLst>
              <a:gs pos="0">
                <a:schemeClr val="bg1">
                  <a:lumMod val="50000"/>
                </a:schemeClr>
              </a:gs>
              <a:gs pos="69065">
                <a:srgbClr val="363636"/>
              </a:gs>
              <a:gs pos="95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F3301A4-43B5-4D5C-A498-344B2AF356B6}"/>
              </a:ext>
            </a:extLst>
          </p:cNvPr>
          <p:cNvSpPr/>
          <p:nvPr/>
        </p:nvSpPr>
        <p:spPr>
          <a:xfrm rot="5400000">
            <a:off x="3124200" y="2447925"/>
            <a:ext cx="5943600" cy="104775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42EF3-9355-480E-9E22-0CFB620DFC90}"/>
              </a:ext>
            </a:extLst>
          </p:cNvPr>
          <p:cNvSpPr>
            <a:spLocks noGrp="1"/>
          </p:cNvSpPr>
          <p:nvPr>
            <p:ph type="title"/>
          </p:nvPr>
        </p:nvSpPr>
        <p:spPr/>
        <p:txBody>
          <a:bodyPr/>
          <a:lstStyle/>
          <a:p>
            <a:r>
              <a:rPr lang="en-US" dirty="0"/>
              <a:t>The Middle of the Tribulation</a:t>
            </a:r>
          </a:p>
        </p:txBody>
      </p:sp>
      <p:sp>
        <p:nvSpPr>
          <p:cNvPr id="3" name="Content Placeholder 2">
            <a:extLst>
              <a:ext uri="{FF2B5EF4-FFF2-40B4-BE49-F238E27FC236}">
                <a16:creationId xmlns:a16="http://schemas.microsoft.com/office/drawing/2014/main" id="{2490D332-4EF0-462C-9164-CC5FBD81FBDD}"/>
              </a:ext>
            </a:extLst>
          </p:cNvPr>
          <p:cNvSpPr>
            <a:spLocks noGrp="1"/>
          </p:cNvSpPr>
          <p:nvPr>
            <p:ph idx="1"/>
          </p:nvPr>
        </p:nvSpPr>
        <p:spPr>
          <a:xfrm rot="16200000">
            <a:off x="2381621" y="1980674"/>
            <a:ext cx="2990850" cy="4858802"/>
          </a:xfrm>
        </p:spPr>
        <p:txBody>
          <a:bodyPr/>
          <a:lstStyle/>
          <a:p>
            <a:pPr>
              <a:lnSpc>
                <a:spcPct val="80000"/>
              </a:lnSpc>
            </a:pPr>
            <a:r>
              <a:rPr lang="en-US" dirty="0"/>
              <a:t>Deception </a:t>
            </a:r>
          </a:p>
          <a:p>
            <a:pPr>
              <a:lnSpc>
                <a:spcPct val="80000"/>
              </a:lnSpc>
            </a:pPr>
            <a:r>
              <a:rPr lang="en-US" dirty="0"/>
              <a:t>War</a:t>
            </a:r>
          </a:p>
          <a:p>
            <a:pPr>
              <a:lnSpc>
                <a:spcPct val="80000"/>
              </a:lnSpc>
            </a:pPr>
            <a:r>
              <a:rPr lang="en-US" dirty="0"/>
              <a:t>Famine </a:t>
            </a:r>
          </a:p>
          <a:p>
            <a:pPr>
              <a:lnSpc>
                <a:spcPct val="80000"/>
              </a:lnSpc>
            </a:pPr>
            <a:r>
              <a:rPr lang="en-US" dirty="0"/>
              <a:t>Martyrdom</a:t>
            </a:r>
          </a:p>
          <a:p>
            <a:pPr>
              <a:lnSpc>
                <a:spcPct val="80000"/>
              </a:lnSpc>
            </a:pPr>
            <a:r>
              <a:rPr lang="en-US" dirty="0"/>
              <a:t>Apostasy </a:t>
            </a:r>
          </a:p>
          <a:p>
            <a:pPr>
              <a:lnSpc>
                <a:spcPct val="80000"/>
              </a:lnSpc>
            </a:pPr>
            <a:r>
              <a:rPr lang="en-US" dirty="0"/>
              <a:t>Cold-Hearted</a:t>
            </a:r>
          </a:p>
          <a:p>
            <a:pPr>
              <a:lnSpc>
                <a:spcPct val="80000"/>
              </a:lnSpc>
            </a:pPr>
            <a:r>
              <a:rPr lang="en-US" dirty="0"/>
              <a:t>Awakening</a:t>
            </a:r>
          </a:p>
        </p:txBody>
      </p:sp>
      <p:cxnSp>
        <p:nvCxnSpPr>
          <p:cNvPr id="6" name="Straight Arrow Connector 5">
            <a:extLst>
              <a:ext uri="{FF2B5EF4-FFF2-40B4-BE49-F238E27FC236}">
                <a16:creationId xmlns:a16="http://schemas.microsoft.com/office/drawing/2014/main" id="{228D9960-69E0-4FE8-B518-7F3F831AB38E}"/>
              </a:ext>
            </a:extLst>
          </p:cNvPr>
          <p:cNvCxnSpPr>
            <a:cxnSpLocks/>
          </p:cNvCxnSpPr>
          <p:nvPr/>
        </p:nvCxnSpPr>
        <p:spPr>
          <a:xfrm>
            <a:off x="477078" y="6182139"/>
            <a:ext cx="11029122"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pic>
        <p:nvPicPr>
          <p:cNvPr id="7" name="Picture 34">
            <a:extLst>
              <a:ext uri="{FF2B5EF4-FFF2-40B4-BE49-F238E27FC236}">
                <a16:creationId xmlns:a16="http://schemas.microsoft.com/office/drawing/2014/main" id="{4F158EB4-7A1C-41A0-B47C-E40FAEB78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930927"/>
            <a:ext cx="3237622"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8B3B01E-A792-401C-8297-83C5D63FCD47}"/>
              </a:ext>
            </a:extLst>
          </p:cNvPr>
          <p:cNvSpPr txBox="1"/>
          <p:nvPr/>
        </p:nvSpPr>
        <p:spPr>
          <a:xfrm>
            <a:off x="0" y="1219200"/>
            <a:ext cx="12192000" cy="1128001"/>
          </a:xfrm>
          <a:prstGeom prst="rect">
            <a:avLst/>
          </a:prstGeom>
          <a:noFill/>
        </p:spPr>
        <p:txBody>
          <a:bodyPr wrap="square" rtlCol="0">
            <a:spAutoFit/>
          </a:bodyPr>
          <a:lstStyle/>
          <a:p>
            <a:pPr algn="ctr">
              <a:lnSpc>
                <a:spcPct val="75000"/>
              </a:lnSpc>
            </a:pPr>
            <a:r>
              <a:rPr lang="en-US" sz="4000" b="1" dirty="0">
                <a:solidFill>
                  <a:schemeClr val="bg1"/>
                </a:solidFill>
                <a:effectLst>
                  <a:glow rad="127000">
                    <a:srgbClr val="C00000"/>
                  </a:glow>
                </a:effectLst>
              </a:rPr>
              <a:t> ... </a:t>
            </a:r>
            <a:r>
              <a:rPr lang="en-US" sz="4800" b="1" dirty="0">
                <a:solidFill>
                  <a:schemeClr val="bg1"/>
                </a:solidFill>
                <a:effectLst>
                  <a:glow rad="127000">
                    <a:srgbClr val="C00000"/>
                  </a:glow>
                </a:effectLst>
              </a:rPr>
              <a:t>so will be the coming of the Son of Man.</a:t>
            </a:r>
          </a:p>
          <a:p>
            <a:pPr algn="ctr">
              <a:lnSpc>
                <a:spcPct val="75000"/>
              </a:lnSpc>
            </a:pPr>
            <a:endParaRPr lang="en-US" sz="4000" b="1" dirty="0">
              <a:solidFill>
                <a:schemeClr val="bg1"/>
              </a:solidFill>
              <a:effectLst>
                <a:glow rad="127000">
                  <a:schemeClr val="tx2">
                    <a:lumMod val="50000"/>
                  </a:schemeClr>
                </a:glow>
              </a:effectLst>
            </a:endParaRPr>
          </a:p>
        </p:txBody>
      </p:sp>
      <p:sp>
        <p:nvSpPr>
          <p:cNvPr id="13" name="Content Placeholder 2">
            <a:extLst>
              <a:ext uri="{FF2B5EF4-FFF2-40B4-BE49-F238E27FC236}">
                <a16:creationId xmlns:a16="http://schemas.microsoft.com/office/drawing/2014/main" id="{EE99113C-75C2-4C38-90E8-8A75A8F929AA}"/>
              </a:ext>
            </a:extLst>
          </p:cNvPr>
          <p:cNvSpPr txBox="1">
            <a:spLocks/>
          </p:cNvSpPr>
          <p:nvPr/>
        </p:nvSpPr>
        <p:spPr>
          <a:xfrm rot="16200000">
            <a:off x="7563221" y="1961624"/>
            <a:ext cx="2990850" cy="48588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dirty="0"/>
              <a:t>Abomination</a:t>
            </a:r>
          </a:p>
          <a:p>
            <a:pPr>
              <a:lnSpc>
                <a:spcPct val="80000"/>
              </a:lnSpc>
            </a:pPr>
            <a:r>
              <a:rPr lang="en-US" dirty="0"/>
              <a:t>Urgent Flight</a:t>
            </a:r>
          </a:p>
          <a:p>
            <a:pPr>
              <a:lnSpc>
                <a:spcPct val="80000"/>
              </a:lnSpc>
            </a:pPr>
            <a:r>
              <a:rPr lang="en-US" dirty="0"/>
              <a:t>Dreadfulness </a:t>
            </a:r>
          </a:p>
          <a:p>
            <a:pPr>
              <a:lnSpc>
                <a:spcPct val="80000"/>
              </a:lnSpc>
            </a:pPr>
            <a:r>
              <a:rPr lang="en-US" dirty="0"/>
              <a:t>Severity</a:t>
            </a:r>
          </a:p>
          <a:p>
            <a:pPr>
              <a:lnSpc>
                <a:spcPct val="80000"/>
              </a:lnSpc>
            </a:pPr>
            <a:r>
              <a:rPr lang="en-US" dirty="0"/>
              <a:t>Imposters</a:t>
            </a:r>
          </a:p>
          <a:p>
            <a:pPr>
              <a:lnSpc>
                <a:spcPct val="80000"/>
              </a:lnSpc>
            </a:pPr>
            <a:r>
              <a:rPr lang="en-US" dirty="0"/>
              <a:t>Antichrist</a:t>
            </a:r>
          </a:p>
          <a:p>
            <a:pPr>
              <a:lnSpc>
                <a:spcPct val="80000"/>
              </a:lnSpc>
            </a:pPr>
            <a:r>
              <a:rPr lang="en-US" dirty="0"/>
              <a:t>2</a:t>
            </a:r>
            <a:r>
              <a:rPr lang="en-US" baseline="30000" dirty="0"/>
              <a:t>nd</a:t>
            </a:r>
            <a:r>
              <a:rPr lang="en-US" dirty="0"/>
              <a:t> Coming</a:t>
            </a:r>
          </a:p>
        </p:txBody>
      </p:sp>
    </p:spTree>
    <p:extLst>
      <p:ext uri="{BB962C8B-B14F-4D97-AF65-F5344CB8AC3E}">
        <p14:creationId xmlns:p14="http://schemas.microsoft.com/office/powerpoint/2010/main" val="403633829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37" dur="500"/>
                                        <p:tgtEl>
                                          <p:spTgt spid="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5E17-7099-4543-AE03-87646A34C950}"/>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1738A3EA-C9C8-44CC-9077-38273F4AB4BB}"/>
              </a:ext>
            </a:extLst>
          </p:cNvPr>
          <p:cNvSpPr>
            <a:spLocks noGrp="1"/>
          </p:cNvSpPr>
          <p:nvPr>
            <p:ph idx="1"/>
          </p:nvPr>
        </p:nvSpPr>
        <p:spPr/>
        <p:txBody>
          <a:bodyPr/>
          <a:lstStyle/>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882977975"/>
      </p:ext>
    </p:extLst>
  </p:cSld>
  <p:clrMapOvr>
    <a:masterClrMapping/>
  </p:clrMapOvr>
  <p:transition>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5C31EB-6031-4577-99E6-AD81829A4B2C}"/>
              </a:ext>
            </a:extLst>
          </p:cNvPr>
          <p:cNvPicPr>
            <a:picLocks noChangeAspect="1"/>
          </p:cNvPicPr>
          <p:nvPr/>
        </p:nvPicPr>
        <p:blipFill>
          <a:blip r:embed="rId3"/>
          <a:stretch>
            <a:fillRect/>
          </a:stretch>
        </p:blipFill>
        <p:spPr>
          <a:xfrm>
            <a:off x="4084321" y="0"/>
            <a:ext cx="8107679" cy="6858000"/>
          </a:xfrm>
          <a:prstGeom prst="rect">
            <a:avLst/>
          </a:prstGeom>
        </p:spPr>
      </p:pic>
      <p:sp>
        <p:nvSpPr>
          <p:cNvPr id="2" name="Title 1">
            <a:extLst>
              <a:ext uri="{FF2B5EF4-FFF2-40B4-BE49-F238E27FC236}">
                <a16:creationId xmlns:a16="http://schemas.microsoft.com/office/drawing/2014/main" id="{630C5E17-7099-4543-AE03-87646A34C950}"/>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1738A3EA-C9C8-44CC-9077-38273F4AB4BB}"/>
              </a:ext>
            </a:extLst>
          </p:cNvPr>
          <p:cNvSpPr>
            <a:spLocks noGrp="1"/>
          </p:cNvSpPr>
          <p:nvPr>
            <p:ph idx="1"/>
          </p:nvPr>
        </p:nvSpPr>
        <p:spPr/>
        <p:txBody>
          <a:bodyPr/>
          <a:lstStyle/>
          <a:p>
            <a:pPr marL="342900" indent="-342900">
              <a:buFont typeface="Arial" panose="020B0604020202020204" pitchFamily="34" charset="0"/>
              <a:buChar char="•"/>
            </a:pPr>
            <a:r>
              <a:rPr lang="en-US" dirty="0"/>
              <a:t>God will intrude in time and history with judgment. </a:t>
            </a:r>
          </a:p>
        </p:txBody>
      </p:sp>
    </p:spTree>
    <p:extLst>
      <p:ext uri="{BB962C8B-B14F-4D97-AF65-F5344CB8AC3E}">
        <p14:creationId xmlns:p14="http://schemas.microsoft.com/office/powerpoint/2010/main" val="223252951"/>
      </p:ext>
    </p:extLst>
  </p:cSld>
  <p:clrMapOvr>
    <a:masterClrMapping/>
  </p:clrMapOvr>
  <p:transition>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5E17-7099-4543-AE03-87646A34C950}"/>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1738A3EA-C9C8-44CC-9077-38273F4AB4BB}"/>
              </a:ext>
            </a:extLst>
          </p:cNvPr>
          <p:cNvSpPr>
            <a:spLocks noGrp="1"/>
          </p:cNvSpPr>
          <p:nvPr>
            <p:ph idx="1"/>
          </p:nvPr>
        </p:nvSpPr>
        <p:spPr/>
        <p:txBody>
          <a:bodyPr/>
          <a:lstStyle/>
          <a:p>
            <a:pPr marL="342900" indent="-342900">
              <a:buFont typeface="Arial" panose="020B0604020202020204" pitchFamily="34" charset="0"/>
              <a:buChar char="•"/>
            </a:pPr>
            <a:r>
              <a:rPr lang="en-US" dirty="0"/>
              <a:t>God will intrude in time and history with judgment. </a:t>
            </a:r>
          </a:p>
          <a:p>
            <a:pPr marL="342900" indent="-342900">
              <a:buFont typeface="Arial" panose="020B0604020202020204" pitchFamily="34" charset="0"/>
              <a:buChar char="•"/>
            </a:pPr>
            <a:r>
              <a:rPr lang="en-US" dirty="0"/>
              <a:t>God graciously warns to “Flee the wrath to come!” </a:t>
            </a:r>
          </a:p>
        </p:txBody>
      </p:sp>
      <p:pic>
        <p:nvPicPr>
          <p:cNvPr id="4" name="Picture 3">
            <a:extLst>
              <a:ext uri="{FF2B5EF4-FFF2-40B4-BE49-F238E27FC236}">
                <a16:creationId xmlns:a16="http://schemas.microsoft.com/office/drawing/2014/main" id="{09D9EC65-8E37-491D-8130-FF6FDA383D45}"/>
              </a:ext>
            </a:extLst>
          </p:cNvPr>
          <p:cNvPicPr>
            <a:picLocks noChangeAspect="1"/>
          </p:cNvPicPr>
          <p:nvPr/>
        </p:nvPicPr>
        <p:blipFill>
          <a:blip r:embed="rId3"/>
          <a:stretch>
            <a:fillRect/>
          </a:stretch>
        </p:blipFill>
        <p:spPr>
          <a:xfrm>
            <a:off x="3887968" y="2552700"/>
            <a:ext cx="4391582" cy="5581650"/>
          </a:xfrm>
          <a:prstGeom prst="rect">
            <a:avLst/>
          </a:prstGeom>
        </p:spPr>
      </p:pic>
    </p:spTree>
    <p:extLst>
      <p:ext uri="{BB962C8B-B14F-4D97-AF65-F5344CB8AC3E}">
        <p14:creationId xmlns:p14="http://schemas.microsoft.com/office/powerpoint/2010/main" val="508567888"/>
      </p:ext>
    </p:extLst>
  </p:cSld>
  <p:clrMapOvr>
    <a:masterClrMapping/>
  </p:clrMapOvr>
  <p:transition>
    <p:circl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5E17-7099-4543-AE03-87646A34C950}"/>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1738A3EA-C9C8-44CC-9077-38273F4AB4BB}"/>
              </a:ext>
            </a:extLst>
          </p:cNvPr>
          <p:cNvSpPr>
            <a:spLocks noGrp="1"/>
          </p:cNvSpPr>
          <p:nvPr>
            <p:ph idx="1"/>
          </p:nvPr>
        </p:nvSpPr>
        <p:spPr/>
        <p:txBody>
          <a:bodyPr/>
          <a:lstStyle/>
          <a:p>
            <a:pPr marL="342900" indent="-342900">
              <a:buFont typeface="Arial" panose="020B0604020202020204" pitchFamily="34" charset="0"/>
              <a:buChar char="•"/>
            </a:pPr>
            <a:r>
              <a:rPr lang="en-US" dirty="0"/>
              <a:t>God will intrude in time and history with judgment. </a:t>
            </a:r>
          </a:p>
          <a:p>
            <a:pPr marL="342900" indent="-342900">
              <a:buFont typeface="Arial" panose="020B0604020202020204" pitchFamily="34" charset="0"/>
              <a:buChar char="•"/>
            </a:pPr>
            <a:r>
              <a:rPr lang="en-US" dirty="0"/>
              <a:t>God graciously warns to “Flee the wrath to come!” </a:t>
            </a:r>
          </a:p>
          <a:p>
            <a:pPr marL="342900" indent="-342900">
              <a:buFont typeface="Arial" panose="020B0604020202020204" pitchFamily="34" charset="0"/>
              <a:buChar char="•"/>
            </a:pPr>
            <a:r>
              <a:rPr lang="en-US" dirty="0"/>
              <a:t>Consequence of rejecting the warnings are severe.</a:t>
            </a:r>
          </a:p>
        </p:txBody>
      </p:sp>
    </p:spTree>
    <p:extLst>
      <p:ext uri="{BB962C8B-B14F-4D97-AF65-F5344CB8AC3E}">
        <p14:creationId xmlns:p14="http://schemas.microsoft.com/office/powerpoint/2010/main" val="3177574638"/>
      </p:ext>
    </p:extLst>
  </p:cSld>
  <p:clrMapOvr>
    <a:masterClrMapping/>
  </p:clrMapOvr>
  <p:transition>
    <p:circl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5E17-7099-4543-AE03-87646A34C950}"/>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1738A3EA-C9C8-44CC-9077-38273F4AB4BB}"/>
              </a:ext>
            </a:extLst>
          </p:cNvPr>
          <p:cNvSpPr>
            <a:spLocks noGrp="1"/>
          </p:cNvSpPr>
          <p:nvPr>
            <p:ph idx="1"/>
          </p:nvPr>
        </p:nvSpPr>
        <p:spPr/>
        <p:txBody>
          <a:bodyPr/>
          <a:lstStyle/>
          <a:p>
            <a:pPr marL="342900" indent="-342900">
              <a:buFont typeface="Arial" panose="020B0604020202020204" pitchFamily="34" charset="0"/>
              <a:buChar char="•"/>
            </a:pPr>
            <a:r>
              <a:rPr lang="en-US" dirty="0"/>
              <a:t>God will intrude in time and history with judgment. </a:t>
            </a:r>
          </a:p>
          <a:p>
            <a:pPr marL="342900" indent="-342900">
              <a:buFont typeface="Arial" panose="020B0604020202020204" pitchFamily="34" charset="0"/>
              <a:buChar char="•"/>
            </a:pPr>
            <a:r>
              <a:rPr lang="en-US" dirty="0"/>
              <a:t>God graciously warns to “Flee the wrath to come!” </a:t>
            </a:r>
          </a:p>
          <a:p>
            <a:pPr marL="342900" indent="-342900">
              <a:buFont typeface="Arial" panose="020B0604020202020204" pitchFamily="34" charset="0"/>
              <a:buChar char="•"/>
            </a:pPr>
            <a:r>
              <a:rPr lang="en-US" dirty="0"/>
              <a:t>Consequence of rejecting the warnings are severe.</a:t>
            </a:r>
          </a:p>
        </p:txBody>
      </p:sp>
      <p:pic>
        <p:nvPicPr>
          <p:cNvPr id="4" name="LeftBehind">
            <a:hlinkClick r:id="" action="ppaction://media"/>
            <a:extLst>
              <a:ext uri="{FF2B5EF4-FFF2-40B4-BE49-F238E27FC236}">
                <a16:creationId xmlns:a16="http://schemas.microsoft.com/office/drawing/2014/main" id="{B62386A3-2C88-49F2-97FD-764CA4ABAD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1675" y="2019300"/>
            <a:ext cx="8134350" cy="4572000"/>
          </a:xfrm>
          <a:prstGeom prst="rect">
            <a:avLst/>
          </a:prstGeom>
        </p:spPr>
      </p:pic>
    </p:spTree>
    <p:extLst>
      <p:ext uri="{BB962C8B-B14F-4D97-AF65-F5344CB8AC3E}">
        <p14:creationId xmlns:p14="http://schemas.microsoft.com/office/powerpoint/2010/main" val="368350396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1995CE35-6E2B-4DAA-B147-CF404C8F7C8C}"/>
              </a:ext>
            </a:extLst>
          </p:cNvPr>
          <p:cNvPicPr>
            <a:picLocks noChangeAspect="1" noChangeArrowheads="1"/>
          </p:cNvPicPr>
          <p:nvPr/>
        </p:nvPicPr>
        <p:blipFill>
          <a:blip r:embed="rId3" cstate="print"/>
          <a:srcRect/>
          <a:stretch>
            <a:fillRect/>
          </a:stretch>
        </p:blipFill>
        <p:spPr bwMode="auto">
          <a:xfrm>
            <a:off x="5078413" y="0"/>
            <a:ext cx="7113587" cy="68580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30C5E17-7099-4543-AE03-87646A34C950}"/>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1738A3EA-C9C8-44CC-9077-38273F4AB4BB}"/>
              </a:ext>
            </a:extLst>
          </p:cNvPr>
          <p:cNvSpPr>
            <a:spLocks noGrp="1"/>
          </p:cNvSpPr>
          <p:nvPr>
            <p:ph idx="1"/>
          </p:nvPr>
        </p:nvSpPr>
        <p:spPr/>
        <p:txBody>
          <a:bodyPr/>
          <a:lstStyle/>
          <a:p>
            <a:pPr marL="342900" indent="-342900">
              <a:buFont typeface="Arial" panose="020B0604020202020204" pitchFamily="34" charset="0"/>
              <a:buChar char="•"/>
            </a:pPr>
            <a:r>
              <a:rPr lang="en-US" dirty="0"/>
              <a:t>God will intrude in time and history with judgment. </a:t>
            </a:r>
          </a:p>
          <a:p>
            <a:pPr marL="342900" indent="-342900">
              <a:buFont typeface="Arial" panose="020B0604020202020204" pitchFamily="34" charset="0"/>
              <a:buChar char="•"/>
            </a:pPr>
            <a:r>
              <a:rPr lang="en-US" dirty="0"/>
              <a:t>God graciously warns to “Flee the wrath to come!” </a:t>
            </a:r>
          </a:p>
          <a:p>
            <a:pPr marL="342900" indent="-342900">
              <a:buFont typeface="Arial" panose="020B0604020202020204" pitchFamily="34" charset="0"/>
              <a:buChar char="•"/>
            </a:pPr>
            <a:r>
              <a:rPr lang="en-US" dirty="0"/>
              <a:t>Consequence of rejecting the warnings are severe.</a:t>
            </a:r>
          </a:p>
          <a:p>
            <a:pPr marL="342900" indent="-342900">
              <a:buFont typeface="Arial" panose="020B0604020202020204" pitchFamily="34" charset="0"/>
              <a:buChar char="•"/>
            </a:pPr>
            <a:r>
              <a:rPr lang="en-US" dirty="0"/>
              <a:t>Imposters give a false message that you’re OK. </a:t>
            </a:r>
          </a:p>
        </p:txBody>
      </p:sp>
    </p:spTree>
    <p:extLst>
      <p:ext uri="{BB962C8B-B14F-4D97-AF65-F5344CB8AC3E}">
        <p14:creationId xmlns:p14="http://schemas.microsoft.com/office/powerpoint/2010/main" val="2562622982"/>
      </p:ext>
    </p:extLst>
  </p:cSld>
  <p:clrMapOvr>
    <a:masterClrMapping/>
  </p:clrMapOvr>
  <p:transition>
    <p:circl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5E17-7099-4543-AE03-87646A34C950}"/>
              </a:ext>
            </a:extLst>
          </p:cNvPr>
          <p:cNvSpPr>
            <a:spLocks noGrp="1"/>
          </p:cNvSpPr>
          <p:nvPr>
            <p:ph type="title"/>
          </p:nvPr>
        </p:nvSpPr>
        <p:spPr/>
        <p:txBody>
          <a:bodyPr/>
          <a:lstStyle/>
          <a:p>
            <a:r>
              <a:rPr lang="en-US" dirty="0"/>
              <a:t>So what Do We Take Away? </a:t>
            </a:r>
          </a:p>
        </p:txBody>
      </p:sp>
      <p:sp>
        <p:nvSpPr>
          <p:cNvPr id="3" name="Content Placeholder 2">
            <a:extLst>
              <a:ext uri="{FF2B5EF4-FFF2-40B4-BE49-F238E27FC236}">
                <a16:creationId xmlns:a16="http://schemas.microsoft.com/office/drawing/2014/main" id="{1738A3EA-C9C8-44CC-9077-38273F4AB4BB}"/>
              </a:ext>
            </a:extLst>
          </p:cNvPr>
          <p:cNvSpPr>
            <a:spLocks noGrp="1"/>
          </p:cNvSpPr>
          <p:nvPr>
            <p:ph idx="1"/>
          </p:nvPr>
        </p:nvSpPr>
        <p:spPr/>
        <p:txBody>
          <a:bodyPr/>
          <a:lstStyle/>
          <a:p>
            <a:pPr marL="342900" indent="-342900">
              <a:buFont typeface="Arial" panose="020B0604020202020204" pitchFamily="34" charset="0"/>
              <a:buChar char="•"/>
            </a:pPr>
            <a:r>
              <a:rPr lang="en-US" dirty="0"/>
              <a:t>God will intrude in time and history with judgment. </a:t>
            </a:r>
          </a:p>
          <a:p>
            <a:pPr marL="342900" indent="-342900">
              <a:buFont typeface="Arial" panose="020B0604020202020204" pitchFamily="34" charset="0"/>
              <a:buChar char="•"/>
            </a:pPr>
            <a:r>
              <a:rPr lang="en-US" dirty="0"/>
              <a:t>God graciously warns to “Flee the wrath to come!” </a:t>
            </a:r>
          </a:p>
          <a:p>
            <a:pPr marL="342900" indent="-342900">
              <a:buFont typeface="Arial" panose="020B0604020202020204" pitchFamily="34" charset="0"/>
              <a:buChar char="•"/>
            </a:pPr>
            <a:r>
              <a:rPr lang="en-US" dirty="0"/>
              <a:t>Consequence of rejecting the warnings are severe.</a:t>
            </a:r>
          </a:p>
          <a:p>
            <a:pPr marL="342900" indent="-342900">
              <a:buFont typeface="Arial" panose="020B0604020202020204" pitchFamily="34" charset="0"/>
              <a:buChar char="•"/>
            </a:pPr>
            <a:r>
              <a:rPr lang="en-US" dirty="0"/>
              <a:t>Imposters give a false message that you’re OK. </a:t>
            </a:r>
          </a:p>
          <a:p>
            <a:pPr marL="342900" indent="-342900">
              <a:buFont typeface="Arial" panose="020B0604020202020204" pitchFamily="34" charset="0"/>
              <a:buChar char="•"/>
            </a:pPr>
            <a:r>
              <a:rPr lang="en-US" dirty="0"/>
              <a:t>Today is the day of salvation. </a:t>
            </a:r>
          </a:p>
        </p:txBody>
      </p:sp>
    </p:spTree>
    <p:extLst>
      <p:ext uri="{BB962C8B-B14F-4D97-AF65-F5344CB8AC3E}">
        <p14:creationId xmlns:p14="http://schemas.microsoft.com/office/powerpoint/2010/main" val="3987860379"/>
      </p:ext>
    </p:extLst>
  </p:cSld>
  <p:clrMapOvr>
    <a:masterClrMapping/>
  </p:clrMapOvr>
  <p:transition>
    <p:circl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73C6-8A36-436F-8EC6-AB5C92C196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F34931-A450-4F6D-A531-118970B54CE2}"/>
              </a:ext>
            </a:extLst>
          </p:cNvPr>
          <p:cNvSpPr>
            <a:spLocks noGrp="1"/>
          </p:cNvSpPr>
          <p:nvPr>
            <p:ph idx="1"/>
          </p:nvPr>
        </p:nvSpPr>
        <p:spPr>
          <a:xfrm>
            <a:off x="570016" y="2133599"/>
            <a:ext cx="11376560" cy="4043363"/>
          </a:xfrm>
        </p:spPr>
        <p:txBody>
          <a:bodyPr/>
          <a:lstStyle/>
          <a:p>
            <a:pPr algn="ctr"/>
            <a:r>
              <a:rPr lang="en-US" sz="5400" dirty="0"/>
              <a:t>... now is the time of God's favor, </a:t>
            </a:r>
            <a:br>
              <a:rPr lang="en-US" sz="5400" dirty="0"/>
            </a:br>
            <a:r>
              <a:rPr lang="en-US" sz="5400" dirty="0"/>
              <a:t>    now is the day of salvation.</a:t>
            </a:r>
            <a:br>
              <a:rPr lang="en-US" sz="5400" dirty="0"/>
            </a:br>
            <a:r>
              <a:rPr lang="en-US" dirty="0"/>
              <a:t>    (2Corinthians 6:2)</a:t>
            </a:r>
          </a:p>
          <a:p>
            <a:endParaRPr lang="en-US" dirty="0"/>
          </a:p>
        </p:txBody>
      </p:sp>
    </p:spTree>
    <p:extLst>
      <p:ext uri="{BB962C8B-B14F-4D97-AF65-F5344CB8AC3E}">
        <p14:creationId xmlns:p14="http://schemas.microsoft.com/office/powerpoint/2010/main" val="918105180"/>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2E6F957-6637-41F8-B503-2403F0C554F3}"/>
              </a:ext>
            </a:extLst>
          </p:cNvPr>
          <p:cNvPicPr>
            <a:picLocks noChangeAspect="1" noChangeArrowheads="1"/>
          </p:cNvPicPr>
          <p:nvPr/>
        </p:nvPicPr>
        <p:blipFill rotWithShape="1">
          <a:blip r:embed="rId2" cstate="print"/>
          <a:srcRect l="-3947" r="-8384" b="494"/>
          <a:stretch/>
        </p:blipFill>
        <p:spPr bwMode="auto">
          <a:xfrm flipH="1">
            <a:off x="-1250280" y="1581150"/>
            <a:ext cx="5078759" cy="527685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CD4E2FE4-C6B4-40F8-9235-19A497A9C7C0}"/>
              </a:ext>
            </a:extLst>
          </p:cNvPr>
          <p:cNvSpPr>
            <a:spLocks noGrp="1"/>
          </p:cNvSpPr>
          <p:nvPr>
            <p:ph type="title"/>
          </p:nvPr>
        </p:nvSpPr>
        <p:spPr/>
        <p:txBody>
          <a:bodyPr/>
          <a:lstStyle/>
          <a:p>
            <a:r>
              <a:rPr lang="en-US" dirty="0"/>
              <a:t>A Little Review ... </a:t>
            </a:r>
          </a:p>
        </p:txBody>
      </p:sp>
      <p:sp>
        <p:nvSpPr>
          <p:cNvPr id="3" name="Content Placeholder 2">
            <a:extLst>
              <a:ext uri="{FF2B5EF4-FFF2-40B4-BE49-F238E27FC236}">
                <a16:creationId xmlns:a16="http://schemas.microsoft.com/office/drawing/2014/main" id="{45BFA916-A632-4E56-A46D-40AE44F04ECA}"/>
              </a:ext>
            </a:extLst>
          </p:cNvPr>
          <p:cNvSpPr>
            <a:spLocks noGrp="1"/>
          </p:cNvSpPr>
          <p:nvPr>
            <p:ph idx="1"/>
          </p:nvPr>
        </p:nvSpPr>
        <p:spPr>
          <a:xfrm>
            <a:off x="570016" y="1318161"/>
            <a:ext cx="11621984" cy="4858802"/>
          </a:xfrm>
        </p:spPr>
        <p:txBody>
          <a:bodyPr/>
          <a:lstStyle/>
          <a:p>
            <a:pPr marL="3143250" indent="-400050">
              <a:buFont typeface="Arial" panose="020B0604020202020204" pitchFamily="34" charset="0"/>
              <a:buChar char="•"/>
            </a:pPr>
            <a:r>
              <a:rPr lang="en-US" dirty="0"/>
              <a:t>Christ died for our sins ...</a:t>
            </a:r>
          </a:p>
          <a:p>
            <a:pPr marL="3143250" indent="-400050">
              <a:buFont typeface="Arial" panose="020B0604020202020204" pitchFamily="34" charset="0"/>
              <a:buChar char="•"/>
            </a:pPr>
            <a:r>
              <a:rPr lang="en-US" dirty="0"/>
              <a:t>He was buried ..... </a:t>
            </a:r>
          </a:p>
          <a:p>
            <a:pPr marL="3143250" indent="-400050">
              <a:buFont typeface="Arial" panose="020B0604020202020204" pitchFamily="34" charset="0"/>
              <a:buChar char="•"/>
            </a:pPr>
            <a:r>
              <a:rPr lang="en-US" dirty="0"/>
              <a:t>He was raised on the third day (1Cor 15)</a:t>
            </a:r>
            <a:br>
              <a:rPr lang="en-US" dirty="0"/>
            </a:br>
            <a:endParaRPr lang="en-US" dirty="0"/>
          </a:p>
        </p:txBody>
      </p:sp>
      <p:pic>
        <p:nvPicPr>
          <p:cNvPr id="9" name="Picture 8">
            <a:extLst>
              <a:ext uri="{FF2B5EF4-FFF2-40B4-BE49-F238E27FC236}">
                <a16:creationId xmlns:a16="http://schemas.microsoft.com/office/drawing/2014/main" id="{26C37CB5-364C-4B86-BB8F-4757848F2C54}"/>
              </a:ext>
            </a:extLst>
          </p:cNvPr>
          <p:cNvPicPr>
            <a:picLocks noChangeAspect="1"/>
          </p:cNvPicPr>
          <p:nvPr/>
        </p:nvPicPr>
        <p:blipFill>
          <a:blip r:embed="rId3">
            <a:alphaModFix amt="49000"/>
          </a:blip>
          <a:stretch>
            <a:fillRect/>
          </a:stretch>
        </p:blipFill>
        <p:spPr>
          <a:xfrm>
            <a:off x="3099367" y="3825571"/>
            <a:ext cx="2411865" cy="2178657"/>
          </a:xfrm>
          <a:prstGeom prst="rect">
            <a:avLst/>
          </a:prstGeom>
        </p:spPr>
      </p:pic>
      <p:sp>
        <p:nvSpPr>
          <p:cNvPr id="14" name="TextBox 13">
            <a:extLst>
              <a:ext uri="{FF2B5EF4-FFF2-40B4-BE49-F238E27FC236}">
                <a16:creationId xmlns:a16="http://schemas.microsoft.com/office/drawing/2014/main" id="{F64A9C5D-EEAD-4693-8A5A-CD6130F5B2AE}"/>
              </a:ext>
            </a:extLst>
          </p:cNvPr>
          <p:cNvSpPr txBox="1"/>
          <p:nvPr/>
        </p:nvSpPr>
        <p:spPr>
          <a:xfrm>
            <a:off x="95250" y="5172489"/>
            <a:ext cx="1041124" cy="769441"/>
          </a:xfrm>
          <a:prstGeom prst="rect">
            <a:avLst/>
          </a:prstGeom>
          <a:noFill/>
        </p:spPr>
        <p:txBody>
          <a:bodyPr wrap="square" rtlCol="0">
            <a:spAutoFit/>
          </a:bodyPr>
          <a:lstStyle/>
          <a:p>
            <a:r>
              <a:rPr lang="en-US" sz="4400" b="1" dirty="0">
                <a:solidFill>
                  <a:schemeClr val="bg1"/>
                </a:solidFill>
                <a:effectLst>
                  <a:glow rad="127000">
                    <a:schemeClr val="tx1"/>
                  </a:glow>
                </a:effectLst>
              </a:rPr>
              <a:t>OT</a:t>
            </a:r>
            <a:endParaRPr lang="en-US" sz="4000" b="1" dirty="0">
              <a:solidFill>
                <a:schemeClr val="bg1"/>
              </a:solidFill>
              <a:effectLst>
                <a:glow rad="127000">
                  <a:schemeClr val="tx1"/>
                </a:glow>
              </a:effectLst>
            </a:endParaRPr>
          </a:p>
        </p:txBody>
      </p:sp>
      <p:pic>
        <p:nvPicPr>
          <p:cNvPr id="4" name="Picture 3">
            <a:extLst>
              <a:ext uri="{FF2B5EF4-FFF2-40B4-BE49-F238E27FC236}">
                <a16:creationId xmlns:a16="http://schemas.microsoft.com/office/drawing/2014/main" id="{075EAB74-7F8C-4775-8956-3315160A7D31}"/>
              </a:ext>
            </a:extLst>
          </p:cNvPr>
          <p:cNvPicPr>
            <a:picLocks noChangeAspect="1"/>
          </p:cNvPicPr>
          <p:nvPr/>
        </p:nvPicPr>
        <p:blipFill rotWithShape="1">
          <a:blip r:embed="rId4"/>
          <a:srcRect l="22899" t="1" r="16945" b="12238"/>
          <a:stretch/>
        </p:blipFill>
        <p:spPr>
          <a:xfrm>
            <a:off x="914400" y="4688653"/>
            <a:ext cx="1352550" cy="1502597"/>
          </a:xfrm>
          <a:prstGeom prst="rect">
            <a:avLst/>
          </a:prstGeom>
        </p:spPr>
      </p:pic>
      <p:pic>
        <p:nvPicPr>
          <p:cNvPr id="11" name="Picture 10">
            <a:extLst>
              <a:ext uri="{FF2B5EF4-FFF2-40B4-BE49-F238E27FC236}">
                <a16:creationId xmlns:a16="http://schemas.microsoft.com/office/drawing/2014/main" id="{B3235D8A-1EBF-483E-80DF-6CE40E555329}"/>
              </a:ext>
            </a:extLst>
          </p:cNvPr>
          <p:cNvPicPr>
            <a:picLocks noChangeAspect="1"/>
          </p:cNvPicPr>
          <p:nvPr/>
        </p:nvPicPr>
        <p:blipFill>
          <a:blip r:embed="rId5"/>
          <a:stretch>
            <a:fillRect/>
          </a:stretch>
        </p:blipFill>
        <p:spPr>
          <a:xfrm>
            <a:off x="1943100" y="4987088"/>
            <a:ext cx="1333500" cy="1127961"/>
          </a:xfrm>
          <a:prstGeom prst="rect">
            <a:avLst/>
          </a:prstGeom>
        </p:spPr>
      </p:pic>
      <p:cxnSp>
        <p:nvCxnSpPr>
          <p:cNvPr id="5" name="Straight Arrow Connector 4">
            <a:extLst>
              <a:ext uri="{FF2B5EF4-FFF2-40B4-BE49-F238E27FC236}">
                <a16:creationId xmlns:a16="http://schemas.microsoft.com/office/drawing/2014/main" id="{1B60DE78-6FF9-4982-93F6-56106AE713FF}"/>
              </a:ext>
            </a:extLst>
          </p:cNvPr>
          <p:cNvCxnSpPr/>
          <p:nvPr/>
        </p:nvCxnSpPr>
        <p:spPr>
          <a:xfrm>
            <a:off x="477078" y="6182139"/>
            <a:ext cx="11430000"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593278"/>
      </p:ext>
    </p:extLst>
  </p:cSld>
  <p:clrMapOvr>
    <a:masterClrMapping/>
  </p:clrMapOvr>
  <p:transition>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2AF5-EF5B-42D0-B504-5892253708BB}"/>
              </a:ext>
            </a:extLst>
          </p:cNvPr>
          <p:cNvSpPr>
            <a:spLocks noGrp="1"/>
          </p:cNvSpPr>
          <p:nvPr>
            <p:ph type="title"/>
          </p:nvPr>
        </p:nvSpPr>
        <p:spPr>
          <a:xfrm>
            <a:off x="0" y="0"/>
            <a:ext cx="12192000" cy="6724650"/>
          </a:xfrm>
        </p:spPr>
        <p:txBody>
          <a:bodyPr>
            <a:normAutofit/>
          </a:bodyPr>
          <a:lstStyle/>
          <a:p>
            <a:r>
              <a:rPr lang="en-US" sz="8800" dirty="0"/>
              <a:t>Let’s Pray</a:t>
            </a:r>
          </a:p>
        </p:txBody>
      </p:sp>
      <p:sp>
        <p:nvSpPr>
          <p:cNvPr id="3" name="Content Placeholder 2">
            <a:extLst>
              <a:ext uri="{FF2B5EF4-FFF2-40B4-BE49-F238E27FC236}">
                <a16:creationId xmlns:a16="http://schemas.microsoft.com/office/drawing/2014/main" id="{9D348B67-326A-4825-9CF5-7B8D76151FD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84518996"/>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2E6F957-6637-41F8-B503-2403F0C554F3}"/>
              </a:ext>
            </a:extLst>
          </p:cNvPr>
          <p:cNvPicPr>
            <a:picLocks noChangeAspect="1" noChangeArrowheads="1"/>
          </p:cNvPicPr>
          <p:nvPr/>
        </p:nvPicPr>
        <p:blipFill rotWithShape="1">
          <a:blip r:embed="rId2" cstate="print"/>
          <a:srcRect l="-3947" r="-8384" b="494"/>
          <a:stretch/>
        </p:blipFill>
        <p:spPr bwMode="auto">
          <a:xfrm flipH="1">
            <a:off x="-1250280" y="1581150"/>
            <a:ext cx="5078759" cy="5276850"/>
          </a:xfrm>
          <a:prstGeom prst="rect">
            <a:avLst/>
          </a:prstGeom>
          <a:noFill/>
          <a:ln w="9525">
            <a:noFill/>
            <a:miter lim="800000"/>
            <a:headEnd/>
            <a:tailEnd/>
          </a:ln>
          <a:effectLst/>
        </p:spPr>
      </p:pic>
      <p:pic>
        <p:nvPicPr>
          <p:cNvPr id="13" name="Picture 12">
            <a:extLst>
              <a:ext uri="{FF2B5EF4-FFF2-40B4-BE49-F238E27FC236}">
                <a16:creationId xmlns:a16="http://schemas.microsoft.com/office/drawing/2014/main" id="{4006EF30-DED4-47F5-8474-A46A4853F03E}"/>
              </a:ext>
            </a:extLst>
          </p:cNvPr>
          <p:cNvPicPr>
            <a:picLocks noChangeAspect="1"/>
          </p:cNvPicPr>
          <p:nvPr/>
        </p:nvPicPr>
        <p:blipFill>
          <a:blip r:embed="rId3">
            <a:alphaModFix amt="49000"/>
          </a:blip>
          <a:stretch>
            <a:fillRect/>
          </a:stretch>
        </p:blipFill>
        <p:spPr>
          <a:xfrm>
            <a:off x="3104283" y="3815739"/>
            <a:ext cx="2411865" cy="2178657"/>
          </a:xfrm>
          <a:prstGeom prst="rect">
            <a:avLst/>
          </a:prstGeom>
        </p:spPr>
      </p:pic>
      <p:sp>
        <p:nvSpPr>
          <p:cNvPr id="2" name="Title 1">
            <a:extLst>
              <a:ext uri="{FF2B5EF4-FFF2-40B4-BE49-F238E27FC236}">
                <a16:creationId xmlns:a16="http://schemas.microsoft.com/office/drawing/2014/main" id="{CD4E2FE4-C6B4-40F8-9235-19A497A9C7C0}"/>
              </a:ext>
            </a:extLst>
          </p:cNvPr>
          <p:cNvSpPr>
            <a:spLocks noGrp="1"/>
          </p:cNvSpPr>
          <p:nvPr>
            <p:ph type="title"/>
          </p:nvPr>
        </p:nvSpPr>
        <p:spPr/>
        <p:txBody>
          <a:bodyPr/>
          <a:lstStyle/>
          <a:p>
            <a:r>
              <a:rPr lang="en-US" dirty="0"/>
              <a:t>A Little Review ... </a:t>
            </a:r>
          </a:p>
        </p:txBody>
      </p:sp>
      <p:sp>
        <p:nvSpPr>
          <p:cNvPr id="3" name="Content Placeholder 2">
            <a:extLst>
              <a:ext uri="{FF2B5EF4-FFF2-40B4-BE49-F238E27FC236}">
                <a16:creationId xmlns:a16="http://schemas.microsoft.com/office/drawing/2014/main" id="{45BFA916-A632-4E56-A46D-40AE44F04ECA}"/>
              </a:ext>
            </a:extLst>
          </p:cNvPr>
          <p:cNvSpPr>
            <a:spLocks noGrp="1"/>
          </p:cNvSpPr>
          <p:nvPr>
            <p:ph idx="1"/>
          </p:nvPr>
        </p:nvSpPr>
        <p:spPr>
          <a:xfrm>
            <a:off x="570016" y="1318161"/>
            <a:ext cx="11621984" cy="4858802"/>
          </a:xfrm>
        </p:spPr>
        <p:txBody>
          <a:bodyPr/>
          <a:lstStyle/>
          <a:p>
            <a:pPr algn="ctr"/>
            <a:r>
              <a:rPr lang="en-US" dirty="0"/>
              <a:t>Jesus’ Prediction was fulfilled in Acts 2</a:t>
            </a:r>
          </a:p>
        </p:txBody>
      </p:sp>
      <p:pic>
        <p:nvPicPr>
          <p:cNvPr id="9" name="Picture 8">
            <a:extLst>
              <a:ext uri="{FF2B5EF4-FFF2-40B4-BE49-F238E27FC236}">
                <a16:creationId xmlns:a16="http://schemas.microsoft.com/office/drawing/2014/main" id="{26C37CB5-364C-4B86-BB8F-4757848F2C54}"/>
              </a:ext>
            </a:extLst>
          </p:cNvPr>
          <p:cNvPicPr>
            <a:picLocks noChangeAspect="1"/>
          </p:cNvPicPr>
          <p:nvPr/>
        </p:nvPicPr>
        <p:blipFill>
          <a:blip r:embed="rId3">
            <a:alphaModFix/>
          </a:blip>
          <a:stretch>
            <a:fillRect/>
          </a:stretch>
        </p:blipFill>
        <p:spPr>
          <a:xfrm>
            <a:off x="3099367" y="3825571"/>
            <a:ext cx="2411865" cy="2178657"/>
          </a:xfrm>
          <a:prstGeom prst="rect">
            <a:avLst/>
          </a:prstGeom>
        </p:spPr>
      </p:pic>
      <p:sp>
        <p:nvSpPr>
          <p:cNvPr id="14" name="TextBox 13">
            <a:extLst>
              <a:ext uri="{FF2B5EF4-FFF2-40B4-BE49-F238E27FC236}">
                <a16:creationId xmlns:a16="http://schemas.microsoft.com/office/drawing/2014/main" id="{F64A9C5D-EEAD-4693-8A5A-CD6130F5B2AE}"/>
              </a:ext>
            </a:extLst>
          </p:cNvPr>
          <p:cNvSpPr txBox="1"/>
          <p:nvPr/>
        </p:nvSpPr>
        <p:spPr>
          <a:xfrm>
            <a:off x="95250" y="5172489"/>
            <a:ext cx="1041124" cy="769441"/>
          </a:xfrm>
          <a:prstGeom prst="rect">
            <a:avLst/>
          </a:prstGeom>
          <a:noFill/>
        </p:spPr>
        <p:txBody>
          <a:bodyPr wrap="square" rtlCol="0">
            <a:spAutoFit/>
          </a:bodyPr>
          <a:lstStyle/>
          <a:p>
            <a:r>
              <a:rPr lang="en-US" sz="4400" b="1" dirty="0">
                <a:solidFill>
                  <a:schemeClr val="bg1"/>
                </a:solidFill>
                <a:effectLst>
                  <a:glow rad="127000">
                    <a:schemeClr val="tx1"/>
                  </a:glow>
                </a:effectLst>
              </a:rPr>
              <a:t>OT</a:t>
            </a:r>
            <a:endParaRPr lang="en-US" sz="4000" b="1" dirty="0">
              <a:solidFill>
                <a:schemeClr val="bg1"/>
              </a:solidFill>
              <a:effectLst>
                <a:glow rad="127000">
                  <a:schemeClr val="tx1"/>
                </a:glow>
              </a:effectLst>
            </a:endParaRPr>
          </a:p>
        </p:txBody>
      </p:sp>
      <p:pic>
        <p:nvPicPr>
          <p:cNvPr id="4" name="Picture 3">
            <a:extLst>
              <a:ext uri="{FF2B5EF4-FFF2-40B4-BE49-F238E27FC236}">
                <a16:creationId xmlns:a16="http://schemas.microsoft.com/office/drawing/2014/main" id="{075EAB74-7F8C-4775-8956-3315160A7D31}"/>
              </a:ext>
            </a:extLst>
          </p:cNvPr>
          <p:cNvPicPr>
            <a:picLocks noChangeAspect="1"/>
          </p:cNvPicPr>
          <p:nvPr/>
        </p:nvPicPr>
        <p:blipFill rotWithShape="1">
          <a:blip r:embed="rId4"/>
          <a:srcRect l="22899" t="1" r="16945" b="12238"/>
          <a:stretch/>
        </p:blipFill>
        <p:spPr>
          <a:xfrm>
            <a:off x="914400" y="4688653"/>
            <a:ext cx="1352550" cy="1502597"/>
          </a:xfrm>
          <a:prstGeom prst="rect">
            <a:avLst/>
          </a:prstGeom>
        </p:spPr>
      </p:pic>
      <p:pic>
        <p:nvPicPr>
          <p:cNvPr id="11" name="Picture 10">
            <a:extLst>
              <a:ext uri="{FF2B5EF4-FFF2-40B4-BE49-F238E27FC236}">
                <a16:creationId xmlns:a16="http://schemas.microsoft.com/office/drawing/2014/main" id="{B3235D8A-1EBF-483E-80DF-6CE40E555329}"/>
              </a:ext>
            </a:extLst>
          </p:cNvPr>
          <p:cNvPicPr>
            <a:picLocks noChangeAspect="1"/>
          </p:cNvPicPr>
          <p:nvPr/>
        </p:nvPicPr>
        <p:blipFill>
          <a:blip r:embed="rId5"/>
          <a:stretch>
            <a:fillRect/>
          </a:stretch>
        </p:blipFill>
        <p:spPr>
          <a:xfrm>
            <a:off x="1943100" y="4987088"/>
            <a:ext cx="1333500" cy="1127961"/>
          </a:xfrm>
          <a:prstGeom prst="rect">
            <a:avLst/>
          </a:prstGeom>
        </p:spPr>
      </p:pic>
      <p:cxnSp>
        <p:nvCxnSpPr>
          <p:cNvPr id="5" name="Straight Arrow Connector 4">
            <a:extLst>
              <a:ext uri="{FF2B5EF4-FFF2-40B4-BE49-F238E27FC236}">
                <a16:creationId xmlns:a16="http://schemas.microsoft.com/office/drawing/2014/main" id="{1B60DE78-6FF9-4982-93F6-56106AE713FF}"/>
              </a:ext>
            </a:extLst>
          </p:cNvPr>
          <p:cNvCxnSpPr/>
          <p:nvPr/>
        </p:nvCxnSpPr>
        <p:spPr>
          <a:xfrm>
            <a:off x="477078" y="6182139"/>
            <a:ext cx="11430000"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19890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2E6F957-6637-41F8-B503-2403F0C554F3}"/>
              </a:ext>
            </a:extLst>
          </p:cNvPr>
          <p:cNvPicPr>
            <a:picLocks noChangeAspect="1" noChangeArrowheads="1"/>
          </p:cNvPicPr>
          <p:nvPr/>
        </p:nvPicPr>
        <p:blipFill rotWithShape="1">
          <a:blip r:embed="rId2" cstate="print"/>
          <a:srcRect l="-3947" r="-8384" b="494"/>
          <a:stretch/>
        </p:blipFill>
        <p:spPr bwMode="auto">
          <a:xfrm flipH="1">
            <a:off x="-1250280" y="1581150"/>
            <a:ext cx="5078759" cy="5276850"/>
          </a:xfrm>
          <a:prstGeom prst="rect">
            <a:avLst/>
          </a:prstGeom>
          <a:noFill/>
          <a:ln w="9525">
            <a:noFill/>
            <a:miter lim="800000"/>
            <a:headEnd/>
            <a:tailEnd/>
          </a:ln>
          <a:effectLst/>
        </p:spPr>
      </p:pic>
      <p:pic>
        <p:nvPicPr>
          <p:cNvPr id="16" name="Picture 15">
            <a:extLst>
              <a:ext uri="{FF2B5EF4-FFF2-40B4-BE49-F238E27FC236}">
                <a16:creationId xmlns:a16="http://schemas.microsoft.com/office/drawing/2014/main" id="{10DF0C6A-3B60-4B07-BFCF-7AD0B35BFB54}"/>
              </a:ext>
            </a:extLst>
          </p:cNvPr>
          <p:cNvPicPr>
            <a:picLocks noChangeAspect="1"/>
          </p:cNvPicPr>
          <p:nvPr/>
        </p:nvPicPr>
        <p:blipFill>
          <a:blip r:embed="rId3"/>
          <a:stretch>
            <a:fillRect/>
          </a:stretch>
        </p:blipFill>
        <p:spPr>
          <a:xfrm>
            <a:off x="3099367" y="3825571"/>
            <a:ext cx="2411865" cy="2178657"/>
          </a:xfrm>
          <a:prstGeom prst="rect">
            <a:avLst/>
          </a:prstGeom>
        </p:spPr>
      </p:pic>
      <p:sp>
        <p:nvSpPr>
          <p:cNvPr id="12" name="Speech Bubble: Rectangle 11">
            <a:extLst>
              <a:ext uri="{FF2B5EF4-FFF2-40B4-BE49-F238E27FC236}">
                <a16:creationId xmlns:a16="http://schemas.microsoft.com/office/drawing/2014/main" id="{0E083430-B211-4C3E-BE11-F6BA3D610366}"/>
              </a:ext>
            </a:extLst>
          </p:cNvPr>
          <p:cNvSpPr/>
          <p:nvPr/>
        </p:nvSpPr>
        <p:spPr>
          <a:xfrm>
            <a:off x="3101008" y="1981200"/>
            <a:ext cx="6519241" cy="1943100"/>
          </a:xfrm>
          <a:prstGeom prst="wedgeRectCallout">
            <a:avLst>
              <a:gd name="adj1" fmla="val -74490"/>
              <a:gd name="adj2" fmla="val 4140"/>
            </a:avLst>
          </a:prstGeom>
          <a:solidFill>
            <a:srgbClr val="052441">
              <a:alpha val="7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4E2FE4-C6B4-40F8-9235-19A497A9C7C0}"/>
              </a:ext>
            </a:extLst>
          </p:cNvPr>
          <p:cNvSpPr>
            <a:spLocks noGrp="1"/>
          </p:cNvSpPr>
          <p:nvPr>
            <p:ph type="title"/>
          </p:nvPr>
        </p:nvSpPr>
        <p:spPr/>
        <p:txBody>
          <a:bodyPr/>
          <a:lstStyle/>
          <a:p>
            <a:r>
              <a:rPr lang="en-US" dirty="0"/>
              <a:t>A Little Review ... </a:t>
            </a:r>
          </a:p>
        </p:txBody>
      </p:sp>
      <p:sp>
        <p:nvSpPr>
          <p:cNvPr id="3" name="Content Placeholder 2">
            <a:extLst>
              <a:ext uri="{FF2B5EF4-FFF2-40B4-BE49-F238E27FC236}">
                <a16:creationId xmlns:a16="http://schemas.microsoft.com/office/drawing/2014/main" id="{45BFA916-A632-4E56-A46D-40AE44F04ECA}"/>
              </a:ext>
            </a:extLst>
          </p:cNvPr>
          <p:cNvSpPr>
            <a:spLocks noGrp="1"/>
          </p:cNvSpPr>
          <p:nvPr>
            <p:ph idx="1"/>
          </p:nvPr>
        </p:nvSpPr>
        <p:spPr/>
        <p:txBody>
          <a:bodyPr/>
          <a:lstStyle/>
          <a:p>
            <a:pPr algn="ctr"/>
            <a:r>
              <a:rPr lang="en-US" dirty="0"/>
              <a:t>Jesus had predicted the Rapture </a:t>
            </a:r>
            <a:br>
              <a:rPr lang="en-US" sz="700" dirty="0"/>
            </a:br>
            <a:endParaRPr lang="en-US" sz="700" dirty="0"/>
          </a:p>
          <a:p>
            <a:pPr algn="ctr"/>
            <a:r>
              <a:rPr lang="en-US" dirty="0">
                <a:effectLst>
                  <a:glow rad="127000">
                    <a:srgbClr val="FF0000"/>
                  </a:glow>
                </a:effectLst>
              </a:rPr>
              <a:t>if I go and prepare a place for </a:t>
            </a:r>
            <a:br>
              <a:rPr lang="en-US" dirty="0">
                <a:effectLst>
                  <a:glow rad="127000">
                    <a:srgbClr val="FF0000"/>
                  </a:glow>
                </a:effectLst>
              </a:rPr>
            </a:br>
            <a:r>
              <a:rPr lang="en-US" dirty="0">
                <a:effectLst>
                  <a:glow rad="127000">
                    <a:srgbClr val="FF0000"/>
                  </a:glow>
                </a:effectLst>
              </a:rPr>
              <a:t>you</a:t>
            </a:r>
            <a:r>
              <a:rPr lang="en-US" dirty="0"/>
              <a:t>, I will come back and take </a:t>
            </a:r>
            <a:br>
              <a:rPr lang="en-US" dirty="0"/>
            </a:br>
            <a:r>
              <a:rPr lang="en-US" dirty="0"/>
              <a:t>you to be with me (John 14:3)</a:t>
            </a:r>
            <a:br>
              <a:rPr lang="en-US" dirty="0"/>
            </a:br>
            <a:endParaRPr lang="en-US" dirty="0"/>
          </a:p>
        </p:txBody>
      </p:sp>
      <p:sp>
        <p:nvSpPr>
          <p:cNvPr id="18" name="TextBox 17">
            <a:extLst>
              <a:ext uri="{FF2B5EF4-FFF2-40B4-BE49-F238E27FC236}">
                <a16:creationId xmlns:a16="http://schemas.microsoft.com/office/drawing/2014/main" id="{7B0BD4FB-F176-45E0-994E-A28E9BCA40B8}"/>
              </a:ext>
            </a:extLst>
          </p:cNvPr>
          <p:cNvSpPr txBox="1"/>
          <p:nvPr/>
        </p:nvSpPr>
        <p:spPr>
          <a:xfrm>
            <a:off x="2533650" y="5172489"/>
            <a:ext cx="1041124" cy="707886"/>
          </a:xfrm>
          <a:prstGeom prst="rect">
            <a:avLst/>
          </a:prstGeom>
          <a:noFill/>
        </p:spPr>
        <p:txBody>
          <a:bodyPr wrap="square" rtlCol="0">
            <a:spAutoFit/>
          </a:bodyPr>
          <a:lstStyle/>
          <a:p>
            <a:r>
              <a:rPr lang="en-US" sz="4000" b="1" dirty="0">
                <a:effectLst>
                  <a:glow rad="127000">
                    <a:schemeClr val="bg1"/>
                  </a:glow>
                </a:effectLst>
              </a:rPr>
              <a:t>NT</a:t>
            </a:r>
          </a:p>
        </p:txBody>
      </p:sp>
      <p:pic>
        <p:nvPicPr>
          <p:cNvPr id="15" name="Picture 14">
            <a:extLst>
              <a:ext uri="{FF2B5EF4-FFF2-40B4-BE49-F238E27FC236}">
                <a16:creationId xmlns:a16="http://schemas.microsoft.com/office/drawing/2014/main" id="{F4186DAA-2E92-42AC-A637-94D5D82AEB0E}"/>
              </a:ext>
            </a:extLst>
          </p:cNvPr>
          <p:cNvPicPr>
            <a:picLocks noChangeAspect="1"/>
          </p:cNvPicPr>
          <p:nvPr/>
        </p:nvPicPr>
        <p:blipFill rotWithShape="1">
          <a:blip r:embed="rId4"/>
          <a:srcRect l="22899" t="1" r="16945" b="12238"/>
          <a:stretch/>
        </p:blipFill>
        <p:spPr>
          <a:xfrm>
            <a:off x="914400" y="4688653"/>
            <a:ext cx="1352550" cy="1502597"/>
          </a:xfrm>
          <a:prstGeom prst="rect">
            <a:avLst/>
          </a:prstGeom>
        </p:spPr>
      </p:pic>
      <p:pic>
        <p:nvPicPr>
          <p:cNvPr id="17" name="Picture 16">
            <a:extLst>
              <a:ext uri="{FF2B5EF4-FFF2-40B4-BE49-F238E27FC236}">
                <a16:creationId xmlns:a16="http://schemas.microsoft.com/office/drawing/2014/main" id="{08248BE3-4270-4FB6-A38E-99264949A5E6}"/>
              </a:ext>
            </a:extLst>
          </p:cNvPr>
          <p:cNvPicPr>
            <a:picLocks noChangeAspect="1"/>
          </p:cNvPicPr>
          <p:nvPr/>
        </p:nvPicPr>
        <p:blipFill>
          <a:blip r:embed="rId5"/>
          <a:stretch>
            <a:fillRect/>
          </a:stretch>
        </p:blipFill>
        <p:spPr>
          <a:xfrm>
            <a:off x="1943100" y="4987088"/>
            <a:ext cx="1333500" cy="1127961"/>
          </a:xfrm>
          <a:prstGeom prst="rect">
            <a:avLst/>
          </a:prstGeom>
        </p:spPr>
      </p:pic>
      <p:sp>
        <p:nvSpPr>
          <p:cNvPr id="20" name="TextBox 19">
            <a:extLst>
              <a:ext uri="{FF2B5EF4-FFF2-40B4-BE49-F238E27FC236}">
                <a16:creationId xmlns:a16="http://schemas.microsoft.com/office/drawing/2014/main" id="{D3D8A33B-EEB7-4D48-B90F-6077B02B7586}"/>
              </a:ext>
            </a:extLst>
          </p:cNvPr>
          <p:cNvSpPr txBox="1"/>
          <p:nvPr/>
        </p:nvSpPr>
        <p:spPr>
          <a:xfrm>
            <a:off x="95250" y="5172489"/>
            <a:ext cx="1041124" cy="769441"/>
          </a:xfrm>
          <a:prstGeom prst="rect">
            <a:avLst/>
          </a:prstGeom>
          <a:noFill/>
        </p:spPr>
        <p:txBody>
          <a:bodyPr wrap="square" rtlCol="0">
            <a:spAutoFit/>
          </a:bodyPr>
          <a:lstStyle/>
          <a:p>
            <a:r>
              <a:rPr lang="en-US" sz="4400" b="1" dirty="0">
                <a:solidFill>
                  <a:schemeClr val="bg1"/>
                </a:solidFill>
                <a:effectLst>
                  <a:glow rad="127000">
                    <a:schemeClr val="tx1"/>
                  </a:glow>
                </a:effectLst>
              </a:rPr>
              <a:t>OT</a:t>
            </a:r>
            <a:endParaRPr lang="en-US" sz="4000" b="1" dirty="0">
              <a:solidFill>
                <a:schemeClr val="bg1"/>
              </a:solidFill>
              <a:effectLst>
                <a:glow rad="127000">
                  <a:schemeClr val="tx1"/>
                </a:glow>
              </a:effectLst>
            </a:endParaRPr>
          </a:p>
        </p:txBody>
      </p:sp>
      <p:cxnSp>
        <p:nvCxnSpPr>
          <p:cNvPr id="5" name="Straight Arrow Connector 4">
            <a:extLst>
              <a:ext uri="{FF2B5EF4-FFF2-40B4-BE49-F238E27FC236}">
                <a16:creationId xmlns:a16="http://schemas.microsoft.com/office/drawing/2014/main" id="{1B60DE78-6FF9-4982-93F6-56106AE713FF}"/>
              </a:ext>
            </a:extLst>
          </p:cNvPr>
          <p:cNvCxnSpPr/>
          <p:nvPr/>
        </p:nvCxnSpPr>
        <p:spPr>
          <a:xfrm>
            <a:off x="477078" y="6182139"/>
            <a:ext cx="11430000"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148209"/>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2E6F957-6637-41F8-B503-2403F0C554F3}"/>
              </a:ext>
            </a:extLst>
          </p:cNvPr>
          <p:cNvPicPr>
            <a:picLocks noChangeAspect="1" noChangeArrowheads="1"/>
          </p:cNvPicPr>
          <p:nvPr/>
        </p:nvPicPr>
        <p:blipFill rotWithShape="1">
          <a:blip r:embed="rId2" cstate="print"/>
          <a:srcRect l="-3947" r="-8384" b="494"/>
          <a:stretch/>
        </p:blipFill>
        <p:spPr bwMode="auto">
          <a:xfrm flipH="1">
            <a:off x="-1250280" y="1581150"/>
            <a:ext cx="5078759" cy="5276850"/>
          </a:xfrm>
          <a:prstGeom prst="rect">
            <a:avLst/>
          </a:prstGeom>
          <a:noFill/>
          <a:ln w="9525">
            <a:noFill/>
            <a:miter lim="800000"/>
            <a:headEnd/>
            <a:tailEnd/>
          </a:ln>
          <a:effectLst/>
        </p:spPr>
      </p:pic>
      <p:pic>
        <p:nvPicPr>
          <p:cNvPr id="16" name="Picture 15">
            <a:extLst>
              <a:ext uri="{FF2B5EF4-FFF2-40B4-BE49-F238E27FC236}">
                <a16:creationId xmlns:a16="http://schemas.microsoft.com/office/drawing/2014/main" id="{10DF0C6A-3B60-4B07-BFCF-7AD0B35BFB54}"/>
              </a:ext>
            </a:extLst>
          </p:cNvPr>
          <p:cNvPicPr>
            <a:picLocks noChangeAspect="1"/>
          </p:cNvPicPr>
          <p:nvPr/>
        </p:nvPicPr>
        <p:blipFill>
          <a:blip r:embed="rId3"/>
          <a:stretch>
            <a:fillRect/>
          </a:stretch>
        </p:blipFill>
        <p:spPr>
          <a:xfrm>
            <a:off x="3099367" y="3825571"/>
            <a:ext cx="2411865" cy="2178657"/>
          </a:xfrm>
          <a:prstGeom prst="rect">
            <a:avLst/>
          </a:prstGeom>
        </p:spPr>
      </p:pic>
      <p:sp>
        <p:nvSpPr>
          <p:cNvPr id="12" name="Speech Bubble: Rectangle 11">
            <a:extLst>
              <a:ext uri="{FF2B5EF4-FFF2-40B4-BE49-F238E27FC236}">
                <a16:creationId xmlns:a16="http://schemas.microsoft.com/office/drawing/2014/main" id="{0E083430-B211-4C3E-BE11-F6BA3D610366}"/>
              </a:ext>
            </a:extLst>
          </p:cNvPr>
          <p:cNvSpPr/>
          <p:nvPr/>
        </p:nvSpPr>
        <p:spPr>
          <a:xfrm>
            <a:off x="3101008" y="1981200"/>
            <a:ext cx="6519241" cy="1943100"/>
          </a:xfrm>
          <a:prstGeom prst="wedgeRectCallout">
            <a:avLst>
              <a:gd name="adj1" fmla="val -74490"/>
              <a:gd name="adj2" fmla="val 4140"/>
            </a:avLst>
          </a:prstGeom>
          <a:solidFill>
            <a:srgbClr val="052441">
              <a:alpha val="7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4E2FE4-C6B4-40F8-9235-19A497A9C7C0}"/>
              </a:ext>
            </a:extLst>
          </p:cNvPr>
          <p:cNvSpPr>
            <a:spLocks noGrp="1"/>
          </p:cNvSpPr>
          <p:nvPr>
            <p:ph type="title"/>
          </p:nvPr>
        </p:nvSpPr>
        <p:spPr/>
        <p:txBody>
          <a:bodyPr/>
          <a:lstStyle/>
          <a:p>
            <a:r>
              <a:rPr lang="en-US" dirty="0"/>
              <a:t>A Little Review ... </a:t>
            </a:r>
          </a:p>
        </p:txBody>
      </p:sp>
      <p:sp>
        <p:nvSpPr>
          <p:cNvPr id="3" name="Content Placeholder 2">
            <a:extLst>
              <a:ext uri="{FF2B5EF4-FFF2-40B4-BE49-F238E27FC236}">
                <a16:creationId xmlns:a16="http://schemas.microsoft.com/office/drawing/2014/main" id="{45BFA916-A632-4E56-A46D-40AE44F04ECA}"/>
              </a:ext>
            </a:extLst>
          </p:cNvPr>
          <p:cNvSpPr>
            <a:spLocks noGrp="1"/>
          </p:cNvSpPr>
          <p:nvPr>
            <p:ph idx="1"/>
          </p:nvPr>
        </p:nvSpPr>
        <p:spPr/>
        <p:txBody>
          <a:bodyPr/>
          <a:lstStyle/>
          <a:p>
            <a:pPr algn="ctr"/>
            <a:r>
              <a:rPr lang="en-US" dirty="0"/>
              <a:t>Jesus had predicted the Rapture </a:t>
            </a:r>
            <a:br>
              <a:rPr lang="en-US" sz="700" dirty="0"/>
            </a:br>
            <a:endParaRPr lang="en-US" sz="700" dirty="0"/>
          </a:p>
          <a:p>
            <a:pPr algn="ctr"/>
            <a:r>
              <a:rPr lang="en-US" dirty="0">
                <a:effectLst>
                  <a:glow rad="127000">
                    <a:srgbClr val="FF0000"/>
                  </a:glow>
                </a:effectLst>
              </a:rPr>
              <a:t>if I go and prepare a place for </a:t>
            </a:r>
            <a:br>
              <a:rPr lang="en-US" dirty="0">
                <a:effectLst>
                  <a:glow rad="127000">
                    <a:srgbClr val="FF0000"/>
                  </a:glow>
                </a:effectLst>
              </a:rPr>
            </a:br>
            <a:r>
              <a:rPr lang="en-US" dirty="0">
                <a:effectLst>
                  <a:glow rad="127000">
                    <a:srgbClr val="FF0000"/>
                  </a:glow>
                </a:effectLst>
              </a:rPr>
              <a:t>you</a:t>
            </a:r>
            <a:r>
              <a:rPr lang="en-US" dirty="0"/>
              <a:t>, I will come back and take </a:t>
            </a:r>
            <a:br>
              <a:rPr lang="en-US" dirty="0"/>
            </a:br>
            <a:r>
              <a:rPr lang="en-US" dirty="0"/>
              <a:t>you to be with me (John 14:3)</a:t>
            </a:r>
            <a:br>
              <a:rPr lang="en-US" dirty="0"/>
            </a:br>
            <a:endParaRPr lang="en-US" dirty="0"/>
          </a:p>
        </p:txBody>
      </p:sp>
      <p:sp>
        <p:nvSpPr>
          <p:cNvPr id="18" name="TextBox 17">
            <a:extLst>
              <a:ext uri="{FF2B5EF4-FFF2-40B4-BE49-F238E27FC236}">
                <a16:creationId xmlns:a16="http://schemas.microsoft.com/office/drawing/2014/main" id="{7B0BD4FB-F176-45E0-994E-A28E9BCA40B8}"/>
              </a:ext>
            </a:extLst>
          </p:cNvPr>
          <p:cNvSpPr txBox="1"/>
          <p:nvPr/>
        </p:nvSpPr>
        <p:spPr>
          <a:xfrm>
            <a:off x="2533650" y="5172489"/>
            <a:ext cx="1041124" cy="707886"/>
          </a:xfrm>
          <a:prstGeom prst="rect">
            <a:avLst/>
          </a:prstGeom>
          <a:noFill/>
        </p:spPr>
        <p:txBody>
          <a:bodyPr wrap="square" rtlCol="0">
            <a:spAutoFit/>
          </a:bodyPr>
          <a:lstStyle/>
          <a:p>
            <a:r>
              <a:rPr lang="en-US" sz="4000" b="1" dirty="0">
                <a:effectLst>
                  <a:glow rad="127000">
                    <a:schemeClr val="bg1"/>
                  </a:glow>
                </a:effectLst>
              </a:rPr>
              <a:t>NT</a:t>
            </a:r>
          </a:p>
        </p:txBody>
      </p:sp>
      <p:pic>
        <p:nvPicPr>
          <p:cNvPr id="15" name="Picture 14">
            <a:extLst>
              <a:ext uri="{FF2B5EF4-FFF2-40B4-BE49-F238E27FC236}">
                <a16:creationId xmlns:a16="http://schemas.microsoft.com/office/drawing/2014/main" id="{F4186DAA-2E92-42AC-A637-94D5D82AEB0E}"/>
              </a:ext>
            </a:extLst>
          </p:cNvPr>
          <p:cNvPicPr>
            <a:picLocks noChangeAspect="1"/>
          </p:cNvPicPr>
          <p:nvPr/>
        </p:nvPicPr>
        <p:blipFill rotWithShape="1">
          <a:blip r:embed="rId4"/>
          <a:srcRect l="22899" t="1" r="16945" b="12238"/>
          <a:stretch/>
        </p:blipFill>
        <p:spPr>
          <a:xfrm>
            <a:off x="914400" y="4688653"/>
            <a:ext cx="1352550" cy="1502597"/>
          </a:xfrm>
          <a:prstGeom prst="rect">
            <a:avLst/>
          </a:prstGeom>
        </p:spPr>
      </p:pic>
      <p:pic>
        <p:nvPicPr>
          <p:cNvPr id="17" name="Picture 16">
            <a:extLst>
              <a:ext uri="{FF2B5EF4-FFF2-40B4-BE49-F238E27FC236}">
                <a16:creationId xmlns:a16="http://schemas.microsoft.com/office/drawing/2014/main" id="{08248BE3-4270-4FB6-A38E-99264949A5E6}"/>
              </a:ext>
            </a:extLst>
          </p:cNvPr>
          <p:cNvPicPr>
            <a:picLocks noChangeAspect="1"/>
          </p:cNvPicPr>
          <p:nvPr/>
        </p:nvPicPr>
        <p:blipFill>
          <a:blip r:embed="rId5"/>
          <a:stretch>
            <a:fillRect/>
          </a:stretch>
        </p:blipFill>
        <p:spPr>
          <a:xfrm>
            <a:off x="1943100" y="4987088"/>
            <a:ext cx="1333500" cy="1127961"/>
          </a:xfrm>
          <a:prstGeom prst="rect">
            <a:avLst/>
          </a:prstGeom>
        </p:spPr>
      </p:pic>
      <p:sp>
        <p:nvSpPr>
          <p:cNvPr id="20" name="TextBox 19">
            <a:extLst>
              <a:ext uri="{FF2B5EF4-FFF2-40B4-BE49-F238E27FC236}">
                <a16:creationId xmlns:a16="http://schemas.microsoft.com/office/drawing/2014/main" id="{D3D8A33B-EEB7-4D48-B90F-6077B02B7586}"/>
              </a:ext>
            </a:extLst>
          </p:cNvPr>
          <p:cNvSpPr txBox="1"/>
          <p:nvPr/>
        </p:nvSpPr>
        <p:spPr>
          <a:xfrm>
            <a:off x="95250" y="5172489"/>
            <a:ext cx="1041124" cy="769441"/>
          </a:xfrm>
          <a:prstGeom prst="rect">
            <a:avLst/>
          </a:prstGeom>
          <a:noFill/>
        </p:spPr>
        <p:txBody>
          <a:bodyPr wrap="square" rtlCol="0">
            <a:spAutoFit/>
          </a:bodyPr>
          <a:lstStyle/>
          <a:p>
            <a:r>
              <a:rPr lang="en-US" sz="4400" b="1" dirty="0">
                <a:solidFill>
                  <a:schemeClr val="bg1"/>
                </a:solidFill>
                <a:effectLst>
                  <a:glow rad="127000">
                    <a:schemeClr val="tx1"/>
                  </a:glow>
                </a:effectLst>
              </a:rPr>
              <a:t>OT</a:t>
            </a:r>
            <a:endParaRPr lang="en-US" sz="4000" b="1" dirty="0">
              <a:solidFill>
                <a:schemeClr val="bg1"/>
              </a:solidFill>
              <a:effectLst>
                <a:glow rad="127000">
                  <a:schemeClr val="tx1"/>
                </a:glow>
              </a:effectLst>
            </a:endParaRPr>
          </a:p>
        </p:txBody>
      </p:sp>
      <p:cxnSp>
        <p:nvCxnSpPr>
          <p:cNvPr id="5" name="Straight Arrow Connector 4">
            <a:extLst>
              <a:ext uri="{FF2B5EF4-FFF2-40B4-BE49-F238E27FC236}">
                <a16:creationId xmlns:a16="http://schemas.microsoft.com/office/drawing/2014/main" id="{1B60DE78-6FF9-4982-93F6-56106AE713FF}"/>
              </a:ext>
            </a:extLst>
          </p:cNvPr>
          <p:cNvCxnSpPr/>
          <p:nvPr/>
        </p:nvCxnSpPr>
        <p:spPr>
          <a:xfrm>
            <a:off x="477078" y="6182139"/>
            <a:ext cx="11430000"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4" name="Arrow: Bent-Up 3">
            <a:extLst>
              <a:ext uri="{FF2B5EF4-FFF2-40B4-BE49-F238E27FC236}">
                <a16:creationId xmlns:a16="http://schemas.microsoft.com/office/drawing/2014/main" id="{1A9DB661-0E04-4E2E-A3E2-04BC4ADEA66E}"/>
              </a:ext>
            </a:extLst>
          </p:cNvPr>
          <p:cNvSpPr/>
          <p:nvPr/>
        </p:nvSpPr>
        <p:spPr>
          <a:xfrm>
            <a:off x="2375451" y="904461"/>
            <a:ext cx="871031" cy="4770782"/>
          </a:xfrm>
          <a:prstGeom prst="bentUpArrow">
            <a:avLst>
              <a:gd name="adj1" fmla="val 29099"/>
              <a:gd name="adj2" fmla="val 38323"/>
              <a:gd name="adj3" fmla="val 50000"/>
            </a:avLst>
          </a:prstGeom>
          <a:solidFill>
            <a:srgbClr val="FF00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5956"/>
      </p:ext>
    </p:extLst>
  </p:cSld>
  <p:clrMapOvr>
    <a:masterClrMapping/>
  </p:clrMapOvr>
  <p:transition spd="slow">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2E6F957-6637-41F8-B503-2403F0C554F3}"/>
              </a:ext>
            </a:extLst>
          </p:cNvPr>
          <p:cNvPicPr>
            <a:picLocks noChangeAspect="1" noChangeArrowheads="1"/>
          </p:cNvPicPr>
          <p:nvPr/>
        </p:nvPicPr>
        <p:blipFill rotWithShape="1">
          <a:blip r:embed="rId2" cstate="print"/>
          <a:srcRect l="-3947" r="-8384" b="494"/>
          <a:stretch/>
        </p:blipFill>
        <p:spPr bwMode="auto">
          <a:xfrm flipH="1">
            <a:off x="-1250280" y="1581150"/>
            <a:ext cx="5078759" cy="5276850"/>
          </a:xfrm>
          <a:prstGeom prst="rect">
            <a:avLst/>
          </a:prstGeom>
          <a:noFill/>
          <a:ln w="9525">
            <a:noFill/>
            <a:miter lim="800000"/>
            <a:headEnd/>
            <a:tailEnd/>
          </a:ln>
          <a:effectLst/>
        </p:spPr>
      </p:pic>
      <p:sp>
        <p:nvSpPr>
          <p:cNvPr id="21" name="Speech Bubble: Rectangle 20">
            <a:extLst>
              <a:ext uri="{FF2B5EF4-FFF2-40B4-BE49-F238E27FC236}">
                <a16:creationId xmlns:a16="http://schemas.microsoft.com/office/drawing/2014/main" id="{7C84C85C-9417-4C93-8564-998C7A632377}"/>
              </a:ext>
            </a:extLst>
          </p:cNvPr>
          <p:cNvSpPr/>
          <p:nvPr/>
        </p:nvSpPr>
        <p:spPr>
          <a:xfrm>
            <a:off x="3101008" y="1981200"/>
            <a:ext cx="6519241" cy="1943100"/>
          </a:xfrm>
          <a:prstGeom prst="wedgeRectCallout">
            <a:avLst>
              <a:gd name="adj1" fmla="val -74490"/>
              <a:gd name="adj2" fmla="val 4140"/>
            </a:avLst>
          </a:prstGeom>
          <a:solidFill>
            <a:srgbClr val="052441">
              <a:alpha val="7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0DF0C6A-3B60-4B07-BFCF-7AD0B35BFB54}"/>
              </a:ext>
            </a:extLst>
          </p:cNvPr>
          <p:cNvPicPr>
            <a:picLocks noChangeAspect="1"/>
          </p:cNvPicPr>
          <p:nvPr/>
        </p:nvPicPr>
        <p:blipFill>
          <a:blip r:embed="rId3"/>
          <a:stretch>
            <a:fillRect/>
          </a:stretch>
        </p:blipFill>
        <p:spPr>
          <a:xfrm>
            <a:off x="3099367" y="3825571"/>
            <a:ext cx="2411865" cy="2178657"/>
          </a:xfrm>
          <a:prstGeom prst="rect">
            <a:avLst/>
          </a:prstGeom>
        </p:spPr>
      </p:pic>
      <p:sp>
        <p:nvSpPr>
          <p:cNvPr id="2" name="Title 1">
            <a:extLst>
              <a:ext uri="{FF2B5EF4-FFF2-40B4-BE49-F238E27FC236}">
                <a16:creationId xmlns:a16="http://schemas.microsoft.com/office/drawing/2014/main" id="{CD4E2FE4-C6B4-40F8-9235-19A497A9C7C0}"/>
              </a:ext>
            </a:extLst>
          </p:cNvPr>
          <p:cNvSpPr>
            <a:spLocks noGrp="1"/>
          </p:cNvSpPr>
          <p:nvPr>
            <p:ph type="title"/>
          </p:nvPr>
        </p:nvSpPr>
        <p:spPr/>
        <p:txBody>
          <a:bodyPr/>
          <a:lstStyle/>
          <a:p>
            <a:r>
              <a:rPr lang="en-US" dirty="0"/>
              <a:t>A Little Review ... </a:t>
            </a:r>
          </a:p>
        </p:txBody>
      </p:sp>
      <p:sp>
        <p:nvSpPr>
          <p:cNvPr id="3" name="Content Placeholder 2">
            <a:extLst>
              <a:ext uri="{FF2B5EF4-FFF2-40B4-BE49-F238E27FC236}">
                <a16:creationId xmlns:a16="http://schemas.microsoft.com/office/drawing/2014/main" id="{45BFA916-A632-4E56-A46D-40AE44F04ECA}"/>
              </a:ext>
            </a:extLst>
          </p:cNvPr>
          <p:cNvSpPr>
            <a:spLocks noGrp="1"/>
          </p:cNvSpPr>
          <p:nvPr>
            <p:ph idx="1"/>
          </p:nvPr>
        </p:nvSpPr>
        <p:spPr/>
        <p:txBody>
          <a:bodyPr/>
          <a:lstStyle/>
          <a:p>
            <a:pPr algn="ctr"/>
            <a:r>
              <a:rPr lang="en-US" dirty="0"/>
              <a:t>Jesus had predicted the Rapture </a:t>
            </a:r>
            <a:br>
              <a:rPr lang="en-US" sz="700" dirty="0"/>
            </a:br>
            <a:endParaRPr lang="en-US" sz="700" dirty="0"/>
          </a:p>
          <a:p>
            <a:pPr algn="ctr"/>
            <a:r>
              <a:rPr lang="en-US" dirty="0"/>
              <a:t>if I go and prepare a place for </a:t>
            </a:r>
            <a:br>
              <a:rPr lang="en-US" dirty="0"/>
            </a:br>
            <a:r>
              <a:rPr lang="en-US" dirty="0"/>
              <a:t>you, </a:t>
            </a:r>
            <a:r>
              <a:rPr lang="en-US" dirty="0">
                <a:effectLst>
                  <a:glow rad="127000">
                    <a:srgbClr val="FF0000"/>
                  </a:glow>
                </a:effectLst>
              </a:rPr>
              <a:t>I will come back and take </a:t>
            </a:r>
            <a:br>
              <a:rPr lang="en-US" dirty="0">
                <a:effectLst>
                  <a:glow rad="127000">
                    <a:srgbClr val="FF0000"/>
                  </a:glow>
                </a:effectLst>
              </a:rPr>
            </a:br>
            <a:r>
              <a:rPr lang="en-US" dirty="0">
                <a:effectLst>
                  <a:glow rad="127000">
                    <a:srgbClr val="FF0000"/>
                  </a:glow>
                </a:effectLst>
              </a:rPr>
              <a:t>you to be with me </a:t>
            </a:r>
            <a:r>
              <a:rPr lang="en-US" dirty="0"/>
              <a:t>(John 14:3)</a:t>
            </a:r>
            <a:br>
              <a:rPr lang="en-US" dirty="0"/>
            </a:br>
            <a:endParaRPr lang="en-US" dirty="0"/>
          </a:p>
        </p:txBody>
      </p:sp>
      <p:pic>
        <p:nvPicPr>
          <p:cNvPr id="13" name="Picture 34">
            <a:extLst>
              <a:ext uri="{FF2B5EF4-FFF2-40B4-BE49-F238E27FC236}">
                <a16:creationId xmlns:a16="http://schemas.microsoft.com/office/drawing/2014/main" id="{3E2F99EF-D999-4525-B42A-2DD656B4C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67" y="3797577"/>
            <a:ext cx="4005955" cy="2111483"/>
          </a:xfrm>
          <a:prstGeom prst="rect">
            <a:avLst/>
          </a:prstGeom>
          <a:noFill/>
          <a:ln>
            <a:noFill/>
          </a:ln>
          <a:effectLst>
            <a:glow rad="127000">
              <a:schemeClr val="bg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rrow: U-Turn 13">
            <a:extLst>
              <a:ext uri="{FF2B5EF4-FFF2-40B4-BE49-F238E27FC236}">
                <a16:creationId xmlns:a16="http://schemas.microsoft.com/office/drawing/2014/main" id="{66157DC3-3635-4546-9B98-58BA2A2D9D74}"/>
              </a:ext>
            </a:extLst>
          </p:cNvPr>
          <p:cNvSpPr/>
          <p:nvPr/>
        </p:nvSpPr>
        <p:spPr>
          <a:xfrm flipV="1">
            <a:off x="5772150" y="-38100"/>
            <a:ext cx="1409700" cy="2343150"/>
          </a:xfrm>
          <a:prstGeom prst="uturnArrow">
            <a:avLst>
              <a:gd name="adj1" fmla="val 19360"/>
              <a:gd name="adj2" fmla="val 25000"/>
              <a:gd name="adj3" fmla="val 67857"/>
              <a:gd name="adj4" fmla="val 40225"/>
              <a:gd name="adj5" fmla="val 75000"/>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7B0BD4FB-F176-45E0-994E-A28E9BCA40B8}"/>
              </a:ext>
            </a:extLst>
          </p:cNvPr>
          <p:cNvSpPr txBox="1"/>
          <p:nvPr/>
        </p:nvSpPr>
        <p:spPr>
          <a:xfrm>
            <a:off x="2533650" y="5172489"/>
            <a:ext cx="1041124" cy="707886"/>
          </a:xfrm>
          <a:prstGeom prst="rect">
            <a:avLst/>
          </a:prstGeom>
          <a:noFill/>
        </p:spPr>
        <p:txBody>
          <a:bodyPr wrap="square" rtlCol="0">
            <a:spAutoFit/>
          </a:bodyPr>
          <a:lstStyle/>
          <a:p>
            <a:r>
              <a:rPr lang="en-US" sz="4000" b="1" dirty="0">
                <a:effectLst>
                  <a:glow rad="127000">
                    <a:schemeClr val="bg1"/>
                  </a:glow>
                </a:effectLst>
              </a:rPr>
              <a:t>NT</a:t>
            </a:r>
          </a:p>
        </p:txBody>
      </p:sp>
      <p:pic>
        <p:nvPicPr>
          <p:cNvPr id="15" name="Picture 14">
            <a:extLst>
              <a:ext uri="{FF2B5EF4-FFF2-40B4-BE49-F238E27FC236}">
                <a16:creationId xmlns:a16="http://schemas.microsoft.com/office/drawing/2014/main" id="{F4186DAA-2E92-42AC-A637-94D5D82AEB0E}"/>
              </a:ext>
            </a:extLst>
          </p:cNvPr>
          <p:cNvPicPr>
            <a:picLocks noChangeAspect="1"/>
          </p:cNvPicPr>
          <p:nvPr/>
        </p:nvPicPr>
        <p:blipFill rotWithShape="1">
          <a:blip r:embed="rId5"/>
          <a:srcRect l="22899" t="1" r="16945" b="12238"/>
          <a:stretch/>
        </p:blipFill>
        <p:spPr>
          <a:xfrm>
            <a:off x="914400" y="4688653"/>
            <a:ext cx="1352550" cy="1502597"/>
          </a:xfrm>
          <a:prstGeom prst="rect">
            <a:avLst/>
          </a:prstGeom>
        </p:spPr>
      </p:pic>
      <p:pic>
        <p:nvPicPr>
          <p:cNvPr id="17" name="Picture 16">
            <a:extLst>
              <a:ext uri="{FF2B5EF4-FFF2-40B4-BE49-F238E27FC236}">
                <a16:creationId xmlns:a16="http://schemas.microsoft.com/office/drawing/2014/main" id="{08248BE3-4270-4FB6-A38E-99264949A5E6}"/>
              </a:ext>
            </a:extLst>
          </p:cNvPr>
          <p:cNvPicPr>
            <a:picLocks noChangeAspect="1"/>
          </p:cNvPicPr>
          <p:nvPr/>
        </p:nvPicPr>
        <p:blipFill>
          <a:blip r:embed="rId6"/>
          <a:stretch>
            <a:fillRect/>
          </a:stretch>
        </p:blipFill>
        <p:spPr>
          <a:xfrm>
            <a:off x="1943100" y="4987088"/>
            <a:ext cx="1333500" cy="1127961"/>
          </a:xfrm>
          <a:prstGeom prst="rect">
            <a:avLst/>
          </a:prstGeom>
        </p:spPr>
      </p:pic>
      <p:sp>
        <p:nvSpPr>
          <p:cNvPr id="20" name="TextBox 19">
            <a:extLst>
              <a:ext uri="{FF2B5EF4-FFF2-40B4-BE49-F238E27FC236}">
                <a16:creationId xmlns:a16="http://schemas.microsoft.com/office/drawing/2014/main" id="{D3D8A33B-EEB7-4D48-B90F-6077B02B7586}"/>
              </a:ext>
            </a:extLst>
          </p:cNvPr>
          <p:cNvSpPr txBox="1"/>
          <p:nvPr/>
        </p:nvSpPr>
        <p:spPr>
          <a:xfrm>
            <a:off x="95250" y="5172489"/>
            <a:ext cx="1041124" cy="769441"/>
          </a:xfrm>
          <a:prstGeom prst="rect">
            <a:avLst/>
          </a:prstGeom>
          <a:noFill/>
        </p:spPr>
        <p:txBody>
          <a:bodyPr wrap="square" rtlCol="0">
            <a:spAutoFit/>
          </a:bodyPr>
          <a:lstStyle/>
          <a:p>
            <a:r>
              <a:rPr lang="en-US" sz="4400" b="1" dirty="0">
                <a:solidFill>
                  <a:schemeClr val="bg1"/>
                </a:solidFill>
                <a:effectLst>
                  <a:glow rad="127000">
                    <a:schemeClr val="tx1"/>
                  </a:glow>
                </a:effectLst>
              </a:rPr>
              <a:t>OT</a:t>
            </a:r>
            <a:endParaRPr lang="en-US" sz="4000" b="1" dirty="0">
              <a:solidFill>
                <a:schemeClr val="bg1"/>
              </a:solidFill>
              <a:effectLst>
                <a:glow rad="127000">
                  <a:schemeClr val="tx1"/>
                </a:glow>
              </a:effectLst>
            </a:endParaRPr>
          </a:p>
        </p:txBody>
      </p:sp>
      <p:cxnSp>
        <p:nvCxnSpPr>
          <p:cNvPr id="5" name="Straight Arrow Connector 4">
            <a:extLst>
              <a:ext uri="{FF2B5EF4-FFF2-40B4-BE49-F238E27FC236}">
                <a16:creationId xmlns:a16="http://schemas.microsoft.com/office/drawing/2014/main" id="{1B60DE78-6FF9-4982-93F6-56106AE713FF}"/>
              </a:ext>
            </a:extLst>
          </p:cNvPr>
          <p:cNvCxnSpPr/>
          <p:nvPr/>
        </p:nvCxnSpPr>
        <p:spPr>
          <a:xfrm>
            <a:off x="477078" y="6182139"/>
            <a:ext cx="11430000" cy="0"/>
          </a:xfrm>
          <a:prstGeom prst="straightConnector1">
            <a:avLst/>
          </a:prstGeom>
          <a:ln w="152400">
            <a:solidFill>
              <a:schemeClr val="tx1"/>
            </a:solidFill>
            <a:headEnd type="triangle" w="med" len="med"/>
            <a:tailEnd type="triangle" w="med" len="med"/>
          </a:ln>
          <a:effectLst>
            <a:glow rad="152400">
              <a:schemeClr val="bg1"/>
            </a:glow>
          </a:effectLst>
        </p:spPr>
        <p:style>
          <a:lnRef idx="1">
            <a:schemeClr val="accent1"/>
          </a:lnRef>
          <a:fillRef idx="0">
            <a:schemeClr val="accent1"/>
          </a:fillRef>
          <a:effectRef idx="0">
            <a:schemeClr val="accent1"/>
          </a:effectRef>
          <a:fontRef idx="minor">
            <a:schemeClr val="tx1"/>
          </a:fontRef>
        </p:style>
      </p:cxnSp>
      <p:sp>
        <p:nvSpPr>
          <p:cNvPr id="19" name="Arrow: Bent-Up 18">
            <a:extLst>
              <a:ext uri="{FF2B5EF4-FFF2-40B4-BE49-F238E27FC236}">
                <a16:creationId xmlns:a16="http://schemas.microsoft.com/office/drawing/2014/main" id="{FAD19F0D-2D90-4D52-A036-F81C20E1D949}"/>
              </a:ext>
            </a:extLst>
          </p:cNvPr>
          <p:cNvSpPr/>
          <p:nvPr/>
        </p:nvSpPr>
        <p:spPr>
          <a:xfrm>
            <a:off x="2375451" y="904461"/>
            <a:ext cx="871031" cy="4770782"/>
          </a:xfrm>
          <a:prstGeom prst="bentUpArrow">
            <a:avLst>
              <a:gd name="adj1" fmla="val 29099"/>
              <a:gd name="adj2" fmla="val 38323"/>
              <a:gd name="adj3" fmla="val 50000"/>
            </a:avLst>
          </a:prstGeom>
          <a:solidFill>
            <a:srgbClr val="FF00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59476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7207</TotalTime>
  <Words>5325</Words>
  <Application>Microsoft Office PowerPoint</Application>
  <PresentationFormat>Widescreen</PresentationFormat>
  <Paragraphs>447</Paragraphs>
  <Slides>50</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Airstrike Condensed</vt:lpstr>
      <vt:lpstr>Arial</vt:lpstr>
      <vt:lpstr>Arial Black</vt:lpstr>
      <vt:lpstr>Arial Narrow</vt:lpstr>
      <vt:lpstr>Calibri</vt:lpstr>
      <vt:lpstr>Symbol</vt:lpstr>
      <vt:lpstr>Office Theme</vt:lpstr>
      <vt:lpstr>Things  to Come!</vt:lpstr>
      <vt:lpstr>Things  to Come!</vt:lpstr>
      <vt:lpstr>Predictive prophecy</vt:lpstr>
      <vt:lpstr>A Little Review ... </vt:lpstr>
      <vt:lpstr>A Little Review ... </vt:lpstr>
      <vt:lpstr>A Little Review ... </vt:lpstr>
      <vt:lpstr>A Little Review ... </vt:lpstr>
      <vt:lpstr>A Little Review ... </vt:lpstr>
      <vt:lpstr>A Little Review ... </vt:lpstr>
      <vt:lpstr>A Little Review ... </vt:lpstr>
      <vt:lpstr>A Little Review ... </vt:lpstr>
      <vt:lpstr>PowerPoint Presentation</vt:lpstr>
      <vt:lpstr>The Middle of the Tribulation</vt:lpstr>
      <vt:lpstr>Jesus Continues ...</vt:lpstr>
      <vt:lpstr>Daniel 9:24-27 </vt:lpstr>
      <vt:lpstr>Seventy ‘Sevens’</vt:lpstr>
      <vt:lpstr>Seventy ‘Sevens’</vt:lpstr>
      <vt:lpstr>Seventy ‘Sevens’</vt:lpstr>
      <vt:lpstr>Seventy ‘Sevens’</vt:lpstr>
      <vt:lpstr>Seventy ‘Sevens’</vt:lpstr>
      <vt:lpstr>Seventy ‘Sevens’</vt:lpstr>
      <vt:lpstr>Seventy ‘Sevens’</vt:lpstr>
      <vt:lpstr>Seventy ‘Sevens’</vt:lpstr>
      <vt:lpstr>Seventy ‘Sevens’</vt:lpstr>
      <vt:lpstr>Seventy ‘Sevens’</vt:lpstr>
      <vt:lpstr>Seventy ‘Sevens’</vt:lpstr>
      <vt:lpstr>Seventy ‘Sevens’</vt:lpstr>
      <vt:lpstr>Seventy ‘Sevens’</vt:lpstr>
      <vt:lpstr>Seventy ‘Sevens’</vt:lpstr>
      <vt:lpstr>Seventy ‘Sevens’</vt:lpstr>
      <vt:lpstr>Seventy ‘Sevens’</vt:lpstr>
      <vt:lpstr>The Middle of  the Tribulation: 11 "From the time that the daily sacrifice is abolished and the abomination that causes desolation is set up, there will be 1,290 days. (Daniel 12:11) Will Be Marked by ...</vt:lpstr>
      <vt:lpstr>1- Marked by The Abomination</vt:lpstr>
      <vt:lpstr>1- Marked by The Abomination</vt:lpstr>
      <vt:lpstr>2- Marked by URGENCY of Flight </vt:lpstr>
      <vt:lpstr>3- Marked by DREADFUL Days</vt:lpstr>
      <vt:lpstr>4- Marked by Unequaled  Severity</vt:lpstr>
      <vt:lpstr>5- Marked by Imposters</vt:lpstr>
      <vt:lpstr>6- Marked by the Antichrist</vt:lpstr>
      <vt:lpstr>7- Marked by Second coming</vt:lpstr>
      <vt:lpstr>The Middle of the Tribulation</vt:lpstr>
      <vt:lpstr>So what Do We Take Away? </vt:lpstr>
      <vt:lpstr>So what Do We Take Away? </vt:lpstr>
      <vt:lpstr>So what Do We Take Away? </vt:lpstr>
      <vt:lpstr>So what Do We Take Away? </vt:lpstr>
      <vt:lpstr>So what Do We Take Away? </vt:lpstr>
      <vt:lpstr>So what Do We Take Away? </vt:lpstr>
      <vt:lpstr>So what Do We Take Away? </vt:lpstr>
      <vt:lpstr>PowerPoint Presentation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TO COME!</dc:title>
  <dc:creator>Dennis Henderson</dc:creator>
  <cp:lastModifiedBy>Dennis Henderson</cp:lastModifiedBy>
  <cp:revision>356</cp:revision>
  <dcterms:created xsi:type="dcterms:W3CDTF">2019-06-15T15:18:52Z</dcterms:created>
  <dcterms:modified xsi:type="dcterms:W3CDTF">2021-06-29T00:46:57Z</dcterms:modified>
</cp:coreProperties>
</file>