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51" r:id="rId2"/>
    <p:sldId id="552" r:id="rId3"/>
    <p:sldId id="553" r:id="rId4"/>
    <p:sldId id="637" r:id="rId5"/>
    <p:sldId id="638" r:id="rId6"/>
    <p:sldId id="507" r:id="rId7"/>
    <p:sldId id="639" r:id="rId8"/>
    <p:sldId id="503" r:id="rId9"/>
    <p:sldId id="504" r:id="rId10"/>
    <p:sldId id="506" r:id="rId11"/>
    <p:sldId id="640" r:id="rId12"/>
    <p:sldId id="646" r:id="rId13"/>
    <p:sldId id="261" r:id="rId14"/>
    <p:sldId id="546" r:id="rId15"/>
    <p:sldId id="362" r:id="rId16"/>
    <p:sldId id="510" r:id="rId17"/>
    <p:sldId id="511" r:id="rId18"/>
    <p:sldId id="425" r:id="rId19"/>
    <p:sldId id="547" r:id="rId20"/>
    <p:sldId id="618" r:id="rId21"/>
    <p:sldId id="512" r:id="rId22"/>
    <p:sldId id="623" r:id="rId23"/>
    <p:sldId id="624" r:id="rId24"/>
    <p:sldId id="625" r:id="rId25"/>
    <p:sldId id="626" r:id="rId26"/>
    <p:sldId id="426" r:id="rId27"/>
    <p:sldId id="627" r:id="rId28"/>
    <p:sldId id="641" r:id="rId29"/>
    <p:sldId id="628" r:id="rId30"/>
    <p:sldId id="642" r:id="rId31"/>
    <p:sldId id="643" r:id="rId32"/>
    <p:sldId id="644" r:id="rId33"/>
    <p:sldId id="645" r:id="rId34"/>
    <p:sldId id="658" r:id="rId35"/>
    <p:sldId id="629" r:id="rId36"/>
    <p:sldId id="630" r:id="rId37"/>
    <p:sldId id="632" r:id="rId38"/>
    <p:sldId id="633" r:id="rId39"/>
    <p:sldId id="634" r:id="rId40"/>
    <p:sldId id="664" r:id="rId41"/>
    <p:sldId id="659" r:id="rId42"/>
    <p:sldId id="636" r:id="rId43"/>
    <p:sldId id="647" r:id="rId44"/>
    <p:sldId id="427" r:id="rId45"/>
    <p:sldId id="660" r:id="rId46"/>
    <p:sldId id="661" r:id="rId47"/>
    <p:sldId id="662" r:id="rId48"/>
    <p:sldId id="663" r:id="rId49"/>
    <p:sldId id="429" r:id="rId50"/>
    <p:sldId id="430" r:id="rId51"/>
    <p:sldId id="649" r:id="rId52"/>
    <p:sldId id="651" r:id="rId53"/>
    <p:sldId id="652" r:id="rId54"/>
    <p:sldId id="513" r:id="rId55"/>
    <p:sldId id="650" r:id="rId56"/>
    <p:sldId id="514" r:id="rId57"/>
    <p:sldId id="653" r:id="rId58"/>
    <p:sldId id="654" r:id="rId59"/>
    <p:sldId id="656" r:id="rId60"/>
    <p:sldId id="549" r:id="rId61"/>
    <p:sldId id="621" r:id="rId62"/>
    <p:sldId id="481" r:id="rId63"/>
    <p:sldId id="567" r:id="rId64"/>
    <p:sldId id="566" r:id="rId65"/>
    <p:sldId id="568" r:id="rId66"/>
    <p:sldId id="657" r:id="rId67"/>
    <p:sldId id="619"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441"/>
    <a:srgbClr val="D5B8EA"/>
    <a:srgbClr val="B381D9"/>
    <a:srgbClr val="E6E6E6"/>
    <a:srgbClr val="38572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27" autoAdjust="0"/>
    <p:restoredTop sz="62891" autoAdjust="0"/>
  </p:normalViewPr>
  <p:slideViewPr>
    <p:cSldViewPr snapToGrid="0">
      <p:cViewPr varScale="1">
        <p:scale>
          <a:sx n="50" d="100"/>
          <a:sy n="50" d="100"/>
        </p:scale>
        <p:origin x="1507" y="48"/>
      </p:cViewPr>
      <p:guideLst/>
    </p:cSldViewPr>
  </p:slideViewPr>
  <p:notesTextViewPr>
    <p:cViewPr>
      <p:scale>
        <a:sx n="125" d="100"/>
        <a:sy n="125" d="100"/>
      </p:scale>
      <p:origin x="0" y="-5616"/>
    </p:cViewPr>
  </p:notesTextViewPr>
  <p:sorterViewPr>
    <p:cViewPr>
      <p:scale>
        <a:sx n="100" d="100"/>
        <a:sy n="100" d="100"/>
      </p:scale>
      <p:origin x="0" y="-55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8FD035-3C69-48A5-8685-FF730A604C0F}" type="datetimeFigureOut">
              <a:rPr lang="en-US" smtClean="0"/>
              <a:t>6/28/2021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6143A2-A376-4308-A9DC-D72DD5124513}" type="slidenum">
              <a:rPr lang="en-US" smtClean="0"/>
              <a:t>‹#›</a:t>
            </a:fld>
            <a:endParaRPr lang="en-US"/>
          </a:p>
        </p:txBody>
      </p:sp>
    </p:spTree>
    <p:extLst>
      <p:ext uri="{BB962C8B-B14F-4D97-AF65-F5344CB8AC3E}">
        <p14:creationId xmlns:p14="http://schemas.microsoft.com/office/powerpoint/2010/main" val="3876501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pixabay.com/photos/drought-mud-dry-africa-famine-174515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commons.wikimedia.org/wiki/File:Apocalypse_vasnetsov.jpg"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ommons.wikimedia.org/wiki/File:Apocalypse_vasnetsov.jp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ommons.wikimedia.org/wiki/File:Apocalypse_vasnetsov.jpg"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ommons.wikimedia.org/wiki/File:Apocalypse_vasnetsov.jpg"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flickr.com/photos/88663091@N04/39825616841"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pexels.com/photo/men-in-white-robes-2787826/"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pexels.com/photo/men-in-white-robes-2787826/"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religionnews.com/2019/03/21/nones-now-as-big-as-evangelicals-catholics-in-the-u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needpix.com/photo/download/1377158/heart-cold-ice-frost-snow-background-wallpaper-blue-illustration"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needpix.com/photo/download/1377158/heart-cold-ice-frost-snow-background-wallpaper-blue-illustration"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pixabay.com/photos/meteor-impact-globe-planet-trace-3127290/"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libreshot.com/old-stone-cross-at-night/"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pixabay.com/photos/christ-cross-faith-jesus-passion-3484141/"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pixabay.com/photos/empty-tomb-nazareth-israel-3326100/"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pixabay.com/photos/empty-tomb-nazareth-israel-3326100/"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1</a:t>
            </a:fld>
            <a:endParaRPr lang="en-US"/>
          </a:p>
        </p:txBody>
      </p:sp>
    </p:spTree>
    <p:extLst>
      <p:ext uri="{BB962C8B-B14F-4D97-AF65-F5344CB8AC3E}">
        <p14:creationId xmlns:p14="http://schemas.microsoft.com/office/powerpoint/2010/main" val="23353570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27</a:t>
            </a:fld>
            <a:endParaRPr lang="en-US" dirty="0"/>
          </a:p>
        </p:txBody>
      </p:sp>
    </p:spTree>
    <p:extLst>
      <p:ext uri="{BB962C8B-B14F-4D97-AF65-F5344CB8AC3E}">
        <p14:creationId xmlns:p14="http://schemas.microsoft.com/office/powerpoint/2010/main" val="908583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28</a:t>
            </a:fld>
            <a:endParaRPr lang="en-US" dirty="0"/>
          </a:p>
        </p:txBody>
      </p:sp>
    </p:spTree>
    <p:extLst>
      <p:ext uri="{BB962C8B-B14F-4D97-AF65-F5344CB8AC3E}">
        <p14:creationId xmlns:p14="http://schemas.microsoft.com/office/powerpoint/2010/main" val="1317381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29</a:t>
            </a:fld>
            <a:endParaRPr lang="en-US" dirty="0"/>
          </a:p>
        </p:txBody>
      </p:sp>
    </p:spTree>
    <p:extLst>
      <p:ext uri="{BB962C8B-B14F-4D97-AF65-F5344CB8AC3E}">
        <p14:creationId xmlns:p14="http://schemas.microsoft.com/office/powerpoint/2010/main" val="413326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30</a:t>
            </a:fld>
            <a:endParaRPr lang="en-US" dirty="0"/>
          </a:p>
        </p:txBody>
      </p:sp>
    </p:spTree>
    <p:extLst>
      <p:ext uri="{BB962C8B-B14F-4D97-AF65-F5344CB8AC3E}">
        <p14:creationId xmlns:p14="http://schemas.microsoft.com/office/powerpoint/2010/main" val="2900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31</a:t>
            </a:fld>
            <a:endParaRPr lang="en-US" dirty="0"/>
          </a:p>
        </p:txBody>
      </p:sp>
    </p:spTree>
    <p:extLst>
      <p:ext uri="{BB962C8B-B14F-4D97-AF65-F5344CB8AC3E}">
        <p14:creationId xmlns:p14="http://schemas.microsoft.com/office/powerpoint/2010/main" val="2106655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32</a:t>
            </a:fld>
            <a:endParaRPr lang="en-US" dirty="0"/>
          </a:p>
        </p:txBody>
      </p:sp>
    </p:spTree>
    <p:extLst>
      <p:ext uri="{BB962C8B-B14F-4D97-AF65-F5344CB8AC3E}">
        <p14:creationId xmlns:p14="http://schemas.microsoft.com/office/powerpoint/2010/main" val="1962527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33</a:t>
            </a:fld>
            <a:endParaRPr lang="en-US" dirty="0"/>
          </a:p>
        </p:txBody>
      </p:sp>
    </p:spTree>
    <p:extLst>
      <p:ext uri="{BB962C8B-B14F-4D97-AF65-F5344CB8AC3E}">
        <p14:creationId xmlns:p14="http://schemas.microsoft.com/office/powerpoint/2010/main" val="13154087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34</a:t>
            </a:fld>
            <a:endParaRPr lang="en-US" dirty="0"/>
          </a:p>
        </p:txBody>
      </p:sp>
    </p:spTree>
    <p:extLst>
      <p:ext uri="{BB962C8B-B14F-4D97-AF65-F5344CB8AC3E}">
        <p14:creationId xmlns:p14="http://schemas.microsoft.com/office/powerpoint/2010/main" val="39965763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35</a:t>
            </a:fld>
            <a:endParaRPr lang="en-US" dirty="0"/>
          </a:p>
        </p:txBody>
      </p:sp>
    </p:spTree>
    <p:extLst>
      <p:ext uri="{BB962C8B-B14F-4D97-AF65-F5344CB8AC3E}">
        <p14:creationId xmlns:p14="http://schemas.microsoft.com/office/powerpoint/2010/main" val="2965743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36</a:t>
            </a:fld>
            <a:endParaRPr lang="en-US" dirty="0"/>
          </a:p>
        </p:txBody>
      </p:sp>
    </p:spTree>
    <p:extLst>
      <p:ext uri="{BB962C8B-B14F-4D97-AF65-F5344CB8AC3E}">
        <p14:creationId xmlns:p14="http://schemas.microsoft.com/office/powerpoint/2010/main" val="427958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Backround</a:t>
            </a:r>
            <a:r>
              <a:rPr lang="en-US" dirty="0"/>
              <a:t> image = FREE = Image by &lt;a </a:t>
            </a:r>
            <a:r>
              <a:rPr lang="en-US" dirty="0" err="1"/>
              <a:t>href</a:t>
            </a:r>
            <a:r>
              <a:rPr lang="en-US" dirty="0"/>
              <a:t>="https://pixabay.com/users/geralt-9301/?</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=2709662"&gt;Gerd Altmann&lt;/a&gt; from &lt;a </a:t>
            </a:r>
            <a:r>
              <a:rPr lang="en-US" dirty="0" err="1"/>
              <a:t>href</a:t>
            </a:r>
            <a:r>
              <a:rPr lang="en-US" dirty="0"/>
              <a:t>="https://pixabay.com/?</a:t>
            </a:r>
            <a:r>
              <a:rPr lang="en-US" dirty="0" err="1"/>
              <a:t>utm_source</a:t>
            </a:r>
            <a:r>
              <a:rPr lang="en-US" dirty="0"/>
              <a:t>=</a:t>
            </a:r>
            <a:r>
              <a:rPr lang="en-US" dirty="0" err="1"/>
              <a:t>link-attribution&amp;amp;utm_medium</a:t>
            </a:r>
            <a:r>
              <a:rPr lang="en-US" dirty="0"/>
              <a:t>=</a:t>
            </a:r>
            <a:r>
              <a:rPr lang="en-US" dirty="0" err="1"/>
              <a:t>referral&amp;amp;utm_campaign</a:t>
            </a:r>
            <a:r>
              <a:rPr lang="en-US" dirty="0"/>
              <a:t>=</a:t>
            </a:r>
            <a:r>
              <a:rPr lang="en-US" dirty="0" err="1"/>
              <a:t>image&amp;amp;utm_content</a:t>
            </a:r>
            <a:r>
              <a:rPr lang="en-US" dirty="0"/>
              <a:t>=2709662"&gt;</a:t>
            </a:r>
            <a:r>
              <a:rPr lang="en-US" dirty="0" err="1"/>
              <a:t>Pixabay</a:t>
            </a:r>
            <a:r>
              <a:rPr lang="en-US" dirty="0"/>
              <a:t>&lt;/a&gt;</a:t>
            </a:r>
          </a:p>
          <a:p>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a:p>
          <a:p>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2</a:t>
            </a:fld>
            <a:endParaRPr lang="en-US"/>
          </a:p>
        </p:txBody>
      </p:sp>
    </p:spTree>
    <p:extLst>
      <p:ext uri="{BB962C8B-B14F-4D97-AF65-F5344CB8AC3E}">
        <p14:creationId xmlns:p14="http://schemas.microsoft.com/office/powerpoint/2010/main" val="24937492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37</a:t>
            </a:fld>
            <a:endParaRPr lang="en-US" dirty="0"/>
          </a:p>
        </p:txBody>
      </p:sp>
    </p:spTree>
    <p:extLst>
      <p:ext uri="{BB962C8B-B14F-4D97-AF65-F5344CB8AC3E}">
        <p14:creationId xmlns:p14="http://schemas.microsoft.com/office/powerpoint/2010/main" val="2694621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38</a:t>
            </a:fld>
            <a:endParaRPr lang="en-US" dirty="0"/>
          </a:p>
        </p:txBody>
      </p:sp>
    </p:spTree>
    <p:extLst>
      <p:ext uri="{BB962C8B-B14F-4D97-AF65-F5344CB8AC3E}">
        <p14:creationId xmlns:p14="http://schemas.microsoft.com/office/powerpoint/2010/main" val="9564101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39</a:t>
            </a:fld>
            <a:endParaRPr lang="en-US" dirty="0"/>
          </a:p>
        </p:txBody>
      </p:sp>
    </p:spTree>
    <p:extLst>
      <p:ext uri="{BB962C8B-B14F-4D97-AF65-F5344CB8AC3E}">
        <p14:creationId xmlns:p14="http://schemas.microsoft.com/office/powerpoint/2010/main" val="31884907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40</a:t>
            </a:fld>
            <a:endParaRPr lang="en-US" dirty="0"/>
          </a:p>
        </p:txBody>
      </p:sp>
    </p:spTree>
    <p:extLst>
      <p:ext uri="{BB962C8B-B14F-4D97-AF65-F5344CB8AC3E}">
        <p14:creationId xmlns:p14="http://schemas.microsoft.com/office/powerpoint/2010/main" val="32177615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41</a:t>
            </a:fld>
            <a:endParaRPr lang="en-US" dirty="0"/>
          </a:p>
        </p:txBody>
      </p:sp>
    </p:spTree>
    <p:extLst>
      <p:ext uri="{BB962C8B-B14F-4D97-AF65-F5344CB8AC3E}">
        <p14:creationId xmlns:p14="http://schemas.microsoft.com/office/powerpoint/2010/main" val="21069597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42</a:t>
            </a:fld>
            <a:endParaRPr lang="en-US" dirty="0"/>
          </a:p>
        </p:txBody>
      </p:sp>
    </p:spTree>
    <p:extLst>
      <p:ext uri="{BB962C8B-B14F-4D97-AF65-F5344CB8AC3E}">
        <p14:creationId xmlns:p14="http://schemas.microsoft.com/office/powerpoint/2010/main" val="2471796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Explosions in  Public domain</a:t>
            </a:r>
          </a:p>
          <a:p>
            <a:endParaRPr lang="en-US" dirty="0"/>
          </a:p>
          <a:p>
            <a:r>
              <a:rPr lang="en-US" dirty="0"/>
              <a:t>Wars and rumors of wars – there have always been wars and rumors of war, but these seem to be in connection with the false claims of Messiahship.  They are not the final war—but precursors to the final war.  There is a final war coming. </a:t>
            </a:r>
          </a:p>
          <a:p>
            <a:endParaRPr lang="en-US" dirty="0"/>
          </a:p>
          <a:p>
            <a:r>
              <a:rPr lang="en-US" dirty="0"/>
              <a:t>Nations will align themselves against each other.  </a:t>
            </a:r>
          </a:p>
          <a:p>
            <a:endParaRPr lang="en-US" dirty="0"/>
          </a:p>
          <a:p>
            <a:r>
              <a:rPr lang="en-US" dirty="0"/>
              <a:t>Ezekiel tells us of a norther collision aligned against </a:t>
            </a:r>
            <a:r>
              <a:rPr lang="en-US" dirty="0" err="1"/>
              <a:t>Isreal</a:t>
            </a:r>
            <a:r>
              <a:rPr lang="en-US" dirty="0"/>
              <a:t> in Ezekiel 38</a:t>
            </a:r>
          </a:p>
          <a:p>
            <a:r>
              <a:rPr lang="en-US" dirty="0"/>
              <a:t>Daniel tells us of a revived Roman Empire in the West Daniel 2, 7,8, 11-12</a:t>
            </a:r>
          </a:p>
          <a:p>
            <a:r>
              <a:rPr lang="en-US" dirty="0"/>
              <a:t>Daniel also identifies forces to the South Daniel 11</a:t>
            </a:r>
            <a:br>
              <a:rPr lang="en-US" dirty="0"/>
            </a:br>
            <a:r>
              <a:rPr lang="en-US" dirty="0"/>
              <a:t>Armies from the east Rev 16, 9:11 (200 million mounted)</a:t>
            </a:r>
          </a:p>
          <a:p>
            <a:r>
              <a:rPr lang="en-US" dirty="0"/>
              <a:t>It ends in the final Battle for Jerusalem (Armageddon) The Final Battle for Jerusalem </a:t>
            </a:r>
            <a:r>
              <a:rPr lang="en-US" dirty="0" err="1"/>
              <a:t>Zech</a:t>
            </a:r>
            <a:r>
              <a:rPr lang="en-US" dirty="0"/>
              <a:t> 14</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43</a:t>
            </a:fld>
            <a:endParaRPr lang="en-US" dirty="0"/>
          </a:p>
        </p:txBody>
      </p:sp>
    </p:spTree>
    <p:extLst>
      <p:ext uri="{BB962C8B-B14F-4D97-AF65-F5344CB8AC3E}">
        <p14:creationId xmlns:p14="http://schemas.microsoft.com/office/powerpoint/2010/main" val="20495276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Famine = See Rev 6:8 where ¼  of human population is killed by war, FAMINE, plague, and wild bests</a:t>
            </a:r>
          </a:p>
          <a:p>
            <a:r>
              <a:rPr lang="en-US" dirty="0"/>
              <a:t>Earthquake = See Rev 6:12 sixth seal = There was a great earthquake  11:13 a sever earthquake  16:18-19 mega earthquake</a:t>
            </a:r>
          </a:p>
          <a:p>
            <a:endParaRPr lang="en-US" dirty="0"/>
          </a:p>
          <a:p>
            <a:r>
              <a:rPr lang="en-US" dirty="0"/>
              <a:t>Reuse permitted </a:t>
            </a:r>
            <a:r>
              <a:rPr lang="en-US" baseline="0" dirty="0"/>
              <a:t> earthquake photo: </a:t>
            </a:r>
          </a:p>
          <a:p>
            <a:r>
              <a:rPr lang="en-US">
                <a:hlinkClick r:id="rId3"/>
              </a:rPr>
              <a:t>https://pixabay.com/photos/drought-mud-dry-africa-famine-1745154/</a:t>
            </a:r>
            <a:r>
              <a:rPr lang="en-US" baseline="0"/>
              <a:t> </a:t>
            </a:r>
            <a:r>
              <a:rPr lang="en-US" baseline="0" dirty="0"/>
              <a:t>http://www.google.com/imgres?imgurl=http://mix.msfc.nasa.gov/IMAGES/HIGH/0004352.jpg&amp;imgrefurl=http://mix.msfc.nasa.gov/abstracts.php%3Fp%3D755&amp;usg=__yBMdxkYB39L8i6xn4BPxtkcvEH4=&amp;h=2000&amp;w=3000&amp;sz=2208&amp;hl=en&amp;start=52&amp;zoom=1&amp;tbnid=wVSzK6_0ttBqWM:&amp;tbnh=152&amp;tbnw=206&amp;prev=/images%3Fq%3Dearthquake%26um%3D1%26hl%3Den%26client%3Dfirefox-a%26rls%3Dorg.mozilla:en-US:official%26biw%3D1296%26bih%3D672%26as_st%3Dy%26tbs%3Disch:1,iur:f0%2C1592&amp;um=1&amp;itbs=1&amp;iact=rc&amp;dur=398&amp;ei=RWzkTI3TBYH98Abi8aSgDQ&amp;oei=iGrkTNKpKo7vsgaC-fieBA&amp;esq=30&amp;page=4&amp;ndsp=18&amp;ved=1t:429,r:11,s:52&amp;tx=145&amp;ty=32&amp;biw=1296&amp;bih=672</a:t>
            </a:r>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44</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https://commons.wikimedia.org/wiki/File:Apocalypse_vasnetsov.jpg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45</a:t>
            </a:fld>
            <a:endParaRPr lang="en-US"/>
          </a:p>
        </p:txBody>
      </p:sp>
    </p:spTree>
    <p:extLst>
      <p:ext uri="{BB962C8B-B14F-4D97-AF65-F5344CB8AC3E}">
        <p14:creationId xmlns:p14="http://schemas.microsoft.com/office/powerpoint/2010/main" val="424149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https://commons.wikimedia.org/wiki/File:Apocalypse_vasnetsov.jpg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46</a:t>
            </a:fld>
            <a:endParaRPr lang="en-US"/>
          </a:p>
        </p:txBody>
      </p:sp>
    </p:spTree>
    <p:extLst>
      <p:ext uri="{BB962C8B-B14F-4D97-AF65-F5344CB8AC3E}">
        <p14:creationId xmlns:p14="http://schemas.microsoft.com/office/powerpoint/2010/main" val="3257342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question is about a single “sign” that marks both the coming of Messiah who will end the age and inaugurate the next one = millennium.  </a:t>
            </a:r>
          </a:p>
        </p:txBody>
      </p:sp>
      <p:sp>
        <p:nvSpPr>
          <p:cNvPr id="4" name="Slide Number Placeholder 3"/>
          <p:cNvSpPr>
            <a:spLocks noGrp="1"/>
          </p:cNvSpPr>
          <p:nvPr>
            <p:ph type="sldNum" sz="quarter" idx="5"/>
          </p:nvPr>
        </p:nvSpPr>
        <p:spPr/>
        <p:txBody>
          <a:bodyPr/>
          <a:lstStyle/>
          <a:p>
            <a:fld id="{366143A2-A376-4308-A9DC-D72DD5124513}" type="slidenum">
              <a:rPr lang="en-US" smtClean="0"/>
              <a:t>17</a:t>
            </a:fld>
            <a:endParaRPr lang="en-US"/>
          </a:p>
        </p:txBody>
      </p:sp>
    </p:spTree>
    <p:extLst>
      <p:ext uri="{BB962C8B-B14F-4D97-AF65-F5344CB8AC3E}">
        <p14:creationId xmlns:p14="http://schemas.microsoft.com/office/powerpoint/2010/main" val="228004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https://commons.wikimedia.org/wiki/File:Apocalypse_vasnetsov.jpg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47</a:t>
            </a:fld>
            <a:endParaRPr lang="en-US"/>
          </a:p>
        </p:txBody>
      </p:sp>
    </p:spTree>
    <p:extLst>
      <p:ext uri="{BB962C8B-B14F-4D97-AF65-F5344CB8AC3E}">
        <p14:creationId xmlns:p14="http://schemas.microsoft.com/office/powerpoint/2010/main" val="2376599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https://commons.wikimedia.org/wiki/File:Apocalypse_vasnetsov.jpg</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48</a:t>
            </a:fld>
            <a:endParaRPr lang="en-US"/>
          </a:p>
        </p:txBody>
      </p:sp>
    </p:spTree>
    <p:extLst>
      <p:ext uri="{BB962C8B-B14F-4D97-AF65-F5344CB8AC3E}">
        <p14:creationId xmlns:p14="http://schemas.microsoft.com/office/powerpoint/2010/main" val="1691009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Revelation </a:t>
            </a:r>
            <a:r>
              <a:rPr lang="en-US" sz="1200" b="0" i="0" u="none" strike="noStrike" kern="1200" baseline="0" dirty="0">
                <a:solidFill>
                  <a:schemeClr val="tx1"/>
                </a:solidFill>
                <a:latin typeface="+mn-lt"/>
                <a:ea typeface="+mn-ea"/>
                <a:cs typeface="+mn-cs"/>
              </a:rPr>
              <a:t> </a:t>
            </a:r>
            <a:r>
              <a:rPr lang="en-US" sz="1200" b="0" i="0" u="none" strike="noStrike" kern="1200" baseline="30000" dirty="0">
                <a:solidFill>
                  <a:schemeClr val="tx1"/>
                </a:solidFill>
                <a:latin typeface="+mn-lt"/>
                <a:ea typeface="+mn-ea"/>
                <a:cs typeface="+mn-cs"/>
              </a:rPr>
              <a:t>9</a:t>
            </a:r>
            <a:r>
              <a:rPr lang="en-US" sz="1200" b="0" i="0" u="none" strike="noStrike" kern="1200" baseline="0" dirty="0">
                <a:solidFill>
                  <a:schemeClr val="tx1"/>
                </a:solidFill>
                <a:latin typeface="+mn-lt"/>
                <a:ea typeface="+mn-ea"/>
                <a:cs typeface="+mn-cs"/>
              </a:rPr>
              <a:t> When he opened the fifth seal, I saw under the altar the souls of those who had been slain because of the word of God and the testimony they had maintained (Rev 6:9 NIV)</a:t>
            </a:r>
          </a:p>
          <a:p>
            <a:endParaRPr lang="en-US" sz="1200" b="0" i="0" u="none" strike="noStrike" kern="1200" baseline="0" dirty="0">
              <a:solidFill>
                <a:schemeClr val="tx1"/>
              </a:solidFill>
              <a:latin typeface="+mn-lt"/>
              <a:ea typeface="+mn-ea"/>
              <a:cs typeface="+mn-cs"/>
            </a:endParaRPr>
          </a:p>
          <a:p>
            <a:r>
              <a:rPr lang="en-US" dirty="0"/>
              <a:t>7:9,11-14</a:t>
            </a:r>
          </a:p>
          <a:p>
            <a:endParaRPr lang="en-US" dirty="0"/>
          </a:p>
          <a:p>
            <a:r>
              <a:rPr lang="en-US" dirty="0"/>
              <a:t>“beheaded” in the great tribulation (Rev 20:4)</a:t>
            </a:r>
          </a:p>
          <a:p>
            <a:endParaRPr lang="en-US" dirty="0"/>
          </a:p>
          <a:p>
            <a:r>
              <a:rPr lang="en-US" dirty="0"/>
              <a:t>Free guillotine:</a:t>
            </a:r>
            <a:r>
              <a:rPr lang="en-US" baseline="0" dirty="0"/>
              <a:t> http://www.google.com/imgres?imgurl=http://farm4.static.flickr.com/3276/2610718075_33f6655748_z.jpg&amp;imgrefurl=http://www.flickr.com/photos/rustyboxcars/2610718075/&amp;usg=__2MKWEvY7lzzrL_QeVBpal-Z0XJQ=&amp;h=480&amp;w=640&amp;sz=157&amp;hl=en&amp;start=0&amp;zoom=1&amp;tbnid=KN8BgytOR9lEyM:&amp;tbnh=137&amp;tbnw=178&amp;prev=/images%3Fq%3Dguillotine%26um%3D1%26hl%3Den%26client%3Dfirefox-a%26rls%3Dorg.mozilla:en-US:official%26biw%3D1296%26bih%3D672%26as_st%3Dy%26tbs%3Disch:1,iur:f&amp;um=1&amp;itbs=1&amp;iact=hc&amp;vpx=620&amp;vpy=165&amp;dur=2667&amp;hovh=194&amp;hovw=259&amp;tx=150&amp;ty=160&amp;ei=iWvkTI3BC4OztAapmLCeBA&amp;oei=iWvkTI3BC4OztAapmLCeBA&amp;esq=1&amp;page=1&amp;ndsp=21&amp;ved=1t:429,r:3,s:0</a:t>
            </a:r>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50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https://www.flickr.com/photos/88663091@N04/39825616841</a:t>
            </a:r>
            <a:endParaRPr lang="en-US" dirty="0"/>
          </a:p>
          <a:p>
            <a:endParaRPr lang="en-US" dirty="0"/>
          </a:p>
          <a:p>
            <a:r>
              <a:rPr lang="en-US" dirty="0"/>
              <a:t>At this point the Revelation does not follow the pattern set by Jesus.  There is enough to confirm that the two are about the coming Tribulation. </a:t>
            </a:r>
          </a:p>
        </p:txBody>
      </p:sp>
      <p:sp>
        <p:nvSpPr>
          <p:cNvPr id="4" name="Slide Number Placeholder 3"/>
          <p:cNvSpPr>
            <a:spLocks noGrp="1"/>
          </p:cNvSpPr>
          <p:nvPr>
            <p:ph type="sldNum" sz="quarter" idx="5"/>
          </p:nvPr>
        </p:nvSpPr>
        <p:spPr/>
        <p:txBody>
          <a:bodyPr/>
          <a:lstStyle/>
          <a:p>
            <a:fld id="{366143A2-A376-4308-A9DC-D72DD5124513}" type="slidenum">
              <a:rPr lang="en-US" smtClean="0"/>
              <a:t>51</a:t>
            </a:fld>
            <a:endParaRPr lang="en-US"/>
          </a:p>
        </p:txBody>
      </p:sp>
    </p:spTree>
    <p:extLst>
      <p:ext uri="{BB962C8B-B14F-4D97-AF65-F5344CB8AC3E}">
        <p14:creationId xmlns:p14="http://schemas.microsoft.com/office/powerpoint/2010/main" val="38654931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https://www.pexels.com/photo/men-in-white-robes-2787826/</a:t>
            </a:r>
            <a:r>
              <a:rPr lang="en-US" dirty="0"/>
              <a:t>/</a:t>
            </a:r>
          </a:p>
          <a:p>
            <a:r>
              <a:rPr lang="en-US" dirty="0"/>
              <a:t>At this point the Revelation does not follow the pattern set by Jesus.  There is enough to confirm that the two are about the coming Tribulation. </a:t>
            </a:r>
          </a:p>
        </p:txBody>
      </p:sp>
      <p:sp>
        <p:nvSpPr>
          <p:cNvPr id="4" name="Slide Number Placeholder 3"/>
          <p:cNvSpPr>
            <a:spLocks noGrp="1"/>
          </p:cNvSpPr>
          <p:nvPr>
            <p:ph type="sldNum" sz="quarter" idx="5"/>
          </p:nvPr>
        </p:nvSpPr>
        <p:spPr/>
        <p:txBody>
          <a:bodyPr/>
          <a:lstStyle/>
          <a:p>
            <a:fld id="{366143A2-A376-4308-A9DC-D72DD5124513}" type="slidenum">
              <a:rPr lang="en-US" smtClean="0"/>
              <a:t>52</a:t>
            </a:fld>
            <a:endParaRPr lang="en-US"/>
          </a:p>
        </p:txBody>
      </p:sp>
    </p:spTree>
    <p:extLst>
      <p:ext uri="{BB962C8B-B14F-4D97-AF65-F5344CB8AC3E}">
        <p14:creationId xmlns:p14="http://schemas.microsoft.com/office/powerpoint/2010/main" val="7398914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https://www.pexels.com/photo/men-in-white-robes-2787826/</a:t>
            </a:r>
            <a:endParaRPr lang="en-US" dirty="0"/>
          </a:p>
          <a:p>
            <a:r>
              <a:rPr lang="en-US" dirty="0"/>
              <a:t>At this point the Revelation does not follow the pattern set by Jesus.  There is enough to confirm that the two are about the coming Tribulation. </a:t>
            </a:r>
          </a:p>
        </p:txBody>
      </p:sp>
      <p:sp>
        <p:nvSpPr>
          <p:cNvPr id="4" name="Slide Number Placeholder 3"/>
          <p:cNvSpPr>
            <a:spLocks noGrp="1"/>
          </p:cNvSpPr>
          <p:nvPr>
            <p:ph type="sldNum" sz="quarter" idx="5"/>
          </p:nvPr>
        </p:nvSpPr>
        <p:spPr/>
        <p:txBody>
          <a:bodyPr/>
          <a:lstStyle/>
          <a:p>
            <a:fld id="{366143A2-A376-4308-A9DC-D72DD5124513}" type="slidenum">
              <a:rPr lang="en-US" smtClean="0"/>
              <a:t>53</a:t>
            </a:fld>
            <a:endParaRPr lang="en-US"/>
          </a:p>
        </p:txBody>
      </p:sp>
    </p:spTree>
    <p:extLst>
      <p:ext uri="{BB962C8B-B14F-4D97-AF65-F5344CB8AC3E}">
        <p14:creationId xmlns:p14="http://schemas.microsoft.com/office/powerpoint/2010/main" val="38078269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 </a:t>
            </a:r>
            <a:r>
              <a:rPr lang="en-US" sz="1200" b="1" i="0" u="none" strike="noStrike" kern="1200" baseline="0" dirty="0">
                <a:solidFill>
                  <a:schemeClr val="tx1"/>
                </a:solidFill>
                <a:latin typeface="+mn-lt"/>
                <a:ea typeface="+mn-ea"/>
                <a:cs typeface="+mn-cs"/>
              </a:rPr>
              <a:t>1 Timothy 4:1</a:t>
            </a:r>
            <a:r>
              <a:rPr lang="en-US" sz="1200" b="0" i="0" u="none" strike="noStrike" kern="1200" baseline="0" dirty="0">
                <a:solidFill>
                  <a:schemeClr val="tx1"/>
                </a:solidFill>
                <a:latin typeface="+mn-lt"/>
                <a:ea typeface="+mn-ea"/>
                <a:cs typeface="+mn-cs"/>
              </a:rPr>
              <a:t> The Spirit clearly says that in later times some will abandon the faith and follow deceiving spirits and things taught by demons. (1Ti 4:1 NIV)</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0" i="0" u="none" strike="noStrike" kern="1200" baseline="0" dirty="0" err="1">
                <a:solidFill>
                  <a:schemeClr val="tx1"/>
                </a:solidFill>
                <a:latin typeface="+mn-lt"/>
                <a:ea typeface="+mn-ea"/>
                <a:cs typeface="+mn-cs"/>
              </a:rPr>
              <a:t>nones</a:t>
            </a:r>
            <a:r>
              <a:rPr lang="en-US" sz="1200" b="0" i="0" u="none" strike="noStrike" kern="1200" baseline="0" dirty="0">
                <a:solidFill>
                  <a:schemeClr val="tx1"/>
                </a:solidFill>
                <a:latin typeface="+mn-lt"/>
                <a:ea typeface="+mn-ea"/>
                <a:cs typeface="+mn-cs"/>
              </a:rPr>
              <a:t>” of our generation are those who turn away to “none of the above.”  </a:t>
            </a:r>
          </a:p>
          <a:p>
            <a:r>
              <a:rPr lang="en-US" sz="1200" b="0" i="0" u="none" strike="noStrike" kern="1200" baseline="0" dirty="0">
                <a:solidFill>
                  <a:schemeClr val="tx1"/>
                </a:solidFill>
                <a:latin typeface="+mn-lt"/>
                <a:ea typeface="+mn-ea"/>
                <a:cs typeface="+mn-cs"/>
              </a:rPr>
              <a:t>Without the Lord in their lives they betray and hate. You see, God is love.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this is happening because they are deceived by false prophets.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All this is leading to the fact that in the end time an ultimate false Messiah and false Prophet will emerge who 2 </a:t>
            </a:r>
            <a:r>
              <a:rPr lang="en-US" sz="1200" b="0" i="0" u="none" strike="noStrike" kern="1200" baseline="0" dirty="0" err="1">
                <a:solidFill>
                  <a:schemeClr val="tx1"/>
                </a:solidFill>
                <a:latin typeface="+mn-lt"/>
                <a:ea typeface="+mn-ea"/>
                <a:cs typeface="+mn-cs"/>
              </a:rPr>
              <a:t>Thess</a:t>
            </a:r>
            <a:r>
              <a:rPr lang="en-US" sz="1200" b="0" i="0" u="none" strike="noStrike" kern="1200" baseline="0" dirty="0">
                <a:solidFill>
                  <a:schemeClr val="tx1"/>
                </a:solidFill>
                <a:latin typeface="+mn-lt"/>
                <a:ea typeface="+mn-ea"/>
                <a:cs typeface="+mn-cs"/>
              </a:rPr>
              <a:t> says will deceive many and because the refuse to believe the truth God sends them a powerful delusion so that they will believe the lie.  </a:t>
            </a:r>
            <a:endParaRPr lang="en-US" dirty="0"/>
          </a:p>
          <a:p>
            <a:endParaRPr lang="en-US" dirty="0"/>
          </a:p>
          <a:p>
            <a:r>
              <a:rPr lang="en-US" dirty="0"/>
              <a:t>Trash can: http://www.google.com/imgres?imgurl=http://www.rudecactus.com/coffee-thumb.jpg&amp;imgrefurl=http://www.rudecactus.com/2008/03/there_a_slight_chance_i.html&amp;usg=__-d0ZJsNEpBT9QkpYddNFvgePiz0=&amp;h=337&amp;w=450&amp;sz=25&amp;hl=en&amp;start=61&amp;zoom=1&amp;tbnid=4vTRogeeIawUZM:&amp;tbnh=154&amp;tbnw=201&amp;prev=/images%3Fq%3Dtrash%2Bcan%26um%3D1%26hl%3Den%26client%3Dfirefox-a%26sa%3DG%26rls%3Dorg.mozilla:en-US:official%26biw%3D1296%26bih%3D672%26as_st%3Dy%26tbs%3Disch:1,iur:f0%2C1317&amp;um=1&amp;itbs=1&amp;iact=hc&amp;vpx=149&amp;vpy=395&amp;dur=418&amp;hovh=154&amp;hovw=206&amp;tx=140&amp;ty=72&amp;ei=onDkTPWLEcL78AaDkpGfDQ&amp;oei=bnDkTNzrOceFswaE2rifBA&amp;esq=8&amp;page=4&amp;ndsp=18&amp;ved=1t:429,r:0,s:61&amp;biw=1296&amp;bih=672</a:t>
            </a:r>
          </a:p>
        </p:txBody>
      </p:sp>
      <p:sp>
        <p:nvSpPr>
          <p:cNvPr id="4" name="Slide Number Placeholder 3"/>
          <p:cNvSpPr>
            <a:spLocks noGrp="1"/>
          </p:cNvSpPr>
          <p:nvPr>
            <p:ph type="sldNum" sz="quarter" idx="10"/>
          </p:nvPr>
        </p:nvSpPr>
        <p:spPr/>
        <p:txBody>
          <a:bodyPr/>
          <a:lstStyle/>
          <a:p>
            <a:fld id="{A045DA3E-C58C-4F45-A627-6F2203A32A71}" type="slidenum">
              <a:rPr lang="en-US" smtClean="0"/>
              <a:pPr/>
              <a:t>54</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at the later times of the Church age “some will abandon the faith.”  </a:t>
            </a:r>
            <a:br>
              <a:rPr lang="en-US" dirty="0"/>
            </a:br>
            <a:r>
              <a:rPr lang="en-US" dirty="0"/>
              <a:t>Imagine what it will be like in the “Tribulation.”</a:t>
            </a:r>
          </a:p>
          <a:p>
            <a:endParaRPr lang="en-US" dirty="0"/>
          </a:p>
          <a:p>
            <a:r>
              <a:rPr lang="en-US" dirty="0">
                <a:hlinkClick r:id="rId3"/>
              </a:rPr>
              <a:t>https://religionnews.com/2019/03/21/nones-now-as-big-as-evangelicals-catholics-in-the-us/</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55</a:t>
            </a:fld>
            <a:endParaRPr lang="en-US"/>
          </a:p>
        </p:txBody>
      </p:sp>
    </p:spTree>
    <p:extLst>
      <p:ext uri="{BB962C8B-B14F-4D97-AF65-F5344CB8AC3E}">
        <p14:creationId xmlns:p14="http://schemas.microsoft.com/office/powerpoint/2010/main" val="18042745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hlinkClick r:id="rId3"/>
              </a:rPr>
              <a:t>https://www.needpix.com/photo/download/1377158/heart-cold-ice-frost-snow-background-wallpaper-blue-illustration</a:t>
            </a:r>
            <a:r>
              <a:rPr lang="en-US" baseline="0" dirty="0"/>
              <a:t>Wickedness abound, so people are desensitized to it – the result is they are cold hearted, loveless.  </a:t>
            </a:r>
          </a:p>
          <a:p>
            <a:r>
              <a:rPr lang="en-US" baseline="0" dirty="0"/>
              <a:t>In contrast, those who stand firm in their faith, in the end will be saved.</a:t>
            </a:r>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56</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https://www.needpix.com/photo/download/1377158/heart-cold-ice-frost-snow-background-wallpaper-blue-illustration</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57</a:t>
            </a:fld>
            <a:endParaRPr lang="en-US"/>
          </a:p>
        </p:txBody>
      </p:sp>
    </p:spTree>
    <p:extLst>
      <p:ext uri="{BB962C8B-B14F-4D97-AF65-F5344CB8AC3E}">
        <p14:creationId xmlns:p14="http://schemas.microsoft.com/office/powerpoint/2010/main" val="3293639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Deceives claim to be the Christ.  </a:t>
            </a:r>
          </a:p>
          <a:p>
            <a:r>
              <a:rPr lang="en-US" dirty="0"/>
              <a:t>The apostle John calls them “Anti-Christs” = 1 John 2:18, 22; 4:3;2 John 1:7</a:t>
            </a:r>
          </a:p>
          <a:p>
            <a:endParaRPr lang="en-US" dirty="0"/>
          </a:p>
          <a:p>
            <a:r>
              <a:rPr lang="en-US" dirty="0"/>
              <a:t>Part of the deception is that there is “peace and safety” because “sudden destruction is about to follow ...</a:t>
            </a:r>
          </a:p>
          <a:p>
            <a:endParaRPr lang="en-US" dirty="0"/>
          </a:p>
          <a:p>
            <a:r>
              <a:rPr lang="en-US" dirty="0"/>
              <a:t>Anti-Christ Free</a:t>
            </a:r>
            <a:r>
              <a:rPr lang="en-US" baseline="0" dirty="0"/>
              <a:t> to reuse:  </a:t>
            </a:r>
          </a:p>
          <a:p>
            <a:endParaRPr lang="en-US" baseline="0" dirty="0"/>
          </a:p>
          <a:p>
            <a:r>
              <a:rPr lang="en-US" dirty="0"/>
              <a:t>http://commons.wikimedia.org/wiki/File:Marilyn_Manson_performing_Antichrist_Superstar,_SomewhatDamaged2.jpg</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21</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 7:1</a:t>
            </a:r>
          </a:p>
          <a:p>
            <a:endParaRPr lang="en-US" dirty="0"/>
          </a:p>
          <a:p>
            <a:r>
              <a:rPr lang="en-US" dirty="0"/>
              <a:t>Labeled Reuse:</a:t>
            </a:r>
            <a:r>
              <a:rPr lang="en-US" baseline="0" dirty="0"/>
              <a:t> h</a:t>
            </a:r>
            <a:r>
              <a:rPr lang="en-US" dirty="0"/>
              <a:t>ttp://www.google.com/imgres?imgurl=http://farm3.static.flickr.com/2454/3631642493_07ff679032_z.jpg&amp;imgrefurl=http://www.flickr.com/photos/gnmcauley/3631642493/&amp;usg=___f79VjVa8RTML3eblha3J2jCNYo=&amp;h=640&amp;w=606&amp;sz=253&amp;hl=en&amp;start=37&amp;zoom=1&amp;tbnid=49qYcm2pdZdilM:&amp;tbnh=162&amp;tbnw=153&amp;prev=/images%3Fq%3Dpreaching%26um%3D1%26hl%3Den%26client%3Dfirefox-a%26rls%3Dorg.mozilla:en-US:official%26biw%3D1296%26bih%3D672%26as_st%3Dy%26tbs%3Disch:1,iur:f0%2C1113&amp;um=1&amp;itbs=1&amp;iact=rc&amp;dur=423&amp;ei=tW3kTNyOA8L48AbE_b3SAQ&amp;oei=gG3kTMG5I4a1tAb42-CeBA&amp;esq=17&amp;page=3&amp;ndsp=18&amp;ved=1t:429,r:9,s:37&amp;tx=97&amp;ty=48&amp;biw=1296&amp;bih=672</a:t>
            </a:r>
          </a:p>
        </p:txBody>
      </p:sp>
      <p:sp>
        <p:nvSpPr>
          <p:cNvPr id="4" name="Slide Number Placeholder 3"/>
          <p:cNvSpPr>
            <a:spLocks noGrp="1"/>
          </p:cNvSpPr>
          <p:nvPr>
            <p:ph type="sldNum" sz="quarter" idx="10"/>
          </p:nvPr>
        </p:nvSpPr>
        <p:spPr/>
        <p:txBody>
          <a:bodyPr/>
          <a:lstStyle/>
          <a:p>
            <a:fld id="{A045DA3E-C58C-4F45-A627-6F2203A32A71}" type="slidenum">
              <a:rPr lang="en-US" smtClean="0"/>
              <a:pPr/>
              <a:t>58</a:t>
            </a:fld>
            <a:endParaRPr lang="en-US" dirty="0"/>
          </a:p>
        </p:txBody>
      </p:sp>
    </p:spTree>
    <p:extLst>
      <p:ext uri="{BB962C8B-B14F-4D97-AF65-F5344CB8AC3E}">
        <p14:creationId xmlns:p14="http://schemas.microsoft.com/office/powerpoint/2010/main" val="4027308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Rev 7:1</a:t>
            </a:r>
          </a:p>
          <a:p>
            <a:endParaRPr lang="en-US" dirty="0"/>
          </a:p>
          <a:p>
            <a:r>
              <a:rPr lang="en-US" dirty="0"/>
              <a:t>Labeled Reuse:</a:t>
            </a:r>
            <a:r>
              <a:rPr lang="en-US" baseline="0" dirty="0"/>
              <a:t> h</a:t>
            </a:r>
            <a:r>
              <a:rPr lang="en-US" dirty="0"/>
              <a:t>ttp://www.google.com/imgres?imgurl=http://farm3.static.flickr.com/2454/3631642493_07ff679032_z.jpg&amp;imgrefurl=http://www.flickr.com/photos/gnmcauley/3631642493/&amp;usg=___f79VjVa8RTML3eblha3J2jCNYo=&amp;h=640&amp;w=606&amp;sz=253&amp;hl=en&amp;start=37&amp;zoom=1&amp;tbnid=49qYcm2pdZdilM:&amp;tbnh=162&amp;tbnw=153&amp;prev=/images%3Fq%3Dpreaching%26um%3D1%26hl%3Den%26client%3Dfirefox-a%26rls%3Dorg.mozilla:en-US:official%26biw%3D1296%26bih%3D672%26as_st%3Dy%26tbs%3Disch:1,iur:f0%2C1113&amp;um=1&amp;itbs=1&amp;iact=rc&amp;dur=423&amp;ei=tW3kTNyOA8L48AbE_b3SAQ&amp;oei=gG3kTMG5I4a1tAb42-CeBA&amp;esq=17&amp;page=3&amp;ndsp=18&amp;ved=1t:429,r:9,s:37&amp;tx=97&amp;ty=48&amp;biw=1296&amp;bih=672</a:t>
            </a:r>
          </a:p>
        </p:txBody>
      </p:sp>
      <p:sp>
        <p:nvSpPr>
          <p:cNvPr id="4" name="Slide Number Placeholder 3"/>
          <p:cNvSpPr>
            <a:spLocks noGrp="1"/>
          </p:cNvSpPr>
          <p:nvPr>
            <p:ph type="sldNum" sz="quarter" idx="10"/>
          </p:nvPr>
        </p:nvSpPr>
        <p:spPr/>
        <p:txBody>
          <a:bodyPr/>
          <a:lstStyle/>
          <a:p>
            <a:fld id="{A045DA3E-C58C-4F45-A627-6F2203A32A71}" type="slidenum">
              <a:rPr lang="en-US" smtClean="0"/>
              <a:pPr/>
              <a:t>59</a:t>
            </a:fld>
            <a:endParaRPr lang="en-US" dirty="0"/>
          </a:p>
        </p:txBody>
      </p:sp>
    </p:spTree>
    <p:extLst>
      <p:ext uri="{BB962C8B-B14F-4D97-AF65-F5344CB8AC3E}">
        <p14:creationId xmlns:p14="http://schemas.microsoft.com/office/powerpoint/2010/main" val="27747274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https://pixabay.com/photos/meteor-impact-globe-planet-trace-3127290/</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62</a:t>
            </a:fld>
            <a:endParaRPr lang="en-US"/>
          </a:p>
        </p:txBody>
      </p:sp>
    </p:spTree>
    <p:extLst>
      <p:ext uri="{BB962C8B-B14F-4D97-AF65-F5344CB8AC3E}">
        <p14:creationId xmlns:p14="http://schemas.microsoft.com/office/powerpoint/2010/main" val="17786644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https://libreshot.com/old-stone-cross-at-night/</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63</a:t>
            </a:fld>
            <a:endParaRPr lang="en-US"/>
          </a:p>
        </p:txBody>
      </p:sp>
    </p:spTree>
    <p:extLst>
      <p:ext uri="{BB962C8B-B14F-4D97-AF65-F5344CB8AC3E}">
        <p14:creationId xmlns:p14="http://schemas.microsoft.com/office/powerpoint/2010/main" val="1875996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https://pixabay.com/photos/christ-cross-faith-jesus-passion-3484141/</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64</a:t>
            </a:fld>
            <a:endParaRPr lang="en-US"/>
          </a:p>
        </p:txBody>
      </p:sp>
    </p:spTree>
    <p:extLst>
      <p:ext uri="{BB962C8B-B14F-4D97-AF65-F5344CB8AC3E}">
        <p14:creationId xmlns:p14="http://schemas.microsoft.com/office/powerpoint/2010/main" val="28204898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https://pixabay.com/photos/empty-tomb-nazareth-israel-3326100/</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65</a:t>
            </a:fld>
            <a:endParaRPr lang="en-US"/>
          </a:p>
        </p:txBody>
      </p:sp>
    </p:spTree>
    <p:extLst>
      <p:ext uri="{BB962C8B-B14F-4D97-AF65-F5344CB8AC3E}">
        <p14:creationId xmlns:p14="http://schemas.microsoft.com/office/powerpoint/2010/main" val="6257573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https://pixabay.com/photos/empty-tomb-nazareth-israel-3326100/</a:t>
            </a:r>
            <a:endParaRPr lang="en-US" dirty="0"/>
          </a:p>
        </p:txBody>
      </p:sp>
      <p:sp>
        <p:nvSpPr>
          <p:cNvPr id="4" name="Slide Number Placeholder 3"/>
          <p:cNvSpPr>
            <a:spLocks noGrp="1"/>
          </p:cNvSpPr>
          <p:nvPr>
            <p:ph type="sldNum" sz="quarter" idx="5"/>
          </p:nvPr>
        </p:nvSpPr>
        <p:spPr/>
        <p:txBody>
          <a:bodyPr/>
          <a:lstStyle/>
          <a:p>
            <a:fld id="{366143A2-A376-4308-A9DC-D72DD5124513}" type="slidenum">
              <a:rPr lang="en-US" smtClean="0"/>
              <a:t>66</a:t>
            </a:fld>
            <a:endParaRPr lang="en-US"/>
          </a:p>
        </p:txBody>
      </p:sp>
    </p:spTree>
    <p:extLst>
      <p:ext uri="{BB962C8B-B14F-4D97-AF65-F5344CB8AC3E}">
        <p14:creationId xmlns:p14="http://schemas.microsoft.com/office/powerpoint/2010/main" val="4216891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Last hour = our age of grace.  Kind of like Churchill calling the battle for France the “their finest hour” – figurative speech, not for 60 minutes but for days on end of war.  </a:t>
            </a:r>
          </a:p>
          <a:p>
            <a:endParaRPr lang="en-US" dirty="0"/>
          </a:p>
          <a:p>
            <a:r>
              <a:rPr lang="en-US" dirty="0"/>
              <a:t>Deceives claim to be the Christ.  </a:t>
            </a:r>
          </a:p>
          <a:p>
            <a:r>
              <a:rPr lang="en-US" dirty="0"/>
              <a:t>The apostle John calls them “Anti-Christs” = 1 John 2:18, 22; 4:3;2 John 1:7</a:t>
            </a:r>
          </a:p>
          <a:p>
            <a:endParaRPr lang="en-US" dirty="0"/>
          </a:p>
          <a:p>
            <a:r>
              <a:rPr lang="en-US" dirty="0"/>
              <a:t>Part of the deception is that there is “peace and safety” because “sudden destruction is about to follow ...</a:t>
            </a:r>
          </a:p>
          <a:p>
            <a:endParaRPr lang="en-US" dirty="0"/>
          </a:p>
          <a:p>
            <a:r>
              <a:rPr lang="en-US" dirty="0"/>
              <a:t>Anti-Christ Free</a:t>
            </a:r>
            <a:r>
              <a:rPr lang="en-US" baseline="0" dirty="0"/>
              <a:t> to reuse:  </a:t>
            </a:r>
          </a:p>
          <a:p>
            <a:endParaRPr lang="en-US" baseline="0" dirty="0"/>
          </a:p>
          <a:p>
            <a:r>
              <a:rPr lang="en-US" dirty="0"/>
              <a:t>http://commons.wikimedia.org/wiki/File:Marilyn_Manson_performing_Antichrist_Superstar,_SomewhatDamaged2.jpg</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22</a:t>
            </a:fld>
            <a:endParaRPr lang="en-US" dirty="0"/>
          </a:p>
        </p:txBody>
      </p:sp>
    </p:spTree>
    <p:extLst>
      <p:ext uri="{BB962C8B-B14F-4D97-AF65-F5344CB8AC3E}">
        <p14:creationId xmlns:p14="http://schemas.microsoft.com/office/powerpoint/2010/main" val="3303420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Deceives claim to be the Christ.  </a:t>
            </a:r>
          </a:p>
          <a:p>
            <a:r>
              <a:rPr lang="en-US" dirty="0"/>
              <a:t>The apostle John calls them “Anti-Christs” = 1 John 2:18, 22; 4:3;2 John 1:7</a:t>
            </a:r>
          </a:p>
          <a:p>
            <a:endParaRPr lang="en-US" dirty="0"/>
          </a:p>
          <a:p>
            <a:r>
              <a:rPr lang="en-US" dirty="0"/>
              <a:t>Part of the deception is that there is “peace and safety” because “sudden destruction is about to follow ...</a:t>
            </a:r>
          </a:p>
          <a:p>
            <a:endParaRPr lang="en-US" dirty="0"/>
          </a:p>
          <a:p>
            <a:r>
              <a:rPr lang="en-US" dirty="0"/>
              <a:t>Anti-Christ Free</a:t>
            </a:r>
            <a:r>
              <a:rPr lang="en-US" baseline="0" dirty="0"/>
              <a:t> to reuse:  </a:t>
            </a:r>
          </a:p>
          <a:p>
            <a:endParaRPr lang="en-US" baseline="0" dirty="0"/>
          </a:p>
          <a:p>
            <a:r>
              <a:rPr lang="en-US" dirty="0"/>
              <a:t>http://commons.wikimedia.org/wiki/File:Marilyn_Manson_performing_Antichrist_Superstar,_SomewhatDamaged2.jpg</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23</a:t>
            </a:fld>
            <a:endParaRPr lang="en-US" dirty="0"/>
          </a:p>
        </p:txBody>
      </p:sp>
    </p:spTree>
    <p:extLst>
      <p:ext uri="{BB962C8B-B14F-4D97-AF65-F5344CB8AC3E}">
        <p14:creationId xmlns:p14="http://schemas.microsoft.com/office/powerpoint/2010/main" val="2613857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Deceives claim to be the Christ.  </a:t>
            </a:r>
          </a:p>
          <a:p>
            <a:r>
              <a:rPr lang="en-US" dirty="0"/>
              <a:t>The apostle John calls them “Anti-Christs” = 1 John 2:18, 22; 4:3;2 John 1:7</a:t>
            </a:r>
          </a:p>
          <a:p>
            <a:endParaRPr lang="en-US" dirty="0"/>
          </a:p>
          <a:p>
            <a:r>
              <a:rPr lang="en-US" dirty="0"/>
              <a:t>Part of the deception is that there is “peace and safety” because “sudden destruction is about to follow ...</a:t>
            </a:r>
          </a:p>
          <a:p>
            <a:endParaRPr lang="en-US" dirty="0"/>
          </a:p>
          <a:p>
            <a:r>
              <a:rPr lang="en-US" dirty="0"/>
              <a:t>Anti-Christ Free</a:t>
            </a:r>
            <a:r>
              <a:rPr lang="en-US" baseline="0" dirty="0"/>
              <a:t> to reuse:  </a:t>
            </a:r>
          </a:p>
          <a:p>
            <a:endParaRPr lang="en-US" baseline="0" dirty="0"/>
          </a:p>
          <a:p>
            <a:r>
              <a:rPr lang="en-US" dirty="0"/>
              <a:t>http://commons.wikimedia.org/wiki/File:Marilyn_Manson_performing_Antichrist_Superstar,_SomewhatDamaged2.jpg</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24</a:t>
            </a:fld>
            <a:endParaRPr lang="en-US" dirty="0"/>
          </a:p>
        </p:txBody>
      </p:sp>
    </p:spTree>
    <p:extLst>
      <p:ext uri="{BB962C8B-B14F-4D97-AF65-F5344CB8AC3E}">
        <p14:creationId xmlns:p14="http://schemas.microsoft.com/office/powerpoint/2010/main" val="528573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Deceives claim to be the Christ.  </a:t>
            </a:r>
          </a:p>
          <a:p>
            <a:r>
              <a:rPr lang="en-US" dirty="0"/>
              <a:t>The apostle John calls them “Anti-Christs” = 1 John 2:18, 22; 4:3;2 John 1:7</a:t>
            </a:r>
          </a:p>
          <a:p>
            <a:endParaRPr lang="en-US" dirty="0"/>
          </a:p>
          <a:p>
            <a:r>
              <a:rPr lang="en-US" dirty="0"/>
              <a:t>Part of the deception is that there is “peace and safety” because “sudden destruction is about to follow ...</a:t>
            </a:r>
          </a:p>
          <a:p>
            <a:endParaRPr lang="en-US" dirty="0"/>
          </a:p>
          <a:p>
            <a:r>
              <a:rPr lang="en-US" dirty="0"/>
              <a:t>Anti-Christ Free</a:t>
            </a:r>
            <a:r>
              <a:rPr lang="en-US" baseline="0" dirty="0"/>
              <a:t> to reuse:  </a:t>
            </a:r>
          </a:p>
          <a:p>
            <a:endParaRPr lang="en-US" baseline="0" dirty="0"/>
          </a:p>
          <a:p>
            <a:r>
              <a:rPr lang="en-US" dirty="0"/>
              <a:t>http://commons.wikimedia.org/wiki/File:Marilyn_Manson_performing_Antichrist_Superstar,_SomewhatDamaged2.jpg</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25</a:t>
            </a:fld>
            <a:endParaRPr lang="en-US" dirty="0"/>
          </a:p>
        </p:txBody>
      </p:sp>
    </p:spTree>
    <p:extLst>
      <p:ext uri="{BB962C8B-B14F-4D97-AF65-F5344CB8AC3E}">
        <p14:creationId xmlns:p14="http://schemas.microsoft.com/office/powerpoint/2010/main" val="2135094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Explosions in  Public domain</a:t>
            </a:r>
          </a:p>
          <a:p>
            <a:endParaRPr lang="en-US" dirty="0"/>
          </a:p>
          <a:p>
            <a:r>
              <a:rPr lang="en-US" dirty="0"/>
              <a:t>Wars and rumors of wars – there have always been wars and rumors of war, but these seem to be in connection with the false claims of Messiahship.  They are not the final war—but precursors to the final war.  There is a final war coming. </a:t>
            </a:r>
          </a:p>
          <a:p>
            <a:endParaRPr lang="en-US" dirty="0"/>
          </a:p>
          <a:p>
            <a:r>
              <a:rPr lang="en-US" dirty="0"/>
              <a:t>Nations will align themselves against each other.  </a:t>
            </a:r>
          </a:p>
          <a:p>
            <a:endParaRPr lang="en-US" dirty="0"/>
          </a:p>
          <a:p>
            <a:r>
              <a:rPr lang="en-US" dirty="0"/>
              <a:t>Ezekiel tells us of a norther collision aligned against </a:t>
            </a:r>
            <a:r>
              <a:rPr lang="en-US" dirty="0" err="1"/>
              <a:t>Isreal</a:t>
            </a:r>
            <a:r>
              <a:rPr lang="en-US" dirty="0"/>
              <a:t> in Ezekiel 38</a:t>
            </a:r>
          </a:p>
          <a:p>
            <a:r>
              <a:rPr lang="en-US" dirty="0"/>
              <a:t>Daniel tells us of a revived Roman Empire in the West Daniel 2, 7,8, 11-12</a:t>
            </a:r>
          </a:p>
          <a:p>
            <a:r>
              <a:rPr lang="en-US" dirty="0"/>
              <a:t>Daniel also identifies forces to the South Daniel 11</a:t>
            </a:r>
            <a:br>
              <a:rPr lang="en-US" dirty="0"/>
            </a:br>
            <a:r>
              <a:rPr lang="en-US" dirty="0"/>
              <a:t>Armies from the east Rev 16, 9:11 (200 million mounted)</a:t>
            </a:r>
          </a:p>
          <a:p>
            <a:r>
              <a:rPr lang="en-US" dirty="0"/>
              <a:t>It ends in the final Battle for Jerusalem (Armageddon) The Final Battle for Jerusalem </a:t>
            </a:r>
            <a:r>
              <a:rPr lang="en-US" dirty="0" err="1"/>
              <a:t>Zech</a:t>
            </a:r>
            <a:r>
              <a:rPr lang="en-US" dirty="0"/>
              <a:t> 14</a:t>
            </a:r>
          </a:p>
          <a:p>
            <a:endParaRPr lang="en-US" dirty="0"/>
          </a:p>
        </p:txBody>
      </p:sp>
      <p:sp>
        <p:nvSpPr>
          <p:cNvPr id="4" name="Slide Number Placeholder 3"/>
          <p:cNvSpPr>
            <a:spLocks noGrp="1"/>
          </p:cNvSpPr>
          <p:nvPr>
            <p:ph type="sldNum" sz="quarter" idx="10"/>
          </p:nvPr>
        </p:nvSpPr>
        <p:spPr/>
        <p:txBody>
          <a:bodyPr/>
          <a:lstStyle/>
          <a:p>
            <a:fld id="{A045DA3E-C58C-4F45-A627-6F2203A32A71}" type="slidenum">
              <a:rPr lang="en-US" smtClean="0"/>
              <a:pPr/>
              <a:t>26</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32BBE-7D42-47EE-8D53-B32838652B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A58077-4E0D-4F0B-8BFA-C123B9E1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E82F99-769B-49EE-AC0D-2A958EA4FE1C}"/>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9442E6B-4F53-40FD-9D57-69F326ED68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868B5A-DF62-4618-8FB0-3042AFFE7EEC}"/>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398726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DC94D-72B1-4731-96A0-9D8E9EC0C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57E4A9-445B-4483-B99A-69729380218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1A9D8C-A3DF-44E5-9C5F-7079DC67F94D}"/>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EF1D00C7-DD9F-44DC-BF58-9F65D2EFE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41478-971D-42E5-BEB0-52ECAE4055B2}"/>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76256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B37F93-FDD8-4804-83E4-40740FA00E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AA71411-9C34-4275-B51D-EB60E84BC4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6E3BC5-482A-474C-9221-9B0AADB5C85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CEAF6105-54BE-4C38-B46A-D6C270252C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27D7E0-246B-46BF-9947-8573966217EA}"/>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6354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7DE87-631D-461C-9E59-E4215C6B9004}"/>
              </a:ext>
            </a:extLst>
          </p:cNvPr>
          <p:cNvSpPr>
            <a:spLocks noGrp="1"/>
          </p:cNvSpPr>
          <p:nvPr>
            <p:ph type="title"/>
          </p:nvPr>
        </p:nvSpPr>
        <p:spPr/>
        <p:txBody>
          <a:bodyPr/>
          <a:lstStyle>
            <a:lvl1pPr>
              <a:defRPr b="0"/>
            </a:lvl1pPr>
          </a:lstStyle>
          <a:p>
            <a:r>
              <a:rPr lang="en-US" dirty="0"/>
              <a:t>Click to edit Master title style</a:t>
            </a:r>
          </a:p>
        </p:txBody>
      </p:sp>
      <p:sp>
        <p:nvSpPr>
          <p:cNvPr id="3" name="Content Placeholder 2">
            <a:extLst>
              <a:ext uri="{FF2B5EF4-FFF2-40B4-BE49-F238E27FC236}">
                <a16:creationId xmlns:a16="http://schemas.microsoft.com/office/drawing/2014/main" id="{59D9A23F-C88C-49AE-A6C7-A72BEFBAF667}"/>
              </a:ext>
            </a:extLst>
          </p:cNvPr>
          <p:cNvSpPr>
            <a:spLocks noGrp="1"/>
          </p:cNvSpPr>
          <p:nvPr>
            <p:ph idx="1"/>
          </p:nvPr>
        </p:nvSpPr>
        <p:spPr>
          <a:xfrm>
            <a:off x="570016" y="1318161"/>
            <a:ext cx="11376560" cy="4858802"/>
          </a:xfrm>
        </p:spPr>
        <p:txBody>
          <a:bodyPr/>
          <a:lstStyle>
            <a:lvl1pPr>
              <a:defRPr>
                <a:latin typeface="Arial Narrow" panose="020B0606020202030204" pitchFamily="34" charset="0"/>
                <a:cs typeface="Calibri" panose="020F0502020204030204" pitchFamily="34" charset="0"/>
              </a:defRPr>
            </a:lvl1pPr>
            <a:lvl2pPr>
              <a:defRPr>
                <a:latin typeface="Arial Narrow" panose="020B0606020202030204" pitchFamily="34" charset="0"/>
                <a:cs typeface="Calibri" panose="020F0502020204030204" pitchFamily="34" charset="0"/>
              </a:defRPr>
            </a:lvl2pPr>
            <a:lvl3pPr>
              <a:defRPr>
                <a:latin typeface="Arial Narrow" panose="020B0606020202030204" pitchFamily="34" charset="0"/>
                <a:cs typeface="Calibri" panose="020F0502020204030204" pitchFamily="34" charset="0"/>
              </a:defRPr>
            </a:lvl3pPr>
            <a:lvl4pPr>
              <a:defRPr>
                <a:latin typeface="Arial Narrow" panose="020B0606020202030204" pitchFamily="34" charset="0"/>
                <a:cs typeface="Calibri" panose="020F0502020204030204" pitchFamily="34" charset="0"/>
              </a:defRPr>
            </a:lvl4pPr>
            <a:lvl5pPr>
              <a:defRPr>
                <a:latin typeface="Arial Narrow" panose="020B0606020202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F3FF767-C680-4706-88E2-4D2E9B7A8927}"/>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19215D1E-A98A-4477-A5CC-3433EC59FE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15845-9436-43BF-88FE-6C203E8675B3}"/>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878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4D348-B747-4A05-B44A-D47BAD4E6A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8920490-4BC3-47B1-AEDA-7FB6FE6A4C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FD41B49-5D4C-441D-8EE7-F57457509536}"/>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A79C01D9-5917-4B7F-AAF6-20CE65F532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977E12-0AB8-4AE2-B3E4-8CA1A6CD159E}"/>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638514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92171-8B50-4197-9151-D46AA17679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88A5DB-2117-4220-9A71-64040E700B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5D8794-2B38-46CF-B371-AFE36B0A016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AEC08C-9300-4462-B2A1-8FA6649457C5}"/>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64B7F047-65ED-4A5F-A5F6-29DCD51C99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1436E5-97EA-42C0-8C53-150D156A36F5}"/>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4553742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C39F9-5FCA-4395-A4F6-96002A6834B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E80D-C845-4011-AC77-60913BD3A3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2AB77B-CADC-4079-BAD1-65D9A55C28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0694D7-C405-4A23-A39E-0BB9575BCA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9B9167-9B7D-407B-8FBC-AA3F4BF0E8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B8B9E7-5543-445D-B0A9-269488220300}"/>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8" name="Footer Placeholder 7">
            <a:extLst>
              <a:ext uri="{FF2B5EF4-FFF2-40B4-BE49-F238E27FC236}">
                <a16:creationId xmlns:a16="http://schemas.microsoft.com/office/drawing/2014/main" id="{AB6C5CE2-1265-4CFE-BC18-58AB26F64A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89BA7-0E9F-4F44-AFA6-CABA38786CC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716608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CEC26-DD14-4753-9EBD-50ABFCDCAB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89D776-DCC0-4066-AF0D-914767BFB7A8}"/>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4" name="Footer Placeholder 3">
            <a:extLst>
              <a:ext uri="{FF2B5EF4-FFF2-40B4-BE49-F238E27FC236}">
                <a16:creationId xmlns:a16="http://schemas.microsoft.com/office/drawing/2014/main" id="{04F2429E-4B02-4A14-AE35-BBEA99F8B3D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B5B28D-D33F-41F9-85D6-24C00B78B339}"/>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410215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9E97FEB-0115-4DB3-8539-30FF652E1E14}"/>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3" name="Footer Placeholder 2">
            <a:extLst>
              <a:ext uri="{FF2B5EF4-FFF2-40B4-BE49-F238E27FC236}">
                <a16:creationId xmlns:a16="http://schemas.microsoft.com/office/drawing/2014/main" id="{F4F4C697-38C1-4F37-B1CA-B7A4A334AE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8052331-E60A-485F-BDD4-48DA4F4148F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3031470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D4277-812F-41E1-B4F6-73F8996F7F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EECCB7-73FC-4B18-9199-771207781C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30D43C5-5273-4042-A3A0-BED4EFCC58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3D0EF-E193-4451-9676-C3D715941651}"/>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B9E0F66C-940E-449F-838C-60CAC68482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173B5-93ED-4106-9660-52A462FA7FD0}"/>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2032489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3E5D1-B328-4B3F-AC19-71351208A7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B55D2-6BF5-448E-8F78-5FA81DA890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C0B813-F8FA-40BD-909F-35E7F8F953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8A3961-73A7-47D4-A713-5C4E4B2F6DE3}"/>
              </a:ext>
            </a:extLst>
          </p:cNvPr>
          <p:cNvSpPr>
            <a:spLocks noGrp="1"/>
          </p:cNvSpPr>
          <p:nvPr>
            <p:ph type="dt" sz="half" idx="10"/>
          </p:nvPr>
        </p:nvSpPr>
        <p:spPr/>
        <p:txBody>
          <a:bodyPr/>
          <a:lstStyle/>
          <a:p>
            <a:fld id="{AC5834F7-E487-4832-8B5E-4123340A156F}" type="datetimeFigureOut">
              <a:rPr lang="en-US" smtClean="0"/>
              <a:t>6/28/2021</a:t>
            </a:fld>
            <a:endParaRPr lang="en-US"/>
          </a:p>
        </p:txBody>
      </p:sp>
      <p:sp>
        <p:nvSpPr>
          <p:cNvPr id="6" name="Footer Placeholder 5">
            <a:extLst>
              <a:ext uri="{FF2B5EF4-FFF2-40B4-BE49-F238E27FC236}">
                <a16:creationId xmlns:a16="http://schemas.microsoft.com/office/drawing/2014/main" id="{49E6E9A4-B777-488A-958B-EF3BA6172B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E1671F-764C-4E51-92DC-E6AB02863198}"/>
              </a:ext>
            </a:extLst>
          </p:cNvPr>
          <p:cNvSpPr>
            <a:spLocks noGrp="1"/>
          </p:cNvSpPr>
          <p:nvPr>
            <p:ph type="sldNum" sz="quarter" idx="12"/>
          </p:nvPr>
        </p:nvSpPr>
        <p:spPr/>
        <p:txBody>
          <a:bodyPr/>
          <a:lstStyle/>
          <a:p>
            <a:fld id="{474634B0-0790-4912-9CFF-3C4F31C697D6}" type="slidenum">
              <a:rPr lang="en-US" smtClean="0"/>
              <a:t>‹#›</a:t>
            </a:fld>
            <a:endParaRPr lang="en-US"/>
          </a:p>
        </p:txBody>
      </p:sp>
    </p:spTree>
    <p:extLst>
      <p:ext uri="{BB962C8B-B14F-4D97-AF65-F5344CB8AC3E}">
        <p14:creationId xmlns:p14="http://schemas.microsoft.com/office/powerpoint/2010/main" val="136153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F380EC-07B4-486D-8FB7-6CEC1A581922}"/>
              </a:ext>
            </a:extLst>
          </p:cNvPr>
          <p:cNvPicPr>
            <a:picLocks noChangeAspect="1"/>
          </p:cNvPicPr>
          <p:nvPr userDrawn="1"/>
        </p:nvPicPr>
        <p:blipFill>
          <a:blip r:embed="rId13"/>
          <a:stretch>
            <a:fillRect/>
          </a:stretch>
        </p:blipFill>
        <p:spPr>
          <a:xfrm>
            <a:off x="1" y="0"/>
            <a:ext cx="12192000" cy="6858000"/>
          </a:xfrm>
          <a:prstGeom prst="rect">
            <a:avLst/>
          </a:prstGeom>
        </p:spPr>
      </p:pic>
      <p:sp>
        <p:nvSpPr>
          <p:cNvPr id="2" name="Title Placeholder 1">
            <a:extLst>
              <a:ext uri="{FF2B5EF4-FFF2-40B4-BE49-F238E27FC236}">
                <a16:creationId xmlns:a16="http://schemas.microsoft.com/office/drawing/2014/main" id="{FB63EECF-A89F-456C-B1C0-13555797BAC1}"/>
              </a:ext>
            </a:extLst>
          </p:cNvPr>
          <p:cNvSpPr>
            <a:spLocks noGrp="1"/>
          </p:cNvSpPr>
          <p:nvPr>
            <p:ph type="title"/>
          </p:nvPr>
        </p:nvSpPr>
        <p:spPr>
          <a:xfrm>
            <a:off x="0" y="0"/>
            <a:ext cx="12192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5CAA80C-F79C-44C4-966C-A018AB51E3D2}"/>
              </a:ext>
            </a:extLst>
          </p:cNvPr>
          <p:cNvSpPr>
            <a:spLocks noGrp="1"/>
          </p:cNvSpPr>
          <p:nvPr>
            <p:ph type="body" idx="1"/>
          </p:nvPr>
        </p:nvSpPr>
        <p:spPr>
          <a:xfrm>
            <a:off x="273131" y="1318161"/>
            <a:ext cx="11673445" cy="485880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5B730EB-AF24-477F-B3E9-F4F9FAE672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5834F7-E487-4832-8B5E-4123340A156F}" type="datetimeFigureOut">
              <a:rPr lang="en-US" smtClean="0"/>
              <a:t>6/28/2021</a:t>
            </a:fld>
            <a:endParaRPr lang="en-US"/>
          </a:p>
        </p:txBody>
      </p:sp>
      <p:sp>
        <p:nvSpPr>
          <p:cNvPr id="5" name="Footer Placeholder 4">
            <a:extLst>
              <a:ext uri="{FF2B5EF4-FFF2-40B4-BE49-F238E27FC236}">
                <a16:creationId xmlns:a16="http://schemas.microsoft.com/office/drawing/2014/main" id="{3E6BF224-F430-4ADE-95B5-7FB4202F74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336FC0-F4D1-40CD-A40C-9B2A92B43D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634B0-0790-4912-9CFF-3C4F31C697D6}" type="slidenum">
              <a:rPr lang="en-US" smtClean="0"/>
              <a:t>‹#›</a:t>
            </a:fld>
            <a:endParaRPr lang="en-US"/>
          </a:p>
        </p:txBody>
      </p:sp>
    </p:spTree>
    <p:extLst>
      <p:ext uri="{BB962C8B-B14F-4D97-AF65-F5344CB8AC3E}">
        <p14:creationId xmlns:p14="http://schemas.microsoft.com/office/powerpoint/2010/main" val="589322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90000"/>
        </a:lnSpc>
        <a:spcBef>
          <a:spcPct val="0"/>
        </a:spcBef>
        <a:buNone/>
        <a:defRPr sz="6600" b="1" kern="1200">
          <a:solidFill>
            <a:srgbClr val="052441"/>
          </a:solidFill>
          <a:effectLst>
            <a:glow rad="127000">
              <a:schemeClr val="bg1"/>
            </a:glow>
          </a:effectLst>
          <a:latin typeface="Airstrike Condensed"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6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42969" y="4724400"/>
            <a:ext cx="9144000" cy="2044148"/>
          </a:xfrm>
        </p:spPr>
        <p:txBody>
          <a:bodyPr>
            <a:normAutofit/>
          </a:bodyPr>
          <a:lstStyle/>
          <a:p>
            <a:r>
              <a:rPr lang="en-US" sz="3600" dirty="0"/>
              <a:t>Daniel 2:29</a:t>
            </a:r>
          </a:p>
          <a:p>
            <a:r>
              <a:rPr lang="en-US" sz="3600" dirty="0"/>
              <a:t>This presentation uses Airstrike Condensed font:</a:t>
            </a:r>
            <a:br>
              <a:rPr lang="en-US" sz="3600" dirty="0"/>
            </a:br>
            <a:r>
              <a:rPr lang="en-US" sz="3600" dirty="0"/>
              <a:t>https://www.dafont.com/airstrike.font</a:t>
            </a:r>
          </a:p>
          <a:p>
            <a:endParaRPr lang="en-US" sz="3600" dirty="0"/>
          </a:p>
        </p:txBody>
      </p:sp>
      <p:grpSp>
        <p:nvGrpSpPr>
          <p:cNvPr id="4" name="Group 3">
            <a:extLst>
              <a:ext uri="{FF2B5EF4-FFF2-40B4-BE49-F238E27FC236}">
                <a16:creationId xmlns:a16="http://schemas.microsoft.com/office/drawing/2014/main" id="{C169F344-E166-433D-BBE3-A335550336EB}"/>
              </a:ext>
            </a:extLst>
          </p:cNvPr>
          <p:cNvGrpSpPr/>
          <p:nvPr/>
        </p:nvGrpSpPr>
        <p:grpSpPr>
          <a:xfrm>
            <a:off x="404066" y="292526"/>
            <a:ext cx="2477806" cy="1200783"/>
            <a:chOff x="962969" y="5030136"/>
            <a:chExt cx="2477806" cy="1200783"/>
          </a:xfrm>
        </p:grpSpPr>
        <p:pic>
          <p:nvPicPr>
            <p:cNvPr id="5" name="Picture 4">
              <a:extLst>
                <a:ext uri="{FF2B5EF4-FFF2-40B4-BE49-F238E27FC236}">
                  <a16:creationId xmlns:a16="http://schemas.microsoft.com/office/drawing/2014/main" id="{070F16CB-5057-4604-9421-D99CEDFDC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6" name="Picture 5" descr="Logo&#10;&#10;Description automatically generated">
              <a:extLst>
                <a:ext uri="{FF2B5EF4-FFF2-40B4-BE49-F238E27FC236}">
                  <a16:creationId xmlns:a16="http://schemas.microsoft.com/office/drawing/2014/main" id="{3FDEA339-3318-405E-8041-232FAB41E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190245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Zechariah: Day of the Lord</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318161"/>
            <a:ext cx="8164910" cy="4858802"/>
          </a:xfrm>
        </p:spPr>
        <p:txBody>
          <a:bodyPr/>
          <a:lstStyle/>
          <a:p>
            <a:r>
              <a:rPr lang="en-US" dirty="0"/>
              <a:t>DAY OF </a:t>
            </a:r>
            <a:r>
              <a:rPr lang="en-US" dirty="0">
                <a:effectLst>
                  <a:glow rad="127000">
                    <a:srgbClr val="C00000"/>
                  </a:glow>
                </a:effectLst>
              </a:rPr>
              <a:t>MILLENIAL REIGN</a:t>
            </a:r>
            <a:endParaRPr lang="en-US" baseline="30000" dirty="0">
              <a:effectLst>
                <a:glow rad="127000">
                  <a:srgbClr val="C00000"/>
                </a:glow>
              </a:effectLst>
            </a:endParaRPr>
          </a:p>
          <a:p>
            <a:r>
              <a:rPr lang="en-US" baseline="30000" dirty="0"/>
              <a:t>9</a:t>
            </a:r>
            <a:r>
              <a:rPr lang="en-US" dirty="0"/>
              <a:t> </a:t>
            </a:r>
            <a:r>
              <a:rPr lang="en-US" dirty="0">
                <a:effectLst>
                  <a:glow rad="127000">
                    <a:srgbClr val="C00000"/>
                  </a:glow>
                </a:effectLst>
              </a:rPr>
              <a:t>The LORD will be king over the whole earth</a:t>
            </a:r>
            <a:r>
              <a:rPr lang="en-US" dirty="0"/>
              <a:t>. On that day there will be one LORD, and his name the only name.</a:t>
            </a:r>
          </a:p>
          <a:p>
            <a:r>
              <a:rPr lang="en-US" dirty="0"/>
              <a:t> </a:t>
            </a:r>
          </a:p>
        </p:txBody>
      </p:sp>
      <p:pic>
        <p:nvPicPr>
          <p:cNvPr id="4" name="Picture 3">
            <a:extLst>
              <a:ext uri="{FF2B5EF4-FFF2-40B4-BE49-F238E27FC236}">
                <a16:creationId xmlns:a16="http://schemas.microsoft.com/office/drawing/2014/main" id="{32C722A3-22B1-46AF-97DB-50ADA05A77AC}"/>
              </a:ext>
            </a:extLst>
          </p:cNvPr>
          <p:cNvPicPr>
            <a:picLocks noChangeAspect="1"/>
          </p:cNvPicPr>
          <p:nvPr/>
        </p:nvPicPr>
        <p:blipFill rotWithShape="1">
          <a:blip r:embed="rId2"/>
          <a:srcRect r="28319"/>
          <a:stretch/>
        </p:blipFill>
        <p:spPr>
          <a:xfrm>
            <a:off x="7543801" y="1291528"/>
            <a:ext cx="4648200" cy="5566472"/>
          </a:xfrm>
          <a:prstGeom prst="rect">
            <a:avLst/>
          </a:prstGeom>
        </p:spPr>
      </p:pic>
    </p:spTree>
    <p:extLst>
      <p:ext uri="{BB962C8B-B14F-4D97-AF65-F5344CB8AC3E}">
        <p14:creationId xmlns:p14="http://schemas.microsoft.com/office/powerpoint/2010/main" val="2593173473"/>
      </p:ext>
    </p:extLst>
  </p:cSld>
  <p:clrMapOvr>
    <a:masterClrMapping/>
  </p:clrMapOvr>
  <p:transition>
    <p:circl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E08C-39D4-4E27-B6ED-37E11738285A}"/>
              </a:ext>
            </a:extLst>
          </p:cNvPr>
          <p:cNvSpPr>
            <a:spLocks noGrp="1"/>
          </p:cNvSpPr>
          <p:nvPr>
            <p:ph type="title"/>
          </p:nvPr>
        </p:nvSpPr>
        <p:spPr/>
        <p:txBody>
          <a:bodyPr/>
          <a:lstStyle/>
          <a:p>
            <a:r>
              <a:rPr lang="en-US" dirty="0"/>
              <a:t>How does the Rapture fit in?</a:t>
            </a:r>
          </a:p>
        </p:txBody>
      </p:sp>
      <p:sp>
        <p:nvSpPr>
          <p:cNvPr id="3" name="Content Placeholder 2">
            <a:extLst>
              <a:ext uri="{FF2B5EF4-FFF2-40B4-BE49-F238E27FC236}">
                <a16:creationId xmlns:a16="http://schemas.microsoft.com/office/drawing/2014/main" id="{409BA930-B3EE-43AA-B320-AE4974C5E8D2}"/>
              </a:ext>
            </a:extLst>
          </p:cNvPr>
          <p:cNvSpPr>
            <a:spLocks noGrp="1"/>
          </p:cNvSpPr>
          <p:nvPr>
            <p:ph idx="1"/>
          </p:nvPr>
        </p:nvSpPr>
        <p:spPr>
          <a:xfrm>
            <a:off x="570016" y="1318161"/>
            <a:ext cx="7954552" cy="4858802"/>
          </a:xfrm>
        </p:spPr>
        <p:txBody>
          <a:bodyPr/>
          <a:lstStyle/>
          <a:p>
            <a:r>
              <a:rPr lang="en-US" dirty="0">
                <a:effectLst>
                  <a:glow rad="127000">
                    <a:srgbClr val="C00000"/>
                  </a:glow>
                </a:effectLst>
              </a:rPr>
              <a:t>BEFORE</a:t>
            </a:r>
            <a:r>
              <a:rPr lang="en-US" dirty="0"/>
              <a:t> THE DAY OF THE LORD</a:t>
            </a:r>
          </a:p>
          <a:p>
            <a:r>
              <a:rPr lang="en-US" baseline="30000" dirty="0"/>
              <a:t>2</a:t>
            </a:r>
            <a:r>
              <a:rPr lang="en-US" dirty="0"/>
              <a:t> for you know very well that </a:t>
            </a:r>
            <a:r>
              <a:rPr lang="en-US" dirty="0">
                <a:effectLst>
                  <a:glow rad="127000">
                    <a:srgbClr val="C00000"/>
                  </a:glow>
                </a:effectLst>
              </a:rPr>
              <a:t>the day of the Lord will come like a thief in the night</a:t>
            </a:r>
            <a:r>
              <a:rPr lang="en-US" dirty="0"/>
              <a:t>.  </a:t>
            </a:r>
            <a:r>
              <a:rPr lang="en-US" baseline="30000" dirty="0"/>
              <a:t>3</a:t>
            </a:r>
            <a:r>
              <a:rPr lang="en-US" dirty="0"/>
              <a:t> While people are saying, "Peace and safety," destruction will come on them suddenly, (1Thes 5:2-3)</a:t>
            </a:r>
          </a:p>
        </p:txBody>
      </p:sp>
      <p:pic>
        <p:nvPicPr>
          <p:cNvPr id="4" name="Picture 3">
            <a:extLst>
              <a:ext uri="{FF2B5EF4-FFF2-40B4-BE49-F238E27FC236}">
                <a16:creationId xmlns:a16="http://schemas.microsoft.com/office/drawing/2014/main" id="{FDC39071-F893-4FB2-A8BE-DCC199BF94C5}"/>
              </a:ext>
            </a:extLst>
          </p:cNvPr>
          <p:cNvPicPr>
            <a:picLocks noChangeAspect="1"/>
          </p:cNvPicPr>
          <p:nvPr/>
        </p:nvPicPr>
        <p:blipFill>
          <a:blip r:embed="rId2"/>
          <a:stretch>
            <a:fillRect/>
          </a:stretch>
        </p:blipFill>
        <p:spPr>
          <a:xfrm>
            <a:off x="8281406" y="1350254"/>
            <a:ext cx="5089998" cy="5614261"/>
          </a:xfrm>
          <a:prstGeom prst="rect">
            <a:avLst/>
          </a:prstGeom>
        </p:spPr>
      </p:pic>
    </p:spTree>
    <p:extLst>
      <p:ext uri="{BB962C8B-B14F-4D97-AF65-F5344CB8AC3E}">
        <p14:creationId xmlns:p14="http://schemas.microsoft.com/office/powerpoint/2010/main" val="40534047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9E08C-39D4-4E27-B6ED-37E11738285A}"/>
              </a:ext>
            </a:extLst>
          </p:cNvPr>
          <p:cNvSpPr>
            <a:spLocks noGrp="1"/>
          </p:cNvSpPr>
          <p:nvPr>
            <p:ph type="title"/>
          </p:nvPr>
        </p:nvSpPr>
        <p:spPr/>
        <p:txBody>
          <a:bodyPr/>
          <a:lstStyle/>
          <a:p>
            <a:r>
              <a:rPr lang="en-US" dirty="0"/>
              <a:t>How does the Rapture fit in?</a:t>
            </a:r>
          </a:p>
        </p:txBody>
      </p:sp>
      <p:sp>
        <p:nvSpPr>
          <p:cNvPr id="3" name="Content Placeholder 2">
            <a:extLst>
              <a:ext uri="{FF2B5EF4-FFF2-40B4-BE49-F238E27FC236}">
                <a16:creationId xmlns:a16="http://schemas.microsoft.com/office/drawing/2014/main" id="{409BA930-B3EE-43AA-B320-AE4974C5E8D2}"/>
              </a:ext>
            </a:extLst>
          </p:cNvPr>
          <p:cNvSpPr>
            <a:spLocks noGrp="1"/>
          </p:cNvSpPr>
          <p:nvPr>
            <p:ph idx="1"/>
          </p:nvPr>
        </p:nvSpPr>
        <p:spPr>
          <a:xfrm>
            <a:off x="570016" y="1318161"/>
            <a:ext cx="7954552" cy="4858802"/>
          </a:xfrm>
        </p:spPr>
        <p:txBody>
          <a:bodyPr/>
          <a:lstStyle/>
          <a:p>
            <a:r>
              <a:rPr lang="en-US" dirty="0">
                <a:effectLst>
                  <a:glow rad="127000">
                    <a:srgbClr val="C00000"/>
                  </a:glow>
                </a:effectLst>
              </a:rPr>
              <a:t>BEFORE</a:t>
            </a:r>
            <a:r>
              <a:rPr lang="en-US" dirty="0"/>
              <a:t> THE DAY OF THE LORD</a:t>
            </a:r>
          </a:p>
          <a:p>
            <a:r>
              <a:rPr lang="en-US" dirty="0"/>
              <a:t> </a:t>
            </a:r>
            <a:r>
              <a:rPr lang="en-US" baseline="30000" dirty="0"/>
              <a:t>9</a:t>
            </a:r>
            <a:r>
              <a:rPr lang="en-US" dirty="0"/>
              <a:t> For God did not appoint us to suffer wrath but to receive salvation through our Lord Jesus Christ.   </a:t>
            </a:r>
            <a:r>
              <a:rPr lang="en-US" baseline="30000" dirty="0"/>
              <a:t>10</a:t>
            </a:r>
            <a:r>
              <a:rPr lang="en-US" dirty="0"/>
              <a:t> He died for us so that, whether we are awake or asleep, we may live together with him.</a:t>
            </a:r>
          </a:p>
          <a:p>
            <a:r>
              <a:rPr lang="en-US" dirty="0"/>
              <a:t> (1Thes 5:9-10)</a:t>
            </a:r>
          </a:p>
        </p:txBody>
      </p:sp>
      <p:pic>
        <p:nvPicPr>
          <p:cNvPr id="4" name="Picture 3">
            <a:extLst>
              <a:ext uri="{FF2B5EF4-FFF2-40B4-BE49-F238E27FC236}">
                <a16:creationId xmlns:a16="http://schemas.microsoft.com/office/drawing/2014/main" id="{FDC39071-F893-4FB2-A8BE-DCC199BF94C5}"/>
              </a:ext>
            </a:extLst>
          </p:cNvPr>
          <p:cNvPicPr>
            <a:picLocks noChangeAspect="1"/>
          </p:cNvPicPr>
          <p:nvPr/>
        </p:nvPicPr>
        <p:blipFill>
          <a:blip r:embed="rId2"/>
          <a:stretch>
            <a:fillRect/>
          </a:stretch>
        </p:blipFill>
        <p:spPr>
          <a:xfrm>
            <a:off x="8281406" y="1350254"/>
            <a:ext cx="5089998" cy="5614261"/>
          </a:xfrm>
          <a:prstGeom prst="rect">
            <a:avLst/>
          </a:prstGeom>
        </p:spPr>
      </p:pic>
    </p:spTree>
    <p:extLst>
      <p:ext uri="{BB962C8B-B14F-4D97-AF65-F5344CB8AC3E}">
        <p14:creationId xmlns:p14="http://schemas.microsoft.com/office/powerpoint/2010/main" val="836906489"/>
      </p:ext>
    </p:extLst>
  </p:cSld>
  <p:clrMapOvr>
    <a:masterClrMapping/>
  </p:clrMapOvr>
  <p:transition>
    <p:circl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73ADE1D-AAB4-4EDF-AB19-642021A0F8EA}"/>
              </a:ext>
            </a:extLst>
          </p:cNvPr>
          <p:cNvPicPr>
            <a:picLocks noChangeAspect="1" noChangeArrowheads="1"/>
          </p:cNvPicPr>
          <p:nvPr/>
        </p:nvPicPr>
        <p:blipFill>
          <a:blip r:embed="rId2" cstate="print"/>
          <a:srcRect l="-3947" r="-8383" b="7309"/>
          <a:stretch>
            <a:fillRect/>
          </a:stretch>
        </p:blipFill>
        <p:spPr bwMode="auto">
          <a:xfrm>
            <a:off x="7805057" y="1752600"/>
            <a:ext cx="5275051" cy="51054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8FE77CB7-6728-4E6F-8E03-0031E8C86842}"/>
              </a:ext>
            </a:extLst>
          </p:cNvPr>
          <p:cNvSpPr>
            <a:spLocks noGrp="1"/>
          </p:cNvSpPr>
          <p:nvPr>
            <p:ph type="title"/>
          </p:nvPr>
        </p:nvSpPr>
        <p:spPr/>
        <p:txBody>
          <a:bodyPr/>
          <a:lstStyle/>
          <a:p>
            <a:r>
              <a:rPr lang="en-US" dirty="0"/>
              <a:t>Think about this ...</a:t>
            </a:r>
          </a:p>
        </p:txBody>
      </p:sp>
      <p:sp>
        <p:nvSpPr>
          <p:cNvPr id="3" name="Content Placeholder 2">
            <a:extLst>
              <a:ext uri="{FF2B5EF4-FFF2-40B4-BE49-F238E27FC236}">
                <a16:creationId xmlns:a16="http://schemas.microsoft.com/office/drawing/2014/main" id="{5C1DC37B-6B72-434A-A647-9DAB426048A4}"/>
              </a:ext>
            </a:extLst>
          </p:cNvPr>
          <p:cNvSpPr>
            <a:spLocks noGrp="1"/>
          </p:cNvSpPr>
          <p:nvPr>
            <p:ph idx="1"/>
          </p:nvPr>
        </p:nvSpPr>
        <p:spPr/>
        <p:txBody>
          <a:bodyPr/>
          <a:lstStyle/>
          <a:p>
            <a:pPr algn="ctr"/>
            <a:r>
              <a:rPr lang="en-US" dirty="0"/>
              <a:t>Since the Rapture removes the Church from the earth before the Day of the Lord ...</a:t>
            </a:r>
          </a:p>
          <a:p>
            <a:pPr algn="ctr"/>
            <a:endParaRPr lang="en-US" dirty="0"/>
          </a:p>
          <a:p>
            <a:pPr algn="ctr"/>
            <a:endParaRPr lang="en-US" dirty="0"/>
          </a:p>
          <a:p>
            <a:pPr algn="ctr"/>
            <a:br>
              <a:rPr lang="en-US" dirty="0"/>
            </a:br>
            <a:endParaRPr lang="en-US" sz="2400" dirty="0"/>
          </a:p>
          <a:p>
            <a:r>
              <a:rPr lang="en-US" sz="2400" dirty="0"/>
              <a:t>                         </a:t>
            </a:r>
            <a:r>
              <a:rPr lang="en-US" dirty="0"/>
              <a:t>But what about those ... </a:t>
            </a:r>
            <a:br>
              <a:rPr lang="en-US" dirty="0"/>
            </a:br>
            <a:r>
              <a:rPr lang="en-US" dirty="0"/>
              <a:t>            </a:t>
            </a:r>
            <a:r>
              <a:rPr lang="en-US" sz="7200" dirty="0"/>
              <a:t>LEFT BEHIND? </a:t>
            </a:r>
          </a:p>
        </p:txBody>
      </p:sp>
      <p:sp>
        <p:nvSpPr>
          <p:cNvPr id="5" name="Rectangular Callout 4">
            <a:extLst>
              <a:ext uri="{FF2B5EF4-FFF2-40B4-BE49-F238E27FC236}">
                <a16:creationId xmlns:a16="http://schemas.microsoft.com/office/drawing/2014/main" id="{4C141F8D-BB7F-4B06-B848-905CCFFDC3EE}"/>
              </a:ext>
            </a:extLst>
          </p:cNvPr>
          <p:cNvSpPr/>
          <p:nvPr/>
        </p:nvSpPr>
        <p:spPr>
          <a:xfrm>
            <a:off x="642448" y="2851545"/>
            <a:ext cx="7900555" cy="1723292"/>
          </a:xfrm>
          <a:prstGeom prst="wedgeRectCallout">
            <a:avLst>
              <a:gd name="adj1" fmla="val 70782"/>
              <a:gd name="adj2" fmla="val -30069"/>
            </a:avLst>
          </a:prstGeom>
          <a:solidFill>
            <a:srgbClr val="052441">
              <a:alpha val="5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28DE0E24-B25A-4F44-93A1-912D1A539E85}"/>
              </a:ext>
            </a:extLst>
          </p:cNvPr>
          <p:cNvSpPr txBox="1">
            <a:spLocks/>
          </p:cNvSpPr>
          <p:nvPr/>
        </p:nvSpPr>
        <p:spPr>
          <a:xfrm>
            <a:off x="857041" y="3061875"/>
            <a:ext cx="7561614" cy="14426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bg1"/>
                </a:solidFill>
                <a:effectLst>
                  <a:glow rad="127000">
                    <a:srgbClr val="052441"/>
                  </a:glow>
                </a:effectLst>
                <a:latin typeface="Arial Narrow" panose="020B0606020202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400" dirty="0">
                <a:effectLst>
                  <a:glow rad="127000">
                    <a:srgbClr val="FF0000"/>
                  </a:glow>
                </a:effectLst>
              </a:rPr>
              <a:t>I will come back and take you to be with me.</a:t>
            </a:r>
            <a:r>
              <a:rPr lang="en-US" sz="4400" dirty="0"/>
              <a:t>      John 14:3</a:t>
            </a:r>
          </a:p>
        </p:txBody>
      </p:sp>
    </p:spTree>
    <p:extLst>
      <p:ext uri="{BB962C8B-B14F-4D97-AF65-F5344CB8AC3E}">
        <p14:creationId xmlns:p14="http://schemas.microsoft.com/office/powerpoint/2010/main" val="36409100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randombar(horizontal)">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40F29-6D15-4668-888A-095930A58351}"/>
              </a:ext>
            </a:extLst>
          </p:cNvPr>
          <p:cNvSpPr>
            <a:spLocks noGrp="1"/>
          </p:cNvSpPr>
          <p:nvPr>
            <p:ph type="title"/>
          </p:nvPr>
        </p:nvSpPr>
        <p:spPr/>
        <p:txBody>
          <a:bodyPr/>
          <a:lstStyle/>
          <a:p>
            <a:r>
              <a:rPr lang="en-US" dirty="0"/>
              <a:t>Dark Days are Ahead ...</a:t>
            </a:r>
          </a:p>
        </p:txBody>
      </p:sp>
      <p:sp>
        <p:nvSpPr>
          <p:cNvPr id="3" name="Content Placeholder 2">
            <a:extLst>
              <a:ext uri="{FF2B5EF4-FFF2-40B4-BE49-F238E27FC236}">
                <a16:creationId xmlns:a16="http://schemas.microsoft.com/office/drawing/2014/main" id="{59B14CE3-4B6D-4219-B815-E62A1D96573A}"/>
              </a:ext>
            </a:extLst>
          </p:cNvPr>
          <p:cNvSpPr>
            <a:spLocks noGrp="1"/>
          </p:cNvSpPr>
          <p:nvPr>
            <p:ph idx="1"/>
          </p:nvPr>
        </p:nvSpPr>
        <p:spPr>
          <a:xfrm>
            <a:off x="570016" y="5205046"/>
            <a:ext cx="11376560" cy="971917"/>
          </a:xfrm>
        </p:spPr>
        <p:txBody>
          <a:bodyPr>
            <a:noAutofit/>
          </a:bodyPr>
          <a:lstStyle/>
          <a:p>
            <a:pPr algn="ctr"/>
            <a:r>
              <a:rPr lang="en-US" sz="8000" dirty="0"/>
              <a:t>But, how dark?</a:t>
            </a:r>
          </a:p>
        </p:txBody>
      </p:sp>
    </p:spTree>
    <p:extLst>
      <p:ext uri="{BB962C8B-B14F-4D97-AF65-F5344CB8AC3E}">
        <p14:creationId xmlns:p14="http://schemas.microsoft.com/office/powerpoint/2010/main" val="3957934931"/>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Matthew 24:1-14</a:t>
            </a:r>
            <a:endParaRPr lang="en-US" dirty="0">
              <a:solidFill>
                <a:schemeClr val="bg1"/>
              </a:solidFill>
              <a:effectLst>
                <a:outerShdw blurRad="38100" dist="38100" dir="2700000" algn="tl">
                  <a:srgbClr val="000000">
                    <a:alpha val="43137"/>
                  </a:srgbClr>
                </a:outerShdw>
              </a:effectLst>
            </a:endParaRPr>
          </a:p>
        </p:txBody>
      </p:sp>
      <p:sp>
        <p:nvSpPr>
          <p:cNvPr id="5" name="Content Placeholder 4"/>
          <p:cNvSpPr>
            <a:spLocks noGrp="1"/>
          </p:cNvSpPr>
          <p:nvPr>
            <p:ph idx="1"/>
          </p:nvPr>
        </p:nvSpPr>
        <p:spPr/>
        <p:txBody>
          <a:bodyPr/>
          <a:lstStyle/>
          <a:p>
            <a:r>
              <a:rPr lang="en-US" dirty="0"/>
              <a:t> </a:t>
            </a:r>
            <a:r>
              <a:rPr lang="en-US" baseline="30000" dirty="0"/>
              <a:t>1</a:t>
            </a:r>
            <a:r>
              <a:rPr lang="en-US" dirty="0"/>
              <a:t> Jesus left the temple and was walking away when his disciples came up to him to call his attention to its buildings.</a:t>
            </a:r>
          </a:p>
        </p:txBody>
      </p:sp>
      <p:pic>
        <p:nvPicPr>
          <p:cNvPr id="251907" name="Picture 3"/>
          <p:cNvPicPr>
            <a:picLocks noChangeAspect="1" noChangeArrowheads="1"/>
          </p:cNvPicPr>
          <p:nvPr/>
        </p:nvPicPr>
        <p:blipFill rotWithShape="1">
          <a:blip r:embed="rId2" cstate="print"/>
          <a:srcRect r="7711" b="41152"/>
          <a:stretch/>
        </p:blipFill>
        <p:spPr bwMode="auto">
          <a:xfrm>
            <a:off x="-7952" y="2549111"/>
            <a:ext cx="12199952" cy="4308889"/>
          </a:xfrm>
          <a:prstGeom prst="rect">
            <a:avLst/>
          </a:prstGeom>
          <a:noFill/>
          <a:ln w="9525">
            <a:noFill/>
            <a:miter lim="800000"/>
            <a:headEnd/>
            <a:tailEnd/>
          </a:ln>
          <a:effectLst/>
        </p:spPr>
      </p:pic>
    </p:spTree>
  </p:cSld>
  <p:clrMapOvr>
    <a:masterClrMapping/>
  </p:clrMapOvr>
  <p:transition>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70016" y="433137"/>
            <a:ext cx="11376560" cy="5743826"/>
          </a:xfrm>
        </p:spPr>
        <p:txBody>
          <a:bodyPr/>
          <a:lstStyle/>
          <a:p>
            <a:r>
              <a:rPr lang="en-US" baseline="30000" dirty="0"/>
              <a:t>2</a:t>
            </a:r>
            <a:r>
              <a:rPr lang="en-US" dirty="0"/>
              <a:t> "Do you see all these things?" he asked. "I tell you </a:t>
            </a:r>
            <a:br>
              <a:rPr lang="en-US" dirty="0"/>
            </a:br>
            <a:r>
              <a:rPr lang="en-US" dirty="0"/>
              <a:t>the truth, not one stone here will be left on another; everyone will be thrown down.”</a:t>
            </a:r>
          </a:p>
        </p:txBody>
      </p:sp>
      <p:pic>
        <p:nvPicPr>
          <p:cNvPr id="6" name="Picture 3">
            <a:extLst>
              <a:ext uri="{FF2B5EF4-FFF2-40B4-BE49-F238E27FC236}">
                <a16:creationId xmlns:a16="http://schemas.microsoft.com/office/drawing/2014/main" id="{4D67E7CF-4ECF-471B-BBF8-800552C112D8}"/>
              </a:ext>
            </a:extLst>
          </p:cNvPr>
          <p:cNvPicPr>
            <a:picLocks noChangeAspect="1" noChangeArrowheads="1"/>
          </p:cNvPicPr>
          <p:nvPr/>
        </p:nvPicPr>
        <p:blipFill rotWithShape="1">
          <a:blip r:embed="rId2" cstate="print"/>
          <a:srcRect r="7711" b="41152"/>
          <a:stretch/>
        </p:blipFill>
        <p:spPr bwMode="auto">
          <a:xfrm>
            <a:off x="-7952" y="2549111"/>
            <a:ext cx="12199952" cy="4308889"/>
          </a:xfrm>
          <a:prstGeom prst="rect">
            <a:avLst/>
          </a:prstGeom>
          <a:noFill/>
          <a:ln w="9525">
            <a:noFill/>
            <a:miter lim="800000"/>
            <a:headEnd/>
            <a:tailEnd/>
          </a:ln>
          <a:effectLst/>
        </p:spPr>
      </p:pic>
    </p:spTree>
  </p:cSld>
  <p:clrMapOvr>
    <a:masterClrMapping/>
  </p:clrMapOvr>
  <p:transition>
    <p:circl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a:extLst>
              <a:ext uri="{FF2B5EF4-FFF2-40B4-BE49-F238E27FC236}">
                <a16:creationId xmlns:a16="http://schemas.microsoft.com/office/drawing/2014/main" id="{3EF588B7-64A3-49F0-B2B0-A5847A62D5FC}"/>
              </a:ext>
            </a:extLst>
          </p:cNvPr>
          <p:cNvPicPr>
            <a:picLocks noChangeAspect="1" noChangeArrowheads="1"/>
          </p:cNvPicPr>
          <p:nvPr/>
        </p:nvPicPr>
        <p:blipFill rotWithShape="1">
          <a:blip r:embed="rId3" cstate="print"/>
          <a:srcRect r="7711" b="41152"/>
          <a:stretch/>
        </p:blipFill>
        <p:spPr bwMode="auto">
          <a:xfrm>
            <a:off x="-7952" y="2549111"/>
            <a:ext cx="12199952" cy="4308889"/>
          </a:xfrm>
          <a:prstGeom prst="rect">
            <a:avLst/>
          </a:prstGeom>
          <a:noFill/>
          <a:ln w="9525">
            <a:noFill/>
            <a:miter lim="800000"/>
            <a:headEnd/>
            <a:tailEnd/>
          </a:ln>
          <a:effectLst/>
        </p:spPr>
      </p:pic>
      <p:sp>
        <p:nvSpPr>
          <p:cNvPr id="24" name="Rectangle 23">
            <a:extLst>
              <a:ext uri="{FF2B5EF4-FFF2-40B4-BE49-F238E27FC236}">
                <a16:creationId xmlns:a16="http://schemas.microsoft.com/office/drawing/2014/main" id="{5F156F59-F7E0-4B2E-AF77-03A0B9BD4C7F}"/>
              </a:ext>
            </a:extLst>
          </p:cNvPr>
          <p:cNvSpPr/>
          <p:nvPr/>
        </p:nvSpPr>
        <p:spPr>
          <a:xfrm>
            <a:off x="434853" y="2120579"/>
            <a:ext cx="7267209" cy="83610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7D66ED0-F64D-42D0-B5A7-05D4ABAF9766}"/>
              </a:ext>
            </a:extLst>
          </p:cNvPr>
          <p:cNvSpPr/>
          <p:nvPr/>
        </p:nvSpPr>
        <p:spPr>
          <a:xfrm>
            <a:off x="5973390" y="1546149"/>
            <a:ext cx="5961936" cy="83610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454906" y="1564105"/>
            <a:ext cx="4887116" cy="808021"/>
          </a:xfrm>
          <a:prstGeom prst="rect">
            <a:avLst/>
          </a:prstGeom>
          <a:solidFill>
            <a:srgbClr val="05244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EBD7C3-25EC-48B0-9271-6CE4E48C0A11}"/>
              </a:ext>
            </a:extLst>
          </p:cNvPr>
          <p:cNvSpPr>
            <a:spLocks noGrp="1"/>
          </p:cNvSpPr>
          <p:nvPr>
            <p:ph type="title"/>
          </p:nvPr>
        </p:nvSpPr>
        <p:spPr/>
        <p:txBody>
          <a:bodyPr/>
          <a:lstStyle/>
          <a:p>
            <a:endParaRPr lang="en-US"/>
          </a:p>
        </p:txBody>
      </p:sp>
      <p:sp>
        <p:nvSpPr>
          <p:cNvPr id="5" name="Content Placeholder 4"/>
          <p:cNvSpPr>
            <a:spLocks noGrp="1"/>
          </p:cNvSpPr>
          <p:nvPr>
            <p:ph idx="1"/>
          </p:nvPr>
        </p:nvSpPr>
        <p:spPr>
          <a:xfrm>
            <a:off x="509858" y="548140"/>
            <a:ext cx="11376560" cy="4858802"/>
          </a:xfrm>
        </p:spPr>
        <p:txBody>
          <a:bodyPr/>
          <a:lstStyle/>
          <a:p>
            <a:r>
              <a:rPr lang="en-US" dirty="0"/>
              <a:t> </a:t>
            </a:r>
            <a:r>
              <a:rPr lang="en-US" baseline="30000" dirty="0"/>
              <a:t>3</a:t>
            </a:r>
            <a:r>
              <a:rPr lang="en-US" dirty="0"/>
              <a:t> As Jesus was sitting on the Mount of Olives, the disciples came to him privately. "Tell us," they said, "when will this happen, and what will be the sign of your coming and of the end of the age?”</a:t>
            </a:r>
          </a:p>
        </p:txBody>
      </p:sp>
      <p:sp>
        <p:nvSpPr>
          <p:cNvPr id="13" name="Oval 12"/>
          <p:cNvSpPr/>
          <p:nvPr/>
        </p:nvSpPr>
        <p:spPr>
          <a:xfrm>
            <a:off x="663839" y="1196473"/>
            <a:ext cx="653143" cy="624114"/>
          </a:xfrm>
          <a:prstGeom prst="ellipse">
            <a:avLst/>
          </a:prstGeom>
          <a:solidFill>
            <a:srgbClr val="052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
        <p:nvSpPr>
          <p:cNvPr id="14" name="Oval 13"/>
          <p:cNvSpPr/>
          <p:nvPr/>
        </p:nvSpPr>
        <p:spPr>
          <a:xfrm>
            <a:off x="6052267" y="1151594"/>
            <a:ext cx="653143" cy="62411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2</a:t>
            </a:r>
          </a:p>
        </p:txBody>
      </p:sp>
      <p:sp>
        <p:nvSpPr>
          <p:cNvPr id="16" name="Oval 15"/>
          <p:cNvSpPr/>
          <p:nvPr/>
        </p:nvSpPr>
        <p:spPr>
          <a:xfrm>
            <a:off x="2380344" y="3784600"/>
            <a:ext cx="653143" cy="624114"/>
          </a:xfrm>
          <a:prstGeom prst="ellipse">
            <a:avLst/>
          </a:prstGeom>
          <a:solidFill>
            <a:srgbClr val="05244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1</a:t>
            </a:r>
          </a:p>
        </p:txBody>
      </p:sp>
      <p:sp>
        <p:nvSpPr>
          <p:cNvPr id="17" name="Rectangle 16"/>
          <p:cNvSpPr/>
          <p:nvPr/>
        </p:nvSpPr>
        <p:spPr>
          <a:xfrm>
            <a:off x="2986316" y="4005943"/>
            <a:ext cx="5725884" cy="725714"/>
          </a:xfrm>
          <a:prstGeom prst="rect">
            <a:avLst/>
          </a:prstGeom>
          <a:solidFill>
            <a:srgbClr val="00206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Answered in Luke 21:20-24</a:t>
            </a:r>
          </a:p>
        </p:txBody>
      </p:sp>
      <p:sp>
        <p:nvSpPr>
          <p:cNvPr id="19" name="Oval 18"/>
          <p:cNvSpPr/>
          <p:nvPr/>
        </p:nvSpPr>
        <p:spPr>
          <a:xfrm>
            <a:off x="2409372" y="4757057"/>
            <a:ext cx="653143" cy="624114"/>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2</a:t>
            </a:r>
          </a:p>
        </p:txBody>
      </p:sp>
      <p:sp>
        <p:nvSpPr>
          <p:cNvPr id="20" name="Rectangle 19"/>
          <p:cNvSpPr/>
          <p:nvPr/>
        </p:nvSpPr>
        <p:spPr>
          <a:xfrm>
            <a:off x="3087916" y="4844143"/>
            <a:ext cx="5725884" cy="725714"/>
          </a:xfrm>
          <a:prstGeom prst="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Answered in verses 24:4-44</a:t>
            </a:r>
          </a:p>
        </p:txBody>
      </p:sp>
    </p:spTree>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500"/>
                                        <p:tgtEl>
                                          <p:spTgt spid="23"/>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3" grpId="0" animBg="1"/>
      <p:bldP spid="11" grpId="0" animBg="1"/>
      <p:bldP spid="13" grpId="0" animBg="1"/>
      <p:bldP spid="14" grpId="0" animBg="1"/>
      <p:bldP spid="16" grpId="0" animBg="1"/>
      <p:bldP spid="17" grpId="0" animBg="1"/>
      <p:bldP spid="19" grpId="0" animBg="1"/>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6253" y="1122362"/>
            <a:ext cx="12288253" cy="3625483"/>
          </a:xfrm>
        </p:spPr>
        <p:txBody>
          <a:bodyPr/>
          <a:lstStyle/>
          <a:p>
            <a:r>
              <a:rPr lang="en-US" dirty="0"/>
              <a:t>His Answer Falls into </a:t>
            </a:r>
            <a:br>
              <a:rPr lang="en-US" dirty="0"/>
            </a:br>
            <a:r>
              <a:rPr lang="en-US" dirty="0"/>
              <a:t>Three parts about the </a:t>
            </a:r>
            <a:br>
              <a:rPr lang="en-US" dirty="0"/>
            </a:br>
            <a:r>
              <a:rPr lang="en-US" dirty="0"/>
              <a:t>“Tribulation” </a:t>
            </a:r>
          </a:p>
        </p:txBody>
      </p:sp>
    </p:spTree>
  </p:cSld>
  <p:clrMapOvr>
    <a:masterClrMapping/>
  </p:clrMapOvr>
  <p:transition>
    <p:circl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24000" y="1122362"/>
            <a:ext cx="9144000" cy="5357266"/>
          </a:xfrm>
        </p:spPr>
        <p:txBody>
          <a:bodyPr/>
          <a:lstStyle/>
          <a:p>
            <a:r>
              <a:rPr lang="en-US" b="0" dirty="0"/>
              <a:t>1</a:t>
            </a:r>
            <a:r>
              <a:rPr lang="en-US" sz="7200" b="0" dirty="0"/>
              <a:t>.  The </a:t>
            </a:r>
            <a:r>
              <a:rPr lang="en-US" sz="7200" b="0" dirty="0">
                <a:solidFill>
                  <a:srgbClr val="C00000"/>
                </a:solidFill>
              </a:rPr>
              <a:t>Beginning</a:t>
            </a:r>
            <a:r>
              <a:rPr lang="en-US" sz="7200" b="0" dirty="0"/>
              <a:t> of the Tribulation</a:t>
            </a:r>
            <a:br>
              <a:rPr lang="en-US" sz="7200" b="0" dirty="0"/>
            </a:br>
            <a:r>
              <a:rPr lang="en-US" sz="7200" b="0" dirty="0"/>
              <a:t>2. The </a:t>
            </a:r>
            <a:r>
              <a:rPr lang="en-US" sz="7200" b="0" dirty="0">
                <a:solidFill>
                  <a:srgbClr val="C00000"/>
                </a:solidFill>
              </a:rPr>
              <a:t>Middle</a:t>
            </a:r>
            <a:r>
              <a:rPr lang="en-US" sz="7200" b="0" dirty="0"/>
              <a:t> of the Tribulation</a:t>
            </a:r>
            <a:br>
              <a:rPr lang="en-US" sz="7200" b="0" dirty="0"/>
            </a:br>
            <a:r>
              <a:rPr lang="en-US" sz="7200" b="0" dirty="0"/>
              <a:t>3.  The </a:t>
            </a:r>
            <a:r>
              <a:rPr lang="en-US" sz="7200" b="0" dirty="0">
                <a:solidFill>
                  <a:srgbClr val="C00000"/>
                </a:solidFill>
              </a:rPr>
              <a:t>End</a:t>
            </a:r>
            <a:r>
              <a:rPr lang="en-US" sz="7200" b="0" dirty="0"/>
              <a:t> of the Tribulation</a:t>
            </a:r>
            <a:endParaRPr lang="en-US" b="0" dirty="0"/>
          </a:p>
        </p:txBody>
      </p:sp>
    </p:spTree>
    <p:extLst>
      <p:ext uri="{BB962C8B-B14F-4D97-AF65-F5344CB8AC3E}">
        <p14:creationId xmlns:p14="http://schemas.microsoft.com/office/powerpoint/2010/main" val="1410056402"/>
      </p:ext>
    </p:extLst>
  </p:cSld>
  <p:clrMapOvr>
    <a:masterClrMapping/>
  </p:clrMapOvr>
  <p:transition>
    <p:circl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8A107-2AD4-42F1-8C45-F90AB5312F4F}"/>
              </a:ext>
            </a:extLst>
          </p:cNvPr>
          <p:cNvSpPr>
            <a:spLocks noGrp="1"/>
          </p:cNvSpPr>
          <p:nvPr>
            <p:ph type="ctrTitle"/>
          </p:nvPr>
        </p:nvSpPr>
        <p:spPr>
          <a:xfrm>
            <a:off x="0" y="2230581"/>
            <a:ext cx="12192000" cy="2493819"/>
          </a:xfrm>
        </p:spPr>
        <p:txBody>
          <a:bodyPr>
            <a:noAutofit/>
          </a:bodyPr>
          <a:lstStyle/>
          <a:p>
            <a:pPr>
              <a:lnSpc>
                <a:spcPct val="70000"/>
              </a:lnSpc>
            </a:pPr>
            <a:r>
              <a:rPr lang="en-US" sz="12500" b="0" dirty="0">
                <a:latin typeface="Airstrike Condensed" pitchFamily="2" charset="0"/>
              </a:rPr>
              <a:t>Things </a:t>
            </a:r>
            <a:br>
              <a:rPr lang="en-US" sz="9600" b="0" dirty="0">
                <a:latin typeface="Airstrike Condensed" pitchFamily="2" charset="0"/>
              </a:rPr>
            </a:br>
            <a:r>
              <a:rPr lang="en-US" sz="9600" b="0" dirty="0">
                <a:latin typeface="Airstrike Condensed" pitchFamily="2" charset="0"/>
              </a:rPr>
              <a:t>to Come!</a:t>
            </a:r>
          </a:p>
        </p:txBody>
      </p:sp>
      <p:sp>
        <p:nvSpPr>
          <p:cNvPr id="3" name="Subtitle 2">
            <a:extLst>
              <a:ext uri="{FF2B5EF4-FFF2-40B4-BE49-F238E27FC236}">
                <a16:creationId xmlns:a16="http://schemas.microsoft.com/office/drawing/2014/main" id="{A1514B89-64E5-441A-AEAA-C60BD1E629A6}"/>
              </a:ext>
            </a:extLst>
          </p:cNvPr>
          <p:cNvSpPr>
            <a:spLocks noGrp="1"/>
          </p:cNvSpPr>
          <p:nvPr>
            <p:ph type="subTitle" idx="1"/>
          </p:nvPr>
        </p:nvSpPr>
        <p:spPr>
          <a:xfrm>
            <a:off x="1607341" y="5494924"/>
            <a:ext cx="9144000" cy="1129145"/>
          </a:xfrm>
        </p:spPr>
        <p:txBody>
          <a:bodyPr>
            <a:normAutofit/>
          </a:bodyPr>
          <a:lstStyle/>
          <a:p>
            <a:r>
              <a:rPr lang="en-US" sz="4400" dirty="0"/>
              <a:t>Matthew 24:1-14</a:t>
            </a:r>
          </a:p>
        </p:txBody>
      </p:sp>
    </p:spTree>
    <p:extLst>
      <p:ext uri="{BB962C8B-B14F-4D97-AF65-F5344CB8AC3E}">
        <p14:creationId xmlns:p14="http://schemas.microsoft.com/office/powerpoint/2010/main" val="866390584"/>
      </p:ext>
    </p:extLst>
  </p:cSld>
  <p:clrMapOvr>
    <a:masterClrMapping/>
  </p:clrMapOvr>
  <p:transition>
    <p:circl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24000" y="481265"/>
            <a:ext cx="9144000" cy="6673515"/>
          </a:xfrm>
        </p:spPr>
        <p:txBody>
          <a:bodyPr/>
          <a:lstStyle/>
          <a:p>
            <a:r>
              <a:rPr lang="en-US" sz="7200" b="0" dirty="0"/>
              <a:t>The </a:t>
            </a:r>
            <a:r>
              <a:rPr lang="en-US" sz="7200" b="0" dirty="0">
                <a:solidFill>
                  <a:srgbClr val="C00000"/>
                </a:solidFill>
              </a:rPr>
              <a:t>Beginning</a:t>
            </a:r>
            <a:r>
              <a:rPr lang="en-US" sz="7200" b="0" dirty="0"/>
              <a:t> of the Tribulation</a:t>
            </a:r>
            <a:br>
              <a:rPr lang="en-US" sz="7200" b="0" dirty="0"/>
            </a:br>
            <a:r>
              <a:rPr lang="en-US" sz="4800" b="0" dirty="0"/>
              <a:t>Matthew 24:4-14</a:t>
            </a:r>
            <a:br>
              <a:rPr lang="en-US" sz="7200" b="0" dirty="0"/>
            </a:br>
            <a:r>
              <a:rPr lang="en-US" sz="7200" b="0" dirty="0">
                <a:solidFill>
                  <a:srgbClr val="052441">
                    <a:alpha val="0"/>
                  </a:srgbClr>
                </a:solidFill>
              </a:rPr>
              <a:t>2. The </a:t>
            </a:r>
            <a:r>
              <a:rPr lang="en-US" sz="7200" b="0" dirty="0">
                <a:solidFill>
                  <a:srgbClr val="C00000">
                    <a:alpha val="0"/>
                  </a:srgbClr>
                </a:solidFill>
              </a:rPr>
              <a:t>Middle</a:t>
            </a:r>
            <a:r>
              <a:rPr lang="en-US" sz="7200" b="0" dirty="0">
                <a:solidFill>
                  <a:srgbClr val="052441">
                    <a:alpha val="0"/>
                  </a:srgbClr>
                </a:solidFill>
              </a:rPr>
              <a:t> of the Tribulation</a:t>
            </a:r>
            <a:br>
              <a:rPr lang="en-US" sz="7200" b="0" dirty="0">
                <a:solidFill>
                  <a:srgbClr val="052441">
                    <a:alpha val="0"/>
                  </a:srgbClr>
                </a:solidFill>
              </a:rPr>
            </a:br>
            <a:r>
              <a:rPr lang="en-US" sz="7200" b="0" dirty="0">
                <a:solidFill>
                  <a:srgbClr val="052441">
                    <a:alpha val="0"/>
                  </a:srgbClr>
                </a:solidFill>
              </a:rPr>
              <a:t>3.  The </a:t>
            </a:r>
            <a:r>
              <a:rPr lang="en-US" sz="7200" b="0" dirty="0">
                <a:solidFill>
                  <a:srgbClr val="C00000">
                    <a:alpha val="0"/>
                  </a:srgbClr>
                </a:solidFill>
              </a:rPr>
              <a:t>End</a:t>
            </a:r>
            <a:r>
              <a:rPr lang="en-US" sz="7200" b="0" dirty="0">
                <a:solidFill>
                  <a:srgbClr val="052441">
                    <a:alpha val="0"/>
                  </a:srgbClr>
                </a:solidFill>
              </a:rPr>
              <a:t> of the Tribulation</a:t>
            </a:r>
            <a:endParaRPr lang="en-US" b="0" dirty="0">
              <a:solidFill>
                <a:srgbClr val="052441">
                  <a:alpha val="0"/>
                </a:srgbClr>
              </a:solidFill>
            </a:endParaRPr>
          </a:p>
        </p:txBody>
      </p:sp>
    </p:spTree>
    <p:extLst>
      <p:ext uri="{BB962C8B-B14F-4D97-AF65-F5344CB8AC3E}">
        <p14:creationId xmlns:p14="http://schemas.microsoft.com/office/powerpoint/2010/main" val="1702375598"/>
      </p:ext>
    </p:extLst>
  </p:cSld>
  <p:clrMapOvr>
    <a:masterClrMapping/>
  </p:clrMapOvr>
  <p:transition>
    <p:circl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a:t>
            </a:r>
            <a:r>
              <a:rPr lang="en-US" u="sng" dirty="0">
                <a:solidFill>
                  <a:srgbClr val="FF0000"/>
                </a:solidFill>
              </a:rPr>
              <a:t>Deception</a:t>
            </a:r>
            <a:r>
              <a:rPr lang="en-US" dirty="0"/>
              <a:t>—False Christs</a:t>
            </a:r>
          </a:p>
        </p:txBody>
      </p:sp>
      <p:sp>
        <p:nvSpPr>
          <p:cNvPr id="5" name="Content Placeholder 4"/>
          <p:cNvSpPr>
            <a:spLocks noGrp="1"/>
          </p:cNvSpPr>
          <p:nvPr>
            <p:ph idx="1"/>
          </p:nvPr>
        </p:nvSpPr>
        <p:spPr>
          <a:xfrm>
            <a:off x="570016" y="1318161"/>
            <a:ext cx="5866879" cy="4858802"/>
          </a:xfrm>
        </p:spPr>
        <p:txBody>
          <a:bodyPr/>
          <a:lstStyle/>
          <a:p>
            <a:r>
              <a:rPr lang="en-US" baseline="30000" dirty="0"/>
              <a:t>4</a:t>
            </a:r>
            <a:r>
              <a:rPr lang="en-US" dirty="0"/>
              <a:t> Jesus answered: "Watch out that no one </a:t>
            </a:r>
            <a:r>
              <a:rPr lang="en-US" dirty="0">
                <a:effectLst>
                  <a:glow rad="127000">
                    <a:srgbClr val="FF0000"/>
                  </a:glow>
                </a:effectLst>
              </a:rPr>
              <a:t>deceives</a:t>
            </a:r>
            <a:r>
              <a:rPr lang="en-US" dirty="0"/>
              <a:t> you.   </a:t>
            </a:r>
            <a:r>
              <a:rPr lang="en-US" baseline="30000" dirty="0"/>
              <a:t>5</a:t>
            </a:r>
            <a:r>
              <a:rPr lang="en-US" dirty="0"/>
              <a:t> For many will come in my name, claiming, 'I am the Christ, ' and will </a:t>
            </a:r>
            <a:r>
              <a:rPr lang="en-US" dirty="0">
                <a:effectLst>
                  <a:glow rad="127000">
                    <a:srgbClr val="FF0000"/>
                  </a:glow>
                </a:effectLst>
              </a:rPr>
              <a:t>deceive</a:t>
            </a:r>
            <a:r>
              <a:rPr lang="en-US" dirty="0"/>
              <a:t> many.</a:t>
            </a:r>
          </a:p>
        </p:txBody>
      </p:sp>
    </p:spTree>
  </p:cSld>
  <p:clrMapOvr>
    <a:masterClrMapping/>
  </p:clrMapOvr>
  <p:transition>
    <p:circl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a:t>
            </a:r>
            <a:r>
              <a:rPr lang="en-US" u="sng" dirty="0">
                <a:solidFill>
                  <a:srgbClr val="FF0000"/>
                </a:solidFill>
              </a:rPr>
              <a:t>Deception</a:t>
            </a:r>
            <a:r>
              <a:rPr lang="en-US" dirty="0"/>
              <a:t>—False Christs</a:t>
            </a:r>
          </a:p>
        </p:txBody>
      </p:sp>
      <p:sp>
        <p:nvSpPr>
          <p:cNvPr id="5" name="Content Placeholder 4"/>
          <p:cNvSpPr>
            <a:spLocks noGrp="1"/>
          </p:cNvSpPr>
          <p:nvPr>
            <p:ph idx="1"/>
          </p:nvPr>
        </p:nvSpPr>
        <p:spPr>
          <a:xfrm>
            <a:off x="570016" y="1318161"/>
            <a:ext cx="5866879" cy="4858802"/>
          </a:xfrm>
        </p:spPr>
        <p:txBody>
          <a:bodyPr/>
          <a:lstStyle/>
          <a:p>
            <a:r>
              <a:rPr lang="en-US" dirty="0">
                <a:effectLst>
                  <a:glow rad="127000">
                    <a:srgbClr val="FF0000"/>
                  </a:glow>
                </a:effectLst>
              </a:rPr>
              <a:t>Antichrists are many</a:t>
            </a:r>
          </a:p>
          <a:p>
            <a:r>
              <a:rPr lang="en-US" dirty="0"/>
              <a:t>1 John 2:18 </a:t>
            </a:r>
            <a:br>
              <a:rPr lang="en-US" baseline="30000" dirty="0"/>
            </a:br>
            <a:r>
              <a:rPr lang="en-US" dirty="0"/>
              <a:t>Dear children, this is the last hour; and as you have heard that the </a:t>
            </a:r>
            <a:r>
              <a:rPr lang="en-US" dirty="0">
                <a:effectLst>
                  <a:glow rad="127000">
                    <a:srgbClr val="FF0000"/>
                  </a:glow>
                </a:effectLst>
              </a:rPr>
              <a:t>antichrist</a:t>
            </a:r>
            <a:r>
              <a:rPr lang="en-US" dirty="0"/>
              <a:t> is coming, even now many </a:t>
            </a:r>
            <a:r>
              <a:rPr lang="en-US" dirty="0">
                <a:effectLst>
                  <a:glow rad="127000">
                    <a:srgbClr val="FF0000"/>
                  </a:glow>
                </a:effectLst>
              </a:rPr>
              <a:t>antichrists</a:t>
            </a:r>
            <a:r>
              <a:rPr lang="en-US" dirty="0"/>
              <a:t> have come. This is how we know it is the last hour. </a:t>
            </a:r>
          </a:p>
        </p:txBody>
      </p:sp>
    </p:spTree>
    <p:extLst>
      <p:ext uri="{BB962C8B-B14F-4D97-AF65-F5344CB8AC3E}">
        <p14:creationId xmlns:p14="http://schemas.microsoft.com/office/powerpoint/2010/main" val="1563056582"/>
      </p:ext>
    </p:extLst>
  </p:cSld>
  <p:clrMapOvr>
    <a:masterClrMapping/>
  </p:clrMapOvr>
  <p:transition>
    <p:circl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a:t>
            </a:r>
            <a:r>
              <a:rPr lang="en-US" u="sng" dirty="0">
                <a:solidFill>
                  <a:srgbClr val="FF0000"/>
                </a:solidFill>
              </a:rPr>
              <a:t>Deception</a:t>
            </a:r>
            <a:r>
              <a:rPr lang="en-US" dirty="0"/>
              <a:t>—False Christs</a:t>
            </a:r>
          </a:p>
        </p:txBody>
      </p:sp>
      <p:sp>
        <p:nvSpPr>
          <p:cNvPr id="5" name="Content Placeholder 4"/>
          <p:cNvSpPr>
            <a:spLocks noGrp="1"/>
          </p:cNvSpPr>
          <p:nvPr>
            <p:ph idx="1"/>
          </p:nvPr>
        </p:nvSpPr>
        <p:spPr>
          <a:xfrm>
            <a:off x="570016" y="1318161"/>
            <a:ext cx="6228349" cy="4858802"/>
          </a:xfrm>
        </p:spPr>
        <p:txBody>
          <a:bodyPr/>
          <a:lstStyle/>
          <a:p>
            <a:r>
              <a:rPr lang="en-US" dirty="0">
                <a:effectLst>
                  <a:glow rad="127000">
                    <a:srgbClr val="FF0000"/>
                  </a:glow>
                </a:effectLst>
              </a:rPr>
              <a:t>Antichrist is a Liar / Denier</a:t>
            </a:r>
          </a:p>
          <a:p>
            <a:pPr>
              <a:lnSpc>
                <a:spcPct val="85000"/>
              </a:lnSpc>
            </a:pPr>
            <a:r>
              <a:rPr lang="en-US" dirty="0"/>
              <a:t>1 John 2:22 Who is the </a:t>
            </a:r>
            <a:r>
              <a:rPr lang="en-US" dirty="0">
                <a:effectLst>
                  <a:glow rad="127000">
                    <a:srgbClr val="FF0000"/>
                  </a:glow>
                </a:effectLst>
              </a:rPr>
              <a:t>liar</a:t>
            </a:r>
            <a:r>
              <a:rPr lang="en-US" dirty="0"/>
              <a:t>? </a:t>
            </a:r>
            <a:br>
              <a:rPr lang="en-US" dirty="0"/>
            </a:br>
            <a:r>
              <a:rPr lang="en-US" dirty="0"/>
              <a:t>It is the man who </a:t>
            </a:r>
            <a:r>
              <a:rPr lang="en-US" dirty="0">
                <a:effectLst>
                  <a:glow rad="127000">
                    <a:srgbClr val="FF0000"/>
                  </a:glow>
                </a:effectLst>
              </a:rPr>
              <a:t>denies</a:t>
            </a:r>
            <a:r>
              <a:rPr lang="en-US" dirty="0"/>
              <a:t> that Jesus is the Christ. Such a man is the </a:t>
            </a:r>
            <a:r>
              <a:rPr lang="en-US" dirty="0">
                <a:effectLst>
                  <a:glow rad="127000">
                    <a:srgbClr val="FF0000"/>
                  </a:glow>
                </a:effectLst>
              </a:rPr>
              <a:t>antichrist</a:t>
            </a:r>
            <a:r>
              <a:rPr lang="en-US" dirty="0"/>
              <a:t>--he </a:t>
            </a:r>
            <a:r>
              <a:rPr lang="en-US" dirty="0">
                <a:effectLst>
                  <a:glow rad="127000">
                    <a:srgbClr val="FF0000"/>
                  </a:glow>
                </a:effectLst>
              </a:rPr>
              <a:t>denies</a:t>
            </a:r>
            <a:r>
              <a:rPr lang="en-US" dirty="0"/>
              <a:t> the Father and the Son. </a:t>
            </a:r>
            <a:r>
              <a:rPr lang="en-US" b="0" dirty="0"/>
              <a:t> </a:t>
            </a:r>
            <a:r>
              <a:rPr lang="en-US" baseline="30000" dirty="0"/>
              <a:t>23</a:t>
            </a:r>
            <a:r>
              <a:rPr lang="en-US" dirty="0"/>
              <a:t> No one who </a:t>
            </a:r>
            <a:r>
              <a:rPr lang="en-US" dirty="0">
                <a:effectLst>
                  <a:glow rad="127000">
                    <a:srgbClr val="FF0000"/>
                  </a:glow>
                </a:effectLst>
              </a:rPr>
              <a:t>denies</a:t>
            </a:r>
            <a:r>
              <a:rPr lang="en-US" dirty="0"/>
              <a:t> the Son has the Father; whoever acknowledges the Son has the Father also. </a:t>
            </a:r>
          </a:p>
        </p:txBody>
      </p:sp>
    </p:spTree>
    <p:extLst>
      <p:ext uri="{BB962C8B-B14F-4D97-AF65-F5344CB8AC3E}">
        <p14:creationId xmlns:p14="http://schemas.microsoft.com/office/powerpoint/2010/main" val="2869925101"/>
      </p:ext>
    </p:extLst>
  </p:cSld>
  <p:clrMapOvr>
    <a:masterClrMapping/>
  </p:clrMapOvr>
  <p:transition>
    <p:circl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a:t>
            </a:r>
            <a:r>
              <a:rPr lang="en-US" u="sng" dirty="0">
                <a:solidFill>
                  <a:srgbClr val="FF0000"/>
                </a:solidFill>
              </a:rPr>
              <a:t>Deception</a:t>
            </a:r>
            <a:r>
              <a:rPr lang="en-US" dirty="0"/>
              <a:t>—False Christs</a:t>
            </a:r>
          </a:p>
        </p:txBody>
      </p:sp>
      <p:sp>
        <p:nvSpPr>
          <p:cNvPr id="5" name="Content Placeholder 4"/>
          <p:cNvSpPr>
            <a:spLocks noGrp="1"/>
          </p:cNvSpPr>
          <p:nvPr>
            <p:ph idx="1"/>
          </p:nvPr>
        </p:nvSpPr>
        <p:spPr>
          <a:xfrm>
            <a:off x="570016" y="1318161"/>
            <a:ext cx="6228349" cy="4858802"/>
          </a:xfrm>
        </p:spPr>
        <p:txBody>
          <a:bodyPr/>
          <a:lstStyle/>
          <a:p>
            <a:r>
              <a:rPr lang="en-US" dirty="0">
                <a:effectLst>
                  <a:glow rad="127000">
                    <a:srgbClr val="FF0000"/>
                  </a:glow>
                </a:effectLst>
              </a:rPr>
              <a:t>Antichrist rejects Jesus</a:t>
            </a:r>
          </a:p>
          <a:p>
            <a:r>
              <a:rPr lang="en-US" dirty="0"/>
              <a:t>1 John 4:3 </a:t>
            </a:r>
            <a:br>
              <a:rPr lang="en-US" dirty="0"/>
            </a:br>
            <a:r>
              <a:rPr lang="en-US" dirty="0"/>
              <a:t>but every spirit that </a:t>
            </a:r>
            <a:r>
              <a:rPr lang="en-US" dirty="0">
                <a:effectLst>
                  <a:glow rad="127000">
                    <a:srgbClr val="FF0000"/>
                  </a:glow>
                </a:effectLst>
              </a:rPr>
              <a:t>does not acknowledge Jesus</a:t>
            </a:r>
            <a:r>
              <a:rPr lang="en-US" dirty="0"/>
              <a:t> is not from God. This is the </a:t>
            </a:r>
            <a:r>
              <a:rPr lang="en-US" dirty="0">
                <a:effectLst>
                  <a:glow rad="127000">
                    <a:srgbClr val="FF0000"/>
                  </a:glow>
                </a:effectLst>
              </a:rPr>
              <a:t>spirit of the antichrist</a:t>
            </a:r>
            <a:r>
              <a:rPr lang="en-US" dirty="0"/>
              <a:t>, which you have heard is coming and even now is already in the world. </a:t>
            </a:r>
          </a:p>
        </p:txBody>
      </p:sp>
    </p:spTree>
    <p:extLst>
      <p:ext uri="{BB962C8B-B14F-4D97-AF65-F5344CB8AC3E}">
        <p14:creationId xmlns:p14="http://schemas.microsoft.com/office/powerpoint/2010/main" val="2967838424"/>
      </p:ext>
    </p:extLst>
  </p:cSld>
  <p:clrMapOvr>
    <a:masterClrMapping/>
  </p:clrMapOvr>
  <p:transition>
    <p:circl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1"/>
          <p:cNvPicPr>
            <a:picLocks noChangeAspect="1" noChangeArrowheads="1"/>
          </p:cNvPicPr>
          <p:nvPr/>
        </p:nvPicPr>
        <p:blipFill>
          <a:blip r:embed="rId3" cstate="print"/>
          <a:srcRect/>
          <a:stretch>
            <a:fillRect/>
          </a:stretch>
        </p:blipFill>
        <p:spPr bwMode="auto">
          <a:xfrm>
            <a:off x="5078413" y="0"/>
            <a:ext cx="7113587" cy="6858000"/>
          </a:xfrm>
          <a:prstGeom prst="rect">
            <a:avLst/>
          </a:prstGeom>
          <a:noFill/>
          <a:ln w="9525">
            <a:noFill/>
            <a:miter lim="800000"/>
            <a:headEnd/>
            <a:tailEnd/>
          </a:ln>
          <a:effectLst/>
        </p:spPr>
      </p:pic>
      <p:sp>
        <p:nvSpPr>
          <p:cNvPr id="4" name="Title 3"/>
          <p:cNvSpPr>
            <a:spLocks noGrp="1"/>
          </p:cNvSpPr>
          <p:nvPr>
            <p:ph type="title"/>
          </p:nvPr>
        </p:nvSpPr>
        <p:spPr/>
        <p:txBody>
          <a:bodyPr/>
          <a:lstStyle/>
          <a:p>
            <a:r>
              <a:rPr lang="en-US" dirty="0"/>
              <a:t>1-</a:t>
            </a:r>
            <a:r>
              <a:rPr lang="en-US" u="sng" dirty="0">
                <a:solidFill>
                  <a:srgbClr val="FF0000"/>
                </a:solidFill>
              </a:rPr>
              <a:t>Deception</a:t>
            </a:r>
            <a:r>
              <a:rPr lang="en-US" dirty="0"/>
              <a:t>—False Christs</a:t>
            </a:r>
          </a:p>
        </p:txBody>
      </p:sp>
      <p:sp>
        <p:nvSpPr>
          <p:cNvPr id="5" name="Content Placeholder 4"/>
          <p:cNvSpPr>
            <a:spLocks noGrp="1"/>
          </p:cNvSpPr>
          <p:nvPr>
            <p:ph idx="1"/>
          </p:nvPr>
        </p:nvSpPr>
        <p:spPr>
          <a:xfrm>
            <a:off x="570016" y="1318161"/>
            <a:ext cx="6228349" cy="4858802"/>
          </a:xfrm>
        </p:spPr>
        <p:txBody>
          <a:bodyPr/>
          <a:lstStyle/>
          <a:p>
            <a:r>
              <a:rPr lang="en-US" dirty="0">
                <a:effectLst>
                  <a:glow rad="127000">
                    <a:srgbClr val="FF0000"/>
                  </a:glow>
                </a:effectLst>
              </a:rPr>
              <a:t>Antichrists Reject Christmas</a:t>
            </a:r>
          </a:p>
          <a:p>
            <a:r>
              <a:rPr lang="en-US" dirty="0"/>
              <a:t>2 John 1:7 </a:t>
            </a:r>
            <a:br>
              <a:rPr lang="en-US" dirty="0"/>
            </a:br>
            <a:r>
              <a:rPr lang="en-US" dirty="0"/>
              <a:t>Many deceivers, who do not acknowledge </a:t>
            </a:r>
            <a:r>
              <a:rPr lang="en-US" dirty="0">
                <a:effectLst>
                  <a:glow rad="127000">
                    <a:srgbClr val="FF0000"/>
                  </a:glow>
                </a:effectLst>
              </a:rPr>
              <a:t>Jesus Christ as coming in the flesh</a:t>
            </a:r>
            <a:r>
              <a:rPr lang="en-US" dirty="0"/>
              <a:t>, have gone out into the world. Any such person is the deceiver and the </a:t>
            </a:r>
            <a:r>
              <a:rPr lang="en-US" dirty="0">
                <a:effectLst>
                  <a:glow rad="127000">
                    <a:srgbClr val="FF0000"/>
                  </a:glow>
                </a:effectLst>
              </a:rPr>
              <a:t>antichrist</a:t>
            </a:r>
            <a:r>
              <a:rPr lang="en-US" dirty="0"/>
              <a:t>.</a:t>
            </a:r>
          </a:p>
        </p:txBody>
      </p:sp>
    </p:spTree>
    <p:extLst>
      <p:ext uri="{BB962C8B-B14F-4D97-AF65-F5344CB8AC3E}">
        <p14:creationId xmlns:p14="http://schemas.microsoft.com/office/powerpoint/2010/main" val="1857087328"/>
      </p:ext>
    </p:extLst>
  </p:cSld>
  <p:clrMapOvr>
    <a:masterClrMapping/>
  </p:clrMapOvr>
  <p:transition>
    <p:circl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65B558-C2BA-497D-92A3-19B8C9B31312}"/>
              </a:ext>
            </a:extLst>
          </p:cNvPr>
          <p:cNvPicPr>
            <a:picLocks noChangeAspect="1"/>
          </p:cNvPicPr>
          <p:nvPr/>
        </p:nvPicPr>
        <p:blipFill>
          <a:blip r:embed="rId3"/>
          <a:stretch>
            <a:fillRect/>
          </a:stretch>
        </p:blipFill>
        <p:spPr>
          <a:xfrm>
            <a:off x="0" y="6096"/>
            <a:ext cx="12192000" cy="6851904"/>
          </a:xfrm>
          <a:prstGeom prst="rect">
            <a:avLst/>
          </a:prstGeom>
        </p:spPr>
      </p:pic>
      <p:sp>
        <p:nvSpPr>
          <p:cNvPr id="6" name="Title 5"/>
          <p:cNvSpPr>
            <a:spLocks noGrp="1"/>
          </p:cNvSpPr>
          <p:nvPr>
            <p:ph type="title"/>
          </p:nvPr>
        </p:nvSpPr>
        <p:spPr/>
        <p:txBody>
          <a:bodyPr/>
          <a:lstStyle/>
          <a:p>
            <a:r>
              <a:rPr lang="en-US" dirty="0"/>
              <a:t>2-</a:t>
            </a:r>
            <a:r>
              <a:rPr lang="en-US" u="sng" dirty="0">
                <a:solidFill>
                  <a:srgbClr val="FF0000"/>
                </a:solidFill>
              </a:rPr>
              <a:t>Wars</a:t>
            </a:r>
          </a:p>
        </p:txBody>
      </p:sp>
      <p:sp>
        <p:nvSpPr>
          <p:cNvPr id="5" name="Content Placeholder 4"/>
          <p:cNvSpPr>
            <a:spLocks noGrp="1"/>
          </p:cNvSpPr>
          <p:nvPr>
            <p:ph idx="1"/>
          </p:nvPr>
        </p:nvSpPr>
        <p:spPr/>
        <p:txBody>
          <a:bodyPr/>
          <a:lstStyle/>
          <a:p>
            <a:r>
              <a:rPr lang="en-US" baseline="30000" dirty="0"/>
              <a:t>6</a:t>
            </a:r>
            <a:r>
              <a:rPr lang="en-US" dirty="0"/>
              <a:t> You will hear of </a:t>
            </a:r>
            <a:r>
              <a:rPr lang="en-US" dirty="0">
                <a:effectLst>
                  <a:glow rad="127000">
                    <a:srgbClr val="FF0000"/>
                  </a:glow>
                </a:effectLst>
              </a:rPr>
              <a:t>wars</a:t>
            </a:r>
            <a:r>
              <a:rPr lang="en-US" dirty="0"/>
              <a:t> and rumors of </a:t>
            </a:r>
            <a:r>
              <a:rPr lang="en-US" dirty="0">
                <a:effectLst>
                  <a:glow rad="127000">
                    <a:srgbClr val="FF0000"/>
                  </a:glow>
                </a:effectLst>
              </a:rPr>
              <a:t>wars</a:t>
            </a:r>
            <a:r>
              <a:rPr lang="en-US" dirty="0"/>
              <a:t>, but see to it that you are not alarmed. Such things must happen, but the end is still to come. </a:t>
            </a:r>
            <a:r>
              <a:rPr lang="en-US" baseline="30000" dirty="0"/>
              <a:t>7</a:t>
            </a:r>
            <a:r>
              <a:rPr lang="en-US" dirty="0"/>
              <a:t> Nation will rise </a:t>
            </a:r>
            <a:r>
              <a:rPr lang="en-US" dirty="0">
                <a:effectLst>
                  <a:glow rad="127000">
                    <a:srgbClr val="FF0000"/>
                  </a:glow>
                </a:effectLst>
              </a:rPr>
              <a:t>against</a:t>
            </a:r>
            <a:r>
              <a:rPr lang="en-US" dirty="0"/>
              <a:t> nation, and kingdom </a:t>
            </a:r>
            <a:r>
              <a:rPr lang="en-US" dirty="0">
                <a:effectLst>
                  <a:glow rad="127000">
                    <a:srgbClr val="FF0000"/>
                  </a:glow>
                </a:effectLst>
              </a:rPr>
              <a:t>against</a:t>
            </a:r>
            <a:r>
              <a:rPr lang="en-US" dirty="0"/>
              <a:t> kingdom. </a:t>
            </a:r>
          </a:p>
          <a:p>
            <a:endParaRPr lang="en-US" dirty="0"/>
          </a:p>
        </p:txBody>
      </p:sp>
    </p:spTree>
  </p:cSld>
  <p:clrMapOvr>
    <a:masterClrMapping/>
  </p:clrMapOvr>
  <p:transition>
    <p:circl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pPr>
              <a:lnSpc>
                <a:spcPct val="85000"/>
              </a:lnSpc>
            </a:pPr>
            <a:r>
              <a:rPr lang="en-US" dirty="0"/>
              <a:t> </a:t>
            </a:r>
            <a:r>
              <a:rPr lang="en-US" baseline="30000" dirty="0"/>
              <a:t>2</a:t>
            </a:r>
            <a:r>
              <a:rPr lang="en-US" dirty="0"/>
              <a:t> "Son of man, set your face against Gog, of the land of Magog, the chief prince of </a:t>
            </a:r>
            <a:r>
              <a:rPr lang="en-US" dirty="0" err="1"/>
              <a:t>Meshech</a:t>
            </a:r>
            <a:r>
              <a:rPr lang="en-US" dirty="0"/>
              <a:t> and Tubal; prophesy against him  </a:t>
            </a:r>
            <a:r>
              <a:rPr lang="en-US" baseline="30000" dirty="0"/>
              <a:t>3</a:t>
            </a:r>
            <a:r>
              <a:rPr lang="en-US" dirty="0"/>
              <a:t> and say: 'This is what the Sovereign LORD says: I am against you, O Gog, chief prince of </a:t>
            </a:r>
            <a:r>
              <a:rPr lang="en-US" dirty="0" err="1"/>
              <a:t>Meshech</a:t>
            </a:r>
            <a:r>
              <a:rPr lang="en-US" dirty="0"/>
              <a:t> and Tubal.</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DC787F8-1E53-4B6D-908B-5C01EEFF9F7B}"/>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9217973"/>
      </p:ext>
    </p:extLst>
  </p:cSld>
  <p:clrMapOvr>
    <a:masterClrMapping/>
  </p:clrMapOvr>
  <p:transition>
    <p:circl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pPr>
              <a:lnSpc>
                <a:spcPct val="85000"/>
              </a:lnSpc>
            </a:pPr>
            <a:r>
              <a:rPr lang="en-US" dirty="0"/>
              <a:t> </a:t>
            </a:r>
            <a:r>
              <a:rPr lang="en-US" baseline="30000" dirty="0"/>
              <a:t>2</a:t>
            </a:r>
            <a:r>
              <a:rPr lang="en-US" dirty="0"/>
              <a:t> "Son of man, set your face against </a:t>
            </a:r>
            <a:r>
              <a:rPr lang="en-US" dirty="0">
                <a:effectLst>
                  <a:glow rad="127000">
                    <a:srgbClr val="FF0000"/>
                  </a:glow>
                </a:effectLst>
              </a:rPr>
              <a:t>Gog</a:t>
            </a:r>
            <a:r>
              <a:rPr lang="en-US" dirty="0"/>
              <a:t>, of the land of </a:t>
            </a:r>
            <a:r>
              <a:rPr lang="en-US" dirty="0">
                <a:effectLst>
                  <a:glow rad="127000">
                    <a:srgbClr val="FF0000"/>
                  </a:glow>
                </a:effectLst>
              </a:rPr>
              <a:t>Magog</a:t>
            </a:r>
            <a:r>
              <a:rPr lang="en-US" dirty="0"/>
              <a:t>, </a:t>
            </a:r>
            <a:r>
              <a:rPr lang="en-US" dirty="0">
                <a:effectLst>
                  <a:glow rad="127000">
                    <a:srgbClr val="FF0000"/>
                  </a:glow>
                </a:effectLst>
              </a:rPr>
              <a:t>the chief prince of </a:t>
            </a:r>
            <a:r>
              <a:rPr lang="en-US" dirty="0" err="1">
                <a:effectLst>
                  <a:glow rad="127000">
                    <a:srgbClr val="FF0000"/>
                  </a:glow>
                </a:effectLst>
              </a:rPr>
              <a:t>Meshech</a:t>
            </a:r>
            <a:r>
              <a:rPr lang="en-US" dirty="0">
                <a:effectLst>
                  <a:glow rad="127000">
                    <a:srgbClr val="FF0000"/>
                  </a:glow>
                </a:effectLst>
              </a:rPr>
              <a:t> and Tubal</a:t>
            </a:r>
            <a:r>
              <a:rPr lang="en-US" dirty="0"/>
              <a:t>; prophesy against him  </a:t>
            </a:r>
            <a:r>
              <a:rPr lang="en-US" baseline="30000" dirty="0"/>
              <a:t>3</a:t>
            </a:r>
            <a:r>
              <a:rPr lang="en-US" dirty="0"/>
              <a:t> and say: 'This is what the Sovereign LORD says: I am against you, O Gog, chief prince of </a:t>
            </a:r>
            <a:r>
              <a:rPr lang="en-US" dirty="0" err="1"/>
              <a:t>Meshech</a:t>
            </a:r>
            <a:r>
              <a:rPr lang="en-US" dirty="0"/>
              <a:t> and Tubal.</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DC787F8-1E53-4B6D-908B-5C01EEFF9F7B}"/>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31A200F-B441-40E6-9994-7A9F34DABA07}"/>
              </a:ext>
            </a:extLst>
          </p:cNvPr>
          <p:cNvSpPr/>
          <p:nvPr/>
        </p:nvSpPr>
        <p:spPr>
          <a:xfrm>
            <a:off x="8071945" y="1124607"/>
            <a:ext cx="1891862"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1862" h="1555531">
                <a:moveTo>
                  <a:pt x="1618593" y="0"/>
                </a:moveTo>
                <a:lnTo>
                  <a:pt x="346841" y="73572"/>
                </a:lnTo>
                <a:lnTo>
                  <a:pt x="0" y="578069"/>
                </a:lnTo>
                <a:lnTo>
                  <a:pt x="94593" y="945931"/>
                </a:lnTo>
                <a:lnTo>
                  <a:pt x="451945" y="1261241"/>
                </a:lnTo>
                <a:lnTo>
                  <a:pt x="662152" y="1387365"/>
                </a:lnTo>
                <a:lnTo>
                  <a:pt x="956441" y="1418896"/>
                </a:lnTo>
                <a:lnTo>
                  <a:pt x="1460938" y="1555531"/>
                </a:lnTo>
                <a:lnTo>
                  <a:pt x="1114096" y="1135117"/>
                </a:lnTo>
                <a:lnTo>
                  <a:pt x="1114096" y="830317"/>
                </a:lnTo>
                <a:lnTo>
                  <a:pt x="1429407" y="714703"/>
                </a:lnTo>
                <a:lnTo>
                  <a:pt x="1891862" y="472965"/>
                </a:lnTo>
                <a:lnTo>
                  <a:pt x="1660634" y="168165"/>
                </a:lnTo>
                <a:lnTo>
                  <a:pt x="1019503" y="136634"/>
                </a:lnTo>
              </a:path>
            </a:pathLst>
          </a:custGeom>
          <a:solidFill>
            <a:srgbClr val="FF0000"/>
          </a:solidFill>
          <a:ln>
            <a:solidFill>
              <a:srgbClr val="FF0000"/>
            </a:solid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A654233-B021-4540-B476-47D28E37C33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Tree>
    <p:extLst>
      <p:ext uri="{BB962C8B-B14F-4D97-AF65-F5344CB8AC3E}">
        <p14:creationId xmlns:p14="http://schemas.microsoft.com/office/powerpoint/2010/main" val="3897565918"/>
      </p:ext>
    </p:extLst>
  </p:cSld>
  <p:clrMapOvr>
    <a:masterClrMapping/>
  </p:clrMapOvr>
  <p:transition>
    <p:circl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Cush and Put will be with them, all with shields and helmets,</a:t>
            </a:r>
          </a:p>
          <a:p>
            <a:r>
              <a:rPr lang="en-US" dirty="0"/>
              <a:t> </a:t>
            </a:r>
            <a:r>
              <a:rPr lang="en-US" baseline="30000" dirty="0"/>
              <a:t>6</a:t>
            </a:r>
            <a:r>
              <a:rPr lang="en-US" dirty="0"/>
              <a:t> also Gomer with all </a:t>
            </a:r>
            <a:br>
              <a:rPr lang="en-US" dirty="0"/>
            </a:br>
            <a:r>
              <a:rPr lang="en-US" dirty="0"/>
              <a:t>its troops, and Beth </a:t>
            </a:r>
            <a:r>
              <a:rPr lang="en-US" dirty="0" err="1"/>
              <a:t>Togarmah</a:t>
            </a:r>
            <a:r>
              <a:rPr lang="en-US" dirty="0"/>
              <a:t> from the far north with all its troops--the many nations with you.</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Tree>
    <p:extLst>
      <p:ext uri="{BB962C8B-B14F-4D97-AF65-F5344CB8AC3E}">
        <p14:creationId xmlns:p14="http://schemas.microsoft.com/office/powerpoint/2010/main" val="1077849667"/>
      </p:ext>
    </p:extLst>
  </p:cSld>
  <p:clrMapOvr>
    <a:masterClrMapping/>
  </p:clrMapOvr>
  <p:transition>
    <p:circl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FB4B-977E-4116-9A42-8B132E57DA0A}"/>
              </a:ext>
            </a:extLst>
          </p:cNvPr>
          <p:cNvPicPr>
            <a:picLocks noChangeAspect="1"/>
          </p:cNvPicPr>
          <p:nvPr/>
        </p:nvPicPr>
        <p:blipFill>
          <a:blip r:embed="rId2"/>
          <a:stretch>
            <a:fillRect/>
          </a:stretch>
        </p:blipFill>
        <p:spPr>
          <a:xfrm>
            <a:off x="4141406" y="1234046"/>
            <a:ext cx="3658704" cy="5485408"/>
          </a:xfrm>
          <a:prstGeom prst="rect">
            <a:avLst/>
          </a:prstGeom>
        </p:spPr>
      </p:pic>
      <p:sp>
        <p:nvSpPr>
          <p:cNvPr id="2" name="Title 1">
            <a:extLst>
              <a:ext uri="{FF2B5EF4-FFF2-40B4-BE49-F238E27FC236}">
                <a16:creationId xmlns:a16="http://schemas.microsoft.com/office/drawing/2014/main" id="{A71F318C-0050-4173-A145-DD1557C91B7C}"/>
              </a:ext>
            </a:extLst>
          </p:cNvPr>
          <p:cNvSpPr>
            <a:spLocks noGrp="1"/>
          </p:cNvSpPr>
          <p:nvPr>
            <p:ph type="title"/>
          </p:nvPr>
        </p:nvSpPr>
        <p:spPr/>
        <p:txBody>
          <a:bodyPr/>
          <a:lstStyle/>
          <a:p>
            <a:r>
              <a:rPr lang="en-US" dirty="0"/>
              <a:t>Predictive prophecy</a:t>
            </a:r>
          </a:p>
        </p:txBody>
      </p:sp>
      <p:grpSp>
        <p:nvGrpSpPr>
          <p:cNvPr id="16" name="Group 15">
            <a:extLst>
              <a:ext uri="{FF2B5EF4-FFF2-40B4-BE49-F238E27FC236}">
                <a16:creationId xmlns:a16="http://schemas.microsoft.com/office/drawing/2014/main" id="{D67BBF64-62F7-45DE-AFB0-AB24E8791AE0}"/>
              </a:ext>
            </a:extLst>
          </p:cNvPr>
          <p:cNvGrpSpPr/>
          <p:nvPr/>
        </p:nvGrpSpPr>
        <p:grpSpPr>
          <a:xfrm>
            <a:off x="4126657" y="3925130"/>
            <a:ext cx="3658704" cy="2818115"/>
            <a:chOff x="4126657" y="3925130"/>
            <a:chExt cx="3658704" cy="2818115"/>
          </a:xfrm>
        </p:grpSpPr>
        <p:grpSp>
          <p:nvGrpSpPr>
            <p:cNvPr id="12" name="Group 11">
              <a:extLst>
                <a:ext uri="{FF2B5EF4-FFF2-40B4-BE49-F238E27FC236}">
                  <a16:creationId xmlns:a16="http://schemas.microsoft.com/office/drawing/2014/main" id="{D1F02D98-BBC7-4710-B901-3DFA7B6E4932}"/>
                </a:ext>
              </a:extLst>
            </p:cNvPr>
            <p:cNvGrpSpPr/>
            <p:nvPr/>
          </p:nvGrpSpPr>
          <p:grpSpPr>
            <a:xfrm>
              <a:off x="4126657" y="3925130"/>
              <a:ext cx="3658704" cy="2818115"/>
              <a:chOff x="4126657" y="3925130"/>
              <a:chExt cx="3658704" cy="2818115"/>
            </a:xfrm>
          </p:grpSpPr>
          <p:pic>
            <p:nvPicPr>
              <p:cNvPr id="6" name="Picture 5">
                <a:extLst>
                  <a:ext uri="{FF2B5EF4-FFF2-40B4-BE49-F238E27FC236}">
                    <a16:creationId xmlns:a16="http://schemas.microsoft.com/office/drawing/2014/main" id="{CC99E4E8-9C7E-47C1-9230-6B8E3CEA1F54}"/>
                  </a:ext>
                </a:extLst>
              </p:cNvPr>
              <p:cNvPicPr>
                <a:picLocks noChangeAspect="1"/>
              </p:cNvPicPr>
              <p:nvPr/>
            </p:nvPicPr>
            <p:blipFill>
              <a:blip r:embed="rId3"/>
              <a:stretch>
                <a:fillRect/>
              </a:stretch>
            </p:blipFill>
            <p:spPr>
              <a:xfrm>
                <a:off x="4131679" y="3938608"/>
                <a:ext cx="3651551" cy="2804637"/>
              </a:xfrm>
              <a:prstGeom prst="rect">
                <a:avLst/>
              </a:prstGeom>
            </p:spPr>
          </p:pic>
          <p:cxnSp>
            <p:nvCxnSpPr>
              <p:cNvPr id="8" name="Straight Connector 7">
                <a:extLst>
                  <a:ext uri="{FF2B5EF4-FFF2-40B4-BE49-F238E27FC236}">
                    <a16:creationId xmlns:a16="http://schemas.microsoft.com/office/drawing/2014/main" id="{8A62056D-FFA1-4BD4-AA36-B685360E0F23}"/>
                  </a:ext>
                </a:extLst>
              </p:cNvPr>
              <p:cNvCxnSpPr>
                <a:cxnSpLocks/>
              </p:cNvCxnSpPr>
              <p:nvPr/>
            </p:nvCxnSpPr>
            <p:spPr>
              <a:xfrm>
                <a:off x="4126657" y="3925130"/>
                <a:ext cx="365870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7088CC91-01D0-48DD-AD64-E328004C9C80}"/>
                </a:ext>
              </a:extLst>
            </p:cNvPr>
            <p:cNvSpPr txBox="1"/>
            <p:nvPr/>
          </p:nvSpPr>
          <p:spPr>
            <a:xfrm>
              <a:off x="4384431" y="4489938"/>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50%</a:t>
              </a:r>
            </a:p>
          </p:txBody>
        </p:sp>
      </p:grpSp>
      <p:grpSp>
        <p:nvGrpSpPr>
          <p:cNvPr id="13" name="Group 12">
            <a:extLst>
              <a:ext uri="{FF2B5EF4-FFF2-40B4-BE49-F238E27FC236}">
                <a16:creationId xmlns:a16="http://schemas.microsoft.com/office/drawing/2014/main" id="{CEDE8983-7165-4373-B195-C042D1E5B428}"/>
              </a:ext>
            </a:extLst>
          </p:cNvPr>
          <p:cNvGrpSpPr/>
          <p:nvPr/>
        </p:nvGrpSpPr>
        <p:grpSpPr>
          <a:xfrm>
            <a:off x="5978526" y="3923071"/>
            <a:ext cx="1792022" cy="2813694"/>
            <a:chOff x="5978526" y="3923071"/>
            <a:chExt cx="1792022" cy="2813694"/>
          </a:xfrm>
        </p:grpSpPr>
        <p:pic>
          <p:nvPicPr>
            <p:cNvPr id="9" name="Picture 8">
              <a:extLst>
                <a:ext uri="{FF2B5EF4-FFF2-40B4-BE49-F238E27FC236}">
                  <a16:creationId xmlns:a16="http://schemas.microsoft.com/office/drawing/2014/main" id="{98185F54-EC1B-4FC0-A16A-A78DDEFFBEA1}"/>
                </a:ext>
              </a:extLst>
            </p:cNvPr>
            <p:cNvPicPr>
              <a:picLocks noChangeAspect="1"/>
            </p:cNvPicPr>
            <p:nvPr/>
          </p:nvPicPr>
          <p:blipFill rotWithShape="1">
            <a:blip r:embed="rId4"/>
            <a:srcRect t="1518"/>
            <a:stretch/>
          </p:blipFill>
          <p:spPr>
            <a:xfrm>
              <a:off x="5978526" y="3974690"/>
              <a:ext cx="1792022" cy="2762075"/>
            </a:xfrm>
            <a:prstGeom prst="rect">
              <a:avLst/>
            </a:prstGeom>
          </p:spPr>
        </p:pic>
        <p:cxnSp>
          <p:nvCxnSpPr>
            <p:cNvPr id="11" name="Straight Connector 10">
              <a:extLst>
                <a:ext uri="{FF2B5EF4-FFF2-40B4-BE49-F238E27FC236}">
                  <a16:creationId xmlns:a16="http://schemas.microsoft.com/office/drawing/2014/main" id="{A42D9471-13D9-4AB2-B45D-1A75AC5F547A}"/>
                </a:ext>
              </a:extLst>
            </p:cNvPr>
            <p:cNvCxnSpPr/>
            <p:nvPr/>
          </p:nvCxnSpPr>
          <p:spPr>
            <a:xfrm>
              <a:off x="5980471" y="3923071"/>
              <a:ext cx="0" cy="275794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a:extLst>
              <a:ext uri="{FF2B5EF4-FFF2-40B4-BE49-F238E27FC236}">
                <a16:creationId xmlns:a16="http://schemas.microsoft.com/office/drawing/2014/main" id="{F20B71D3-7324-4291-847B-D84BBDA6B9BB}"/>
              </a:ext>
            </a:extLst>
          </p:cNvPr>
          <p:cNvSpPr txBox="1"/>
          <p:nvPr/>
        </p:nvSpPr>
        <p:spPr>
          <a:xfrm>
            <a:off x="6224954" y="4478215"/>
            <a:ext cx="1383323" cy="923330"/>
          </a:xfrm>
          <a:prstGeom prst="rect">
            <a:avLst/>
          </a:prstGeom>
          <a:noFill/>
        </p:spPr>
        <p:txBody>
          <a:bodyPr wrap="square" rtlCol="0">
            <a:spAutoFit/>
          </a:bodyPr>
          <a:lstStyle/>
          <a:p>
            <a:r>
              <a:rPr lang="en-US" sz="5400" b="1" dirty="0">
                <a:solidFill>
                  <a:schemeClr val="bg1"/>
                </a:solidFill>
                <a:effectLst>
                  <a:outerShdw blurRad="38100" dist="38100" dir="2700000" algn="tl">
                    <a:srgbClr val="000000">
                      <a:alpha val="43137"/>
                    </a:srgbClr>
                  </a:outerShdw>
                </a:effectLst>
              </a:rPr>
              <a:t>25%</a:t>
            </a:r>
          </a:p>
        </p:txBody>
      </p:sp>
    </p:spTree>
    <p:extLst>
      <p:ext uri="{BB962C8B-B14F-4D97-AF65-F5344CB8AC3E}">
        <p14:creationId xmlns:p14="http://schemas.microsoft.com/office/powerpoint/2010/main" val="242081752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a:t>
            </a:r>
            <a:r>
              <a:rPr lang="en-US" dirty="0">
                <a:effectLst>
                  <a:glow rad="127000">
                    <a:srgbClr val="FF0000"/>
                  </a:glow>
                </a:effectLst>
              </a:rPr>
              <a:t>Cush</a:t>
            </a:r>
            <a:r>
              <a:rPr lang="en-US" dirty="0"/>
              <a:t> and Put will be with them, all with shields and helmets,</a:t>
            </a:r>
          </a:p>
          <a:p>
            <a:r>
              <a:rPr lang="en-US" dirty="0"/>
              <a:t> </a:t>
            </a:r>
            <a:r>
              <a:rPr lang="en-US" baseline="30000" dirty="0"/>
              <a:t>6</a:t>
            </a:r>
            <a:r>
              <a:rPr lang="en-US" dirty="0"/>
              <a:t> also Gomer with all </a:t>
            </a:r>
            <a:br>
              <a:rPr lang="en-US" dirty="0"/>
            </a:br>
            <a:r>
              <a:rPr lang="en-US" dirty="0"/>
              <a:t>its troops, and Beth </a:t>
            </a:r>
            <a:r>
              <a:rPr lang="en-US" dirty="0" err="1"/>
              <a:t>Togarmah</a:t>
            </a:r>
            <a:r>
              <a:rPr lang="en-US" dirty="0"/>
              <a:t> from the far north with all its troops--the many nations with you.</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Tree>
    <p:extLst>
      <p:ext uri="{BB962C8B-B14F-4D97-AF65-F5344CB8AC3E}">
        <p14:creationId xmlns:p14="http://schemas.microsoft.com/office/powerpoint/2010/main" val="4201631745"/>
      </p:ext>
    </p:extLst>
  </p:cSld>
  <p:clrMapOvr>
    <a:masterClrMapping/>
  </p:clrMapOvr>
  <p:transition>
    <p:circl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a:t>
            </a:r>
            <a:r>
              <a:rPr lang="en-US" dirty="0">
                <a:effectLst>
                  <a:glow rad="127000">
                    <a:srgbClr val="FF0000"/>
                  </a:glow>
                </a:effectLst>
              </a:rPr>
              <a:t>Cush</a:t>
            </a:r>
            <a:r>
              <a:rPr lang="en-US" dirty="0"/>
              <a:t> and </a:t>
            </a:r>
            <a:r>
              <a:rPr lang="en-US" dirty="0">
                <a:effectLst>
                  <a:glow rad="127000">
                    <a:srgbClr val="FF0000"/>
                  </a:glow>
                </a:effectLst>
              </a:rPr>
              <a:t>Put</a:t>
            </a:r>
            <a:r>
              <a:rPr lang="en-US" dirty="0"/>
              <a:t> will be with them, all with shields and helmets,</a:t>
            </a:r>
          </a:p>
          <a:p>
            <a:r>
              <a:rPr lang="en-US" dirty="0"/>
              <a:t> </a:t>
            </a:r>
            <a:r>
              <a:rPr lang="en-US" baseline="30000" dirty="0"/>
              <a:t>6</a:t>
            </a:r>
            <a:r>
              <a:rPr lang="en-US" dirty="0"/>
              <a:t> also Gomer with all </a:t>
            </a:r>
            <a:br>
              <a:rPr lang="en-US" dirty="0"/>
            </a:br>
            <a:r>
              <a:rPr lang="en-US" dirty="0"/>
              <a:t>its troops, and Beth </a:t>
            </a:r>
            <a:r>
              <a:rPr lang="en-US" dirty="0" err="1"/>
              <a:t>Togarmah</a:t>
            </a:r>
            <a:r>
              <a:rPr lang="en-US" dirty="0"/>
              <a:t> from the far north with all its troops--the many nations with you.</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8" name="Freeform: Shape 17">
            <a:extLst>
              <a:ext uri="{FF2B5EF4-FFF2-40B4-BE49-F238E27FC236}">
                <a16:creationId xmlns:a16="http://schemas.microsoft.com/office/drawing/2014/main" id="{1D0FF64F-B002-491D-89F2-A46496BB5985}"/>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E05246-D325-4F3B-B38C-883C9637AB51}"/>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Tree>
    <p:extLst>
      <p:ext uri="{BB962C8B-B14F-4D97-AF65-F5344CB8AC3E}">
        <p14:creationId xmlns:p14="http://schemas.microsoft.com/office/powerpoint/2010/main" val="3196123860"/>
      </p:ext>
    </p:extLst>
  </p:cSld>
  <p:clrMapOvr>
    <a:masterClrMapping/>
  </p:clrMapOvr>
  <p:transition>
    <p:circl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a:t>
            </a:r>
            <a:r>
              <a:rPr lang="en-US" dirty="0">
                <a:effectLst>
                  <a:glow rad="127000">
                    <a:srgbClr val="FF0000"/>
                  </a:glow>
                </a:effectLst>
              </a:rPr>
              <a:t>Cush</a:t>
            </a:r>
            <a:r>
              <a:rPr lang="en-US" dirty="0"/>
              <a:t> and </a:t>
            </a:r>
            <a:r>
              <a:rPr lang="en-US" dirty="0">
                <a:effectLst>
                  <a:glow rad="127000">
                    <a:srgbClr val="FF0000"/>
                  </a:glow>
                </a:effectLst>
              </a:rPr>
              <a:t>Put</a:t>
            </a:r>
            <a:r>
              <a:rPr lang="en-US" dirty="0"/>
              <a:t> will be with them, all with shields and helmets,</a:t>
            </a:r>
          </a:p>
          <a:p>
            <a:r>
              <a:rPr lang="en-US" dirty="0"/>
              <a:t> </a:t>
            </a:r>
            <a:r>
              <a:rPr lang="en-US" baseline="30000" dirty="0"/>
              <a:t>6</a:t>
            </a:r>
            <a:r>
              <a:rPr lang="en-US" dirty="0"/>
              <a:t> also </a:t>
            </a:r>
            <a:r>
              <a:rPr lang="en-US" dirty="0">
                <a:effectLst>
                  <a:glow rad="127000">
                    <a:srgbClr val="FF0000"/>
                  </a:glow>
                </a:effectLst>
              </a:rPr>
              <a:t>Gomer</a:t>
            </a:r>
            <a:r>
              <a:rPr lang="en-US" dirty="0"/>
              <a:t> with all </a:t>
            </a:r>
            <a:br>
              <a:rPr lang="en-US" dirty="0"/>
            </a:br>
            <a:r>
              <a:rPr lang="en-US" dirty="0"/>
              <a:t>its troops, and Beth </a:t>
            </a:r>
            <a:r>
              <a:rPr lang="en-US" dirty="0" err="1"/>
              <a:t>Togarmah</a:t>
            </a:r>
            <a:r>
              <a:rPr lang="en-US" dirty="0"/>
              <a:t> from the far north with all its troops--the many nations with you.</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8" name="Freeform: Shape 17">
            <a:extLst>
              <a:ext uri="{FF2B5EF4-FFF2-40B4-BE49-F238E27FC236}">
                <a16:creationId xmlns:a16="http://schemas.microsoft.com/office/drawing/2014/main" id="{1D0FF64F-B002-491D-89F2-A46496BB5985}"/>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E05246-D325-4F3B-B38C-883C9637AB51}"/>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14" name="Freeform: Shape 13">
            <a:extLst>
              <a:ext uri="{FF2B5EF4-FFF2-40B4-BE49-F238E27FC236}">
                <a16:creationId xmlns:a16="http://schemas.microsoft.com/office/drawing/2014/main" id="{FAF74CE3-F524-40DE-B87C-0AD2C38531A2}"/>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83D1075-2BDE-469E-AF81-B6B2601B5B4A}"/>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Tree>
    <p:extLst>
      <p:ext uri="{BB962C8B-B14F-4D97-AF65-F5344CB8AC3E}">
        <p14:creationId xmlns:p14="http://schemas.microsoft.com/office/powerpoint/2010/main" val="2653357790"/>
      </p:ext>
    </p:extLst>
  </p:cSld>
  <p:clrMapOvr>
    <a:masterClrMapping/>
  </p:clrMapOvr>
  <p:transition>
    <p:circl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a:t>
            </a:r>
            <a:r>
              <a:rPr lang="en-US" dirty="0">
                <a:effectLst>
                  <a:glow rad="127000">
                    <a:srgbClr val="FF0000"/>
                  </a:glow>
                </a:effectLst>
              </a:rPr>
              <a:t>Cush</a:t>
            </a:r>
            <a:r>
              <a:rPr lang="en-US" dirty="0"/>
              <a:t> and </a:t>
            </a:r>
            <a:r>
              <a:rPr lang="en-US" dirty="0">
                <a:effectLst>
                  <a:glow rad="127000">
                    <a:srgbClr val="FF0000"/>
                  </a:glow>
                </a:effectLst>
              </a:rPr>
              <a:t>Put</a:t>
            </a:r>
            <a:r>
              <a:rPr lang="en-US" dirty="0"/>
              <a:t> will be with them, all with shields and helmets,</a:t>
            </a:r>
          </a:p>
          <a:p>
            <a:r>
              <a:rPr lang="en-US" dirty="0"/>
              <a:t> </a:t>
            </a:r>
            <a:r>
              <a:rPr lang="en-US" baseline="30000" dirty="0"/>
              <a:t>6</a:t>
            </a:r>
            <a:r>
              <a:rPr lang="en-US" dirty="0"/>
              <a:t> also </a:t>
            </a:r>
            <a:r>
              <a:rPr lang="en-US" dirty="0">
                <a:effectLst>
                  <a:glow rad="127000">
                    <a:srgbClr val="FF0000"/>
                  </a:glow>
                </a:effectLst>
              </a:rPr>
              <a:t>Gomer</a:t>
            </a:r>
            <a:r>
              <a:rPr lang="en-US" dirty="0"/>
              <a:t> with all </a:t>
            </a:r>
            <a:br>
              <a:rPr lang="en-US" dirty="0"/>
            </a:br>
            <a:r>
              <a:rPr lang="en-US" dirty="0"/>
              <a:t>its troops, and </a:t>
            </a:r>
            <a:r>
              <a:rPr lang="en-US" dirty="0">
                <a:effectLst>
                  <a:glow rad="127000">
                    <a:srgbClr val="FF0000"/>
                  </a:glow>
                </a:effectLst>
              </a:rPr>
              <a:t>Beth </a:t>
            </a:r>
            <a:r>
              <a:rPr lang="en-US" dirty="0" err="1">
                <a:effectLst>
                  <a:glow rad="127000">
                    <a:srgbClr val="FF0000"/>
                  </a:glow>
                </a:effectLst>
              </a:rPr>
              <a:t>Togarmah</a:t>
            </a:r>
            <a:r>
              <a:rPr lang="en-US" dirty="0"/>
              <a:t> from the far north with all its troops--the many nations with you.</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8" name="Freeform: Shape 17">
            <a:extLst>
              <a:ext uri="{FF2B5EF4-FFF2-40B4-BE49-F238E27FC236}">
                <a16:creationId xmlns:a16="http://schemas.microsoft.com/office/drawing/2014/main" id="{1D0FF64F-B002-491D-89F2-A46496BB5985}"/>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E05246-D325-4F3B-B38C-883C9637AB51}"/>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14" name="Freeform: Shape 13">
            <a:extLst>
              <a:ext uri="{FF2B5EF4-FFF2-40B4-BE49-F238E27FC236}">
                <a16:creationId xmlns:a16="http://schemas.microsoft.com/office/drawing/2014/main" id="{FAF74CE3-F524-40DE-B87C-0AD2C38531A2}"/>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83D1075-2BDE-469E-AF81-B6B2601B5B4A}"/>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025E2E31-751D-405A-A422-342E5DABA904}"/>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15729D-6DB5-4CE5-B3EB-9CC308737E24}"/>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Tree>
    <p:extLst>
      <p:ext uri="{BB962C8B-B14F-4D97-AF65-F5344CB8AC3E}">
        <p14:creationId xmlns:p14="http://schemas.microsoft.com/office/powerpoint/2010/main" val="3485409449"/>
      </p:ext>
    </p:extLst>
  </p:cSld>
  <p:clrMapOvr>
    <a:masterClrMapping/>
  </p:clrMapOvr>
  <p:transition>
    <p:circl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5</a:t>
            </a:r>
            <a:r>
              <a:rPr lang="en-US" dirty="0"/>
              <a:t> </a:t>
            </a:r>
            <a:r>
              <a:rPr lang="en-US" dirty="0">
                <a:effectLst>
                  <a:glow rad="127000">
                    <a:srgbClr val="FF0000"/>
                  </a:glow>
                </a:effectLst>
              </a:rPr>
              <a:t>Persia</a:t>
            </a:r>
            <a:r>
              <a:rPr lang="en-US" dirty="0"/>
              <a:t>, </a:t>
            </a:r>
            <a:r>
              <a:rPr lang="en-US" dirty="0">
                <a:effectLst>
                  <a:glow rad="127000">
                    <a:srgbClr val="FF0000"/>
                  </a:glow>
                </a:effectLst>
              </a:rPr>
              <a:t>Cush</a:t>
            </a:r>
            <a:r>
              <a:rPr lang="en-US" dirty="0"/>
              <a:t> and </a:t>
            </a:r>
            <a:r>
              <a:rPr lang="en-US" dirty="0">
                <a:effectLst>
                  <a:glow rad="127000">
                    <a:srgbClr val="FF0000"/>
                  </a:glow>
                </a:effectLst>
              </a:rPr>
              <a:t>Put</a:t>
            </a:r>
            <a:r>
              <a:rPr lang="en-US" dirty="0"/>
              <a:t> will be with them, all with shields and helmets,</a:t>
            </a:r>
          </a:p>
          <a:p>
            <a:r>
              <a:rPr lang="en-US" dirty="0"/>
              <a:t> </a:t>
            </a:r>
            <a:r>
              <a:rPr lang="en-US" baseline="30000" dirty="0"/>
              <a:t>6</a:t>
            </a:r>
            <a:r>
              <a:rPr lang="en-US" dirty="0"/>
              <a:t> also </a:t>
            </a:r>
            <a:r>
              <a:rPr lang="en-US" dirty="0">
                <a:effectLst>
                  <a:glow rad="127000">
                    <a:srgbClr val="FF0000"/>
                  </a:glow>
                </a:effectLst>
              </a:rPr>
              <a:t>Gomer</a:t>
            </a:r>
            <a:r>
              <a:rPr lang="en-US" dirty="0"/>
              <a:t> with all </a:t>
            </a:r>
            <a:br>
              <a:rPr lang="en-US" dirty="0"/>
            </a:br>
            <a:r>
              <a:rPr lang="en-US" dirty="0"/>
              <a:t>its troops, and </a:t>
            </a:r>
            <a:r>
              <a:rPr lang="en-US" dirty="0">
                <a:effectLst>
                  <a:glow rad="127000">
                    <a:srgbClr val="FF0000"/>
                  </a:glow>
                </a:effectLst>
              </a:rPr>
              <a:t>Beth </a:t>
            </a:r>
            <a:r>
              <a:rPr lang="en-US" dirty="0" err="1">
                <a:effectLst>
                  <a:glow rad="127000">
                    <a:srgbClr val="FF0000"/>
                  </a:glow>
                </a:effectLst>
              </a:rPr>
              <a:t>Togarmah</a:t>
            </a:r>
            <a:r>
              <a:rPr lang="en-US" dirty="0"/>
              <a:t> from the far north with all its troops--the </a:t>
            </a:r>
            <a:r>
              <a:rPr lang="en-US" dirty="0">
                <a:effectLst>
                  <a:glow rad="127000">
                    <a:srgbClr val="FF0000"/>
                  </a:glow>
                </a:effectLst>
              </a:rPr>
              <a:t>many nations with you</a:t>
            </a:r>
            <a:r>
              <a:rPr lang="en-US" dirty="0"/>
              <a:t>.</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8" name="Freeform: Shape 17">
            <a:extLst>
              <a:ext uri="{FF2B5EF4-FFF2-40B4-BE49-F238E27FC236}">
                <a16:creationId xmlns:a16="http://schemas.microsoft.com/office/drawing/2014/main" id="{1D0FF64F-B002-491D-89F2-A46496BB5985}"/>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CE05246-D325-4F3B-B38C-883C9637AB51}"/>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14" name="Freeform: Shape 13">
            <a:extLst>
              <a:ext uri="{FF2B5EF4-FFF2-40B4-BE49-F238E27FC236}">
                <a16:creationId xmlns:a16="http://schemas.microsoft.com/office/drawing/2014/main" id="{FAF74CE3-F524-40DE-B87C-0AD2C38531A2}"/>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83D1075-2BDE-469E-AF81-B6B2601B5B4A}"/>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025E2E31-751D-405A-A422-342E5DABA904}"/>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15729D-6DB5-4CE5-B3EB-9CC308737E24}"/>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Tree>
    <p:extLst>
      <p:ext uri="{BB962C8B-B14F-4D97-AF65-F5344CB8AC3E}">
        <p14:creationId xmlns:p14="http://schemas.microsoft.com/office/powerpoint/2010/main" val="3848373270"/>
      </p:ext>
    </p:extLst>
  </p:cSld>
  <p:clrMapOvr>
    <a:masterClrMapping/>
  </p:clrMapOvr>
  <p:transition>
    <p:circl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dirty="0"/>
              <a:t> </a:t>
            </a:r>
            <a:r>
              <a:rPr lang="en-US" baseline="30000" dirty="0"/>
              <a:t>8</a:t>
            </a:r>
            <a:r>
              <a:rPr lang="en-US" dirty="0"/>
              <a:t> After many days you will be called to arms. </a:t>
            </a:r>
            <a:r>
              <a:rPr lang="en-US" dirty="0">
                <a:effectLst>
                  <a:glow rad="127000">
                    <a:srgbClr val="FF0000"/>
                  </a:glow>
                </a:effectLst>
              </a:rPr>
              <a:t>In future years</a:t>
            </a:r>
            <a:r>
              <a:rPr lang="en-US" dirty="0"/>
              <a:t> </a:t>
            </a:r>
            <a:r>
              <a:rPr lang="en-US" dirty="0">
                <a:effectLst>
                  <a:glow rad="127000">
                    <a:srgbClr val="FF0000"/>
                  </a:glow>
                </a:effectLst>
              </a:rPr>
              <a:t>you will invade a land</a:t>
            </a:r>
            <a:r>
              <a:rPr lang="en-US" dirty="0"/>
              <a:t> that has recovered from war, whose people were gathered from many nations to the mountains of Israel, which had long been desolate. They had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823D1848-1C0F-4667-8FAB-067EE32C858E}"/>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C44C38F-E5E9-4470-98F3-52AF272251C3}"/>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20" name="Arrow: Down 19">
            <a:extLst>
              <a:ext uri="{FF2B5EF4-FFF2-40B4-BE49-F238E27FC236}">
                <a16:creationId xmlns:a16="http://schemas.microsoft.com/office/drawing/2014/main" id="{AA78BC80-D843-4E66-819C-315A92DEC6F5}"/>
              </a:ext>
            </a:extLst>
          </p:cNvPr>
          <p:cNvSpPr/>
          <p:nvPr/>
        </p:nvSpPr>
        <p:spPr>
          <a:xfrm>
            <a:off x="8515350" y="1943100"/>
            <a:ext cx="800100" cy="1219200"/>
          </a:xfrm>
          <a:prstGeom prst="downArrow">
            <a:avLst/>
          </a:prstGeom>
          <a:solidFill>
            <a:srgbClr val="002060"/>
          </a:solidFill>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glow rad="127000">
                  <a:schemeClr val="bg1"/>
                </a:glow>
              </a:effectLst>
            </a:endParaRPr>
          </a:p>
        </p:txBody>
      </p:sp>
    </p:spTree>
    <p:extLst>
      <p:ext uri="{BB962C8B-B14F-4D97-AF65-F5344CB8AC3E}">
        <p14:creationId xmlns:p14="http://schemas.microsoft.com/office/powerpoint/2010/main" val="15974724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dirty="0"/>
              <a:t>been brought out from the nations, and now all of them live in safety.</a:t>
            </a:r>
          </a:p>
          <a:p>
            <a:r>
              <a:rPr lang="en-US" dirty="0"/>
              <a:t> </a:t>
            </a:r>
            <a:r>
              <a:rPr lang="en-US" baseline="30000" dirty="0"/>
              <a:t>9</a:t>
            </a:r>
            <a:r>
              <a:rPr lang="en-US" dirty="0"/>
              <a:t> You [Gog] and all your troops and the many nations with you will go </a:t>
            </a:r>
            <a:br>
              <a:rPr lang="en-US" dirty="0"/>
            </a:br>
            <a:r>
              <a:rPr lang="en-US" dirty="0"/>
              <a:t>up, </a:t>
            </a:r>
            <a:r>
              <a:rPr lang="en-US" dirty="0">
                <a:effectLst>
                  <a:glow rad="127000">
                    <a:srgbClr val="FF0000"/>
                  </a:glow>
                </a:effectLst>
              </a:rPr>
              <a:t>advancing like a storm</a:t>
            </a:r>
            <a:r>
              <a:rPr lang="en-US" dirty="0"/>
              <a:t>; you will be like a cloud covering the land.</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19F6EEF1-4F64-4F9E-A6DD-F433B5EBE472}"/>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53798D3-D8B8-4C50-8B1C-00D35CC82607}"/>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20" name="Arrow: Down 19">
            <a:extLst>
              <a:ext uri="{FF2B5EF4-FFF2-40B4-BE49-F238E27FC236}">
                <a16:creationId xmlns:a16="http://schemas.microsoft.com/office/drawing/2014/main" id="{03452EF2-A399-4F61-880F-EBF8A1BAADA5}"/>
              </a:ext>
            </a:extLst>
          </p:cNvPr>
          <p:cNvSpPr/>
          <p:nvPr/>
        </p:nvSpPr>
        <p:spPr>
          <a:xfrm>
            <a:off x="8515350" y="1943100"/>
            <a:ext cx="800100" cy="1219200"/>
          </a:xfrm>
          <a:prstGeom prst="downArrow">
            <a:avLst/>
          </a:prstGeom>
          <a:solidFill>
            <a:srgbClr val="002060"/>
          </a:solidFill>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glow rad="127000">
                  <a:schemeClr val="bg1"/>
                </a:glow>
              </a:effectLst>
            </a:endParaRPr>
          </a:p>
        </p:txBody>
      </p:sp>
    </p:spTree>
    <p:extLst>
      <p:ext uri="{BB962C8B-B14F-4D97-AF65-F5344CB8AC3E}">
        <p14:creationId xmlns:p14="http://schemas.microsoft.com/office/powerpoint/2010/main" val="2270844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6273236" cy="4858802"/>
          </a:xfrm>
        </p:spPr>
        <p:txBody>
          <a:bodyPr/>
          <a:lstStyle/>
          <a:p>
            <a:r>
              <a:rPr lang="en-US" dirty="0"/>
              <a:t> </a:t>
            </a:r>
            <a:r>
              <a:rPr lang="en-US" baseline="30000" dirty="0"/>
              <a:t>15</a:t>
            </a:r>
            <a:r>
              <a:rPr lang="en-US" dirty="0"/>
              <a:t> You will come from your place in the far north, you </a:t>
            </a:r>
            <a:br>
              <a:rPr lang="en-US" dirty="0"/>
            </a:br>
            <a:r>
              <a:rPr lang="en-US" dirty="0"/>
              <a:t>and many nations with</a:t>
            </a:r>
            <a:br>
              <a:rPr lang="en-US" dirty="0"/>
            </a:br>
            <a:r>
              <a:rPr lang="en-US" dirty="0"/>
              <a:t> you, ....  </a:t>
            </a:r>
            <a:r>
              <a:rPr lang="en-US" baseline="30000" dirty="0"/>
              <a:t>16</a:t>
            </a:r>
            <a:r>
              <a:rPr lang="en-US" dirty="0"/>
              <a:t> You will </a:t>
            </a:r>
            <a:br>
              <a:rPr lang="en-US" dirty="0"/>
            </a:br>
            <a:r>
              <a:rPr lang="en-US" dirty="0"/>
              <a:t>advance against my </a:t>
            </a:r>
            <a:br>
              <a:rPr lang="en-US" dirty="0"/>
            </a:br>
            <a:r>
              <a:rPr lang="en-US" dirty="0"/>
              <a:t>people Israel like a cloud </a:t>
            </a:r>
            <a:br>
              <a:rPr lang="en-US" dirty="0"/>
            </a:br>
            <a:r>
              <a:rPr lang="en-US" dirty="0"/>
              <a:t>that covers the land. In </a:t>
            </a:r>
            <a:br>
              <a:rPr lang="en-US" dirty="0"/>
            </a:br>
            <a:r>
              <a:rPr lang="en-US" dirty="0"/>
              <a:t>days to come, O Gog, I will bring you against my land,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CCBDFDCF-A9CB-4C8D-A7B0-58C880A07D58}"/>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A9C8FBD-61BA-4A1B-830D-AA0A1F7AE404}"/>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20" name="Arrow: Down 19">
            <a:extLst>
              <a:ext uri="{FF2B5EF4-FFF2-40B4-BE49-F238E27FC236}">
                <a16:creationId xmlns:a16="http://schemas.microsoft.com/office/drawing/2014/main" id="{8419C632-7F07-46CC-851F-2BD310AE50A0}"/>
              </a:ext>
            </a:extLst>
          </p:cNvPr>
          <p:cNvSpPr/>
          <p:nvPr/>
        </p:nvSpPr>
        <p:spPr>
          <a:xfrm>
            <a:off x="8515350" y="1943100"/>
            <a:ext cx="800100" cy="1219200"/>
          </a:xfrm>
          <a:prstGeom prst="downArrow">
            <a:avLst/>
          </a:prstGeom>
          <a:solidFill>
            <a:srgbClr val="002060"/>
          </a:solidFill>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glow rad="127000">
                  <a:schemeClr val="bg1"/>
                </a:glow>
              </a:effectLst>
            </a:endParaRPr>
          </a:p>
        </p:txBody>
      </p:sp>
    </p:spTree>
    <p:extLst>
      <p:ext uri="{BB962C8B-B14F-4D97-AF65-F5344CB8AC3E}">
        <p14:creationId xmlns:p14="http://schemas.microsoft.com/office/powerpoint/2010/main" val="1800864068"/>
      </p:ext>
    </p:extLst>
  </p:cSld>
  <p:clrMapOvr>
    <a:masterClrMapping/>
  </p:clrMapOvr>
  <p:transition>
    <p:circl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baseline="30000" dirty="0"/>
              <a:t>18</a:t>
            </a:r>
            <a:r>
              <a:rPr lang="en-US" dirty="0"/>
              <a:t> This is what will happen </a:t>
            </a:r>
            <a:r>
              <a:rPr lang="en-US" dirty="0">
                <a:effectLst>
                  <a:glow rad="127000">
                    <a:srgbClr val="FF0000"/>
                  </a:glow>
                </a:effectLst>
              </a:rPr>
              <a:t>in that day </a:t>
            </a:r>
            <a:r>
              <a:rPr lang="en-US" dirty="0"/>
              <a:t>....  </a:t>
            </a:r>
            <a:r>
              <a:rPr lang="en-US" baseline="30000" dirty="0"/>
              <a:t>19</a:t>
            </a:r>
            <a:r>
              <a:rPr lang="en-US" dirty="0"/>
              <a:t> In my </a:t>
            </a:r>
            <a:br>
              <a:rPr lang="en-US" dirty="0"/>
            </a:br>
            <a:r>
              <a:rPr lang="en-US" dirty="0"/>
              <a:t>zeal and </a:t>
            </a:r>
            <a:r>
              <a:rPr lang="en-US" dirty="0">
                <a:effectLst>
                  <a:glow rad="127000">
                    <a:srgbClr val="FF0000"/>
                  </a:glow>
                </a:effectLst>
              </a:rPr>
              <a:t>fiery wrath </a:t>
            </a:r>
            <a:r>
              <a:rPr lang="en-US" dirty="0"/>
              <a:t>I declare that at that time there shall be a </a:t>
            </a:r>
            <a:r>
              <a:rPr lang="en-US" dirty="0">
                <a:effectLst>
                  <a:glow rad="127000">
                    <a:srgbClr val="FF0000"/>
                  </a:glow>
                </a:effectLst>
              </a:rPr>
              <a:t>great earthquake</a:t>
            </a:r>
            <a:r>
              <a:rPr lang="en-US" dirty="0"/>
              <a:t> in the land of Israel. </a:t>
            </a:r>
            <a:r>
              <a:rPr lang="en-US" baseline="30000" dirty="0"/>
              <a:t>21</a:t>
            </a:r>
            <a:r>
              <a:rPr lang="en-US" dirty="0"/>
              <a:t> I will summon a </a:t>
            </a:r>
            <a:r>
              <a:rPr lang="en-US" dirty="0">
                <a:effectLst>
                  <a:glow rad="127000">
                    <a:srgbClr val="FF0000"/>
                  </a:glow>
                </a:effectLst>
              </a:rPr>
              <a:t>sword</a:t>
            </a:r>
            <a:r>
              <a:rPr lang="en-US" dirty="0"/>
              <a:t> against Gog on all my mountains,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86C2D62E-7B18-404F-A280-D424007E2776}"/>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873280D-440C-4880-8B9F-3508CF01F59B}"/>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
        <p:nvSpPr>
          <p:cNvPr id="20" name="Arrow: Down 19">
            <a:extLst>
              <a:ext uri="{FF2B5EF4-FFF2-40B4-BE49-F238E27FC236}">
                <a16:creationId xmlns:a16="http://schemas.microsoft.com/office/drawing/2014/main" id="{1F3D18FD-3358-4B94-9677-69D51290A7EE}"/>
              </a:ext>
            </a:extLst>
          </p:cNvPr>
          <p:cNvSpPr/>
          <p:nvPr/>
        </p:nvSpPr>
        <p:spPr>
          <a:xfrm>
            <a:off x="8515350" y="1943100"/>
            <a:ext cx="800100" cy="1219200"/>
          </a:xfrm>
          <a:prstGeom prst="downArrow">
            <a:avLst/>
          </a:prstGeom>
          <a:solidFill>
            <a:srgbClr val="002060"/>
          </a:solidFill>
          <a:effectLst>
            <a:glow rad="1270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glow rad="127000">
                  <a:schemeClr val="bg1"/>
                </a:glow>
              </a:effectLst>
            </a:endParaRPr>
          </a:p>
        </p:txBody>
      </p:sp>
    </p:spTree>
    <p:extLst>
      <p:ext uri="{BB962C8B-B14F-4D97-AF65-F5344CB8AC3E}">
        <p14:creationId xmlns:p14="http://schemas.microsoft.com/office/powerpoint/2010/main" val="178123912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pPr>
              <a:lnSpc>
                <a:spcPct val="85000"/>
              </a:lnSpc>
            </a:pPr>
            <a:r>
              <a:rPr lang="en-US" dirty="0"/>
              <a:t>Every man's sword will be against his brother.  </a:t>
            </a:r>
            <a:r>
              <a:rPr lang="en-US" baseline="30000" dirty="0"/>
              <a:t>22</a:t>
            </a:r>
            <a:r>
              <a:rPr lang="en-US" dirty="0"/>
              <a:t> I </a:t>
            </a:r>
            <a:br>
              <a:rPr lang="en-US" dirty="0"/>
            </a:br>
            <a:r>
              <a:rPr lang="en-US" dirty="0"/>
              <a:t>will execute judgment upon him with </a:t>
            </a:r>
            <a:r>
              <a:rPr lang="en-US" dirty="0">
                <a:effectLst>
                  <a:glow rad="127000">
                    <a:srgbClr val="FF0000"/>
                  </a:glow>
                </a:effectLst>
              </a:rPr>
              <a:t>plague</a:t>
            </a:r>
            <a:r>
              <a:rPr lang="en-US" dirty="0"/>
              <a:t> </a:t>
            </a:r>
            <a:br>
              <a:rPr lang="en-US" dirty="0"/>
            </a:br>
            <a:r>
              <a:rPr lang="en-US" dirty="0"/>
              <a:t>and </a:t>
            </a:r>
            <a:r>
              <a:rPr lang="en-US" dirty="0">
                <a:effectLst>
                  <a:glow rad="127000">
                    <a:srgbClr val="FF0000"/>
                  </a:glow>
                </a:effectLst>
              </a:rPr>
              <a:t>bloodshed</a:t>
            </a:r>
            <a:r>
              <a:rPr lang="en-US" dirty="0"/>
              <a:t>; I will </a:t>
            </a:r>
            <a:br>
              <a:rPr lang="en-US" dirty="0"/>
            </a:br>
            <a:r>
              <a:rPr lang="en-US" dirty="0"/>
              <a:t>pour down torrents of </a:t>
            </a:r>
            <a:br>
              <a:rPr lang="en-US" dirty="0"/>
            </a:br>
            <a:r>
              <a:rPr lang="en-US" dirty="0"/>
              <a:t>rain, </a:t>
            </a:r>
            <a:r>
              <a:rPr lang="en-US" dirty="0">
                <a:effectLst>
                  <a:glow rad="127000">
                    <a:srgbClr val="FF0000"/>
                  </a:glow>
                </a:effectLst>
              </a:rPr>
              <a:t>hailstones</a:t>
            </a:r>
            <a:r>
              <a:rPr lang="en-US" dirty="0"/>
              <a:t> and </a:t>
            </a:r>
            <a:r>
              <a:rPr lang="en-US" dirty="0">
                <a:effectLst>
                  <a:glow rad="127000">
                    <a:srgbClr val="FF0000"/>
                  </a:glow>
                </a:effectLst>
              </a:rPr>
              <a:t>burning sulfur </a:t>
            </a:r>
            <a:r>
              <a:rPr lang="en-US" dirty="0"/>
              <a:t>on him </a:t>
            </a:r>
            <a:br>
              <a:rPr lang="en-US" dirty="0"/>
            </a:br>
            <a:r>
              <a:rPr lang="en-US" dirty="0"/>
              <a:t>and on his troops and on the many nations with him.</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A0DEC69D-AA3A-4733-B08E-62A8ECC5738B}"/>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CFFBE31-D12E-450F-99D2-698299101245}"/>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Tree>
    <p:extLst>
      <p:ext uri="{BB962C8B-B14F-4D97-AF65-F5344CB8AC3E}">
        <p14:creationId xmlns:p14="http://schemas.microsoft.com/office/powerpoint/2010/main" val="117137719"/>
      </p:ext>
    </p:extLst>
  </p:cSld>
  <p:clrMapOvr>
    <a:masterClrMapping/>
  </p:clrMapOvr>
  <p:transition>
    <p:circl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a:extLst>
              <a:ext uri="{FF2B5EF4-FFF2-40B4-BE49-F238E27FC236}">
                <a16:creationId xmlns:a16="http://schemas.microsoft.com/office/drawing/2014/main" id="{7FD63E2C-6624-4425-AA30-2818736202B2}"/>
              </a:ext>
            </a:extLst>
          </p:cNvPr>
          <p:cNvSpPr/>
          <p:nvPr/>
        </p:nvSpPr>
        <p:spPr>
          <a:xfrm>
            <a:off x="671946" y="1491916"/>
            <a:ext cx="7477444" cy="3272589"/>
          </a:xfrm>
          <a:prstGeom prst="wedgeRectCallout">
            <a:avLst>
              <a:gd name="adj1" fmla="val 71506"/>
              <a:gd name="adj2" fmla="val 2445"/>
            </a:avLst>
          </a:prstGeom>
          <a:solidFill>
            <a:srgbClr val="052441">
              <a:alpha val="5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865B45-FFA0-464B-B200-FFE7F4B9E526}"/>
              </a:ext>
            </a:extLst>
          </p:cNvPr>
          <p:cNvSpPr>
            <a:spLocks noGrp="1"/>
          </p:cNvSpPr>
          <p:nvPr>
            <p:ph type="title"/>
          </p:nvPr>
        </p:nvSpPr>
        <p:spPr/>
        <p:txBody>
          <a:bodyPr/>
          <a:lstStyle/>
          <a:p>
            <a:r>
              <a:rPr lang="en-US" dirty="0"/>
              <a:t>Dark Days Ahead</a:t>
            </a:r>
          </a:p>
        </p:txBody>
      </p:sp>
      <p:sp>
        <p:nvSpPr>
          <p:cNvPr id="3" name="Content Placeholder 2">
            <a:extLst>
              <a:ext uri="{FF2B5EF4-FFF2-40B4-BE49-F238E27FC236}">
                <a16:creationId xmlns:a16="http://schemas.microsoft.com/office/drawing/2014/main" id="{6DD8BF58-2363-42AE-9932-A5E8CD6D42CE}"/>
              </a:ext>
            </a:extLst>
          </p:cNvPr>
          <p:cNvSpPr>
            <a:spLocks noGrp="1"/>
          </p:cNvSpPr>
          <p:nvPr>
            <p:ph idx="1"/>
          </p:nvPr>
        </p:nvSpPr>
        <p:spPr>
          <a:xfrm>
            <a:off x="994611" y="1748589"/>
            <a:ext cx="6866022" cy="4428374"/>
          </a:xfrm>
        </p:spPr>
        <p:txBody>
          <a:bodyPr/>
          <a:lstStyle/>
          <a:p>
            <a:r>
              <a:rPr lang="en-US" dirty="0"/>
              <a:t>For then there will be great tribulation, such as has not been from the beginning of the world until now, no, and never will be. (Matthew 24:21 ESV)</a:t>
            </a:r>
          </a:p>
        </p:txBody>
      </p:sp>
      <p:pic>
        <p:nvPicPr>
          <p:cNvPr id="4" name="Picture 2">
            <a:extLst>
              <a:ext uri="{FF2B5EF4-FFF2-40B4-BE49-F238E27FC236}">
                <a16:creationId xmlns:a16="http://schemas.microsoft.com/office/drawing/2014/main" id="{16401D7D-1A99-4E56-BB87-7E81F9DE6B32}"/>
              </a:ext>
            </a:extLst>
          </p:cNvPr>
          <p:cNvPicPr>
            <a:picLocks noChangeAspect="1" noChangeArrowheads="1"/>
          </p:cNvPicPr>
          <p:nvPr/>
        </p:nvPicPr>
        <p:blipFill>
          <a:blip r:embed="rId2" cstate="print"/>
          <a:srcRect l="-3947" r="-8383" b="7309"/>
          <a:stretch>
            <a:fillRect/>
          </a:stretch>
        </p:blipFill>
        <p:spPr bwMode="auto">
          <a:xfrm>
            <a:off x="7805057" y="1752600"/>
            <a:ext cx="5275051" cy="5105400"/>
          </a:xfrm>
          <a:prstGeom prst="rect">
            <a:avLst/>
          </a:prstGeom>
          <a:noFill/>
          <a:ln w="9525">
            <a:noFill/>
            <a:miter lim="800000"/>
            <a:headEnd/>
            <a:tailEnd/>
          </a:ln>
          <a:effectLst/>
        </p:spPr>
      </p:pic>
    </p:spTree>
    <p:extLst>
      <p:ext uri="{BB962C8B-B14F-4D97-AF65-F5344CB8AC3E}">
        <p14:creationId xmlns:p14="http://schemas.microsoft.com/office/powerpoint/2010/main" val="2354943339"/>
      </p:ext>
    </p:extLst>
  </p:cSld>
  <p:clrMapOvr>
    <a:masterClrMapping/>
  </p:clrMapOvr>
  <p:transition>
    <p:circl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dirty="0"/>
              <a:t>39:</a:t>
            </a:r>
            <a:r>
              <a:rPr lang="en-US" baseline="30000" dirty="0"/>
              <a:t>4</a:t>
            </a:r>
            <a:r>
              <a:rPr lang="en-US" dirty="0"/>
              <a:t> On the mountains of Israel </a:t>
            </a:r>
            <a:r>
              <a:rPr lang="en-US" dirty="0">
                <a:effectLst>
                  <a:glow rad="127000">
                    <a:srgbClr val="FF0000"/>
                  </a:glow>
                </a:effectLst>
              </a:rPr>
              <a:t>you will fall</a:t>
            </a:r>
            <a:r>
              <a:rPr lang="en-US" dirty="0"/>
              <a:t>, you </a:t>
            </a:r>
            <a:br>
              <a:rPr lang="en-US" dirty="0"/>
            </a:br>
            <a:r>
              <a:rPr lang="en-US" dirty="0"/>
              <a:t>and all your troops and </a:t>
            </a:r>
            <a:br>
              <a:rPr lang="en-US" dirty="0"/>
            </a:br>
            <a:r>
              <a:rPr lang="en-US" dirty="0"/>
              <a:t>the nations with you.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42333381-A8B1-4AA0-995D-5E9C3021072D}"/>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966FF3-1951-4066-AF7D-9D3EA194143C}"/>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Tree>
    <p:extLst>
      <p:ext uri="{BB962C8B-B14F-4D97-AF65-F5344CB8AC3E}">
        <p14:creationId xmlns:p14="http://schemas.microsoft.com/office/powerpoint/2010/main" val="1074338314"/>
      </p:ext>
    </p:extLst>
  </p:cSld>
  <p:clrMapOvr>
    <a:masterClrMapping/>
  </p:clrMapOvr>
  <p:transition>
    <p:circl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Ezekiel 38</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dirty="0"/>
              <a:t>39:</a:t>
            </a:r>
            <a:r>
              <a:rPr lang="en-US" baseline="30000" dirty="0"/>
              <a:t>4</a:t>
            </a:r>
            <a:r>
              <a:rPr lang="en-US" dirty="0"/>
              <a:t> On the mountains of Israel </a:t>
            </a:r>
            <a:r>
              <a:rPr lang="en-US" dirty="0">
                <a:effectLst>
                  <a:glow rad="127000">
                    <a:srgbClr val="FF0000"/>
                  </a:glow>
                </a:effectLst>
              </a:rPr>
              <a:t>you will fall</a:t>
            </a:r>
            <a:r>
              <a:rPr lang="en-US" dirty="0"/>
              <a:t>, you </a:t>
            </a:r>
            <a:br>
              <a:rPr lang="en-US" dirty="0"/>
            </a:br>
            <a:r>
              <a:rPr lang="en-US" dirty="0"/>
              <a:t>and </a:t>
            </a:r>
            <a:r>
              <a:rPr lang="en-US" dirty="0">
                <a:effectLst>
                  <a:glow rad="127000">
                    <a:srgbClr val="FF0000"/>
                  </a:glow>
                </a:effectLst>
              </a:rPr>
              <a:t>all your troops and </a:t>
            </a:r>
            <a:br>
              <a:rPr lang="en-US" dirty="0">
                <a:effectLst>
                  <a:glow rad="127000">
                    <a:srgbClr val="FF0000"/>
                  </a:glow>
                </a:effectLst>
              </a:rPr>
            </a:br>
            <a:r>
              <a:rPr lang="en-US" dirty="0">
                <a:effectLst>
                  <a:glow rad="127000">
                    <a:srgbClr val="FF0000"/>
                  </a:glow>
                </a:effectLst>
              </a:rPr>
              <a:t>the nations with you</a:t>
            </a:r>
            <a:r>
              <a:rPr lang="en-US" dirty="0"/>
              <a:t>.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42333381-A8B1-4AA0-995D-5E9C3021072D}"/>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966FF3-1951-4066-AF7D-9D3EA194143C}"/>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Tree>
    <p:extLst>
      <p:ext uri="{BB962C8B-B14F-4D97-AF65-F5344CB8AC3E}">
        <p14:creationId xmlns:p14="http://schemas.microsoft.com/office/powerpoint/2010/main" val="1608015131"/>
      </p:ext>
    </p:extLst>
  </p:cSld>
  <p:clrMapOvr>
    <a:masterClrMapping/>
  </p:clrMapOvr>
  <p:transition>
    <p:circl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AAC020-E581-4C9A-9628-048B43F7E867}"/>
              </a:ext>
            </a:extLst>
          </p:cNvPr>
          <p:cNvPicPr>
            <a:picLocks noChangeAspect="1"/>
          </p:cNvPicPr>
          <p:nvPr/>
        </p:nvPicPr>
        <p:blipFill rotWithShape="1">
          <a:blip r:embed="rId3"/>
          <a:srcRect r="26364"/>
          <a:stretch/>
        </p:blipFill>
        <p:spPr>
          <a:xfrm>
            <a:off x="4664272" y="0"/>
            <a:ext cx="7527728" cy="6858000"/>
          </a:xfrm>
          <a:prstGeom prst="rect">
            <a:avLst/>
          </a:prstGeom>
        </p:spPr>
      </p:pic>
      <p:sp>
        <p:nvSpPr>
          <p:cNvPr id="6" name="Title 5"/>
          <p:cNvSpPr>
            <a:spLocks noGrp="1"/>
          </p:cNvSpPr>
          <p:nvPr>
            <p:ph type="title"/>
          </p:nvPr>
        </p:nvSpPr>
        <p:spPr/>
        <p:txBody>
          <a:bodyPr/>
          <a:lstStyle/>
          <a:p>
            <a:pPr algn="l"/>
            <a:r>
              <a:rPr lang="en-US" dirty="0"/>
              <a:t>  The Rumors of this war</a:t>
            </a:r>
            <a:endParaRPr lang="en-US" u="sng" dirty="0">
              <a:solidFill>
                <a:srgbClr val="FF0000"/>
              </a:solidFill>
            </a:endParaRPr>
          </a:p>
        </p:txBody>
      </p:sp>
      <p:sp>
        <p:nvSpPr>
          <p:cNvPr id="5" name="Content Placeholder 4"/>
          <p:cNvSpPr>
            <a:spLocks noGrp="1"/>
          </p:cNvSpPr>
          <p:nvPr>
            <p:ph idx="1"/>
          </p:nvPr>
        </p:nvSpPr>
        <p:spPr>
          <a:xfrm>
            <a:off x="570016" y="1318161"/>
            <a:ext cx="5631279" cy="4858802"/>
          </a:xfrm>
        </p:spPr>
        <p:txBody>
          <a:bodyPr/>
          <a:lstStyle/>
          <a:p>
            <a:r>
              <a:rPr lang="en-US" dirty="0"/>
              <a:t>39:</a:t>
            </a:r>
            <a:r>
              <a:rPr lang="en-US" baseline="30000" dirty="0"/>
              <a:t>4</a:t>
            </a:r>
            <a:r>
              <a:rPr lang="en-US" dirty="0"/>
              <a:t> On the mountains of Israel you will fall, you </a:t>
            </a:r>
            <a:br>
              <a:rPr lang="en-US" dirty="0"/>
            </a:br>
            <a:r>
              <a:rPr lang="en-US" dirty="0"/>
              <a:t>and all your troops and </a:t>
            </a:r>
            <a:br>
              <a:rPr lang="en-US" dirty="0"/>
            </a:br>
            <a:r>
              <a:rPr lang="en-US" dirty="0"/>
              <a:t>the nations with you.  ....</a:t>
            </a:r>
          </a:p>
          <a:p>
            <a:r>
              <a:rPr lang="en-US" dirty="0"/>
              <a:t> </a:t>
            </a:r>
            <a:r>
              <a:rPr lang="en-US" baseline="30000" dirty="0"/>
              <a:t>8</a:t>
            </a:r>
            <a:r>
              <a:rPr lang="en-US" dirty="0"/>
              <a:t> </a:t>
            </a:r>
            <a:r>
              <a:rPr lang="en-US" dirty="0">
                <a:effectLst>
                  <a:glow rad="127000">
                    <a:srgbClr val="FF0000"/>
                  </a:glow>
                </a:effectLst>
              </a:rPr>
              <a:t>It is coming! </a:t>
            </a:r>
            <a:r>
              <a:rPr lang="en-US" dirty="0"/>
              <a:t>It will </a:t>
            </a:r>
            <a:br>
              <a:rPr lang="en-US" dirty="0"/>
            </a:br>
            <a:r>
              <a:rPr lang="en-US" dirty="0"/>
              <a:t>surely take place, declares the Sovereign LORD. This is the day I have spoken of. </a:t>
            </a:r>
          </a:p>
        </p:txBody>
      </p:sp>
      <p:sp>
        <p:nvSpPr>
          <p:cNvPr id="2" name="Freeform: Shape 1">
            <a:extLst>
              <a:ext uri="{FF2B5EF4-FFF2-40B4-BE49-F238E27FC236}">
                <a16:creationId xmlns:a16="http://schemas.microsoft.com/office/drawing/2014/main" id="{28891376-EDDD-4E76-B356-1225EC7DB8CE}"/>
              </a:ext>
            </a:extLst>
          </p:cNvPr>
          <p:cNvSpPr/>
          <p:nvPr/>
        </p:nvSpPr>
        <p:spPr>
          <a:xfrm>
            <a:off x="8828690" y="3300248"/>
            <a:ext cx="105103" cy="346842"/>
          </a:xfrm>
          <a:custGeom>
            <a:avLst/>
            <a:gdLst>
              <a:gd name="connsiteX0" fmla="*/ 105103 w 105103"/>
              <a:gd name="connsiteY0" fmla="*/ 0 h 346842"/>
              <a:gd name="connsiteX1" fmla="*/ 21020 w 105103"/>
              <a:gd name="connsiteY1" fmla="*/ 52552 h 346842"/>
              <a:gd name="connsiteX2" fmla="*/ 0 w 105103"/>
              <a:gd name="connsiteY2" fmla="*/ 262759 h 346842"/>
              <a:gd name="connsiteX3" fmla="*/ 94593 w 105103"/>
              <a:gd name="connsiteY3" fmla="*/ 346842 h 346842"/>
              <a:gd name="connsiteX4" fmla="*/ 105103 w 105103"/>
              <a:gd name="connsiteY4" fmla="*/ 0 h 346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3" h="346842">
                <a:moveTo>
                  <a:pt x="105103" y="0"/>
                </a:moveTo>
                <a:lnTo>
                  <a:pt x="21020" y="52552"/>
                </a:lnTo>
                <a:lnTo>
                  <a:pt x="0" y="262759"/>
                </a:lnTo>
                <a:lnTo>
                  <a:pt x="94593" y="346842"/>
                </a:lnTo>
                <a:lnTo>
                  <a:pt x="105103" y="0"/>
                </a:lnTo>
                <a:close/>
              </a:path>
            </a:pathLst>
          </a:cu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Shape 3">
            <a:extLst>
              <a:ext uri="{FF2B5EF4-FFF2-40B4-BE49-F238E27FC236}">
                <a16:creationId xmlns:a16="http://schemas.microsoft.com/office/drawing/2014/main" id="{3717D6F8-1151-4A90-BE8B-27CB71EF7A99}"/>
              </a:ext>
            </a:extLst>
          </p:cNvPr>
          <p:cNvSpPr/>
          <p:nvPr/>
        </p:nvSpPr>
        <p:spPr>
          <a:xfrm>
            <a:off x="7974563" y="1105946"/>
            <a:ext cx="1989244" cy="1555531"/>
          </a:xfrm>
          <a:custGeom>
            <a:avLst/>
            <a:gdLst>
              <a:gd name="connsiteX0" fmla="*/ 1618593 w 1891862"/>
              <a:gd name="connsiteY0" fmla="*/ 0 h 1555531"/>
              <a:gd name="connsiteX1" fmla="*/ 346841 w 1891862"/>
              <a:gd name="connsiteY1" fmla="*/ 73572 h 1555531"/>
              <a:gd name="connsiteX2" fmla="*/ 0 w 1891862"/>
              <a:gd name="connsiteY2" fmla="*/ 578069 h 1555531"/>
              <a:gd name="connsiteX3" fmla="*/ 94593 w 1891862"/>
              <a:gd name="connsiteY3" fmla="*/ 94593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113254 w 1891862"/>
              <a:gd name="connsiteY3" fmla="*/ 1400021 h 1555531"/>
              <a:gd name="connsiteX4" fmla="*/ 451945 w 1891862"/>
              <a:gd name="connsiteY4" fmla="*/ 1261241 h 1555531"/>
              <a:gd name="connsiteX5" fmla="*/ 662152 w 1891862"/>
              <a:gd name="connsiteY5" fmla="*/ 1387365 h 1555531"/>
              <a:gd name="connsiteX6" fmla="*/ 956441 w 1891862"/>
              <a:gd name="connsiteY6" fmla="*/ 1418896 h 1555531"/>
              <a:gd name="connsiteX7" fmla="*/ 1460938 w 1891862"/>
              <a:gd name="connsiteY7" fmla="*/ 1555531 h 1555531"/>
              <a:gd name="connsiteX8" fmla="*/ 1114096 w 1891862"/>
              <a:gd name="connsiteY8" fmla="*/ 1135117 h 1555531"/>
              <a:gd name="connsiteX9" fmla="*/ 1114096 w 1891862"/>
              <a:gd name="connsiteY9" fmla="*/ 830317 h 1555531"/>
              <a:gd name="connsiteX10" fmla="*/ 1429407 w 1891862"/>
              <a:gd name="connsiteY10" fmla="*/ 714703 h 1555531"/>
              <a:gd name="connsiteX11" fmla="*/ 1891862 w 1891862"/>
              <a:gd name="connsiteY11" fmla="*/ 472965 h 1555531"/>
              <a:gd name="connsiteX12" fmla="*/ 1660634 w 1891862"/>
              <a:gd name="connsiteY12" fmla="*/ 168165 h 1555531"/>
              <a:gd name="connsiteX13" fmla="*/ 1019503 w 1891862"/>
              <a:gd name="connsiteY13" fmla="*/ 136634 h 1555531"/>
              <a:gd name="connsiteX0" fmla="*/ 1618593 w 1891862"/>
              <a:gd name="connsiteY0" fmla="*/ 0 h 1555531"/>
              <a:gd name="connsiteX1" fmla="*/ 346841 w 1891862"/>
              <a:gd name="connsiteY1" fmla="*/ 73572 h 1555531"/>
              <a:gd name="connsiteX2" fmla="*/ 0 w 1891862"/>
              <a:gd name="connsiteY2" fmla="*/ 578069 h 1555531"/>
              <a:gd name="connsiteX3" fmla="*/ 64349 w 1891862"/>
              <a:gd name="connsiteY3" fmla="*/ 965450 h 1555531"/>
              <a:gd name="connsiteX4" fmla="*/ 113254 w 1891862"/>
              <a:gd name="connsiteY4" fmla="*/ 1400021 h 1555531"/>
              <a:gd name="connsiteX5" fmla="*/ 451945 w 1891862"/>
              <a:gd name="connsiteY5" fmla="*/ 1261241 h 1555531"/>
              <a:gd name="connsiteX6" fmla="*/ 662152 w 1891862"/>
              <a:gd name="connsiteY6" fmla="*/ 1387365 h 1555531"/>
              <a:gd name="connsiteX7" fmla="*/ 956441 w 1891862"/>
              <a:gd name="connsiteY7" fmla="*/ 1418896 h 1555531"/>
              <a:gd name="connsiteX8" fmla="*/ 1460938 w 1891862"/>
              <a:gd name="connsiteY8" fmla="*/ 1555531 h 1555531"/>
              <a:gd name="connsiteX9" fmla="*/ 1114096 w 1891862"/>
              <a:gd name="connsiteY9" fmla="*/ 1135117 h 1555531"/>
              <a:gd name="connsiteX10" fmla="*/ 1114096 w 1891862"/>
              <a:gd name="connsiteY10" fmla="*/ 830317 h 1555531"/>
              <a:gd name="connsiteX11" fmla="*/ 1429407 w 1891862"/>
              <a:gd name="connsiteY11" fmla="*/ 714703 h 1555531"/>
              <a:gd name="connsiteX12" fmla="*/ 1891862 w 1891862"/>
              <a:gd name="connsiteY12" fmla="*/ 472965 h 1555531"/>
              <a:gd name="connsiteX13" fmla="*/ 1660634 w 1891862"/>
              <a:gd name="connsiteY13" fmla="*/ 168165 h 1555531"/>
              <a:gd name="connsiteX14" fmla="*/ 1019503 w 1891862"/>
              <a:gd name="connsiteY14" fmla="*/ 136634 h 1555531"/>
              <a:gd name="connsiteX0" fmla="*/ 1715975 w 1989244"/>
              <a:gd name="connsiteY0" fmla="*/ 0 h 1555531"/>
              <a:gd name="connsiteX1" fmla="*/ 444223 w 1989244"/>
              <a:gd name="connsiteY1" fmla="*/ 73572 h 1555531"/>
              <a:gd name="connsiteX2" fmla="*/ 97382 w 1989244"/>
              <a:gd name="connsiteY2" fmla="*/ 578069 h 1555531"/>
              <a:gd name="connsiteX3" fmla="*/ 0 w 1989244"/>
              <a:gd name="connsiteY3" fmla="*/ 996552 h 1555531"/>
              <a:gd name="connsiteX4" fmla="*/ 210636 w 1989244"/>
              <a:gd name="connsiteY4" fmla="*/ 1400021 h 1555531"/>
              <a:gd name="connsiteX5" fmla="*/ 549327 w 1989244"/>
              <a:gd name="connsiteY5" fmla="*/ 1261241 h 1555531"/>
              <a:gd name="connsiteX6" fmla="*/ 759534 w 1989244"/>
              <a:gd name="connsiteY6" fmla="*/ 1387365 h 1555531"/>
              <a:gd name="connsiteX7" fmla="*/ 1053823 w 1989244"/>
              <a:gd name="connsiteY7" fmla="*/ 1418896 h 1555531"/>
              <a:gd name="connsiteX8" fmla="*/ 1558320 w 1989244"/>
              <a:gd name="connsiteY8" fmla="*/ 1555531 h 1555531"/>
              <a:gd name="connsiteX9" fmla="*/ 1211478 w 1989244"/>
              <a:gd name="connsiteY9" fmla="*/ 1135117 h 1555531"/>
              <a:gd name="connsiteX10" fmla="*/ 1211478 w 1989244"/>
              <a:gd name="connsiteY10" fmla="*/ 830317 h 1555531"/>
              <a:gd name="connsiteX11" fmla="*/ 1526789 w 1989244"/>
              <a:gd name="connsiteY11" fmla="*/ 714703 h 1555531"/>
              <a:gd name="connsiteX12" fmla="*/ 1989244 w 1989244"/>
              <a:gd name="connsiteY12" fmla="*/ 472965 h 1555531"/>
              <a:gd name="connsiteX13" fmla="*/ 1758016 w 1989244"/>
              <a:gd name="connsiteY13" fmla="*/ 168165 h 1555531"/>
              <a:gd name="connsiteX14" fmla="*/ 1116885 w 1989244"/>
              <a:gd name="connsiteY14" fmla="*/ 136634 h 155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89244" h="1555531">
                <a:moveTo>
                  <a:pt x="1715975" y="0"/>
                </a:moveTo>
                <a:lnTo>
                  <a:pt x="444223" y="73572"/>
                </a:lnTo>
                <a:lnTo>
                  <a:pt x="97382" y="578069"/>
                </a:lnTo>
                <a:lnTo>
                  <a:pt x="0" y="996552"/>
                </a:lnTo>
                <a:lnTo>
                  <a:pt x="210636" y="1400021"/>
                </a:lnTo>
                <a:lnTo>
                  <a:pt x="549327" y="1261241"/>
                </a:lnTo>
                <a:lnTo>
                  <a:pt x="759534" y="1387365"/>
                </a:lnTo>
                <a:lnTo>
                  <a:pt x="1053823" y="1418896"/>
                </a:lnTo>
                <a:lnTo>
                  <a:pt x="1558320" y="1555531"/>
                </a:lnTo>
                <a:lnTo>
                  <a:pt x="1211478" y="1135117"/>
                </a:lnTo>
                <a:lnTo>
                  <a:pt x="1211478" y="830317"/>
                </a:lnTo>
                <a:lnTo>
                  <a:pt x="1526789" y="714703"/>
                </a:lnTo>
                <a:lnTo>
                  <a:pt x="1989244" y="472965"/>
                </a:lnTo>
                <a:lnTo>
                  <a:pt x="1758016" y="168165"/>
                </a:lnTo>
                <a:lnTo>
                  <a:pt x="1116885" y="136634"/>
                </a:lnTo>
              </a:path>
            </a:pathLst>
          </a:custGeom>
          <a:solidFill>
            <a:srgbClr val="FF0000"/>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BEB1549-A694-4C98-8376-71D00259DC4A}"/>
              </a:ext>
            </a:extLst>
          </p:cNvPr>
          <p:cNvSpPr txBox="1"/>
          <p:nvPr/>
        </p:nvSpPr>
        <p:spPr>
          <a:xfrm>
            <a:off x="8198069" y="1418897"/>
            <a:ext cx="1240221" cy="523220"/>
          </a:xfrm>
          <a:prstGeom prst="rect">
            <a:avLst/>
          </a:prstGeom>
          <a:noFill/>
        </p:spPr>
        <p:txBody>
          <a:bodyPr wrap="square" rtlCol="0">
            <a:spAutoFit/>
          </a:bodyPr>
          <a:lstStyle/>
          <a:p>
            <a:r>
              <a:rPr lang="en-US" sz="2800" b="1" dirty="0">
                <a:solidFill>
                  <a:schemeClr val="bg1"/>
                </a:solidFill>
              </a:rPr>
              <a:t>Magog</a:t>
            </a:r>
          </a:p>
        </p:txBody>
      </p:sp>
      <p:sp>
        <p:nvSpPr>
          <p:cNvPr id="9" name="Freeform: Shape 8">
            <a:extLst>
              <a:ext uri="{FF2B5EF4-FFF2-40B4-BE49-F238E27FC236}">
                <a16:creationId xmlns:a16="http://schemas.microsoft.com/office/drawing/2014/main" id="{FF07CB87-A69D-4639-AD47-EE0C04F7ED6C}"/>
              </a:ext>
            </a:extLst>
          </p:cNvPr>
          <p:cNvSpPr/>
          <p:nvPr/>
        </p:nvSpPr>
        <p:spPr>
          <a:xfrm>
            <a:off x="9064486" y="2329031"/>
            <a:ext cx="2544417" cy="1268934"/>
          </a:xfrm>
          <a:custGeom>
            <a:avLst/>
            <a:gdLst>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419548 w 2452744"/>
              <a:gd name="connsiteY13" fmla="*/ 392654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301214 w 2452744"/>
              <a:gd name="connsiteY14" fmla="*/ 516367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 name="connsiteX0" fmla="*/ 2452744 w 2452744"/>
              <a:gd name="connsiteY0" fmla="*/ 306593 h 1231750"/>
              <a:gd name="connsiteX1" fmla="*/ 2070847 w 2452744"/>
              <a:gd name="connsiteY1" fmla="*/ 371138 h 1231750"/>
              <a:gd name="connsiteX2" fmla="*/ 2022438 w 2452744"/>
              <a:gd name="connsiteY2" fmla="*/ 355002 h 1231750"/>
              <a:gd name="connsiteX3" fmla="*/ 1629784 w 2452744"/>
              <a:gd name="connsiteY3" fmla="*/ 123713 h 1231750"/>
              <a:gd name="connsiteX4" fmla="*/ 1258645 w 2452744"/>
              <a:gd name="connsiteY4" fmla="*/ 64545 h 1231750"/>
              <a:gd name="connsiteX5" fmla="*/ 935915 w 2452744"/>
              <a:gd name="connsiteY5" fmla="*/ 0 h 1231750"/>
              <a:gd name="connsiteX6" fmla="*/ 887506 w 2452744"/>
              <a:gd name="connsiteY6" fmla="*/ 172122 h 1231750"/>
              <a:gd name="connsiteX7" fmla="*/ 962809 w 2452744"/>
              <a:gd name="connsiteY7" fmla="*/ 333487 h 1231750"/>
              <a:gd name="connsiteX8" fmla="*/ 871369 w 2452744"/>
              <a:gd name="connsiteY8" fmla="*/ 301214 h 1231750"/>
              <a:gd name="connsiteX9" fmla="*/ 849854 w 2452744"/>
              <a:gd name="connsiteY9" fmla="*/ 338865 h 1231750"/>
              <a:gd name="connsiteX10" fmla="*/ 887506 w 2452744"/>
              <a:gd name="connsiteY10" fmla="*/ 484094 h 1231750"/>
              <a:gd name="connsiteX11" fmla="*/ 704626 w 2452744"/>
              <a:gd name="connsiteY11" fmla="*/ 607807 h 1231750"/>
              <a:gd name="connsiteX12" fmla="*/ 554019 w 2452744"/>
              <a:gd name="connsiteY12" fmla="*/ 537882 h 1231750"/>
              <a:gd name="connsiteX13" fmla="*/ 222516 w 2452744"/>
              <a:gd name="connsiteY13" fmla="*/ 298672 h 1231750"/>
              <a:gd name="connsiteX14" fmla="*/ 21222 w 2452744"/>
              <a:gd name="connsiteY14" fmla="*/ 349288 h 1231750"/>
              <a:gd name="connsiteX15" fmla="*/ 0 w 2452744"/>
              <a:gd name="connsiteY15" fmla="*/ 742277 h 1231750"/>
              <a:gd name="connsiteX16" fmla="*/ 242047 w 2452744"/>
              <a:gd name="connsiteY16" fmla="*/ 865990 h 1231750"/>
              <a:gd name="connsiteX17" fmla="*/ 424927 w 2452744"/>
              <a:gd name="connsiteY17" fmla="*/ 871369 h 1231750"/>
              <a:gd name="connsiteX18" fmla="*/ 602428 w 2452744"/>
              <a:gd name="connsiteY18" fmla="*/ 973567 h 1231750"/>
              <a:gd name="connsiteX19" fmla="*/ 629322 w 2452744"/>
              <a:gd name="connsiteY19" fmla="*/ 909021 h 1231750"/>
              <a:gd name="connsiteX20" fmla="*/ 812202 w 2452744"/>
              <a:gd name="connsiteY20" fmla="*/ 1070385 h 1231750"/>
              <a:gd name="connsiteX21" fmla="*/ 957431 w 2452744"/>
              <a:gd name="connsiteY21" fmla="*/ 1210235 h 1231750"/>
              <a:gd name="connsiteX22" fmla="*/ 1124174 w 2452744"/>
              <a:gd name="connsiteY22" fmla="*/ 1231750 h 1231750"/>
              <a:gd name="connsiteX23" fmla="*/ 1231751 w 2452744"/>
              <a:gd name="connsiteY23" fmla="*/ 1097280 h 1231750"/>
              <a:gd name="connsiteX24" fmla="*/ 1290918 w 2452744"/>
              <a:gd name="connsiteY24" fmla="*/ 1194098 h 1231750"/>
              <a:gd name="connsiteX25" fmla="*/ 1818042 w 2452744"/>
              <a:gd name="connsiteY25" fmla="*/ 984324 h 1231750"/>
              <a:gd name="connsiteX26" fmla="*/ 1710466 w 2452744"/>
              <a:gd name="connsiteY26" fmla="*/ 758414 h 1231750"/>
              <a:gd name="connsiteX27" fmla="*/ 1828800 w 2452744"/>
              <a:gd name="connsiteY27" fmla="*/ 753035 h 1231750"/>
              <a:gd name="connsiteX28" fmla="*/ 1941755 w 2452744"/>
              <a:gd name="connsiteY28" fmla="*/ 941294 h 1231750"/>
              <a:gd name="connsiteX29" fmla="*/ 1974028 w 2452744"/>
              <a:gd name="connsiteY29" fmla="*/ 876748 h 1231750"/>
              <a:gd name="connsiteX30" fmla="*/ 2108499 w 2452744"/>
              <a:gd name="connsiteY30" fmla="*/ 935915 h 1231750"/>
              <a:gd name="connsiteX31" fmla="*/ 2355925 w 2452744"/>
              <a:gd name="connsiteY31" fmla="*/ 753035 h 1231750"/>
              <a:gd name="connsiteX32" fmla="*/ 2425849 w 2452744"/>
              <a:gd name="connsiteY32" fmla="*/ 419548 h 1231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52744" h="1231750">
                <a:moveTo>
                  <a:pt x="2452744" y="306593"/>
                </a:moveTo>
                <a:lnTo>
                  <a:pt x="2070847" y="371138"/>
                </a:lnTo>
                <a:lnTo>
                  <a:pt x="2022438" y="355002"/>
                </a:lnTo>
                <a:lnTo>
                  <a:pt x="1629784" y="123713"/>
                </a:lnTo>
                <a:lnTo>
                  <a:pt x="1258645" y="64545"/>
                </a:lnTo>
                <a:lnTo>
                  <a:pt x="935915" y="0"/>
                </a:lnTo>
                <a:lnTo>
                  <a:pt x="887506" y="172122"/>
                </a:lnTo>
                <a:lnTo>
                  <a:pt x="962809" y="333487"/>
                </a:lnTo>
                <a:lnTo>
                  <a:pt x="871369" y="301214"/>
                </a:lnTo>
                <a:lnTo>
                  <a:pt x="849854" y="338865"/>
                </a:lnTo>
                <a:lnTo>
                  <a:pt x="887506" y="484094"/>
                </a:lnTo>
                <a:lnTo>
                  <a:pt x="704626" y="607807"/>
                </a:lnTo>
                <a:lnTo>
                  <a:pt x="554019" y="537882"/>
                </a:lnTo>
                <a:lnTo>
                  <a:pt x="222516" y="298672"/>
                </a:lnTo>
                <a:lnTo>
                  <a:pt x="21222" y="349288"/>
                </a:lnTo>
                <a:lnTo>
                  <a:pt x="0" y="742277"/>
                </a:lnTo>
                <a:lnTo>
                  <a:pt x="242047" y="865990"/>
                </a:lnTo>
                <a:lnTo>
                  <a:pt x="424927" y="871369"/>
                </a:lnTo>
                <a:lnTo>
                  <a:pt x="602428" y="973567"/>
                </a:lnTo>
                <a:lnTo>
                  <a:pt x="629322" y="909021"/>
                </a:lnTo>
                <a:lnTo>
                  <a:pt x="812202" y="1070385"/>
                </a:lnTo>
                <a:lnTo>
                  <a:pt x="957431" y="1210235"/>
                </a:lnTo>
                <a:lnTo>
                  <a:pt x="1124174" y="1231750"/>
                </a:lnTo>
                <a:lnTo>
                  <a:pt x="1231751" y="1097280"/>
                </a:lnTo>
                <a:lnTo>
                  <a:pt x="1290918" y="1194098"/>
                </a:lnTo>
                <a:lnTo>
                  <a:pt x="1818042" y="984324"/>
                </a:lnTo>
                <a:lnTo>
                  <a:pt x="1710466" y="758414"/>
                </a:lnTo>
                <a:lnTo>
                  <a:pt x="1828800" y="753035"/>
                </a:lnTo>
                <a:lnTo>
                  <a:pt x="1941755" y="941294"/>
                </a:lnTo>
                <a:lnTo>
                  <a:pt x="1974028" y="876748"/>
                </a:lnTo>
                <a:lnTo>
                  <a:pt x="2108499" y="935915"/>
                </a:lnTo>
                <a:lnTo>
                  <a:pt x="2355925" y="753035"/>
                </a:lnTo>
                <a:lnTo>
                  <a:pt x="2425849" y="419548"/>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8E6D7B-8E9A-4917-8ACD-4944B4959AD0}"/>
              </a:ext>
            </a:extLst>
          </p:cNvPr>
          <p:cNvSpPr txBox="1"/>
          <p:nvPr/>
        </p:nvSpPr>
        <p:spPr>
          <a:xfrm>
            <a:off x="9954448" y="2746474"/>
            <a:ext cx="1151068" cy="461665"/>
          </a:xfrm>
          <a:prstGeom prst="rect">
            <a:avLst/>
          </a:prstGeom>
          <a:noFill/>
        </p:spPr>
        <p:txBody>
          <a:bodyPr wrap="square" rtlCol="0">
            <a:spAutoFit/>
          </a:bodyPr>
          <a:lstStyle/>
          <a:p>
            <a:r>
              <a:rPr lang="en-US" sz="2400" b="1" dirty="0">
                <a:solidFill>
                  <a:schemeClr val="bg1"/>
                </a:solidFill>
              </a:rPr>
              <a:t>Persia</a:t>
            </a:r>
          </a:p>
        </p:txBody>
      </p:sp>
      <p:sp>
        <p:nvSpPr>
          <p:cNvPr id="12" name="Freeform: Shape 11">
            <a:extLst>
              <a:ext uri="{FF2B5EF4-FFF2-40B4-BE49-F238E27FC236}">
                <a16:creationId xmlns:a16="http://schemas.microsoft.com/office/drawing/2014/main" id="{2B2A374A-7AF8-49D5-9E40-FE8577167FE1}"/>
              </a:ext>
            </a:extLst>
          </p:cNvPr>
          <p:cNvSpPr/>
          <p:nvPr/>
        </p:nvSpPr>
        <p:spPr>
          <a:xfrm>
            <a:off x="8527774" y="4442793"/>
            <a:ext cx="1779104" cy="1113182"/>
          </a:xfrm>
          <a:custGeom>
            <a:avLst/>
            <a:gdLst>
              <a:gd name="connsiteX0" fmla="*/ 1302026 w 1361661"/>
              <a:gd name="connsiteY0" fmla="*/ 99392 h 884583"/>
              <a:gd name="connsiteX1" fmla="*/ 884583 w 1361661"/>
              <a:gd name="connsiteY1" fmla="*/ 248479 h 884583"/>
              <a:gd name="connsiteX2" fmla="*/ 546652 w 1361661"/>
              <a:gd name="connsiteY2" fmla="*/ 0 h 884583"/>
              <a:gd name="connsiteX3" fmla="*/ 0 w 1361661"/>
              <a:gd name="connsiteY3" fmla="*/ 159026 h 884583"/>
              <a:gd name="connsiteX4" fmla="*/ 89452 w 1361661"/>
              <a:gd name="connsiteY4" fmla="*/ 606287 h 884583"/>
              <a:gd name="connsiteX5" fmla="*/ 397565 w 1361661"/>
              <a:gd name="connsiteY5" fmla="*/ 864705 h 884583"/>
              <a:gd name="connsiteX6" fmla="*/ 795131 w 1361661"/>
              <a:gd name="connsiteY6" fmla="*/ 884583 h 884583"/>
              <a:gd name="connsiteX7" fmla="*/ 1063487 w 1361661"/>
              <a:gd name="connsiteY7" fmla="*/ 646044 h 884583"/>
              <a:gd name="connsiteX8" fmla="*/ 1361661 w 1361661"/>
              <a:gd name="connsiteY8" fmla="*/ 318052 h 884583"/>
              <a:gd name="connsiteX0" fmla="*/ 1302026 w 1361661"/>
              <a:gd name="connsiteY0" fmla="*/ 268780 h 1053971"/>
              <a:gd name="connsiteX1" fmla="*/ 884583 w 1361661"/>
              <a:gd name="connsiteY1" fmla="*/ 417867 h 1053971"/>
              <a:gd name="connsiteX2" fmla="*/ 294837 w 1361661"/>
              <a:gd name="connsiteY2" fmla="*/ 0 h 1053971"/>
              <a:gd name="connsiteX3" fmla="*/ 0 w 1361661"/>
              <a:gd name="connsiteY3" fmla="*/ 328414 h 1053971"/>
              <a:gd name="connsiteX4" fmla="*/ 89452 w 1361661"/>
              <a:gd name="connsiteY4" fmla="*/ 775675 h 1053971"/>
              <a:gd name="connsiteX5" fmla="*/ 397565 w 1361661"/>
              <a:gd name="connsiteY5" fmla="*/ 1034093 h 1053971"/>
              <a:gd name="connsiteX6" fmla="*/ 795131 w 1361661"/>
              <a:gd name="connsiteY6" fmla="*/ 1053971 h 1053971"/>
              <a:gd name="connsiteX7" fmla="*/ 1063487 w 1361661"/>
              <a:gd name="connsiteY7" fmla="*/ 815432 h 1053971"/>
              <a:gd name="connsiteX8" fmla="*/ 1361661 w 1361661"/>
              <a:gd name="connsiteY8" fmla="*/ 487440 h 1053971"/>
              <a:gd name="connsiteX0" fmla="*/ 1609798 w 1669433"/>
              <a:gd name="connsiteY0" fmla="*/ 268780 h 1053971"/>
              <a:gd name="connsiteX1" fmla="*/ 1192355 w 1669433"/>
              <a:gd name="connsiteY1" fmla="*/ 417867 h 1053971"/>
              <a:gd name="connsiteX2" fmla="*/ 602609 w 1669433"/>
              <a:gd name="connsiteY2" fmla="*/ 0 h 1053971"/>
              <a:gd name="connsiteX3" fmla="*/ 0 w 1669433"/>
              <a:gd name="connsiteY3" fmla="*/ 83741 h 1053971"/>
              <a:gd name="connsiteX4" fmla="*/ 397224 w 1669433"/>
              <a:gd name="connsiteY4" fmla="*/ 775675 h 1053971"/>
              <a:gd name="connsiteX5" fmla="*/ 705337 w 1669433"/>
              <a:gd name="connsiteY5" fmla="*/ 1034093 h 1053971"/>
              <a:gd name="connsiteX6" fmla="*/ 1102903 w 1669433"/>
              <a:gd name="connsiteY6" fmla="*/ 1053971 h 1053971"/>
              <a:gd name="connsiteX7" fmla="*/ 1371259 w 1669433"/>
              <a:gd name="connsiteY7" fmla="*/ 815432 h 1053971"/>
              <a:gd name="connsiteX8" fmla="*/ 1669433 w 1669433"/>
              <a:gd name="connsiteY8" fmla="*/ 487440 h 105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9433" h="1053971">
                <a:moveTo>
                  <a:pt x="1609798" y="268780"/>
                </a:moveTo>
                <a:lnTo>
                  <a:pt x="1192355" y="417867"/>
                </a:lnTo>
                <a:lnTo>
                  <a:pt x="602609" y="0"/>
                </a:lnTo>
                <a:lnTo>
                  <a:pt x="0" y="83741"/>
                </a:lnTo>
                <a:lnTo>
                  <a:pt x="397224" y="775675"/>
                </a:lnTo>
                <a:lnTo>
                  <a:pt x="705337" y="1034093"/>
                </a:lnTo>
                <a:lnTo>
                  <a:pt x="1102903" y="1053971"/>
                </a:lnTo>
                <a:lnTo>
                  <a:pt x="1371259" y="815432"/>
                </a:lnTo>
                <a:lnTo>
                  <a:pt x="1669433" y="487440"/>
                </a:lnTo>
              </a:path>
            </a:pathLst>
          </a:custGeom>
          <a:solidFill>
            <a:srgbClr val="FF000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C3F48647-55BC-4D23-9E98-1FCA0EEA6336}"/>
              </a:ext>
            </a:extLst>
          </p:cNvPr>
          <p:cNvSpPr txBox="1"/>
          <p:nvPr/>
        </p:nvSpPr>
        <p:spPr>
          <a:xfrm>
            <a:off x="8983725" y="4807187"/>
            <a:ext cx="1151068" cy="461665"/>
          </a:xfrm>
          <a:prstGeom prst="rect">
            <a:avLst/>
          </a:prstGeom>
          <a:noFill/>
        </p:spPr>
        <p:txBody>
          <a:bodyPr wrap="square" rtlCol="0">
            <a:spAutoFit/>
          </a:bodyPr>
          <a:lstStyle/>
          <a:p>
            <a:r>
              <a:rPr lang="en-US" sz="2400" b="1" dirty="0">
                <a:solidFill>
                  <a:schemeClr val="bg1"/>
                </a:solidFill>
              </a:rPr>
              <a:t>Cush</a:t>
            </a:r>
          </a:p>
        </p:txBody>
      </p:sp>
      <p:sp>
        <p:nvSpPr>
          <p:cNvPr id="14" name="Freeform: Shape 13">
            <a:extLst>
              <a:ext uri="{FF2B5EF4-FFF2-40B4-BE49-F238E27FC236}">
                <a16:creationId xmlns:a16="http://schemas.microsoft.com/office/drawing/2014/main" id="{0342132D-56E0-4FFF-B8CD-101D7DF91649}"/>
              </a:ext>
            </a:extLst>
          </p:cNvPr>
          <p:cNvSpPr/>
          <p:nvPr/>
        </p:nvSpPr>
        <p:spPr>
          <a:xfrm>
            <a:off x="7222732" y="1808252"/>
            <a:ext cx="883577" cy="523983"/>
          </a:xfrm>
          <a:custGeom>
            <a:avLst/>
            <a:gdLst>
              <a:gd name="connsiteX0" fmla="*/ 658905 w 658905"/>
              <a:gd name="connsiteY0" fmla="*/ 174811 h 551329"/>
              <a:gd name="connsiteX1" fmla="*/ 349623 w 658905"/>
              <a:gd name="connsiteY1" fmla="*/ 0 h 551329"/>
              <a:gd name="connsiteX2" fmla="*/ 0 w 658905"/>
              <a:gd name="connsiteY2" fmla="*/ 80682 h 551329"/>
              <a:gd name="connsiteX3" fmla="*/ 13447 w 658905"/>
              <a:gd name="connsiteY3" fmla="*/ 336176 h 551329"/>
              <a:gd name="connsiteX4" fmla="*/ 268941 w 658905"/>
              <a:gd name="connsiteY4" fmla="*/ 551329 h 551329"/>
              <a:gd name="connsiteX5" fmla="*/ 443752 w 658905"/>
              <a:gd name="connsiteY5" fmla="*/ 510988 h 551329"/>
              <a:gd name="connsiteX6" fmla="*/ 524435 w 658905"/>
              <a:gd name="connsiteY6" fmla="*/ 363070 h 551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8905" h="551329">
                <a:moveTo>
                  <a:pt x="658905" y="174811"/>
                </a:moveTo>
                <a:lnTo>
                  <a:pt x="349623" y="0"/>
                </a:lnTo>
                <a:lnTo>
                  <a:pt x="0" y="80682"/>
                </a:lnTo>
                <a:lnTo>
                  <a:pt x="13447" y="336176"/>
                </a:lnTo>
                <a:lnTo>
                  <a:pt x="268941" y="551329"/>
                </a:lnTo>
                <a:lnTo>
                  <a:pt x="443752" y="510988"/>
                </a:lnTo>
                <a:lnTo>
                  <a:pt x="524435" y="363070"/>
                </a:lnTo>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DF1A1BC1-71D2-47DE-A3C1-63977B007B2F}"/>
              </a:ext>
            </a:extLst>
          </p:cNvPr>
          <p:cNvSpPr txBox="1"/>
          <p:nvPr/>
        </p:nvSpPr>
        <p:spPr>
          <a:xfrm>
            <a:off x="6813805" y="1451477"/>
            <a:ext cx="1151068" cy="461665"/>
          </a:xfrm>
          <a:prstGeom prst="rect">
            <a:avLst/>
          </a:prstGeom>
          <a:noFill/>
        </p:spPr>
        <p:txBody>
          <a:bodyPr wrap="square" rtlCol="0">
            <a:spAutoFit/>
          </a:bodyPr>
          <a:lstStyle/>
          <a:p>
            <a:r>
              <a:rPr lang="en-US" sz="2400" b="1" dirty="0">
                <a:solidFill>
                  <a:schemeClr val="bg1"/>
                </a:solidFill>
              </a:rPr>
              <a:t>Gomer</a:t>
            </a:r>
          </a:p>
        </p:txBody>
      </p:sp>
      <p:sp>
        <p:nvSpPr>
          <p:cNvPr id="16" name="Freeform: Shape 15">
            <a:extLst>
              <a:ext uri="{FF2B5EF4-FFF2-40B4-BE49-F238E27FC236}">
                <a16:creationId xmlns:a16="http://schemas.microsoft.com/office/drawing/2014/main" id="{59362AA5-143C-4305-B5C9-D5D9122BB6B2}"/>
              </a:ext>
            </a:extLst>
          </p:cNvPr>
          <p:cNvSpPr/>
          <p:nvPr/>
        </p:nvSpPr>
        <p:spPr>
          <a:xfrm>
            <a:off x="8209052" y="2691829"/>
            <a:ext cx="729465" cy="481757"/>
          </a:xfrm>
          <a:custGeom>
            <a:avLst/>
            <a:gdLst>
              <a:gd name="connsiteX0" fmla="*/ 678094 w 729465"/>
              <a:gd name="connsiteY0" fmla="*/ 10274 h 441789"/>
              <a:gd name="connsiteX1" fmla="*/ 729465 w 729465"/>
              <a:gd name="connsiteY1" fmla="*/ 369870 h 441789"/>
              <a:gd name="connsiteX2" fmla="*/ 523982 w 729465"/>
              <a:gd name="connsiteY2" fmla="*/ 441789 h 441789"/>
              <a:gd name="connsiteX3" fmla="*/ 328773 w 729465"/>
              <a:gd name="connsiteY3" fmla="*/ 410967 h 441789"/>
              <a:gd name="connsiteX4" fmla="*/ 328773 w 729465"/>
              <a:gd name="connsiteY4" fmla="*/ 410967 h 441789"/>
              <a:gd name="connsiteX5" fmla="*/ 71919 w 729465"/>
              <a:gd name="connsiteY5" fmla="*/ 431515 h 441789"/>
              <a:gd name="connsiteX6" fmla="*/ 20548 w 729465"/>
              <a:gd name="connsiteY6" fmla="*/ 359596 h 441789"/>
              <a:gd name="connsiteX7" fmla="*/ 0 w 729465"/>
              <a:gd name="connsiteY7" fmla="*/ 318499 h 441789"/>
              <a:gd name="connsiteX8" fmla="*/ 20548 w 729465"/>
              <a:gd name="connsiteY8" fmla="*/ 154113 h 441789"/>
              <a:gd name="connsiteX9" fmla="*/ 246579 w 729465"/>
              <a:gd name="connsiteY9" fmla="*/ 143838 h 441789"/>
              <a:gd name="connsiteX10" fmla="*/ 513708 w 729465"/>
              <a:gd name="connsiteY10" fmla="*/ 0 h 441789"/>
              <a:gd name="connsiteX11" fmla="*/ 667820 w 729465"/>
              <a:gd name="connsiteY11" fmla="*/ 92468 h 441789"/>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20548 w 729465"/>
              <a:gd name="connsiteY6" fmla="*/ 359596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41789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 name="connsiteX0" fmla="*/ 678094 w 729465"/>
              <a:gd name="connsiteY0" fmla="*/ 10274 h 481757"/>
              <a:gd name="connsiteX1" fmla="*/ 729465 w 729465"/>
              <a:gd name="connsiteY1" fmla="*/ 369870 h 481757"/>
              <a:gd name="connsiteX2" fmla="*/ 523982 w 729465"/>
              <a:gd name="connsiteY2" fmla="*/ 476958 h 481757"/>
              <a:gd name="connsiteX3" fmla="*/ 328773 w 729465"/>
              <a:gd name="connsiteY3" fmla="*/ 410967 h 481757"/>
              <a:gd name="connsiteX4" fmla="*/ 328773 w 729465"/>
              <a:gd name="connsiteY4" fmla="*/ 410967 h 481757"/>
              <a:gd name="connsiteX5" fmla="*/ 257813 w 729465"/>
              <a:gd name="connsiteY5" fmla="*/ 481757 h 481757"/>
              <a:gd name="connsiteX6" fmla="*/ 121032 w 729465"/>
              <a:gd name="connsiteY6" fmla="*/ 404813 h 481757"/>
              <a:gd name="connsiteX7" fmla="*/ 0 w 729465"/>
              <a:gd name="connsiteY7" fmla="*/ 318499 h 481757"/>
              <a:gd name="connsiteX8" fmla="*/ 20548 w 729465"/>
              <a:gd name="connsiteY8" fmla="*/ 154113 h 481757"/>
              <a:gd name="connsiteX9" fmla="*/ 246579 w 729465"/>
              <a:gd name="connsiteY9" fmla="*/ 143838 h 481757"/>
              <a:gd name="connsiteX10" fmla="*/ 513708 w 729465"/>
              <a:gd name="connsiteY10" fmla="*/ 0 h 481757"/>
              <a:gd name="connsiteX11" fmla="*/ 667820 w 729465"/>
              <a:gd name="connsiteY11" fmla="*/ 92468 h 48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9465" h="481757">
                <a:moveTo>
                  <a:pt x="678094" y="10274"/>
                </a:moveTo>
                <a:lnTo>
                  <a:pt x="729465" y="369870"/>
                </a:lnTo>
                <a:lnTo>
                  <a:pt x="523982" y="476958"/>
                </a:lnTo>
                <a:lnTo>
                  <a:pt x="328773" y="410967"/>
                </a:lnTo>
                <a:lnTo>
                  <a:pt x="328773" y="410967"/>
                </a:lnTo>
                <a:lnTo>
                  <a:pt x="257813" y="481757"/>
                </a:lnTo>
                <a:cubicBezTo>
                  <a:pt x="240689" y="457784"/>
                  <a:pt x="164001" y="432023"/>
                  <a:pt x="121032" y="404813"/>
                </a:cubicBezTo>
                <a:cubicBezTo>
                  <a:pt x="78063" y="377603"/>
                  <a:pt x="28492" y="346991"/>
                  <a:pt x="0" y="318499"/>
                </a:cubicBezTo>
                <a:lnTo>
                  <a:pt x="20548" y="154113"/>
                </a:lnTo>
                <a:lnTo>
                  <a:pt x="246579" y="143838"/>
                </a:lnTo>
                <a:lnTo>
                  <a:pt x="513708" y="0"/>
                </a:lnTo>
                <a:lnTo>
                  <a:pt x="667820" y="92468"/>
                </a:lnTo>
              </a:path>
            </a:pathLst>
          </a:custGeom>
          <a:solidFill>
            <a:srgbClr val="FF000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4DBEF57-289D-415D-8A50-C1BE22C42B27}"/>
              </a:ext>
            </a:extLst>
          </p:cNvPr>
          <p:cNvSpPr txBox="1"/>
          <p:nvPr/>
        </p:nvSpPr>
        <p:spPr>
          <a:xfrm>
            <a:off x="7229139" y="2496762"/>
            <a:ext cx="1570617" cy="461665"/>
          </a:xfrm>
          <a:prstGeom prst="rect">
            <a:avLst/>
          </a:prstGeom>
          <a:noFill/>
        </p:spPr>
        <p:txBody>
          <a:bodyPr wrap="square" rtlCol="0">
            <a:spAutoFit/>
          </a:bodyPr>
          <a:lstStyle/>
          <a:p>
            <a:r>
              <a:rPr lang="en-US" sz="2400" b="1" dirty="0" err="1">
                <a:solidFill>
                  <a:schemeClr val="bg1"/>
                </a:solidFill>
              </a:rPr>
              <a:t>Togarmah</a:t>
            </a:r>
            <a:endParaRPr lang="en-US" sz="2400" b="1" dirty="0">
              <a:solidFill>
                <a:schemeClr val="bg1"/>
              </a:solidFill>
            </a:endParaRPr>
          </a:p>
        </p:txBody>
      </p:sp>
      <p:sp>
        <p:nvSpPr>
          <p:cNvPr id="18" name="Freeform: Shape 17">
            <a:extLst>
              <a:ext uri="{FF2B5EF4-FFF2-40B4-BE49-F238E27FC236}">
                <a16:creationId xmlns:a16="http://schemas.microsoft.com/office/drawing/2014/main" id="{42333381-A8B1-4AA0-995D-5E9C3021072D}"/>
              </a:ext>
            </a:extLst>
          </p:cNvPr>
          <p:cNvSpPr/>
          <p:nvPr/>
        </p:nvSpPr>
        <p:spPr>
          <a:xfrm>
            <a:off x="7143078" y="3399416"/>
            <a:ext cx="1333948" cy="1161825"/>
          </a:xfrm>
          <a:custGeom>
            <a:avLst/>
            <a:gdLst>
              <a:gd name="connsiteX0" fmla="*/ 946673 w 1269402"/>
              <a:gd name="connsiteY0" fmla="*/ 247426 h 1021976"/>
              <a:gd name="connsiteX1" fmla="*/ 1269402 w 1269402"/>
              <a:gd name="connsiteY1" fmla="*/ 1021976 h 1021976"/>
              <a:gd name="connsiteX2" fmla="*/ 602428 w 1269402"/>
              <a:gd name="connsiteY2" fmla="*/ 1021976 h 1021976"/>
              <a:gd name="connsiteX3" fmla="*/ 0 w 1269402"/>
              <a:gd name="connsiteY3" fmla="*/ 666974 h 1021976"/>
              <a:gd name="connsiteX4" fmla="*/ 118334 w 1269402"/>
              <a:gd name="connsiteY4" fmla="*/ 0 h 1021976"/>
              <a:gd name="connsiteX5" fmla="*/ 344244 w 1269402"/>
              <a:gd name="connsiteY5" fmla="*/ 0 h 1021976"/>
              <a:gd name="connsiteX6" fmla="*/ 344244 w 1269402"/>
              <a:gd name="connsiteY6" fmla="*/ 0 h 1021976"/>
              <a:gd name="connsiteX7" fmla="*/ 419548 w 1269402"/>
              <a:gd name="connsiteY7" fmla="*/ 129091 h 1021976"/>
              <a:gd name="connsiteX8" fmla="*/ 494851 w 1269402"/>
              <a:gd name="connsiteY8" fmla="*/ 150607 h 1021976"/>
              <a:gd name="connsiteX9" fmla="*/ 645458 w 1269402"/>
              <a:gd name="connsiteY9" fmla="*/ 193637 h 1021976"/>
              <a:gd name="connsiteX10" fmla="*/ 785308 w 1269402"/>
              <a:gd name="connsiteY10" fmla="*/ 290456 h 1021976"/>
              <a:gd name="connsiteX11" fmla="*/ 914400 w 1269402"/>
              <a:gd name="connsiteY11" fmla="*/ 290456 h 1021976"/>
              <a:gd name="connsiteX12" fmla="*/ 946673 w 1269402"/>
              <a:gd name="connsiteY12" fmla="*/ 247426 h 1021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69402" h="1021976">
                <a:moveTo>
                  <a:pt x="946673" y="247426"/>
                </a:moveTo>
                <a:lnTo>
                  <a:pt x="1269402" y="1021976"/>
                </a:lnTo>
                <a:lnTo>
                  <a:pt x="602428" y="1021976"/>
                </a:lnTo>
                <a:lnTo>
                  <a:pt x="0" y="666974"/>
                </a:lnTo>
                <a:lnTo>
                  <a:pt x="118334" y="0"/>
                </a:lnTo>
                <a:lnTo>
                  <a:pt x="344244" y="0"/>
                </a:lnTo>
                <a:lnTo>
                  <a:pt x="344244" y="0"/>
                </a:lnTo>
                <a:lnTo>
                  <a:pt x="419548" y="129091"/>
                </a:lnTo>
                <a:lnTo>
                  <a:pt x="494851" y="150607"/>
                </a:lnTo>
                <a:lnTo>
                  <a:pt x="645458" y="193637"/>
                </a:lnTo>
                <a:lnTo>
                  <a:pt x="785308" y="290456"/>
                </a:lnTo>
                <a:lnTo>
                  <a:pt x="914400" y="290456"/>
                </a:lnTo>
                <a:lnTo>
                  <a:pt x="946673" y="247426"/>
                </a:lnTo>
                <a:close/>
              </a:path>
            </a:pathLst>
          </a:custGeom>
          <a:solidFill>
            <a:srgbClr val="FF000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6966FF3-1951-4066-AF7D-9D3EA194143C}"/>
              </a:ext>
            </a:extLst>
          </p:cNvPr>
          <p:cNvSpPr txBox="1"/>
          <p:nvPr/>
        </p:nvSpPr>
        <p:spPr>
          <a:xfrm>
            <a:off x="7385753" y="3766164"/>
            <a:ext cx="671724" cy="461665"/>
          </a:xfrm>
          <a:prstGeom prst="rect">
            <a:avLst/>
          </a:prstGeom>
          <a:noFill/>
        </p:spPr>
        <p:txBody>
          <a:bodyPr wrap="square" rtlCol="0">
            <a:spAutoFit/>
          </a:bodyPr>
          <a:lstStyle/>
          <a:p>
            <a:r>
              <a:rPr lang="en-US" sz="2400" b="1" dirty="0">
                <a:solidFill>
                  <a:schemeClr val="bg1"/>
                </a:solidFill>
              </a:rPr>
              <a:t>Put</a:t>
            </a:r>
          </a:p>
        </p:txBody>
      </p:sp>
    </p:spTree>
    <p:extLst>
      <p:ext uri="{BB962C8B-B14F-4D97-AF65-F5344CB8AC3E}">
        <p14:creationId xmlns:p14="http://schemas.microsoft.com/office/powerpoint/2010/main" val="419681582"/>
      </p:ext>
    </p:extLst>
  </p:cSld>
  <p:clrMapOvr>
    <a:masterClrMapping/>
  </p:clrMapOvr>
  <p:transition>
    <p:circl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65B558-C2BA-497D-92A3-19B8C9B31312}"/>
              </a:ext>
            </a:extLst>
          </p:cNvPr>
          <p:cNvPicPr>
            <a:picLocks noChangeAspect="1"/>
          </p:cNvPicPr>
          <p:nvPr/>
        </p:nvPicPr>
        <p:blipFill>
          <a:blip r:embed="rId3"/>
          <a:stretch>
            <a:fillRect/>
          </a:stretch>
        </p:blipFill>
        <p:spPr>
          <a:xfrm>
            <a:off x="0" y="6096"/>
            <a:ext cx="12192000" cy="6851904"/>
          </a:xfrm>
          <a:prstGeom prst="rect">
            <a:avLst/>
          </a:prstGeom>
        </p:spPr>
      </p:pic>
      <p:sp>
        <p:nvSpPr>
          <p:cNvPr id="6" name="Title 5"/>
          <p:cNvSpPr>
            <a:spLocks noGrp="1"/>
          </p:cNvSpPr>
          <p:nvPr>
            <p:ph type="title"/>
          </p:nvPr>
        </p:nvSpPr>
        <p:spPr/>
        <p:txBody>
          <a:bodyPr/>
          <a:lstStyle/>
          <a:p>
            <a:r>
              <a:rPr lang="en-US" dirty="0"/>
              <a:t>2-</a:t>
            </a:r>
            <a:r>
              <a:rPr lang="en-US" u="sng" dirty="0">
                <a:solidFill>
                  <a:srgbClr val="FF0000"/>
                </a:solidFill>
              </a:rPr>
              <a:t>Wars</a:t>
            </a:r>
          </a:p>
        </p:txBody>
      </p:sp>
      <p:sp>
        <p:nvSpPr>
          <p:cNvPr id="5" name="Content Placeholder 4"/>
          <p:cNvSpPr>
            <a:spLocks noGrp="1"/>
          </p:cNvSpPr>
          <p:nvPr>
            <p:ph idx="1"/>
          </p:nvPr>
        </p:nvSpPr>
        <p:spPr/>
        <p:txBody>
          <a:bodyPr/>
          <a:lstStyle/>
          <a:p>
            <a:r>
              <a:rPr lang="en-US" baseline="30000" dirty="0"/>
              <a:t>6</a:t>
            </a:r>
            <a:r>
              <a:rPr lang="en-US" dirty="0"/>
              <a:t> You will hear of </a:t>
            </a:r>
            <a:r>
              <a:rPr lang="en-US" dirty="0">
                <a:effectLst>
                  <a:glow rad="127000">
                    <a:srgbClr val="FF0000"/>
                  </a:glow>
                </a:effectLst>
              </a:rPr>
              <a:t>wars</a:t>
            </a:r>
            <a:r>
              <a:rPr lang="en-US" dirty="0"/>
              <a:t> and rumors of wars, but see to it that you are not alarmed. </a:t>
            </a:r>
            <a:r>
              <a:rPr lang="en-US" dirty="0">
                <a:effectLst>
                  <a:glow rad="127000">
                    <a:srgbClr val="FF0000"/>
                  </a:glow>
                </a:effectLst>
              </a:rPr>
              <a:t>Such things must happen, but the end is still to come</a:t>
            </a:r>
            <a:r>
              <a:rPr lang="en-US" dirty="0"/>
              <a:t>. </a:t>
            </a:r>
            <a:r>
              <a:rPr lang="en-US" baseline="30000" dirty="0"/>
              <a:t>7</a:t>
            </a:r>
            <a:r>
              <a:rPr lang="en-US" dirty="0"/>
              <a:t> Nation will rise against nation, and kingdom against kingdom. </a:t>
            </a:r>
          </a:p>
          <a:p>
            <a:endParaRPr lang="en-US" dirty="0"/>
          </a:p>
        </p:txBody>
      </p:sp>
    </p:spTree>
    <p:extLst>
      <p:ext uri="{BB962C8B-B14F-4D97-AF65-F5344CB8AC3E}">
        <p14:creationId xmlns:p14="http://schemas.microsoft.com/office/powerpoint/2010/main" val="583604991"/>
      </p:ext>
    </p:extLst>
  </p:cSld>
  <p:clrMapOvr>
    <a:masterClrMapping/>
  </p:clrMapOvr>
  <p:transition>
    <p:circl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1"/>
          <p:cNvPicPr>
            <a:picLocks noChangeAspect="1" noChangeArrowheads="1"/>
          </p:cNvPicPr>
          <p:nvPr/>
        </p:nvPicPr>
        <p:blipFill>
          <a:blip r:embed="rId3" cstate="print"/>
          <a:srcRect/>
          <a:stretch>
            <a:fillRect/>
          </a:stretch>
        </p:blipFill>
        <p:spPr bwMode="auto">
          <a:xfrm>
            <a:off x="1709530" y="-357"/>
            <a:ext cx="12192000" cy="6858357"/>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CD63F705-49DF-41F8-AF65-A1D56818C521}"/>
              </a:ext>
            </a:extLst>
          </p:cNvPr>
          <p:cNvPicPr>
            <a:picLocks noChangeAspect="1"/>
          </p:cNvPicPr>
          <p:nvPr/>
        </p:nvPicPr>
        <p:blipFill>
          <a:blip r:embed="rId4"/>
          <a:stretch>
            <a:fillRect/>
          </a:stretch>
        </p:blipFill>
        <p:spPr>
          <a:xfrm>
            <a:off x="0" y="0"/>
            <a:ext cx="6341165" cy="6858000"/>
          </a:xfrm>
          <a:prstGeom prst="rect">
            <a:avLst/>
          </a:prstGeom>
        </p:spPr>
      </p:pic>
      <p:sp>
        <p:nvSpPr>
          <p:cNvPr id="7" name="Rectangle 6"/>
          <p:cNvSpPr/>
          <p:nvPr/>
        </p:nvSpPr>
        <p:spPr>
          <a:xfrm>
            <a:off x="1524000" y="304800"/>
            <a:ext cx="7112000" cy="2768600"/>
          </a:xfrm>
          <a:prstGeom prst="rect">
            <a:avLst/>
          </a:prstGeom>
          <a:solidFill>
            <a:schemeClr val="tx1">
              <a:alpha val="47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p:cNvSpPr>
            <a:spLocks noGrp="1"/>
          </p:cNvSpPr>
          <p:nvPr>
            <p:ph type="title"/>
          </p:nvPr>
        </p:nvSpPr>
        <p:spPr/>
        <p:txBody>
          <a:bodyPr/>
          <a:lstStyle/>
          <a:p>
            <a:r>
              <a:rPr lang="en-US" dirty="0"/>
              <a:t>3-</a:t>
            </a:r>
            <a:r>
              <a:rPr lang="en-US" u="sng" dirty="0">
                <a:solidFill>
                  <a:srgbClr val="FF0000"/>
                </a:solidFill>
              </a:rPr>
              <a:t>Famines</a:t>
            </a:r>
            <a:r>
              <a:rPr lang="en-US" dirty="0"/>
              <a:t> and Earthquakes</a:t>
            </a:r>
          </a:p>
        </p:txBody>
      </p:sp>
      <p:sp>
        <p:nvSpPr>
          <p:cNvPr id="5" name="Content Placeholder 4"/>
          <p:cNvSpPr>
            <a:spLocks noGrp="1"/>
          </p:cNvSpPr>
          <p:nvPr>
            <p:ph idx="1"/>
          </p:nvPr>
        </p:nvSpPr>
        <p:spPr/>
        <p:txBody>
          <a:bodyPr/>
          <a:lstStyle/>
          <a:p>
            <a:r>
              <a:rPr lang="en-US" baseline="30000" dirty="0"/>
              <a:t>7</a:t>
            </a:r>
            <a:r>
              <a:rPr lang="en-US" dirty="0"/>
              <a:t>  … There will be </a:t>
            </a:r>
            <a:r>
              <a:rPr lang="en-US" dirty="0">
                <a:effectLst>
                  <a:glow rad="127000">
                    <a:srgbClr val="FF0000"/>
                  </a:glow>
                </a:effectLst>
              </a:rPr>
              <a:t>famines</a:t>
            </a:r>
            <a:r>
              <a:rPr lang="en-US" dirty="0"/>
              <a:t> and </a:t>
            </a:r>
            <a:r>
              <a:rPr lang="en-US" dirty="0">
                <a:effectLst>
                  <a:glow rad="127000">
                    <a:srgbClr val="FF0000"/>
                  </a:glow>
                </a:effectLst>
              </a:rPr>
              <a:t>earthquakes</a:t>
            </a:r>
            <a:r>
              <a:rPr lang="en-US" dirty="0"/>
              <a:t> in various places.</a:t>
            </a:r>
          </a:p>
          <a:p>
            <a:endParaRPr lang="en-US" dirty="0"/>
          </a:p>
        </p:txBody>
      </p:sp>
    </p:spTree>
  </p:cSld>
  <p:clrMapOvr>
    <a:masterClrMapping/>
  </p:clrMapOvr>
  <p:transition>
    <p:circle/>
  </p:transition>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0704DC-E845-433C-95F0-CC48CE3FC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406"/>
          <a:stretch/>
        </p:blipFill>
        <p:spPr bwMode="auto">
          <a:xfrm flipH="1">
            <a:off x="0" y="469900"/>
            <a:ext cx="5314950" cy="63881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456AF94-359F-44E8-AB3C-6AB26736C0DF}"/>
              </a:ext>
            </a:extLst>
          </p:cNvPr>
          <p:cNvPicPr>
            <a:picLocks noChangeAspect="1"/>
          </p:cNvPicPr>
          <p:nvPr/>
        </p:nvPicPr>
        <p:blipFill>
          <a:blip r:embed="rId4"/>
          <a:stretch>
            <a:fillRect/>
          </a:stretch>
        </p:blipFill>
        <p:spPr>
          <a:xfrm>
            <a:off x="375788" y="3402151"/>
            <a:ext cx="3519555" cy="3720794"/>
          </a:xfrm>
          <a:prstGeom prst="rect">
            <a:avLst/>
          </a:prstGeom>
        </p:spPr>
      </p:pic>
      <p:sp>
        <p:nvSpPr>
          <p:cNvPr id="2" name="Title 1">
            <a:extLst>
              <a:ext uri="{FF2B5EF4-FFF2-40B4-BE49-F238E27FC236}">
                <a16:creationId xmlns:a16="http://schemas.microsoft.com/office/drawing/2014/main" id="{79DCADAE-8497-4861-A15B-54C7809A27B6}"/>
              </a:ext>
            </a:extLst>
          </p:cNvPr>
          <p:cNvSpPr>
            <a:spLocks noGrp="1"/>
          </p:cNvSpPr>
          <p:nvPr>
            <p:ph type="title"/>
          </p:nvPr>
        </p:nvSpPr>
        <p:spPr/>
        <p:txBody>
          <a:bodyPr/>
          <a:lstStyle/>
          <a:p>
            <a:r>
              <a:rPr lang="en-US" dirty="0"/>
              <a:t>Four Horsemen of Revelation 6</a:t>
            </a:r>
          </a:p>
        </p:txBody>
      </p:sp>
      <p:sp>
        <p:nvSpPr>
          <p:cNvPr id="4" name="TextBox 3">
            <a:extLst>
              <a:ext uri="{FF2B5EF4-FFF2-40B4-BE49-F238E27FC236}">
                <a16:creationId xmlns:a16="http://schemas.microsoft.com/office/drawing/2014/main" id="{AA2EA65F-6535-45A1-8651-55354149FC7C}"/>
              </a:ext>
            </a:extLst>
          </p:cNvPr>
          <p:cNvSpPr txBox="1"/>
          <p:nvPr/>
        </p:nvSpPr>
        <p:spPr>
          <a:xfrm>
            <a:off x="694944" y="4465717"/>
            <a:ext cx="298094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1</a:t>
            </a:r>
            <a:r>
              <a:rPr lang="en-US" sz="4000" b="1" baseline="30000" dirty="0">
                <a:solidFill>
                  <a:schemeClr val="bg1"/>
                </a:solidFill>
                <a:effectLst>
                  <a:glow rad="127000">
                    <a:srgbClr val="052441"/>
                  </a:glow>
                </a:effectLst>
              </a:rPr>
              <a:t>st</a:t>
            </a:r>
            <a:r>
              <a:rPr lang="en-US" sz="4000" b="1" dirty="0">
                <a:solidFill>
                  <a:schemeClr val="bg1"/>
                </a:solidFill>
                <a:effectLst>
                  <a:glow rad="127000">
                    <a:srgbClr val="052441"/>
                  </a:glow>
                </a:effectLst>
              </a:rPr>
              <a:t> </a:t>
            </a:r>
          </a:p>
          <a:p>
            <a:pPr algn="ctr">
              <a:lnSpc>
                <a:spcPct val="85000"/>
              </a:lnSpc>
            </a:pPr>
            <a:r>
              <a:rPr lang="en-US" sz="4000" b="1" dirty="0">
                <a:solidFill>
                  <a:schemeClr val="bg1"/>
                </a:solidFill>
                <a:effectLst>
                  <a:glow rad="127000">
                    <a:srgbClr val="052441"/>
                  </a:glow>
                </a:effectLst>
              </a:rPr>
              <a:t>DECEPTION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6:1-2 </a:t>
            </a:r>
          </a:p>
        </p:txBody>
      </p:sp>
    </p:spTree>
    <p:extLst>
      <p:ext uri="{BB962C8B-B14F-4D97-AF65-F5344CB8AC3E}">
        <p14:creationId xmlns:p14="http://schemas.microsoft.com/office/powerpoint/2010/main" val="14959184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0704DC-E845-433C-95F0-CC48CE3FC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281"/>
          <a:stretch/>
        </p:blipFill>
        <p:spPr bwMode="auto">
          <a:xfrm flipH="1">
            <a:off x="0" y="469900"/>
            <a:ext cx="7524750" cy="6388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1E79A5E-D3EA-4A13-ADD0-35E8140D2BF2}"/>
              </a:ext>
            </a:extLst>
          </p:cNvPr>
          <p:cNvPicPr>
            <a:picLocks noChangeAspect="1"/>
          </p:cNvPicPr>
          <p:nvPr/>
        </p:nvPicPr>
        <p:blipFill>
          <a:blip r:embed="rId4"/>
          <a:stretch>
            <a:fillRect/>
          </a:stretch>
        </p:blipFill>
        <p:spPr>
          <a:xfrm>
            <a:off x="4270755" y="3763403"/>
            <a:ext cx="2625749" cy="2775883"/>
          </a:xfrm>
          <a:prstGeom prst="rect">
            <a:avLst/>
          </a:prstGeom>
        </p:spPr>
      </p:pic>
      <p:pic>
        <p:nvPicPr>
          <p:cNvPr id="5" name="Picture 4">
            <a:extLst>
              <a:ext uri="{FF2B5EF4-FFF2-40B4-BE49-F238E27FC236}">
                <a16:creationId xmlns:a16="http://schemas.microsoft.com/office/drawing/2014/main" id="{A456AF94-359F-44E8-AB3C-6AB26736C0DF}"/>
              </a:ext>
            </a:extLst>
          </p:cNvPr>
          <p:cNvPicPr>
            <a:picLocks noChangeAspect="1"/>
          </p:cNvPicPr>
          <p:nvPr/>
        </p:nvPicPr>
        <p:blipFill>
          <a:blip r:embed="rId4"/>
          <a:stretch>
            <a:fillRect/>
          </a:stretch>
        </p:blipFill>
        <p:spPr>
          <a:xfrm>
            <a:off x="375788" y="3402151"/>
            <a:ext cx="3519555" cy="3720794"/>
          </a:xfrm>
          <a:prstGeom prst="rect">
            <a:avLst/>
          </a:prstGeom>
        </p:spPr>
      </p:pic>
      <p:sp>
        <p:nvSpPr>
          <p:cNvPr id="2" name="Title 1">
            <a:extLst>
              <a:ext uri="{FF2B5EF4-FFF2-40B4-BE49-F238E27FC236}">
                <a16:creationId xmlns:a16="http://schemas.microsoft.com/office/drawing/2014/main" id="{79DCADAE-8497-4861-A15B-54C7809A27B6}"/>
              </a:ext>
            </a:extLst>
          </p:cNvPr>
          <p:cNvSpPr>
            <a:spLocks noGrp="1"/>
          </p:cNvSpPr>
          <p:nvPr>
            <p:ph type="title"/>
          </p:nvPr>
        </p:nvSpPr>
        <p:spPr/>
        <p:txBody>
          <a:bodyPr/>
          <a:lstStyle/>
          <a:p>
            <a:r>
              <a:rPr lang="en-US" dirty="0"/>
              <a:t>Four Horsemen of Revelation 6</a:t>
            </a:r>
          </a:p>
        </p:txBody>
      </p:sp>
      <p:sp>
        <p:nvSpPr>
          <p:cNvPr id="4" name="TextBox 3">
            <a:extLst>
              <a:ext uri="{FF2B5EF4-FFF2-40B4-BE49-F238E27FC236}">
                <a16:creationId xmlns:a16="http://schemas.microsoft.com/office/drawing/2014/main" id="{AA2EA65F-6535-45A1-8651-55354149FC7C}"/>
              </a:ext>
            </a:extLst>
          </p:cNvPr>
          <p:cNvSpPr txBox="1"/>
          <p:nvPr/>
        </p:nvSpPr>
        <p:spPr>
          <a:xfrm>
            <a:off x="694944" y="4465717"/>
            <a:ext cx="298094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1</a:t>
            </a:r>
            <a:r>
              <a:rPr lang="en-US" sz="4000" b="1" baseline="30000" dirty="0">
                <a:solidFill>
                  <a:schemeClr val="bg1"/>
                </a:solidFill>
                <a:effectLst>
                  <a:glow rad="127000">
                    <a:srgbClr val="052441"/>
                  </a:glow>
                </a:effectLst>
              </a:rPr>
              <a:t>st</a:t>
            </a:r>
            <a:r>
              <a:rPr lang="en-US" sz="4000" b="1" dirty="0">
                <a:solidFill>
                  <a:schemeClr val="bg1"/>
                </a:solidFill>
                <a:effectLst>
                  <a:glow rad="127000">
                    <a:srgbClr val="052441"/>
                  </a:glow>
                </a:effectLst>
              </a:rPr>
              <a:t> </a:t>
            </a:r>
          </a:p>
          <a:p>
            <a:pPr algn="ctr">
              <a:lnSpc>
                <a:spcPct val="85000"/>
              </a:lnSpc>
            </a:pPr>
            <a:r>
              <a:rPr lang="en-US" sz="4000" b="1" dirty="0">
                <a:solidFill>
                  <a:schemeClr val="bg1"/>
                </a:solidFill>
                <a:effectLst>
                  <a:glow rad="127000">
                    <a:srgbClr val="052441"/>
                  </a:glow>
                </a:effectLst>
              </a:rPr>
              <a:t>DECEPTION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6:1-2 </a:t>
            </a:r>
          </a:p>
        </p:txBody>
      </p:sp>
      <p:sp>
        <p:nvSpPr>
          <p:cNvPr id="6" name="TextBox 5">
            <a:extLst>
              <a:ext uri="{FF2B5EF4-FFF2-40B4-BE49-F238E27FC236}">
                <a16:creationId xmlns:a16="http://schemas.microsoft.com/office/drawing/2014/main" id="{16DBE354-2636-4748-BF85-3FCF212BDCC4}"/>
              </a:ext>
            </a:extLst>
          </p:cNvPr>
          <p:cNvSpPr txBox="1"/>
          <p:nvPr/>
        </p:nvSpPr>
        <p:spPr>
          <a:xfrm>
            <a:off x="4786736" y="4382274"/>
            <a:ext cx="1627239"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2</a:t>
            </a:r>
            <a:r>
              <a:rPr lang="en-US" sz="4000" b="1" baseline="30000" dirty="0">
                <a:solidFill>
                  <a:schemeClr val="bg1"/>
                </a:solidFill>
                <a:effectLst>
                  <a:glow rad="127000">
                    <a:srgbClr val="052441"/>
                  </a:glow>
                </a:effectLst>
              </a:rPr>
              <a:t>nd</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WAR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6:3-4 </a:t>
            </a:r>
          </a:p>
        </p:txBody>
      </p:sp>
    </p:spTree>
    <p:extLst>
      <p:ext uri="{BB962C8B-B14F-4D97-AF65-F5344CB8AC3E}">
        <p14:creationId xmlns:p14="http://schemas.microsoft.com/office/powerpoint/2010/main" val="2719434009"/>
      </p:ext>
    </p:extLst>
  </p:cSld>
  <p:clrMapOvr>
    <a:masterClrMapping/>
  </p:clrMapOvr>
  <p:transition>
    <p:circl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0704DC-E845-433C-95F0-CC48CE3FC76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219"/>
          <a:stretch/>
        </p:blipFill>
        <p:spPr bwMode="auto">
          <a:xfrm flipH="1">
            <a:off x="0" y="469900"/>
            <a:ext cx="9848850" cy="6388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1E79A5E-D3EA-4A13-ADD0-35E8140D2BF2}"/>
              </a:ext>
            </a:extLst>
          </p:cNvPr>
          <p:cNvPicPr>
            <a:picLocks noChangeAspect="1"/>
          </p:cNvPicPr>
          <p:nvPr/>
        </p:nvPicPr>
        <p:blipFill>
          <a:blip r:embed="rId4"/>
          <a:stretch>
            <a:fillRect/>
          </a:stretch>
        </p:blipFill>
        <p:spPr>
          <a:xfrm>
            <a:off x="4270755" y="3763403"/>
            <a:ext cx="2625749" cy="2775883"/>
          </a:xfrm>
          <a:prstGeom prst="rect">
            <a:avLst/>
          </a:prstGeom>
        </p:spPr>
      </p:pic>
      <p:pic>
        <p:nvPicPr>
          <p:cNvPr id="11" name="Picture 10">
            <a:extLst>
              <a:ext uri="{FF2B5EF4-FFF2-40B4-BE49-F238E27FC236}">
                <a16:creationId xmlns:a16="http://schemas.microsoft.com/office/drawing/2014/main" id="{6CAD6848-EE25-4406-B84B-B6BAA5CC8475}"/>
              </a:ext>
            </a:extLst>
          </p:cNvPr>
          <p:cNvPicPr>
            <a:picLocks noChangeAspect="1"/>
          </p:cNvPicPr>
          <p:nvPr/>
        </p:nvPicPr>
        <p:blipFill>
          <a:blip r:embed="rId4"/>
          <a:stretch>
            <a:fillRect/>
          </a:stretch>
        </p:blipFill>
        <p:spPr>
          <a:xfrm>
            <a:off x="7095744" y="4074115"/>
            <a:ext cx="2485540" cy="2627657"/>
          </a:xfrm>
          <a:prstGeom prst="rect">
            <a:avLst/>
          </a:prstGeom>
        </p:spPr>
      </p:pic>
      <p:pic>
        <p:nvPicPr>
          <p:cNvPr id="5" name="Picture 4">
            <a:extLst>
              <a:ext uri="{FF2B5EF4-FFF2-40B4-BE49-F238E27FC236}">
                <a16:creationId xmlns:a16="http://schemas.microsoft.com/office/drawing/2014/main" id="{A456AF94-359F-44E8-AB3C-6AB26736C0DF}"/>
              </a:ext>
            </a:extLst>
          </p:cNvPr>
          <p:cNvPicPr>
            <a:picLocks noChangeAspect="1"/>
          </p:cNvPicPr>
          <p:nvPr/>
        </p:nvPicPr>
        <p:blipFill>
          <a:blip r:embed="rId4"/>
          <a:stretch>
            <a:fillRect/>
          </a:stretch>
        </p:blipFill>
        <p:spPr>
          <a:xfrm>
            <a:off x="375788" y="3402151"/>
            <a:ext cx="3519555" cy="3720794"/>
          </a:xfrm>
          <a:prstGeom prst="rect">
            <a:avLst/>
          </a:prstGeom>
        </p:spPr>
      </p:pic>
      <p:sp>
        <p:nvSpPr>
          <p:cNvPr id="2" name="Title 1">
            <a:extLst>
              <a:ext uri="{FF2B5EF4-FFF2-40B4-BE49-F238E27FC236}">
                <a16:creationId xmlns:a16="http://schemas.microsoft.com/office/drawing/2014/main" id="{79DCADAE-8497-4861-A15B-54C7809A27B6}"/>
              </a:ext>
            </a:extLst>
          </p:cNvPr>
          <p:cNvSpPr>
            <a:spLocks noGrp="1"/>
          </p:cNvSpPr>
          <p:nvPr>
            <p:ph type="title"/>
          </p:nvPr>
        </p:nvSpPr>
        <p:spPr/>
        <p:txBody>
          <a:bodyPr/>
          <a:lstStyle/>
          <a:p>
            <a:r>
              <a:rPr lang="en-US" dirty="0"/>
              <a:t>Four Horsemen of Revelation 6</a:t>
            </a:r>
          </a:p>
        </p:txBody>
      </p:sp>
      <p:sp>
        <p:nvSpPr>
          <p:cNvPr id="4" name="TextBox 3">
            <a:extLst>
              <a:ext uri="{FF2B5EF4-FFF2-40B4-BE49-F238E27FC236}">
                <a16:creationId xmlns:a16="http://schemas.microsoft.com/office/drawing/2014/main" id="{AA2EA65F-6535-45A1-8651-55354149FC7C}"/>
              </a:ext>
            </a:extLst>
          </p:cNvPr>
          <p:cNvSpPr txBox="1"/>
          <p:nvPr/>
        </p:nvSpPr>
        <p:spPr>
          <a:xfrm>
            <a:off x="694944" y="4465717"/>
            <a:ext cx="298094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1</a:t>
            </a:r>
            <a:r>
              <a:rPr lang="en-US" sz="4000" b="1" baseline="30000" dirty="0">
                <a:solidFill>
                  <a:schemeClr val="bg1"/>
                </a:solidFill>
                <a:effectLst>
                  <a:glow rad="127000">
                    <a:srgbClr val="052441"/>
                  </a:glow>
                </a:effectLst>
              </a:rPr>
              <a:t>st</a:t>
            </a:r>
            <a:r>
              <a:rPr lang="en-US" sz="4000" b="1" dirty="0">
                <a:solidFill>
                  <a:schemeClr val="bg1"/>
                </a:solidFill>
                <a:effectLst>
                  <a:glow rad="127000">
                    <a:srgbClr val="052441"/>
                  </a:glow>
                </a:effectLst>
              </a:rPr>
              <a:t> </a:t>
            </a:r>
          </a:p>
          <a:p>
            <a:pPr algn="ctr">
              <a:lnSpc>
                <a:spcPct val="85000"/>
              </a:lnSpc>
            </a:pPr>
            <a:r>
              <a:rPr lang="en-US" sz="4000" b="1" dirty="0">
                <a:solidFill>
                  <a:schemeClr val="bg1"/>
                </a:solidFill>
                <a:effectLst>
                  <a:glow rad="127000">
                    <a:srgbClr val="052441"/>
                  </a:glow>
                </a:effectLst>
              </a:rPr>
              <a:t>DECEPTION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6:1-2 </a:t>
            </a:r>
          </a:p>
        </p:txBody>
      </p:sp>
      <p:sp>
        <p:nvSpPr>
          <p:cNvPr id="6" name="TextBox 5">
            <a:extLst>
              <a:ext uri="{FF2B5EF4-FFF2-40B4-BE49-F238E27FC236}">
                <a16:creationId xmlns:a16="http://schemas.microsoft.com/office/drawing/2014/main" id="{16DBE354-2636-4748-BF85-3FCF212BDCC4}"/>
              </a:ext>
            </a:extLst>
          </p:cNvPr>
          <p:cNvSpPr txBox="1"/>
          <p:nvPr/>
        </p:nvSpPr>
        <p:spPr>
          <a:xfrm>
            <a:off x="4786736" y="4382274"/>
            <a:ext cx="1627239"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2</a:t>
            </a:r>
            <a:r>
              <a:rPr lang="en-US" sz="4000" b="1" baseline="30000" dirty="0">
                <a:solidFill>
                  <a:schemeClr val="bg1"/>
                </a:solidFill>
                <a:effectLst>
                  <a:glow rad="127000">
                    <a:srgbClr val="052441"/>
                  </a:glow>
                </a:effectLst>
              </a:rPr>
              <a:t>nd</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WAR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6:3-4 </a:t>
            </a:r>
          </a:p>
        </p:txBody>
      </p:sp>
      <p:sp>
        <p:nvSpPr>
          <p:cNvPr id="7" name="TextBox 6">
            <a:extLst>
              <a:ext uri="{FF2B5EF4-FFF2-40B4-BE49-F238E27FC236}">
                <a16:creationId xmlns:a16="http://schemas.microsoft.com/office/drawing/2014/main" id="{BF65D1A2-22AB-49B0-B21D-3D5B59805F76}"/>
              </a:ext>
            </a:extLst>
          </p:cNvPr>
          <p:cNvSpPr txBox="1"/>
          <p:nvPr/>
        </p:nvSpPr>
        <p:spPr>
          <a:xfrm>
            <a:off x="7205472" y="4560631"/>
            <a:ext cx="239258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3</a:t>
            </a:r>
            <a:r>
              <a:rPr lang="en-US" sz="4000" b="1" baseline="30000" dirty="0">
                <a:solidFill>
                  <a:schemeClr val="bg1"/>
                </a:solidFill>
                <a:effectLst>
                  <a:glow rad="127000">
                    <a:srgbClr val="052441"/>
                  </a:glow>
                </a:effectLst>
              </a:rPr>
              <a:t>rd</a:t>
            </a:r>
            <a:r>
              <a:rPr lang="en-US" sz="4000" b="1" dirty="0">
                <a:solidFill>
                  <a:schemeClr val="bg1"/>
                </a:solidFill>
                <a:effectLst>
                  <a:glow rad="127000">
                    <a:srgbClr val="052441"/>
                  </a:glow>
                </a:effectLst>
              </a:rPr>
              <a:t> FAMINE</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 6:5-6 </a:t>
            </a:r>
          </a:p>
        </p:txBody>
      </p:sp>
    </p:spTree>
    <p:extLst>
      <p:ext uri="{BB962C8B-B14F-4D97-AF65-F5344CB8AC3E}">
        <p14:creationId xmlns:p14="http://schemas.microsoft.com/office/powerpoint/2010/main" val="1016831899"/>
      </p:ext>
    </p:extLst>
  </p:cSld>
  <p:clrMapOvr>
    <a:masterClrMapping/>
  </p:clrMapOvr>
  <p:transition>
    <p:circl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0704DC-E845-433C-95F0-CC48CE3FC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469900"/>
            <a:ext cx="12192000" cy="6388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1E79A5E-D3EA-4A13-ADD0-35E8140D2BF2}"/>
              </a:ext>
            </a:extLst>
          </p:cNvPr>
          <p:cNvPicPr>
            <a:picLocks noChangeAspect="1"/>
          </p:cNvPicPr>
          <p:nvPr/>
        </p:nvPicPr>
        <p:blipFill>
          <a:blip r:embed="rId4"/>
          <a:stretch>
            <a:fillRect/>
          </a:stretch>
        </p:blipFill>
        <p:spPr>
          <a:xfrm>
            <a:off x="4270755" y="3763403"/>
            <a:ext cx="2625749" cy="2775883"/>
          </a:xfrm>
          <a:prstGeom prst="rect">
            <a:avLst/>
          </a:prstGeom>
        </p:spPr>
      </p:pic>
      <p:pic>
        <p:nvPicPr>
          <p:cNvPr id="11" name="Picture 10">
            <a:extLst>
              <a:ext uri="{FF2B5EF4-FFF2-40B4-BE49-F238E27FC236}">
                <a16:creationId xmlns:a16="http://schemas.microsoft.com/office/drawing/2014/main" id="{6CAD6848-EE25-4406-B84B-B6BAA5CC8475}"/>
              </a:ext>
            </a:extLst>
          </p:cNvPr>
          <p:cNvPicPr>
            <a:picLocks noChangeAspect="1"/>
          </p:cNvPicPr>
          <p:nvPr/>
        </p:nvPicPr>
        <p:blipFill>
          <a:blip r:embed="rId4"/>
          <a:stretch>
            <a:fillRect/>
          </a:stretch>
        </p:blipFill>
        <p:spPr>
          <a:xfrm>
            <a:off x="7095744" y="4074115"/>
            <a:ext cx="2485540" cy="2627657"/>
          </a:xfrm>
          <a:prstGeom prst="rect">
            <a:avLst/>
          </a:prstGeom>
        </p:spPr>
      </p:pic>
      <p:pic>
        <p:nvPicPr>
          <p:cNvPr id="12" name="Picture 11">
            <a:extLst>
              <a:ext uri="{FF2B5EF4-FFF2-40B4-BE49-F238E27FC236}">
                <a16:creationId xmlns:a16="http://schemas.microsoft.com/office/drawing/2014/main" id="{BB9DB525-8060-4BAC-A177-C4C086E8CFAA}"/>
              </a:ext>
            </a:extLst>
          </p:cNvPr>
          <p:cNvPicPr>
            <a:picLocks noChangeAspect="1"/>
          </p:cNvPicPr>
          <p:nvPr/>
        </p:nvPicPr>
        <p:blipFill>
          <a:blip r:embed="rId4"/>
          <a:stretch>
            <a:fillRect/>
          </a:stretch>
        </p:blipFill>
        <p:spPr>
          <a:xfrm>
            <a:off x="9674352" y="4261104"/>
            <a:ext cx="2297202" cy="2428550"/>
          </a:xfrm>
          <a:prstGeom prst="rect">
            <a:avLst/>
          </a:prstGeom>
        </p:spPr>
      </p:pic>
      <p:pic>
        <p:nvPicPr>
          <p:cNvPr id="5" name="Picture 4">
            <a:extLst>
              <a:ext uri="{FF2B5EF4-FFF2-40B4-BE49-F238E27FC236}">
                <a16:creationId xmlns:a16="http://schemas.microsoft.com/office/drawing/2014/main" id="{A456AF94-359F-44E8-AB3C-6AB26736C0DF}"/>
              </a:ext>
            </a:extLst>
          </p:cNvPr>
          <p:cNvPicPr>
            <a:picLocks noChangeAspect="1"/>
          </p:cNvPicPr>
          <p:nvPr/>
        </p:nvPicPr>
        <p:blipFill>
          <a:blip r:embed="rId4"/>
          <a:stretch>
            <a:fillRect/>
          </a:stretch>
        </p:blipFill>
        <p:spPr>
          <a:xfrm>
            <a:off x="375788" y="3402151"/>
            <a:ext cx="3519555" cy="3720794"/>
          </a:xfrm>
          <a:prstGeom prst="rect">
            <a:avLst/>
          </a:prstGeom>
        </p:spPr>
      </p:pic>
      <p:sp>
        <p:nvSpPr>
          <p:cNvPr id="2" name="Title 1">
            <a:extLst>
              <a:ext uri="{FF2B5EF4-FFF2-40B4-BE49-F238E27FC236}">
                <a16:creationId xmlns:a16="http://schemas.microsoft.com/office/drawing/2014/main" id="{79DCADAE-8497-4861-A15B-54C7809A27B6}"/>
              </a:ext>
            </a:extLst>
          </p:cNvPr>
          <p:cNvSpPr>
            <a:spLocks noGrp="1"/>
          </p:cNvSpPr>
          <p:nvPr>
            <p:ph type="title"/>
          </p:nvPr>
        </p:nvSpPr>
        <p:spPr/>
        <p:txBody>
          <a:bodyPr/>
          <a:lstStyle/>
          <a:p>
            <a:r>
              <a:rPr lang="en-US" dirty="0"/>
              <a:t>Four Horsemen of Revelation 6</a:t>
            </a:r>
          </a:p>
        </p:txBody>
      </p:sp>
      <p:sp>
        <p:nvSpPr>
          <p:cNvPr id="4" name="TextBox 3">
            <a:extLst>
              <a:ext uri="{FF2B5EF4-FFF2-40B4-BE49-F238E27FC236}">
                <a16:creationId xmlns:a16="http://schemas.microsoft.com/office/drawing/2014/main" id="{AA2EA65F-6535-45A1-8651-55354149FC7C}"/>
              </a:ext>
            </a:extLst>
          </p:cNvPr>
          <p:cNvSpPr txBox="1"/>
          <p:nvPr/>
        </p:nvSpPr>
        <p:spPr>
          <a:xfrm>
            <a:off x="694944" y="4465717"/>
            <a:ext cx="298094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1</a:t>
            </a:r>
            <a:r>
              <a:rPr lang="en-US" sz="4000" b="1" baseline="30000" dirty="0">
                <a:solidFill>
                  <a:schemeClr val="bg1"/>
                </a:solidFill>
                <a:effectLst>
                  <a:glow rad="127000">
                    <a:srgbClr val="052441"/>
                  </a:glow>
                </a:effectLst>
              </a:rPr>
              <a:t>st</a:t>
            </a:r>
            <a:r>
              <a:rPr lang="en-US" sz="4000" b="1" dirty="0">
                <a:solidFill>
                  <a:schemeClr val="bg1"/>
                </a:solidFill>
                <a:effectLst>
                  <a:glow rad="127000">
                    <a:srgbClr val="052441"/>
                  </a:glow>
                </a:effectLst>
              </a:rPr>
              <a:t> </a:t>
            </a:r>
          </a:p>
          <a:p>
            <a:pPr algn="ctr">
              <a:lnSpc>
                <a:spcPct val="85000"/>
              </a:lnSpc>
            </a:pPr>
            <a:r>
              <a:rPr lang="en-US" sz="4000" b="1" dirty="0">
                <a:solidFill>
                  <a:schemeClr val="bg1"/>
                </a:solidFill>
                <a:effectLst>
                  <a:glow rad="127000">
                    <a:srgbClr val="052441"/>
                  </a:glow>
                </a:effectLst>
              </a:rPr>
              <a:t>DECEPTION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6:1-2 </a:t>
            </a:r>
          </a:p>
        </p:txBody>
      </p:sp>
      <p:sp>
        <p:nvSpPr>
          <p:cNvPr id="6" name="TextBox 5">
            <a:extLst>
              <a:ext uri="{FF2B5EF4-FFF2-40B4-BE49-F238E27FC236}">
                <a16:creationId xmlns:a16="http://schemas.microsoft.com/office/drawing/2014/main" id="{16DBE354-2636-4748-BF85-3FCF212BDCC4}"/>
              </a:ext>
            </a:extLst>
          </p:cNvPr>
          <p:cNvSpPr txBox="1"/>
          <p:nvPr/>
        </p:nvSpPr>
        <p:spPr>
          <a:xfrm>
            <a:off x="4786736" y="4382274"/>
            <a:ext cx="1627239"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2</a:t>
            </a:r>
            <a:r>
              <a:rPr lang="en-US" sz="4000" b="1" baseline="30000" dirty="0">
                <a:solidFill>
                  <a:schemeClr val="bg1"/>
                </a:solidFill>
                <a:effectLst>
                  <a:glow rad="127000">
                    <a:srgbClr val="052441"/>
                  </a:glow>
                </a:effectLst>
              </a:rPr>
              <a:t>nd</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WAR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6:3-4 </a:t>
            </a:r>
          </a:p>
        </p:txBody>
      </p:sp>
      <p:sp>
        <p:nvSpPr>
          <p:cNvPr id="7" name="TextBox 6">
            <a:extLst>
              <a:ext uri="{FF2B5EF4-FFF2-40B4-BE49-F238E27FC236}">
                <a16:creationId xmlns:a16="http://schemas.microsoft.com/office/drawing/2014/main" id="{BF65D1A2-22AB-49B0-B21D-3D5B59805F76}"/>
              </a:ext>
            </a:extLst>
          </p:cNvPr>
          <p:cNvSpPr txBox="1"/>
          <p:nvPr/>
        </p:nvSpPr>
        <p:spPr>
          <a:xfrm>
            <a:off x="7205472" y="4560631"/>
            <a:ext cx="2392584"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3</a:t>
            </a:r>
            <a:r>
              <a:rPr lang="en-US" sz="4000" b="1" baseline="30000" dirty="0">
                <a:solidFill>
                  <a:schemeClr val="bg1"/>
                </a:solidFill>
                <a:effectLst>
                  <a:glow rad="127000">
                    <a:srgbClr val="052441"/>
                  </a:glow>
                </a:effectLst>
              </a:rPr>
              <a:t>rd</a:t>
            </a:r>
            <a:r>
              <a:rPr lang="en-US" sz="4000" b="1" dirty="0">
                <a:solidFill>
                  <a:schemeClr val="bg1"/>
                </a:solidFill>
                <a:effectLst>
                  <a:glow rad="127000">
                    <a:srgbClr val="052441"/>
                  </a:glow>
                </a:effectLst>
              </a:rPr>
              <a:t> FAMINE</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 6:5-6 </a:t>
            </a:r>
          </a:p>
        </p:txBody>
      </p:sp>
      <p:sp>
        <p:nvSpPr>
          <p:cNvPr id="8" name="TextBox 7">
            <a:extLst>
              <a:ext uri="{FF2B5EF4-FFF2-40B4-BE49-F238E27FC236}">
                <a16:creationId xmlns:a16="http://schemas.microsoft.com/office/drawing/2014/main" id="{4B31775A-7AF2-49F1-AFF9-33DDF81A7AA5}"/>
              </a:ext>
            </a:extLst>
          </p:cNvPr>
          <p:cNvSpPr txBox="1"/>
          <p:nvPr/>
        </p:nvSpPr>
        <p:spPr>
          <a:xfrm>
            <a:off x="9522543" y="4690482"/>
            <a:ext cx="2669457" cy="1666610"/>
          </a:xfrm>
          <a:prstGeom prst="rect">
            <a:avLst/>
          </a:prstGeom>
          <a:noFill/>
        </p:spPr>
        <p:txBody>
          <a:bodyPr wrap="square" rtlCol="0">
            <a:spAutoFit/>
          </a:bodyPr>
          <a:lstStyle/>
          <a:p>
            <a:pPr algn="ctr">
              <a:lnSpc>
                <a:spcPct val="85000"/>
              </a:lnSpc>
            </a:pPr>
            <a:r>
              <a:rPr lang="en-US" sz="4000" b="1" dirty="0">
                <a:solidFill>
                  <a:schemeClr val="bg1"/>
                </a:solidFill>
                <a:effectLst>
                  <a:glow rad="127000">
                    <a:srgbClr val="052441"/>
                  </a:glow>
                </a:effectLst>
              </a:rPr>
              <a:t>4</a:t>
            </a:r>
            <a:r>
              <a:rPr lang="en-US" sz="4000" b="1" baseline="30000" dirty="0">
                <a:solidFill>
                  <a:schemeClr val="bg1"/>
                </a:solidFill>
                <a:effectLst>
                  <a:glow rad="127000">
                    <a:srgbClr val="052441"/>
                  </a:glow>
                </a:effectLst>
              </a:rPr>
              <a:t>th</a:t>
            </a:r>
            <a:r>
              <a:rPr lang="en-US" sz="4000" b="1" dirty="0">
                <a:solidFill>
                  <a:schemeClr val="bg1"/>
                </a:solidFill>
                <a:effectLst>
                  <a:glow rad="127000">
                    <a:srgbClr val="052441"/>
                  </a:glow>
                </a:effectLst>
              </a:rPr>
              <a:t>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DEATH </a:t>
            </a:r>
            <a:br>
              <a:rPr lang="en-US" sz="4000" b="1" dirty="0">
                <a:solidFill>
                  <a:schemeClr val="bg1"/>
                </a:solidFill>
                <a:effectLst>
                  <a:glow rad="127000">
                    <a:srgbClr val="052441"/>
                  </a:glow>
                </a:effectLst>
              </a:rPr>
            </a:br>
            <a:r>
              <a:rPr lang="en-US" sz="4000" b="1" dirty="0">
                <a:solidFill>
                  <a:schemeClr val="bg1"/>
                </a:solidFill>
                <a:effectLst>
                  <a:glow rad="127000">
                    <a:srgbClr val="052441"/>
                  </a:glow>
                </a:effectLst>
              </a:rPr>
              <a:t>6:5-6 </a:t>
            </a:r>
          </a:p>
        </p:txBody>
      </p:sp>
    </p:spTree>
    <p:extLst>
      <p:ext uri="{BB962C8B-B14F-4D97-AF65-F5344CB8AC3E}">
        <p14:creationId xmlns:p14="http://schemas.microsoft.com/office/powerpoint/2010/main" val="1729841877"/>
      </p:ext>
    </p:extLst>
  </p:cSld>
  <p:clrMapOvr>
    <a:masterClrMapping/>
  </p:clrMapOvr>
  <p:transition>
    <p:circl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12192000" cy="2117558"/>
          </a:xfrm>
        </p:spPr>
        <p:txBody>
          <a:bodyPr/>
          <a:lstStyle/>
          <a:p>
            <a:r>
              <a:rPr lang="en-US" dirty="0"/>
              <a:t>This is just </a:t>
            </a:r>
            <a:br>
              <a:rPr lang="en-US" dirty="0"/>
            </a:br>
            <a:r>
              <a:rPr lang="en-US" dirty="0"/>
              <a:t>the beginning of the end!</a:t>
            </a:r>
          </a:p>
        </p:txBody>
      </p:sp>
      <p:sp>
        <p:nvSpPr>
          <p:cNvPr id="5" name="Content Placeholder 4"/>
          <p:cNvSpPr>
            <a:spLocks noGrp="1"/>
          </p:cNvSpPr>
          <p:nvPr>
            <p:ph idx="1"/>
          </p:nvPr>
        </p:nvSpPr>
        <p:spPr>
          <a:xfrm>
            <a:off x="570016" y="5438273"/>
            <a:ext cx="11376560" cy="738689"/>
          </a:xfrm>
        </p:spPr>
        <p:txBody>
          <a:bodyPr/>
          <a:lstStyle/>
          <a:p>
            <a:pPr algn="ctr"/>
            <a:r>
              <a:rPr lang="en-US" baseline="30000" dirty="0"/>
              <a:t>8</a:t>
            </a:r>
            <a:r>
              <a:rPr lang="en-US" dirty="0"/>
              <a:t> All these are the beginning of birth pains.</a:t>
            </a:r>
          </a:p>
          <a:p>
            <a:r>
              <a:rPr lang="en-US" dirty="0"/>
              <a:t> </a:t>
            </a:r>
          </a:p>
        </p:txBody>
      </p:sp>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299A38A-A1E0-47BA-A593-9EAA1653F1FE}"/>
              </a:ext>
            </a:extLst>
          </p:cNvPr>
          <p:cNvSpPr/>
          <p:nvPr/>
        </p:nvSpPr>
        <p:spPr>
          <a:xfrm>
            <a:off x="6272463" y="0"/>
            <a:ext cx="59195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44D8C01-419B-47ED-9452-AEB2E3816401}"/>
              </a:ext>
            </a:extLst>
          </p:cNvPr>
          <p:cNvSpPr/>
          <p:nvPr/>
        </p:nvSpPr>
        <p:spPr>
          <a:xfrm>
            <a:off x="0" y="0"/>
            <a:ext cx="627246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2A8CC5-1508-4F64-B154-A1182387C96A}"/>
              </a:ext>
            </a:extLst>
          </p:cNvPr>
          <p:cNvSpPr>
            <a:spLocks noGrp="1"/>
          </p:cNvSpPr>
          <p:nvPr>
            <p:ph type="title"/>
          </p:nvPr>
        </p:nvSpPr>
        <p:spPr/>
        <p:txBody>
          <a:bodyPr/>
          <a:lstStyle/>
          <a:p>
            <a:r>
              <a:rPr lang="en-US" dirty="0"/>
              <a:t>The Day of the Lord</a:t>
            </a:r>
          </a:p>
        </p:txBody>
      </p:sp>
      <p:sp>
        <p:nvSpPr>
          <p:cNvPr id="3" name="Content Placeholder 2">
            <a:extLst>
              <a:ext uri="{FF2B5EF4-FFF2-40B4-BE49-F238E27FC236}">
                <a16:creationId xmlns:a16="http://schemas.microsoft.com/office/drawing/2014/main" id="{D78D761B-9409-4E56-916C-A907DAECF5AC}"/>
              </a:ext>
            </a:extLst>
          </p:cNvPr>
          <p:cNvSpPr>
            <a:spLocks noGrp="1"/>
          </p:cNvSpPr>
          <p:nvPr>
            <p:ph idx="1"/>
          </p:nvPr>
        </p:nvSpPr>
        <p:spPr/>
        <p:txBody>
          <a:bodyPr/>
          <a:lstStyle/>
          <a:p>
            <a:pPr algn="ctr"/>
            <a:r>
              <a:rPr lang="en-US" dirty="0"/>
              <a:t>The “Day of the Lord” is a time period that includes:</a:t>
            </a:r>
          </a:p>
          <a:p>
            <a:pPr algn="ctr"/>
            <a:r>
              <a:rPr lang="en-US" dirty="0"/>
              <a:t>Darkness (judgment) and Light (blessing)</a:t>
            </a:r>
          </a:p>
          <a:p>
            <a:endParaRPr lang="en-US" dirty="0"/>
          </a:p>
        </p:txBody>
      </p:sp>
      <p:sp>
        <p:nvSpPr>
          <p:cNvPr id="6" name="TextBox 5">
            <a:extLst>
              <a:ext uri="{FF2B5EF4-FFF2-40B4-BE49-F238E27FC236}">
                <a16:creationId xmlns:a16="http://schemas.microsoft.com/office/drawing/2014/main" id="{9A549966-9510-4A85-8D08-66323C691161}"/>
              </a:ext>
            </a:extLst>
          </p:cNvPr>
          <p:cNvSpPr txBox="1"/>
          <p:nvPr/>
        </p:nvSpPr>
        <p:spPr>
          <a:xfrm>
            <a:off x="625644" y="5438273"/>
            <a:ext cx="5422232" cy="707886"/>
          </a:xfrm>
          <a:prstGeom prst="rect">
            <a:avLst/>
          </a:prstGeom>
          <a:noFill/>
        </p:spPr>
        <p:txBody>
          <a:bodyPr wrap="square" rtlCol="0">
            <a:spAutoFit/>
          </a:bodyPr>
          <a:lstStyle/>
          <a:p>
            <a:r>
              <a:rPr lang="en-US" sz="4000" b="1" dirty="0">
                <a:solidFill>
                  <a:schemeClr val="bg1"/>
                </a:solidFill>
              </a:rPr>
              <a:t>Jesus calls “Tribulation” </a:t>
            </a:r>
          </a:p>
        </p:txBody>
      </p:sp>
      <p:sp>
        <p:nvSpPr>
          <p:cNvPr id="7" name="TextBox 6">
            <a:extLst>
              <a:ext uri="{FF2B5EF4-FFF2-40B4-BE49-F238E27FC236}">
                <a16:creationId xmlns:a16="http://schemas.microsoft.com/office/drawing/2014/main" id="{8307A37D-3259-41C0-8095-36C7F2E85382}"/>
              </a:ext>
            </a:extLst>
          </p:cNvPr>
          <p:cNvSpPr txBox="1"/>
          <p:nvPr/>
        </p:nvSpPr>
        <p:spPr>
          <a:xfrm>
            <a:off x="6769768" y="5510462"/>
            <a:ext cx="5422232" cy="707886"/>
          </a:xfrm>
          <a:prstGeom prst="rect">
            <a:avLst/>
          </a:prstGeom>
          <a:noFill/>
        </p:spPr>
        <p:txBody>
          <a:bodyPr wrap="square" rtlCol="0">
            <a:spAutoFit/>
          </a:bodyPr>
          <a:lstStyle/>
          <a:p>
            <a:r>
              <a:rPr lang="en-US" sz="4000" b="1" dirty="0"/>
              <a:t>Jesus calls “Kingdom” </a:t>
            </a:r>
          </a:p>
        </p:txBody>
      </p:sp>
    </p:spTree>
    <p:extLst>
      <p:ext uri="{BB962C8B-B14F-4D97-AF65-F5344CB8AC3E}">
        <p14:creationId xmlns:p14="http://schemas.microsoft.com/office/powerpoint/2010/main" val="4115022072"/>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D04B0F-ECF6-4A71-B576-498809EBBA88}"/>
              </a:ext>
            </a:extLst>
          </p:cNvPr>
          <p:cNvPicPr>
            <a:picLocks noChangeAspect="1"/>
          </p:cNvPicPr>
          <p:nvPr/>
        </p:nvPicPr>
        <p:blipFill rotWithShape="1">
          <a:blip r:embed="rId3"/>
          <a:srcRect r="19680"/>
          <a:stretch/>
        </p:blipFill>
        <p:spPr>
          <a:xfrm>
            <a:off x="4808169" y="0"/>
            <a:ext cx="7383831" cy="6858000"/>
          </a:xfrm>
          <a:prstGeom prst="rect">
            <a:avLst/>
          </a:prstGeom>
        </p:spPr>
      </p:pic>
      <p:sp>
        <p:nvSpPr>
          <p:cNvPr id="6" name="Title 5"/>
          <p:cNvSpPr>
            <a:spLocks noGrp="1"/>
          </p:cNvSpPr>
          <p:nvPr>
            <p:ph type="title"/>
          </p:nvPr>
        </p:nvSpPr>
        <p:spPr/>
        <p:txBody>
          <a:bodyPr/>
          <a:lstStyle/>
          <a:p>
            <a:r>
              <a:rPr lang="en-US" dirty="0"/>
              <a:t>4-</a:t>
            </a:r>
            <a:r>
              <a:rPr lang="en-US" u="sng" dirty="0">
                <a:solidFill>
                  <a:srgbClr val="FF0000"/>
                </a:solidFill>
              </a:rPr>
              <a:t>Martyrdom</a:t>
            </a:r>
            <a:r>
              <a:rPr lang="en-US" dirty="0">
                <a:solidFill>
                  <a:srgbClr val="FF0000"/>
                </a:solidFill>
              </a:rPr>
              <a:t> (death)</a:t>
            </a:r>
            <a:r>
              <a:rPr lang="en-US" u="sng" dirty="0">
                <a:solidFill>
                  <a:srgbClr val="FF0000"/>
                </a:solidFill>
              </a:rPr>
              <a:t> </a:t>
            </a:r>
          </a:p>
        </p:txBody>
      </p:sp>
      <p:sp>
        <p:nvSpPr>
          <p:cNvPr id="5" name="Content Placeholder 4"/>
          <p:cNvSpPr>
            <a:spLocks noGrp="1"/>
          </p:cNvSpPr>
          <p:nvPr>
            <p:ph idx="1"/>
          </p:nvPr>
        </p:nvSpPr>
        <p:spPr>
          <a:xfrm>
            <a:off x="570016" y="1318161"/>
            <a:ext cx="5457805" cy="4858802"/>
          </a:xfrm>
        </p:spPr>
        <p:txBody>
          <a:bodyPr/>
          <a:lstStyle/>
          <a:p>
            <a:r>
              <a:rPr lang="en-US" baseline="30000" dirty="0"/>
              <a:t>9</a:t>
            </a:r>
            <a:r>
              <a:rPr lang="en-US" dirty="0"/>
              <a:t> "Then you will be handed over to be </a:t>
            </a:r>
            <a:r>
              <a:rPr lang="en-US" dirty="0">
                <a:effectLst>
                  <a:glow rad="127000">
                    <a:srgbClr val="C00000"/>
                  </a:glow>
                </a:effectLst>
              </a:rPr>
              <a:t>persecuted</a:t>
            </a:r>
            <a:r>
              <a:rPr lang="en-US" dirty="0"/>
              <a:t> and </a:t>
            </a:r>
            <a:r>
              <a:rPr lang="en-US" dirty="0">
                <a:effectLst>
                  <a:glow rad="127000">
                    <a:srgbClr val="C00000"/>
                  </a:glow>
                </a:effectLst>
              </a:rPr>
              <a:t>put to death</a:t>
            </a:r>
            <a:r>
              <a:rPr lang="en-US" dirty="0"/>
              <a:t>, and you will be hated by all nations because of me.</a:t>
            </a:r>
          </a:p>
        </p:txBody>
      </p:sp>
    </p:spTree>
  </p:cSld>
  <p:clrMapOvr>
    <a:masterClrMapping/>
  </p:clrMapOvr>
  <p:transition>
    <p:circl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C887E-85BC-4714-B6E2-BECA8077E246}"/>
              </a:ext>
            </a:extLst>
          </p:cNvPr>
          <p:cNvSpPr>
            <a:spLocks noGrp="1"/>
          </p:cNvSpPr>
          <p:nvPr>
            <p:ph type="title"/>
          </p:nvPr>
        </p:nvSpPr>
        <p:spPr/>
        <p:txBody>
          <a:bodyPr/>
          <a:lstStyle/>
          <a:p>
            <a:r>
              <a:rPr lang="en-US" dirty="0"/>
              <a:t>Fifth Seal </a:t>
            </a:r>
          </a:p>
        </p:txBody>
      </p:sp>
      <p:sp>
        <p:nvSpPr>
          <p:cNvPr id="3" name="Content Placeholder 2">
            <a:extLst>
              <a:ext uri="{FF2B5EF4-FFF2-40B4-BE49-F238E27FC236}">
                <a16:creationId xmlns:a16="http://schemas.microsoft.com/office/drawing/2014/main" id="{8CD599E4-1D84-4886-9FD6-544438316A5C}"/>
              </a:ext>
            </a:extLst>
          </p:cNvPr>
          <p:cNvSpPr>
            <a:spLocks noGrp="1"/>
          </p:cNvSpPr>
          <p:nvPr>
            <p:ph idx="1"/>
          </p:nvPr>
        </p:nvSpPr>
        <p:spPr>
          <a:xfrm>
            <a:off x="5574890" y="1828799"/>
            <a:ext cx="6164826" cy="4348163"/>
          </a:xfrm>
        </p:spPr>
        <p:txBody>
          <a:bodyPr/>
          <a:lstStyle/>
          <a:p>
            <a:r>
              <a:rPr lang="en-US" dirty="0"/>
              <a:t> </a:t>
            </a:r>
            <a:r>
              <a:rPr lang="en-US" baseline="30000" dirty="0"/>
              <a:t>9</a:t>
            </a:r>
            <a:r>
              <a:rPr lang="en-US" dirty="0"/>
              <a:t> When he opened the fifth seal, I saw under the altar the souls of those who had been slain because of the word of God and the testimony they had maintained.</a:t>
            </a:r>
          </a:p>
          <a:p>
            <a:r>
              <a:rPr lang="en-US" dirty="0"/>
              <a:t> (Revelation 6:9)</a:t>
            </a:r>
          </a:p>
        </p:txBody>
      </p:sp>
      <p:pic>
        <p:nvPicPr>
          <p:cNvPr id="4" name="Picture 3">
            <a:extLst>
              <a:ext uri="{FF2B5EF4-FFF2-40B4-BE49-F238E27FC236}">
                <a16:creationId xmlns:a16="http://schemas.microsoft.com/office/drawing/2014/main" id="{9FEF0A21-8F0B-4CD5-8E2D-71550F118C48}"/>
              </a:ext>
            </a:extLst>
          </p:cNvPr>
          <p:cNvPicPr>
            <a:picLocks noChangeAspect="1"/>
          </p:cNvPicPr>
          <p:nvPr/>
        </p:nvPicPr>
        <p:blipFill>
          <a:blip r:embed="rId3"/>
          <a:stretch>
            <a:fillRect/>
          </a:stretch>
        </p:blipFill>
        <p:spPr>
          <a:xfrm>
            <a:off x="731520" y="1832937"/>
            <a:ext cx="4524628" cy="4590279"/>
          </a:xfrm>
          <a:prstGeom prst="rect">
            <a:avLst/>
          </a:prstGeom>
        </p:spPr>
      </p:pic>
      <p:pic>
        <p:nvPicPr>
          <p:cNvPr id="5" name="Picture 4">
            <a:extLst>
              <a:ext uri="{FF2B5EF4-FFF2-40B4-BE49-F238E27FC236}">
                <a16:creationId xmlns:a16="http://schemas.microsoft.com/office/drawing/2014/main" id="{BE00DAED-9551-4066-9ABA-DE3F425C410B}"/>
              </a:ext>
            </a:extLst>
          </p:cNvPr>
          <p:cNvPicPr>
            <a:picLocks noChangeAspect="1"/>
          </p:cNvPicPr>
          <p:nvPr/>
        </p:nvPicPr>
        <p:blipFill>
          <a:blip r:embed="rId4"/>
          <a:stretch>
            <a:fillRect/>
          </a:stretch>
        </p:blipFill>
        <p:spPr>
          <a:xfrm>
            <a:off x="2286001" y="0"/>
            <a:ext cx="1695292" cy="1792224"/>
          </a:xfrm>
          <a:prstGeom prst="rect">
            <a:avLst/>
          </a:prstGeom>
        </p:spPr>
      </p:pic>
      <p:sp>
        <p:nvSpPr>
          <p:cNvPr id="6" name="TextBox 5">
            <a:extLst>
              <a:ext uri="{FF2B5EF4-FFF2-40B4-BE49-F238E27FC236}">
                <a16:creationId xmlns:a16="http://schemas.microsoft.com/office/drawing/2014/main" id="{D3CD88E5-9992-4856-BD01-59378A270AD8}"/>
              </a:ext>
            </a:extLst>
          </p:cNvPr>
          <p:cNvSpPr txBox="1"/>
          <p:nvPr/>
        </p:nvSpPr>
        <p:spPr>
          <a:xfrm>
            <a:off x="1682496" y="542725"/>
            <a:ext cx="2980944" cy="804900"/>
          </a:xfrm>
          <a:prstGeom prst="rect">
            <a:avLst/>
          </a:prstGeom>
          <a:noFill/>
        </p:spPr>
        <p:txBody>
          <a:bodyPr wrap="square" rtlCol="0">
            <a:spAutoFit/>
          </a:bodyPr>
          <a:lstStyle/>
          <a:p>
            <a:pPr algn="ctr">
              <a:lnSpc>
                <a:spcPct val="85000"/>
              </a:lnSpc>
            </a:pPr>
            <a:r>
              <a:rPr lang="en-US" sz="5400" b="1" dirty="0">
                <a:solidFill>
                  <a:schemeClr val="bg1"/>
                </a:solidFill>
                <a:effectLst>
                  <a:glow rad="127000">
                    <a:srgbClr val="052441"/>
                  </a:glow>
                </a:effectLst>
              </a:rPr>
              <a:t>5th</a:t>
            </a:r>
          </a:p>
        </p:txBody>
      </p:sp>
    </p:spTree>
    <p:extLst>
      <p:ext uri="{BB962C8B-B14F-4D97-AF65-F5344CB8AC3E}">
        <p14:creationId xmlns:p14="http://schemas.microsoft.com/office/powerpoint/2010/main" val="867568833"/>
      </p:ext>
    </p:extLst>
  </p:cSld>
  <p:clrMapOvr>
    <a:masterClrMapping/>
  </p:clrMapOvr>
  <p:transition>
    <p:circl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DFB192-FD9C-4CE3-937C-931AB01E6F71}"/>
              </a:ext>
            </a:extLst>
          </p:cNvPr>
          <p:cNvPicPr>
            <a:picLocks noChangeAspect="1"/>
          </p:cNvPicPr>
          <p:nvPr/>
        </p:nvPicPr>
        <p:blipFill>
          <a:blip r:embed="rId3"/>
          <a:stretch>
            <a:fillRect/>
          </a:stretch>
        </p:blipFill>
        <p:spPr>
          <a:xfrm>
            <a:off x="0" y="718993"/>
            <a:ext cx="5206870" cy="6488142"/>
          </a:xfrm>
          <a:prstGeom prst="rect">
            <a:avLst/>
          </a:prstGeom>
        </p:spPr>
      </p:pic>
      <p:sp>
        <p:nvSpPr>
          <p:cNvPr id="2" name="Title 1">
            <a:extLst>
              <a:ext uri="{FF2B5EF4-FFF2-40B4-BE49-F238E27FC236}">
                <a16:creationId xmlns:a16="http://schemas.microsoft.com/office/drawing/2014/main" id="{29EC887E-85BC-4714-B6E2-BECA8077E246}"/>
              </a:ext>
            </a:extLst>
          </p:cNvPr>
          <p:cNvSpPr>
            <a:spLocks noGrp="1"/>
          </p:cNvSpPr>
          <p:nvPr>
            <p:ph type="title"/>
          </p:nvPr>
        </p:nvSpPr>
        <p:spPr/>
        <p:txBody>
          <a:bodyPr/>
          <a:lstStyle/>
          <a:p>
            <a:r>
              <a:rPr lang="en-US" dirty="0"/>
              <a:t>Great Multitude in heaven</a:t>
            </a:r>
          </a:p>
        </p:txBody>
      </p:sp>
      <p:sp>
        <p:nvSpPr>
          <p:cNvPr id="3" name="Content Placeholder 2">
            <a:extLst>
              <a:ext uri="{FF2B5EF4-FFF2-40B4-BE49-F238E27FC236}">
                <a16:creationId xmlns:a16="http://schemas.microsoft.com/office/drawing/2014/main" id="{8CD599E4-1D84-4886-9FD6-544438316A5C}"/>
              </a:ext>
            </a:extLst>
          </p:cNvPr>
          <p:cNvSpPr>
            <a:spLocks noGrp="1"/>
          </p:cNvSpPr>
          <p:nvPr>
            <p:ph idx="1"/>
          </p:nvPr>
        </p:nvSpPr>
        <p:spPr>
          <a:xfrm>
            <a:off x="4187952" y="1444753"/>
            <a:ext cx="7551764" cy="4732210"/>
          </a:xfrm>
        </p:spPr>
        <p:txBody>
          <a:bodyPr/>
          <a:lstStyle/>
          <a:p>
            <a:r>
              <a:rPr lang="en-US" dirty="0"/>
              <a:t>Rev 7:9 ... there before me was a great multitude that no one could count, from every nation, tribe, people and language, standing before the throne and in front of the Lamb. They were wearing white robes and were holding palm branches in their hands.</a:t>
            </a:r>
          </a:p>
        </p:txBody>
      </p:sp>
    </p:spTree>
    <p:extLst>
      <p:ext uri="{BB962C8B-B14F-4D97-AF65-F5344CB8AC3E}">
        <p14:creationId xmlns:p14="http://schemas.microsoft.com/office/powerpoint/2010/main" val="2643066109"/>
      </p:ext>
    </p:extLst>
  </p:cSld>
  <p:clrMapOvr>
    <a:masterClrMapping/>
  </p:clrMapOvr>
  <p:transition>
    <p:circl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0F0669-D3DB-42AB-89AD-E7D92A82A83E}"/>
              </a:ext>
            </a:extLst>
          </p:cNvPr>
          <p:cNvPicPr>
            <a:picLocks noChangeAspect="1"/>
          </p:cNvPicPr>
          <p:nvPr/>
        </p:nvPicPr>
        <p:blipFill>
          <a:blip r:embed="rId3"/>
          <a:stretch>
            <a:fillRect/>
          </a:stretch>
        </p:blipFill>
        <p:spPr>
          <a:xfrm>
            <a:off x="0" y="718993"/>
            <a:ext cx="5206870" cy="6488142"/>
          </a:xfrm>
          <a:prstGeom prst="rect">
            <a:avLst/>
          </a:prstGeom>
        </p:spPr>
      </p:pic>
      <p:sp>
        <p:nvSpPr>
          <p:cNvPr id="2" name="Title 1">
            <a:extLst>
              <a:ext uri="{FF2B5EF4-FFF2-40B4-BE49-F238E27FC236}">
                <a16:creationId xmlns:a16="http://schemas.microsoft.com/office/drawing/2014/main" id="{29EC887E-85BC-4714-B6E2-BECA8077E246}"/>
              </a:ext>
            </a:extLst>
          </p:cNvPr>
          <p:cNvSpPr>
            <a:spLocks noGrp="1"/>
          </p:cNvSpPr>
          <p:nvPr>
            <p:ph type="title"/>
          </p:nvPr>
        </p:nvSpPr>
        <p:spPr/>
        <p:txBody>
          <a:bodyPr/>
          <a:lstStyle/>
          <a:p>
            <a:r>
              <a:rPr lang="en-US" dirty="0"/>
              <a:t>Great Multitude in heaven</a:t>
            </a:r>
          </a:p>
        </p:txBody>
      </p:sp>
      <p:sp>
        <p:nvSpPr>
          <p:cNvPr id="3" name="Content Placeholder 2">
            <a:extLst>
              <a:ext uri="{FF2B5EF4-FFF2-40B4-BE49-F238E27FC236}">
                <a16:creationId xmlns:a16="http://schemas.microsoft.com/office/drawing/2014/main" id="{8CD599E4-1D84-4886-9FD6-544438316A5C}"/>
              </a:ext>
            </a:extLst>
          </p:cNvPr>
          <p:cNvSpPr>
            <a:spLocks noGrp="1"/>
          </p:cNvSpPr>
          <p:nvPr>
            <p:ph idx="1"/>
          </p:nvPr>
        </p:nvSpPr>
        <p:spPr>
          <a:xfrm>
            <a:off x="4224528" y="1444753"/>
            <a:ext cx="7772400" cy="4732210"/>
          </a:xfrm>
        </p:spPr>
        <p:txBody>
          <a:bodyPr/>
          <a:lstStyle/>
          <a:p>
            <a:r>
              <a:rPr lang="en-US" baseline="30000" dirty="0"/>
              <a:t>13</a:t>
            </a:r>
            <a:r>
              <a:rPr lang="en-US" dirty="0"/>
              <a:t> Then one of the elders asked me, "These in white robes--who are they, and where did they come from?"</a:t>
            </a:r>
          </a:p>
          <a:p>
            <a:r>
              <a:rPr lang="en-US" dirty="0"/>
              <a:t> </a:t>
            </a:r>
            <a:r>
              <a:rPr lang="en-US" baseline="30000" dirty="0"/>
              <a:t>14</a:t>
            </a:r>
            <a:r>
              <a:rPr lang="en-US" dirty="0"/>
              <a:t> I answered, "Sir, you know." And he said, "These are they who have come out of the great tribulation; they have washed their robes and made them white in the blood of the Lamb.</a:t>
            </a:r>
          </a:p>
        </p:txBody>
      </p:sp>
    </p:spTree>
    <p:extLst>
      <p:ext uri="{BB962C8B-B14F-4D97-AF65-F5344CB8AC3E}">
        <p14:creationId xmlns:p14="http://schemas.microsoft.com/office/powerpoint/2010/main" val="1086710444"/>
      </p:ext>
    </p:extLst>
  </p:cSld>
  <p:clrMapOvr>
    <a:masterClrMapping/>
  </p:clrMapOvr>
  <p:transition>
    <p:circl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A6D2C80-0493-4078-84DA-EE72E32DD790}"/>
              </a:ext>
            </a:extLst>
          </p:cNvPr>
          <p:cNvPicPr>
            <a:picLocks noChangeAspect="1"/>
          </p:cNvPicPr>
          <p:nvPr/>
        </p:nvPicPr>
        <p:blipFill>
          <a:blip r:embed="rId3"/>
          <a:stretch>
            <a:fillRect/>
          </a:stretch>
        </p:blipFill>
        <p:spPr>
          <a:xfrm>
            <a:off x="6473953" y="0"/>
            <a:ext cx="5718047" cy="6858000"/>
          </a:xfrm>
          <a:prstGeom prst="rect">
            <a:avLst/>
          </a:prstGeom>
        </p:spPr>
      </p:pic>
      <p:sp>
        <p:nvSpPr>
          <p:cNvPr id="4" name="Title 3"/>
          <p:cNvSpPr>
            <a:spLocks noGrp="1"/>
          </p:cNvSpPr>
          <p:nvPr>
            <p:ph type="title"/>
          </p:nvPr>
        </p:nvSpPr>
        <p:spPr/>
        <p:txBody>
          <a:bodyPr/>
          <a:lstStyle/>
          <a:p>
            <a:r>
              <a:rPr lang="en-US" dirty="0"/>
              <a:t>5-</a:t>
            </a:r>
            <a:r>
              <a:rPr lang="en-US" i="1" u="sng" dirty="0">
                <a:solidFill>
                  <a:srgbClr val="FF0000"/>
                </a:solidFill>
              </a:rPr>
              <a:t>Apostasy</a:t>
            </a:r>
          </a:p>
        </p:txBody>
      </p:sp>
      <p:sp>
        <p:nvSpPr>
          <p:cNvPr id="5" name="Content Placeholder 4"/>
          <p:cNvSpPr>
            <a:spLocks noGrp="1"/>
          </p:cNvSpPr>
          <p:nvPr>
            <p:ph idx="1"/>
          </p:nvPr>
        </p:nvSpPr>
        <p:spPr>
          <a:xfrm>
            <a:off x="570016" y="1318161"/>
            <a:ext cx="5529995" cy="4858802"/>
          </a:xfrm>
        </p:spPr>
        <p:txBody>
          <a:bodyPr/>
          <a:lstStyle/>
          <a:p>
            <a:br>
              <a:rPr lang="en-US" dirty="0"/>
            </a:br>
            <a:r>
              <a:rPr lang="en-US" dirty="0"/>
              <a:t> </a:t>
            </a:r>
            <a:r>
              <a:rPr lang="en-US" baseline="30000" dirty="0"/>
              <a:t>10</a:t>
            </a:r>
            <a:r>
              <a:rPr lang="en-US" dirty="0"/>
              <a:t> At that time many will </a:t>
            </a:r>
            <a:r>
              <a:rPr lang="en-US" dirty="0">
                <a:effectLst>
                  <a:glow rad="127000">
                    <a:srgbClr val="FF0000"/>
                  </a:glow>
                </a:effectLst>
              </a:rPr>
              <a:t>turn away from the faith </a:t>
            </a:r>
            <a:r>
              <a:rPr lang="en-US" dirty="0"/>
              <a:t>and will betray and hate each other, </a:t>
            </a:r>
            <a:r>
              <a:rPr lang="en-US" baseline="30000" dirty="0"/>
              <a:t>11</a:t>
            </a:r>
            <a:r>
              <a:rPr lang="en-US" dirty="0"/>
              <a:t> and </a:t>
            </a:r>
            <a:br>
              <a:rPr lang="en-US" dirty="0"/>
            </a:br>
            <a:r>
              <a:rPr lang="en-US" dirty="0"/>
              <a:t>many false prophets will </a:t>
            </a:r>
            <a:br>
              <a:rPr lang="en-US" dirty="0"/>
            </a:br>
            <a:r>
              <a:rPr lang="en-US" dirty="0"/>
              <a:t>appear and deceive many </a:t>
            </a:r>
            <a:br>
              <a:rPr lang="en-US" dirty="0"/>
            </a:br>
            <a:r>
              <a:rPr lang="en-US" dirty="0"/>
              <a:t>people.</a:t>
            </a:r>
          </a:p>
          <a:p>
            <a:r>
              <a:rPr lang="en-US" dirty="0"/>
              <a:t> </a:t>
            </a:r>
          </a:p>
        </p:txBody>
      </p:sp>
    </p:spTree>
  </p:cSld>
  <p:clrMapOvr>
    <a:masterClrMapping/>
  </p:clrMapOvr>
  <p:transition>
    <p:circl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C44FD-39FD-462C-9363-25DE8AB49842}"/>
              </a:ext>
            </a:extLst>
          </p:cNvPr>
          <p:cNvSpPr>
            <a:spLocks noGrp="1"/>
          </p:cNvSpPr>
          <p:nvPr>
            <p:ph type="title"/>
          </p:nvPr>
        </p:nvSpPr>
        <p:spPr/>
        <p:txBody>
          <a:bodyPr/>
          <a:lstStyle/>
          <a:p>
            <a:r>
              <a:rPr lang="en-US" dirty="0"/>
              <a:t>The “</a:t>
            </a:r>
            <a:r>
              <a:rPr lang="en-US" dirty="0" err="1"/>
              <a:t>Nones</a:t>
            </a:r>
            <a:r>
              <a:rPr lang="en-US" dirty="0"/>
              <a:t>” </a:t>
            </a:r>
          </a:p>
        </p:txBody>
      </p:sp>
      <p:sp>
        <p:nvSpPr>
          <p:cNvPr id="3" name="Content Placeholder 2">
            <a:extLst>
              <a:ext uri="{FF2B5EF4-FFF2-40B4-BE49-F238E27FC236}">
                <a16:creationId xmlns:a16="http://schemas.microsoft.com/office/drawing/2014/main" id="{7CBE64E6-98C2-406D-B9AC-B4181CB56DD9}"/>
              </a:ext>
            </a:extLst>
          </p:cNvPr>
          <p:cNvSpPr>
            <a:spLocks noGrp="1"/>
          </p:cNvSpPr>
          <p:nvPr>
            <p:ph idx="1"/>
          </p:nvPr>
        </p:nvSpPr>
        <p:spPr>
          <a:xfrm>
            <a:off x="5873536" y="1647345"/>
            <a:ext cx="5903936" cy="4858802"/>
          </a:xfrm>
        </p:spPr>
        <p:txBody>
          <a:bodyPr/>
          <a:lstStyle/>
          <a:p>
            <a:r>
              <a:rPr lang="en-US" dirty="0"/>
              <a:t> 1 Timothy 4:1 </a:t>
            </a:r>
            <a:br>
              <a:rPr lang="en-US" dirty="0"/>
            </a:br>
            <a:endParaRPr lang="en-US" dirty="0"/>
          </a:p>
          <a:p>
            <a:r>
              <a:rPr lang="en-US" dirty="0"/>
              <a:t>The Spirit clearly says that in later times some will </a:t>
            </a:r>
            <a:r>
              <a:rPr lang="en-US" dirty="0">
                <a:effectLst>
                  <a:glow rad="127000">
                    <a:srgbClr val="FF0000"/>
                  </a:glow>
                </a:effectLst>
              </a:rPr>
              <a:t>abandon the faith </a:t>
            </a:r>
            <a:r>
              <a:rPr lang="en-US" dirty="0"/>
              <a:t>and follow deceiving spirits and things taught by demons. </a:t>
            </a:r>
          </a:p>
        </p:txBody>
      </p:sp>
      <p:pic>
        <p:nvPicPr>
          <p:cNvPr id="6" name="Picture 5">
            <a:extLst>
              <a:ext uri="{FF2B5EF4-FFF2-40B4-BE49-F238E27FC236}">
                <a16:creationId xmlns:a16="http://schemas.microsoft.com/office/drawing/2014/main" id="{B11BE838-938A-4479-9638-58861F3F7613}"/>
              </a:ext>
            </a:extLst>
          </p:cNvPr>
          <p:cNvPicPr>
            <a:picLocks noChangeAspect="1"/>
          </p:cNvPicPr>
          <p:nvPr/>
        </p:nvPicPr>
        <p:blipFill>
          <a:blip r:embed="rId3"/>
          <a:stretch>
            <a:fillRect/>
          </a:stretch>
        </p:blipFill>
        <p:spPr>
          <a:xfrm>
            <a:off x="810768" y="1438212"/>
            <a:ext cx="4364736" cy="5419788"/>
          </a:xfrm>
          <a:prstGeom prst="rect">
            <a:avLst/>
          </a:prstGeom>
        </p:spPr>
      </p:pic>
    </p:spTree>
    <p:extLst>
      <p:ext uri="{BB962C8B-B14F-4D97-AF65-F5344CB8AC3E}">
        <p14:creationId xmlns:p14="http://schemas.microsoft.com/office/powerpoint/2010/main" val="2341724736"/>
      </p:ext>
    </p:extLst>
  </p:cSld>
  <p:clrMapOvr>
    <a:masterClrMapping/>
  </p:clrMapOvr>
  <p:transition>
    <p:circl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4A45700-D7E2-4E15-AF19-7E6D1ED1E4AF}"/>
              </a:ext>
            </a:extLst>
          </p:cNvPr>
          <p:cNvPicPr>
            <a:picLocks noChangeAspect="1"/>
          </p:cNvPicPr>
          <p:nvPr/>
        </p:nvPicPr>
        <p:blipFill>
          <a:blip r:embed="rId3"/>
          <a:stretch>
            <a:fillRect/>
          </a:stretch>
        </p:blipFill>
        <p:spPr>
          <a:xfrm>
            <a:off x="5023515" y="160421"/>
            <a:ext cx="7920127" cy="6858000"/>
          </a:xfrm>
          <a:prstGeom prst="rect">
            <a:avLst/>
          </a:prstGeom>
        </p:spPr>
      </p:pic>
      <p:sp>
        <p:nvSpPr>
          <p:cNvPr id="6" name="Title 5"/>
          <p:cNvSpPr>
            <a:spLocks noGrp="1"/>
          </p:cNvSpPr>
          <p:nvPr>
            <p:ph type="title"/>
          </p:nvPr>
        </p:nvSpPr>
        <p:spPr/>
        <p:txBody>
          <a:bodyPr/>
          <a:lstStyle/>
          <a:p>
            <a:pPr algn="l"/>
            <a:r>
              <a:rPr lang="en-US" dirty="0"/>
              <a:t>  6-</a:t>
            </a:r>
            <a:r>
              <a:rPr lang="en-US" dirty="0">
                <a:solidFill>
                  <a:srgbClr val="FF0000"/>
                </a:solidFill>
              </a:rPr>
              <a:t>cold hearted</a:t>
            </a:r>
          </a:p>
        </p:txBody>
      </p:sp>
      <p:sp>
        <p:nvSpPr>
          <p:cNvPr id="5" name="Content Placeholder 4"/>
          <p:cNvSpPr>
            <a:spLocks noGrp="1"/>
          </p:cNvSpPr>
          <p:nvPr>
            <p:ph idx="1"/>
          </p:nvPr>
        </p:nvSpPr>
        <p:spPr>
          <a:xfrm>
            <a:off x="570016" y="1318161"/>
            <a:ext cx="5457805" cy="4858802"/>
          </a:xfrm>
        </p:spPr>
        <p:txBody>
          <a:bodyPr/>
          <a:lstStyle/>
          <a:p>
            <a:r>
              <a:rPr lang="en-US" baseline="30000" dirty="0"/>
              <a:t>12</a:t>
            </a:r>
            <a:r>
              <a:rPr lang="en-US" dirty="0"/>
              <a:t> Because of the increase of wickedness, </a:t>
            </a:r>
            <a:r>
              <a:rPr lang="en-US" dirty="0">
                <a:effectLst>
                  <a:glow rad="127000">
                    <a:srgbClr val="FF0000"/>
                  </a:glow>
                </a:effectLst>
              </a:rPr>
              <a:t>the love of most will grow cold</a:t>
            </a:r>
            <a:r>
              <a:rPr lang="en-US" dirty="0"/>
              <a:t>,</a:t>
            </a:r>
          </a:p>
          <a:p>
            <a:r>
              <a:rPr lang="en-US" dirty="0"/>
              <a:t> </a:t>
            </a:r>
            <a:r>
              <a:rPr lang="en-US" baseline="30000" dirty="0"/>
              <a:t>13</a:t>
            </a:r>
            <a:r>
              <a:rPr lang="en-US" dirty="0"/>
              <a:t> but he who stands firm to the end will be saved.</a:t>
            </a:r>
          </a:p>
        </p:txBody>
      </p:sp>
    </p:spTree>
  </p:cSld>
  <p:clrMapOvr>
    <a:masterClrMapping/>
  </p:clrMapOvr>
  <p:transition>
    <p:circl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3249D8-3552-4E2F-B964-71D830C163DE}"/>
              </a:ext>
            </a:extLst>
          </p:cNvPr>
          <p:cNvPicPr>
            <a:picLocks noChangeAspect="1"/>
          </p:cNvPicPr>
          <p:nvPr/>
        </p:nvPicPr>
        <p:blipFill>
          <a:blip r:embed="rId3"/>
          <a:stretch>
            <a:fillRect/>
          </a:stretch>
        </p:blipFill>
        <p:spPr>
          <a:xfrm>
            <a:off x="5023515" y="160421"/>
            <a:ext cx="7920127" cy="6858000"/>
          </a:xfrm>
          <a:prstGeom prst="rect">
            <a:avLst/>
          </a:prstGeom>
        </p:spPr>
      </p:pic>
      <p:sp>
        <p:nvSpPr>
          <p:cNvPr id="2" name="Title 1">
            <a:extLst>
              <a:ext uri="{FF2B5EF4-FFF2-40B4-BE49-F238E27FC236}">
                <a16:creationId xmlns:a16="http://schemas.microsoft.com/office/drawing/2014/main" id="{8253D247-B15C-4E25-A605-D121E0D54760}"/>
              </a:ext>
            </a:extLst>
          </p:cNvPr>
          <p:cNvSpPr>
            <a:spLocks noGrp="1"/>
          </p:cNvSpPr>
          <p:nvPr>
            <p:ph type="title"/>
          </p:nvPr>
        </p:nvSpPr>
        <p:spPr/>
        <p:txBody>
          <a:bodyPr/>
          <a:lstStyle/>
          <a:p>
            <a:r>
              <a:rPr lang="en-US" dirty="0"/>
              <a:t>Heartless ...</a:t>
            </a:r>
          </a:p>
        </p:txBody>
      </p:sp>
      <p:sp>
        <p:nvSpPr>
          <p:cNvPr id="3" name="Content Placeholder 2">
            <a:extLst>
              <a:ext uri="{FF2B5EF4-FFF2-40B4-BE49-F238E27FC236}">
                <a16:creationId xmlns:a16="http://schemas.microsoft.com/office/drawing/2014/main" id="{25D29001-AFBF-4E13-A372-D5B7431E899E}"/>
              </a:ext>
            </a:extLst>
          </p:cNvPr>
          <p:cNvSpPr>
            <a:spLocks noGrp="1"/>
          </p:cNvSpPr>
          <p:nvPr>
            <p:ph idx="1"/>
          </p:nvPr>
        </p:nvSpPr>
        <p:spPr/>
        <p:txBody>
          <a:bodyPr/>
          <a:lstStyle/>
          <a:p>
            <a:r>
              <a:rPr lang="en-US" dirty="0"/>
              <a:t>2 Timothy 3:1 But mark this: There will be terrible times </a:t>
            </a:r>
            <a:r>
              <a:rPr lang="en-US" dirty="0">
                <a:effectLst>
                  <a:glow rad="127000">
                    <a:srgbClr val="FF0000"/>
                  </a:glow>
                </a:effectLst>
              </a:rPr>
              <a:t>in the last days</a:t>
            </a:r>
            <a:r>
              <a:rPr lang="en-US" dirty="0"/>
              <a:t>.  </a:t>
            </a:r>
            <a:r>
              <a:rPr lang="en-US" baseline="30000" dirty="0"/>
              <a:t>2</a:t>
            </a:r>
            <a:r>
              <a:rPr lang="en-US" dirty="0"/>
              <a:t> People will be </a:t>
            </a:r>
            <a:r>
              <a:rPr lang="en-US" dirty="0">
                <a:effectLst>
                  <a:glow rad="127000">
                    <a:srgbClr val="FF0000"/>
                  </a:glow>
                </a:effectLst>
              </a:rPr>
              <a:t>lovers of themselves</a:t>
            </a:r>
            <a:r>
              <a:rPr lang="en-US" dirty="0"/>
              <a:t>, </a:t>
            </a:r>
            <a:r>
              <a:rPr lang="en-US" dirty="0">
                <a:effectLst>
                  <a:glow rad="127000">
                    <a:srgbClr val="FF0000"/>
                  </a:glow>
                </a:effectLst>
              </a:rPr>
              <a:t>lovers of money</a:t>
            </a:r>
            <a:r>
              <a:rPr lang="en-US" dirty="0"/>
              <a:t>, boastful, proud, abusive, disobedient to their parents, ungrateful, unholy,  </a:t>
            </a:r>
            <a:r>
              <a:rPr lang="en-US" baseline="30000" dirty="0"/>
              <a:t>3</a:t>
            </a:r>
            <a:r>
              <a:rPr lang="en-US" dirty="0"/>
              <a:t> </a:t>
            </a:r>
            <a:r>
              <a:rPr lang="en-US" dirty="0">
                <a:effectLst>
                  <a:glow rad="127000">
                    <a:srgbClr val="FF0000"/>
                  </a:glow>
                </a:effectLst>
              </a:rPr>
              <a:t>without love</a:t>
            </a:r>
            <a:r>
              <a:rPr lang="en-US" dirty="0"/>
              <a:t>, unforgiving, slanderous, without self-control, brutal, </a:t>
            </a:r>
            <a:r>
              <a:rPr lang="en-US" dirty="0">
                <a:effectLst>
                  <a:glow rad="127000">
                    <a:srgbClr val="FF0000"/>
                  </a:glow>
                </a:effectLst>
              </a:rPr>
              <a:t>not lovers of the good</a:t>
            </a:r>
            <a:r>
              <a:rPr lang="en-US" dirty="0"/>
              <a:t>, </a:t>
            </a:r>
            <a:r>
              <a:rPr lang="en-US" baseline="30000" dirty="0"/>
              <a:t>4</a:t>
            </a:r>
            <a:r>
              <a:rPr lang="en-US" dirty="0"/>
              <a:t> treacherous, rash, conceited, </a:t>
            </a:r>
            <a:r>
              <a:rPr lang="en-US" dirty="0">
                <a:effectLst>
                  <a:glow rad="127000">
                    <a:srgbClr val="FF0000"/>
                  </a:glow>
                </a:effectLst>
              </a:rPr>
              <a:t>lovers of pleasure rather than lovers of God</a:t>
            </a:r>
            <a:r>
              <a:rPr lang="en-US" dirty="0"/>
              <a:t>-- </a:t>
            </a:r>
            <a:r>
              <a:rPr lang="en-US" baseline="30000" dirty="0"/>
              <a:t>5</a:t>
            </a:r>
            <a:r>
              <a:rPr lang="en-US" dirty="0"/>
              <a:t> having a form of godliness but denying its power. Have nothing to do with them. (2Timothy 3:1-5)</a:t>
            </a:r>
          </a:p>
        </p:txBody>
      </p:sp>
    </p:spTree>
    <p:extLst>
      <p:ext uri="{BB962C8B-B14F-4D97-AF65-F5344CB8AC3E}">
        <p14:creationId xmlns:p14="http://schemas.microsoft.com/office/powerpoint/2010/main" val="1265337025"/>
      </p:ext>
    </p:extLst>
  </p:cSld>
  <p:clrMapOvr>
    <a:masterClrMapping/>
  </p:clrMapOvr>
  <p:transition>
    <p:circl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A5C32D-72B3-481C-9C24-4BD096C333D9}"/>
              </a:ext>
            </a:extLst>
          </p:cNvPr>
          <p:cNvPicPr>
            <a:picLocks noChangeAspect="1"/>
          </p:cNvPicPr>
          <p:nvPr/>
        </p:nvPicPr>
        <p:blipFill rotWithShape="1">
          <a:blip r:embed="rId3"/>
          <a:srcRect t="18539" r="13495"/>
          <a:stretch/>
        </p:blipFill>
        <p:spPr>
          <a:xfrm>
            <a:off x="2667001" y="0"/>
            <a:ext cx="9524999" cy="6858000"/>
          </a:xfrm>
          <a:prstGeom prst="rect">
            <a:avLst/>
          </a:prstGeom>
        </p:spPr>
      </p:pic>
      <p:sp>
        <p:nvSpPr>
          <p:cNvPr id="6" name="Title 5"/>
          <p:cNvSpPr>
            <a:spLocks noGrp="1"/>
          </p:cNvSpPr>
          <p:nvPr>
            <p:ph type="title"/>
          </p:nvPr>
        </p:nvSpPr>
        <p:spPr/>
        <p:txBody>
          <a:bodyPr/>
          <a:lstStyle/>
          <a:p>
            <a:r>
              <a:rPr lang="en-US" dirty="0"/>
              <a:t>7-Great </a:t>
            </a:r>
            <a:r>
              <a:rPr lang="en-US" u="sng" dirty="0">
                <a:solidFill>
                  <a:srgbClr val="FF0000"/>
                </a:solidFill>
              </a:rPr>
              <a:t>Awakening</a:t>
            </a:r>
          </a:p>
        </p:txBody>
      </p:sp>
      <p:sp>
        <p:nvSpPr>
          <p:cNvPr id="5" name="Content Placeholder 4"/>
          <p:cNvSpPr>
            <a:spLocks noGrp="1"/>
          </p:cNvSpPr>
          <p:nvPr>
            <p:ph idx="1"/>
          </p:nvPr>
        </p:nvSpPr>
        <p:spPr>
          <a:xfrm>
            <a:off x="2791326" y="1318161"/>
            <a:ext cx="8808491" cy="4858802"/>
          </a:xfrm>
        </p:spPr>
        <p:txBody>
          <a:bodyPr/>
          <a:lstStyle/>
          <a:p>
            <a:r>
              <a:rPr lang="en-US" baseline="30000" dirty="0"/>
              <a:t>14</a:t>
            </a:r>
            <a:r>
              <a:rPr lang="en-US" dirty="0"/>
              <a:t> And this </a:t>
            </a:r>
            <a:r>
              <a:rPr lang="en-US" dirty="0">
                <a:effectLst>
                  <a:glow rad="127000">
                    <a:srgbClr val="FF0000"/>
                  </a:glow>
                </a:effectLst>
              </a:rPr>
              <a:t>gospel of the kingdom </a:t>
            </a:r>
            <a:r>
              <a:rPr lang="en-US" dirty="0"/>
              <a:t>will be preached in the whole world as a testimony to all nations, and then the end will come.</a:t>
            </a:r>
          </a:p>
        </p:txBody>
      </p:sp>
      <p:pic>
        <p:nvPicPr>
          <p:cNvPr id="3" name="Picture 2">
            <a:extLst>
              <a:ext uri="{FF2B5EF4-FFF2-40B4-BE49-F238E27FC236}">
                <a16:creationId xmlns:a16="http://schemas.microsoft.com/office/drawing/2014/main" id="{DD3EA95A-D8DC-49AB-A2AB-F511925C7F1C}"/>
              </a:ext>
            </a:extLst>
          </p:cNvPr>
          <p:cNvPicPr>
            <a:picLocks noChangeAspect="1"/>
          </p:cNvPicPr>
          <p:nvPr/>
        </p:nvPicPr>
        <p:blipFill>
          <a:blip r:embed="rId4"/>
          <a:stretch>
            <a:fillRect/>
          </a:stretch>
        </p:blipFill>
        <p:spPr>
          <a:xfrm>
            <a:off x="-417095" y="592430"/>
            <a:ext cx="4086713" cy="6265570"/>
          </a:xfrm>
          <a:prstGeom prst="rect">
            <a:avLst/>
          </a:prstGeom>
        </p:spPr>
      </p:pic>
    </p:spTree>
    <p:extLst>
      <p:ext uri="{BB962C8B-B14F-4D97-AF65-F5344CB8AC3E}">
        <p14:creationId xmlns:p14="http://schemas.microsoft.com/office/powerpoint/2010/main" val="544690392"/>
      </p:ext>
    </p:extLst>
  </p:cSld>
  <p:clrMapOvr>
    <a:masterClrMapping/>
  </p:clrMapOvr>
  <p:transition>
    <p:circl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FE18F50-B1BF-4946-B0DC-8197F4A560C9}"/>
              </a:ext>
            </a:extLst>
          </p:cNvPr>
          <p:cNvPicPr>
            <a:picLocks noChangeAspect="1"/>
          </p:cNvPicPr>
          <p:nvPr/>
        </p:nvPicPr>
        <p:blipFill>
          <a:blip r:embed="rId3"/>
          <a:stretch>
            <a:fillRect/>
          </a:stretch>
        </p:blipFill>
        <p:spPr>
          <a:xfrm>
            <a:off x="-417095" y="592430"/>
            <a:ext cx="4086713" cy="6265570"/>
          </a:xfrm>
          <a:prstGeom prst="rect">
            <a:avLst/>
          </a:prstGeom>
        </p:spPr>
      </p:pic>
      <p:pic>
        <p:nvPicPr>
          <p:cNvPr id="7" name="Picture 6">
            <a:extLst>
              <a:ext uri="{FF2B5EF4-FFF2-40B4-BE49-F238E27FC236}">
                <a16:creationId xmlns:a16="http://schemas.microsoft.com/office/drawing/2014/main" id="{36A5C32D-72B3-481C-9C24-4BD096C333D9}"/>
              </a:ext>
            </a:extLst>
          </p:cNvPr>
          <p:cNvPicPr>
            <a:picLocks noChangeAspect="1"/>
          </p:cNvPicPr>
          <p:nvPr/>
        </p:nvPicPr>
        <p:blipFill rotWithShape="1">
          <a:blip r:embed="rId4"/>
          <a:srcRect t="18539" r="13495"/>
          <a:stretch/>
        </p:blipFill>
        <p:spPr>
          <a:xfrm>
            <a:off x="2667001" y="0"/>
            <a:ext cx="9524999" cy="6858000"/>
          </a:xfrm>
          <a:prstGeom prst="rect">
            <a:avLst/>
          </a:prstGeom>
        </p:spPr>
      </p:pic>
      <p:sp>
        <p:nvSpPr>
          <p:cNvPr id="6" name="Title 5"/>
          <p:cNvSpPr>
            <a:spLocks noGrp="1"/>
          </p:cNvSpPr>
          <p:nvPr>
            <p:ph type="title"/>
          </p:nvPr>
        </p:nvSpPr>
        <p:spPr/>
        <p:txBody>
          <a:bodyPr/>
          <a:lstStyle/>
          <a:p>
            <a:r>
              <a:rPr lang="en-US" dirty="0"/>
              <a:t>7-Great </a:t>
            </a:r>
            <a:r>
              <a:rPr lang="en-US" u="sng" dirty="0">
                <a:solidFill>
                  <a:srgbClr val="FF0000"/>
                </a:solidFill>
              </a:rPr>
              <a:t>Awakening</a:t>
            </a:r>
          </a:p>
        </p:txBody>
      </p:sp>
      <p:sp>
        <p:nvSpPr>
          <p:cNvPr id="5" name="Content Placeholder 4"/>
          <p:cNvSpPr>
            <a:spLocks noGrp="1"/>
          </p:cNvSpPr>
          <p:nvPr>
            <p:ph idx="1"/>
          </p:nvPr>
        </p:nvSpPr>
        <p:spPr>
          <a:xfrm>
            <a:off x="2791326" y="1318161"/>
            <a:ext cx="8808491" cy="4858802"/>
          </a:xfrm>
        </p:spPr>
        <p:txBody>
          <a:bodyPr/>
          <a:lstStyle/>
          <a:p>
            <a:r>
              <a:rPr lang="en-US" baseline="30000" dirty="0"/>
              <a:t>14</a:t>
            </a:r>
            <a:r>
              <a:rPr lang="en-US" dirty="0"/>
              <a:t> And this </a:t>
            </a:r>
            <a:r>
              <a:rPr lang="en-US" dirty="0">
                <a:effectLst>
                  <a:glow rad="127000">
                    <a:srgbClr val="FF0000"/>
                  </a:glow>
                </a:effectLst>
              </a:rPr>
              <a:t>gospel of the kingdom </a:t>
            </a:r>
            <a:r>
              <a:rPr lang="en-US" dirty="0"/>
              <a:t>will be preached in the whole world as a testimony to all nations, and </a:t>
            </a:r>
            <a:r>
              <a:rPr lang="en-US" dirty="0">
                <a:effectLst>
                  <a:glow rad="127000">
                    <a:srgbClr val="FF0000"/>
                  </a:glow>
                </a:effectLst>
              </a:rPr>
              <a:t>then the end will come.</a:t>
            </a:r>
          </a:p>
        </p:txBody>
      </p:sp>
      <p:sp>
        <p:nvSpPr>
          <p:cNvPr id="8" name="Rectangle 7">
            <a:extLst>
              <a:ext uri="{FF2B5EF4-FFF2-40B4-BE49-F238E27FC236}">
                <a16:creationId xmlns:a16="http://schemas.microsoft.com/office/drawing/2014/main" id="{270623D2-4A1E-4A45-B4F7-2C9EED35ED7D}"/>
              </a:ext>
            </a:extLst>
          </p:cNvPr>
          <p:cNvSpPr/>
          <p:nvPr/>
        </p:nvSpPr>
        <p:spPr>
          <a:xfrm>
            <a:off x="1645557" y="5319636"/>
            <a:ext cx="3485243" cy="537022"/>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8693F28-E37E-4333-91D2-8E63A19D3477}"/>
              </a:ext>
            </a:extLst>
          </p:cNvPr>
          <p:cNvSpPr/>
          <p:nvPr/>
        </p:nvSpPr>
        <p:spPr>
          <a:xfrm>
            <a:off x="5100182" y="5299534"/>
            <a:ext cx="3482249" cy="566050"/>
          </a:xfrm>
          <a:prstGeom prst="rect">
            <a:avLst/>
          </a:prstGeom>
          <a:solidFill>
            <a:schemeClr val="tx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B80072AE-F2B0-4C92-B757-2BAF3DB0C4EA}"/>
              </a:ext>
            </a:extLst>
          </p:cNvPr>
          <p:cNvSpPr txBox="1"/>
          <p:nvPr/>
        </p:nvSpPr>
        <p:spPr>
          <a:xfrm>
            <a:off x="1630327" y="5292276"/>
            <a:ext cx="4579021" cy="523220"/>
          </a:xfrm>
          <a:prstGeom prst="rect">
            <a:avLst/>
          </a:prstGeom>
          <a:noFill/>
          <a:ln w="19050">
            <a:solidFill>
              <a:schemeClr val="bg1">
                <a:alpha val="0"/>
              </a:schemeClr>
            </a:solidFill>
          </a:ln>
        </p:spPr>
        <p:txBody>
          <a:bodyPr wrap="square" rtlCol="0">
            <a:spAutoFit/>
          </a:bodyPr>
          <a:lstStyle/>
          <a:p>
            <a:r>
              <a:rPr lang="en-US" sz="2800" b="1" dirty="0">
                <a:solidFill>
                  <a:schemeClr val="bg1"/>
                </a:solidFill>
              </a:rPr>
              <a:t>Beginning of … pain  8</a:t>
            </a:r>
          </a:p>
        </p:txBody>
      </p:sp>
      <p:sp>
        <p:nvSpPr>
          <p:cNvPr id="11" name="Rectangle 10">
            <a:extLst>
              <a:ext uri="{FF2B5EF4-FFF2-40B4-BE49-F238E27FC236}">
                <a16:creationId xmlns:a16="http://schemas.microsoft.com/office/drawing/2014/main" id="{FCA0AAE1-FC5B-478E-B4D1-0EF4231B1BAE}"/>
              </a:ext>
            </a:extLst>
          </p:cNvPr>
          <p:cNvSpPr/>
          <p:nvPr/>
        </p:nvSpPr>
        <p:spPr>
          <a:xfrm>
            <a:off x="1650999" y="5863778"/>
            <a:ext cx="6934201" cy="537022"/>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Tribulation </a:t>
            </a:r>
          </a:p>
        </p:txBody>
      </p:sp>
      <p:sp>
        <p:nvSpPr>
          <p:cNvPr id="12" name="TextBox 11">
            <a:extLst>
              <a:ext uri="{FF2B5EF4-FFF2-40B4-BE49-F238E27FC236}">
                <a16:creationId xmlns:a16="http://schemas.microsoft.com/office/drawing/2014/main" id="{CF035FE0-B032-45B8-9AAF-5C92243DBC55}"/>
              </a:ext>
            </a:extLst>
          </p:cNvPr>
          <p:cNvSpPr txBox="1"/>
          <p:nvPr/>
        </p:nvSpPr>
        <p:spPr>
          <a:xfrm>
            <a:off x="5207447" y="5328555"/>
            <a:ext cx="3331443" cy="523220"/>
          </a:xfrm>
          <a:prstGeom prst="rect">
            <a:avLst/>
          </a:prstGeom>
          <a:noFill/>
          <a:ln w="19050">
            <a:solidFill>
              <a:schemeClr val="bg1">
                <a:alpha val="0"/>
              </a:schemeClr>
            </a:solidFill>
          </a:ln>
        </p:spPr>
        <p:txBody>
          <a:bodyPr wrap="square" rtlCol="0">
            <a:spAutoFit/>
          </a:bodyPr>
          <a:lstStyle/>
          <a:p>
            <a:r>
              <a:rPr lang="en-US" sz="2800" b="1" dirty="0">
                <a:solidFill>
                  <a:schemeClr val="bg1"/>
                </a:solidFill>
              </a:rPr>
              <a:t>Great Tribulation  21</a:t>
            </a:r>
          </a:p>
        </p:txBody>
      </p:sp>
      <p:sp>
        <p:nvSpPr>
          <p:cNvPr id="13" name="Rectangle 12">
            <a:extLst>
              <a:ext uri="{FF2B5EF4-FFF2-40B4-BE49-F238E27FC236}">
                <a16:creationId xmlns:a16="http://schemas.microsoft.com/office/drawing/2014/main" id="{96C67B00-CFF6-4C0A-98D8-48CFF1163CC0}"/>
              </a:ext>
            </a:extLst>
          </p:cNvPr>
          <p:cNvSpPr/>
          <p:nvPr/>
        </p:nvSpPr>
        <p:spPr>
          <a:xfrm>
            <a:off x="1625600" y="3447562"/>
            <a:ext cx="6959600" cy="1459523"/>
          </a:xfrm>
          <a:prstGeom prst="rect">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7397334-C7C6-4CA9-81E1-55BBC42B3E00}"/>
              </a:ext>
            </a:extLst>
          </p:cNvPr>
          <p:cNvSpPr txBox="1"/>
          <p:nvPr/>
        </p:nvSpPr>
        <p:spPr>
          <a:xfrm>
            <a:off x="8712467" y="1961950"/>
            <a:ext cx="3174733" cy="4536627"/>
          </a:xfrm>
          <a:prstGeom prst="rect">
            <a:avLst/>
          </a:prstGeom>
          <a:solidFill>
            <a:srgbClr val="C00000"/>
          </a:solidFill>
        </p:spPr>
        <p:txBody>
          <a:bodyPr wrap="square" rtlCol="0">
            <a:spAutoFit/>
          </a:bodyPr>
          <a:lstStyle/>
          <a:p>
            <a:pPr algn="ctr">
              <a:lnSpc>
                <a:spcPct val="80000"/>
              </a:lnSpc>
            </a:pPr>
            <a:r>
              <a:rPr lang="en-US" sz="4000" b="1" dirty="0">
                <a:solidFill>
                  <a:schemeClr val="bg1"/>
                </a:solidFill>
                <a:effectLst>
                  <a:glow rad="127000">
                    <a:srgbClr val="C00000"/>
                  </a:glow>
                </a:effectLst>
              </a:rPr>
              <a:t> </a:t>
            </a:r>
            <a:r>
              <a:rPr lang="en-US" sz="4000" b="1" baseline="30000" dirty="0">
                <a:solidFill>
                  <a:schemeClr val="bg1"/>
                </a:solidFill>
                <a:effectLst>
                  <a:glow rad="127000">
                    <a:srgbClr val="C00000"/>
                  </a:glow>
                </a:effectLst>
              </a:rPr>
              <a:t>9</a:t>
            </a:r>
            <a:r>
              <a:rPr lang="en-US" sz="4000" b="1" dirty="0">
                <a:solidFill>
                  <a:schemeClr val="bg1"/>
                </a:solidFill>
                <a:effectLst>
                  <a:glow rad="127000">
                    <a:srgbClr val="C00000"/>
                  </a:glow>
                </a:effectLst>
              </a:rPr>
              <a:t> For God did not appoint us to suffer wrath but to receive salvation through our Lord Jesus Christ. </a:t>
            </a:r>
          </a:p>
        </p:txBody>
      </p:sp>
      <p:sp>
        <p:nvSpPr>
          <p:cNvPr id="16" name="TextBox 15">
            <a:extLst>
              <a:ext uri="{FF2B5EF4-FFF2-40B4-BE49-F238E27FC236}">
                <a16:creationId xmlns:a16="http://schemas.microsoft.com/office/drawing/2014/main" id="{69390715-68BC-4EEE-B443-BA59E73D2FAC}"/>
              </a:ext>
            </a:extLst>
          </p:cNvPr>
          <p:cNvSpPr txBox="1"/>
          <p:nvPr/>
        </p:nvSpPr>
        <p:spPr>
          <a:xfrm>
            <a:off x="1941146" y="3541347"/>
            <a:ext cx="8669215" cy="1200329"/>
          </a:xfrm>
          <a:prstGeom prst="rect">
            <a:avLst/>
          </a:prstGeom>
          <a:noFill/>
        </p:spPr>
        <p:txBody>
          <a:bodyPr wrap="square" rtlCol="0">
            <a:spAutoFit/>
          </a:bodyPr>
          <a:lstStyle/>
          <a:p>
            <a:r>
              <a:rPr lang="en-US" sz="3600" b="1" dirty="0">
                <a:solidFill>
                  <a:schemeClr val="bg1"/>
                </a:solidFill>
                <a:effectLst>
                  <a:glow rad="127000">
                    <a:schemeClr val="bg1">
                      <a:alpha val="0"/>
                    </a:schemeClr>
                  </a:glow>
                </a:effectLst>
                <a:latin typeface="Arial Narrow" panose="020B0606020202030204" pitchFamily="34" charset="0"/>
              </a:rPr>
              <a:t>Does not mean, “This is the end,”</a:t>
            </a:r>
            <a:br>
              <a:rPr lang="en-US" sz="3600" b="1" dirty="0">
                <a:solidFill>
                  <a:schemeClr val="bg1"/>
                </a:solidFill>
                <a:effectLst>
                  <a:glow rad="127000">
                    <a:schemeClr val="bg1">
                      <a:alpha val="0"/>
                    </a:schemeClr>
                  </a:glow>
                </a:effectLst>
                <a:latin typeface="Arial Narrow" panose="020B0606020202030204" pitchFamily="34" charset="0"/>
              </a:rPr>
            </a:br>
            <a:r>
              <a:rPr lang="en-US" sz="3600" b="1" dirty="0">
                <a:solidFill>
                  <a:schemeClr val="bg1"/>
                </a:solidFill>
                <a:effectLst>
                  <a:glow rad="127000">
                    <a:schemeClr val="bg1">
                      <a:alpha val="0"/>
                    </a:schemeClr>
                  </a:glow>
                </a:effectLst>
                <a:latin typeface="Arial Narrow" panose="020B0606020202030204" pitchFamily="34" charset="0"/>
              </a:rPr>
              <a:t>But “the end is in sight.” </a:t>
            </a:r>
            <a:r>
              <a:rPr lang="en-US" sz="2800" b="1" dirty="0">
                <a:solidFill>
                  <a:schemeClr val="bg1"/>
                </a:solidFill>
                <a:effectLst>
                  <a:glow rad="127000">
                    <a:schemeClr val="bg1">
                      <a:alpha val="0"/>
                    </a:schemeClr>
                  </a:glow>
                </a:effectLst>
                <a:latin typeface="Arial Narrow" panose="020B0606020202030204" pitchFamily="34" charset="0"/>
              </a:rPr>
              <a:t>(Future tense)</a:t>
            </a:r>
            <a:endParaRPr lang="en-US" sz="3600" b="1" dirty="0">
              <a:solidFill>
                <a:schemeClr val="bg1"/>
              </a:solidFill>
              <a:effectLst>
                <a:glow rad="127000">
                  <a:schemeClr val="bg1">
                    <a:alpha val="0"/>
                  </a:schemeClr>
                </a:glow>
              </a:effectLst>
              <a:latin typeface="Arial Narrow" panose="020B0606020202030204" pitchFamily="34" charset="0"/>
            </a:endParaRPr>
          </a:p>
        </p:txBody>
      </p:sp>
      <p:sp>
        <p:nvSpPr>
          <p:cNvPr id="14" name="Arrow: U-Turn 13">
            <a:extLst>
              <a:ext uri="{FF2B5EF4-FFF2-40B4-BE49-F238E27FC236}">
                <a16:creationId xmlns:a16="http://schemas.microsoft.com/office/drawing/2014/main" id="{D2697CDE-FBDC-4427-9268-8812FEE86F09}"/>
              </a:ext>
            </a:extLst>
          </p:cNvPr>
          <p:cNvSpPr/>
          <p:nvPr/>
        </p:nvSpPr>
        <p:spPr>
          <a:xfrm flipV="1">
            <a:off x="311404" y="0"/>
            <a:ext cx="1466596" cy="6311900"/>
          </a:xfrm>
          <a:prstGeom prst="uturnArrow">
            <a:avLst>
              <a:gd name="adj1" fmla="val 25000"/>
              <a:gd name="adj2" fmla="val 25000"/>
              <a:gd name="adj3" fmla="val 83885"/>
              <a:gd name="adj4" fmla="val 41785"/>
              <a:gd name="adj5" fmla="val 44959"/>
            </a:avLst>
          </a:prstGeom>
          <a:solidFill>
            <a:schemeClr val="bg1"/>
          </a:solidFill>
          <a:effectLst>
            <a:outerShdw blurRad="50800" dist="190500" dir="27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109581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randombar(horizontal)">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randombar(horizont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Joel: “the Day of the Lord”</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6228989" cy="4858802"/>
          </a:xfrm>
        </p:spPr>
        <p:txBody>
          <a:bodyPr/>
          <a:lstStyle/>
          <a:p>
            <a:pPr>
              <a:lnSpc>
                <a:spcPct val="85000"/>
              </a:lnSpc>
            </a:pPr>
            <a:r>
              <a:rPr lang="en-US" dirty="0"/>
              <a:t>DAY OF </a:t>
            </a:r>
            <a:r>
              <a:rPr lang="en-US" dirty="0">
                <a:effectLst>
                  <a:glow rad="127000">
                    <a:srgbClr val="C00000"/>
                  </a:glow>
                </a:effectLst>
              </a:rPr>
              <a:t>DARKNESS</a:t>
            </a:r>
          </a:p>
          <a:p>
            <a:pPr>
              <a:lnSpc>
                <a:spcPct val="85000"/>
              </a:lnSpc>
            </a:pPr>
            <a:r>
              <a:rPr lang="en-US" dirty="0"/>
              <a:t>Joel 2</a:t>
            </a:r>
            <a:r>
              <a:rPr lang="en-US" baseline="30000" dirty="0"/>
              <a:t>1</a:t>
            </a:r>
            <a:r>
              <a:rPr lang="en-US" dirty="0"/>
              <a:t> Blow the trumpet ... ; sound the alarm .... Let all who live in the land tremble, for the day of the LORD is coming. It is close at hand-- </a:t>
            </a:r>
            <a:r>
              <a:rPr lang="en-US" baseline="30000" dirty="0"/>
              <a:t>2</a:t>
            </a:r>
            <a:r>
              <a:rPr lang="en-US" dirty="0"/>
              <a:t> a day of </a:t>
            </a:r>
            <a:r>
              <a:rPr lang="en-US" dirty="0">
                <a:effectLst>
                  <a:glow rad="127000">
                    <a:srgbClr val="C00000"/>
                  </a:glow>
                </a:effectLst>
              </a:rPr>
              <a:t>darkness and gloom</a:t>
            </a:r>
            <a:r>
              <a:rPr lang="en-US" dirty="0"/>
              <a:t>, a day of </a:t>
            </a:r>
            <a:r>
              <a:rPr lang="en-US" dirty="0">
                <a:effectLst>
                  <a:glow rad="127000">
                    <a:srgbClr val="C00000"/>
                  </a:glow>
                </a:effectLst>
              </a:rPr>
              <a:t>clouds and black-ness</a:t>
            </a:r>
            <a:r>
              <a:rPr lang="en-US" dirty="0"/>
              <a:t>. </a:t>
            </a:r>
          </a:p>
        </p:txBody>
      </p:sp>
      <p:pic>
        <p:nvPicPr>
          <p:cNvPr id="5" name="Picture 4">
            <a:extLst>
              <a:ext uri="{FF2B5EF4-FFF2-40B4-BE49-F238E27FC236}">
                <a16:creationId xmlns:a16="http://schemas.microsoft.com/office/drawing/2014/main" id="{747B3B52-2303-48FD-B490-ACB5187A8E97}"/>
              </a:ext>
            </a:extLst>
          </p:cNvPr>
          <p:cNvPicPr>
            <a:picLocks noChangeAspect="1"/>
          </p:cNvPicPr>
          <p:nvPr/>
        </p:nvPicPr>
        <p:blipFill rotWithShape="1">
          <a:blip r:embed="rId2"/>
          <a:srcRect r="11237"/>
          <a:stretch/>
        </p:blipFill>
        <p:spPr>
          <a:xfrm>
            <a:off x="5901091" y="1666568"/>
            <a:ext cx="6290909" cy="5191432"/>
          </a:xfrm>
          <a:prstGeom prst="rect">
            <a:avLst/>
          </a:prstGeom>
        </p:spPr>
      </p:pic>
    </p:spTree>
    <p:extLst>
      <p:ext uri="{BB962C8B-B14F-4D97-AF65-F5344CB8AC3E}">
        <p14:creationId xmlns:p14="http://schemas.microsoft.com/office/powerpoint/2010/main" val="3443675416"/>
      </p:ext>
    </p:extLst>
  </p:cSld>
  <p:clrMapOvr>
    <a:masterClrMapping/>
  </p:clrMapOvr>
  <p:transition>
    <p:circl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33ACE-DEC5-449A-A97F-4511B4F4792D}"/>
              </a:ext>
            </a:extLst>
          </p:cNvPr>
          <p:cNvSpPr>
            <a:spLocks noGrp="1"/>
          </p:cNvSpPr>
          <p:nvPr>
            <p:ph type="ctrTitle"/>
          </p:nvPr>
        </p:nvSpPr>
        <p:spPr>
          <a:xfrm>
            <a:off x="1578864" y="701738"/>
            <a:ext cx="9144000" cy="3045191"/>
          </a:xfrm>
        </p:spPr>
        <p:txBody>
          <a:bodyPr>
            <a:normAutofit/>
          </a:bodyPr>
          <a:lstStyle/>
          <a:p>
            <a:r>
              <a:rPr lang="en-US" sz="7200" dirty="0"/>
              <a:t>Next Time</a:t>
            </a:r>
            <a:br>
              <a:rPr lang="en-US" sz="7200" dirty="0"/>
            </a:br>
            <a:r>
              <a:rPr lang="en-US" sz="7200" dirty="0"/>
              <a:t>2.  The </a:t>
            </a:r>
            <a:r>
              <a:rPr lang="en-US" sz="7200" u="sng" dirty="0">
                <a:solidFill>
                  <a:srgbClr val="C00000"/>
                </a:solidFill>
              </a:rPr>
              <a:t>Middle</a:t>
            </a:r>
            <a:r>
              <a:rPr lang="en-US" sz="7200" dirty="0"/>
              <a:t> of </a:t>
            </a:r>
            <a:br>
              <a:rPr lang="en-US" sz="7200" dirty="0"/>
            </a:br>
            <a:r>
              <a:rPr lang="en-US" sz="7200" dirty="0"/>
              <a:t>the Tribulation</a:t>
            </a:r>
          </a:p>
        </p:txBody>
      </p:sp>
      <p:sp>
        <p:nvSpPr>
          <p:cNvPr id="3" name="Rectangle 2">
            <a:extLst>
              <a:ext uri="{FF2B5EF4-FFF2-40B4-BE49-F238E27FC236}">
                <a16:creationId xmlns:a16="http://schemas.microsoft.com/office/drawing/2014/main" id="{332D0840-90F5-47E1-A8CB-127003523D49}"/>
              </a:ext>
            </a:extLst>
          </p:cNvPr>
          <p:cNvSpPr/>
          <p:nvPr/>
        </p:nvSpPr>
        <p:spPr>
          <a:xfrm>
            <a:off x="2925717" y="5063604"/>
            <a:ext cx="3485243" cy="537022"/>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23311133-CD84-432F-807C-24C57BA52C23}"/>
              </a:ext>
            </a:extLst>
          </p:cNvPr>
          <p:cNvSpPr/>
          <p:nvPr/>
        </p:nvSpPr>
        <p:spPr>
          <a:xfrm>
            <a:off x="6380342" y="5043502"/>
            <a:ext cx="3482249" cy="566050"/>
          </a:xfrm>
          <a:prstGeom prst="rect">
            <a:avLst/>
          </a:prstGeom>
          <a:solidFill>
            <a:schemeClr val="tx2">
              <a:lumMod val="75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95F137F-5FAC-4882-9740-EBA7E9107417}"/>
              </a:ext>
            </a:extLst>
          </p:cNvPr>
          <p:cNvSpPr txBox="1"/>
          <p:nvPr/>
        </p:nvSpPr>
        <p:spPr>
          <a:xfrm>
            <a:off x="2910487" y="5036244"/>
            <a:ext cx="4579021" cy="523220"/>
          </a:xfrm>
          <a:prstGeom prst="rect">
            <a:avLst/>
          </a:prstGeom>
          <a:noFill/>
          <a:ln w="19050">
            <a:solidFill>
              <a:schemeClr val="bg1">
                <a:alpha val="0"/>
              </a:schemeClr>
            </a:solidFill>
          </a:ln>
        </p:spPr>
        <p:txBody>
          <a:bodyPr wrap="square" rtlCol="0">
            <a:spAutoFit/>
          </a:bodyPr>
          <a:lstStyle/>
          <a:p>
            <a:r>
              <a:rPr lang="en-US" sz="2800" b="1" dirty="0">
                <a:solidFill>
                  <a:schemeClr val="bg1"/>
                </a:solidFill>
              </a:rPr>
              <a:t>Beginning of … pain  8</a:t>
            </a:r>
          </a:p>
        </p:txBody>
      </p:sp>
      <p:sp>
        <p:nvSpPr>
          <p:cNvPr id="6" name="Rectangle 5">
            <a:extLst>
              <a:ext uri="{FF2B5EF4-FFF2-40B4-BE49-F238E27FC236}">
                <a16:creationId xmlns:a16="http://schemas.microsoft.com/office/drawing/2014/main" id="{025D7DC4-1C3E-4C72-8099-EFB91AE720C9}"/>
              </a:ext>
            </a:extLst>
          </p:cNvPr>
          <p:cNvSpPr/>
          <p:nvPr/>
        </p:nvSpPr>
        <p:spPr>
          <a:xfrm>
            <a:off x="2931159" y="5607746"/>
            <a:ext cx="6934201" cy="537022"/>
          </a:xfrm>
          <a:prstGeom prst="rect">
            <a:avLst/>
          </a:prstGeom>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rPr>
              <a:t>Tribulation </a:t>
            </a:r>
          </a:p>
        </p:txBody>
      </p:sp>
      <p:sp>
        <p:nvSpPr>
          <p:cNvPr id="7" name="TextBox 6">
            <a:extLst>
              <a:ext uri="{FF2B5EF4-FFF2-40B4-BE49-F238E27FC236}">
                <a16:creationId xmlns:a16="http://schemas.microsoft.com/office/drawing/2014/main" id="{02304B22-FC46-4625-ADFD-10C0914319AC}"/>
              </a:ext>
            </a:extLst>
          </p:cNvPr>
          <p:cNvSpPr txBox="1"/>
          <p:nvPr/>
        </p:nvSpPr>
        <p:spPr>
          <a:xfrm>
            <a:off x="6487607" y="5072523"/>
            <a:ext cx="3331443" cy="523220"/>
          </a:xfrm>
          <a:prstGeom prst="rect">
            <a:avLst/>
          </a:prstGeom>
          <a:noFill/>
          <a:ln w="19050">
            <a:solidFill>
              <a:schemeClr val="bg1">
                <a:alpha val="0"/>
              </a:schemeClr>
            </a:solidFill>
          </a:ln>
        </p:spPr>
        <p:txBody>
          <a:bodyPr wrap="square" rtlCol="0">
            <a:spAutoFit/>
          </a:bodyPr>
          <a:lstStyle/>
          <a:p>
            <a:r>
              <a:rPr lang="en-US" sz="2800" b="1" dirty="0">
                <a:solidFill>
                  <a:schemeClr val="bg1"/>
                </a:solidFill>
              </a:rPr>
              <a:t>Great Tribulation  21</a:t>
            </a:r>
          </a:p>
        </p:txBody>
      </p:sp>
      <p:sp>
        <p:nvSpPr>
          <p:cNvPr id="8" name="Arrow: Down 7">
            <a:extLst>
              <a:ext uri="{FF2B5EF4-FFF2-40B4-BE49-F238E27FC236}">
                <a16:creationId xmlns:a16="http://schemas.microsoft.com/office/drawing/2014/main" id="{F10FDB73-BF3F-41A7-94FB-2F5504A233A8}"/>
              </a:ext>
            </a:extLst>
          </p:cNvPr>
          <p:cNvSpPr/>
          <p:nvPr/>
        </p:nvSpPr>
        <p:spPr>
          <a:xfrm>
            <a:off x="5943600" y="3749040"/>
            <a:ext cx="987552" cy="1225296"/>
          </a:xfrm>
          <a:prstGeom prst="downArrow">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1415250"/>
      </p:ext>
    </p:extLst>
  </p:cSld>
  <p:clrMapOvr>
    <a:masterClrMapping/>
  </p:clrMapOvr>
  <p:transition>
    <p:circl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854-EE41-4E5D-98CC-A63952398142}"/>
              </a:ext>
            </a:extLst>
          </p:cNvPr>
          <p:cNvSpPr>
            <a:spLocks noGrp="1"/>
          </p:cNvSpPr>
          <p:nvPr>
            <p:ph type="title"/>
          </p:nvPr>
        </p:nvSpPr>
        <p:spPr/>
        <p:txBody>
          <a:bodyPr/>
          <a:lstStyle/>
          <a:p>
            <a:r>
              <a:rPr lang="en-US" dirty="0"/>
              <a:t>Take this with you Today ...</a:t>
            </a:r>
          </a:p>
        </p:txBody>
      </p:sp>
      <p:sp>
        <p:nvSpPr>
          <p:cNvPr id="3" name="Content Placeholder 2">
            <a:extLst>
              <a:ext uri="{FF2B5EF4-FFF2-40B4-BE49-F238E27FC236}">
                <a16:creationId xmlns:a16="http://schemas.microsoft.com/office/drawing/2014/main" id="{C111B024-AD74-4EC5-AE96-42D37E3DAE60}"/>
              </a:ext>
            </a:extLst>
          </p:cNvPr>
          <p:cNvSpPr>
            <a:spLocks noGrp="1"/>
          </p:cNvSpPr>
          <p:nvPr>
            <p:ph idx="1"/>
          </p:nvPr>
        </p:nvSpPr>
        <p:spPr/>
        <p:txBody>
          <a:bodyPr/>
          <a:lstStyle/>
          <a:p>
            <a:pPr algn="ctr"/>
            <a:endParaRPr lang="en-US" dirty="0"/>
          </a:p>
        </p:txBody>
      </p:sp>
    </p:spTree>
    <p:extLst>
      <p:ext uri="{BB962C8B-B14F-4D97-AF65-F5344CB8AC3E}">
        <p14:creationId xmlns:p14="http://schemas.microsoft.com/office/powerpoint/2010/main" val="2913490009"/>
      </p:ext>
    </p:extLst>
  </p:cSld>
  <p:clrMapOvr>
    <a:masterClrMapping/>
  </p:clrMapOvr>
  <p:transition>
    <p:circl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0F1D39-9DAB-4E84-93CA-55377519DC3C}"/>
              </a:ext>
            </a:extLst>
          </p:cNvPr>
          <p:cNvPicPr>
            <a:picLocks noChangeAspect="1"/>
          </p:cNvPicPr>
          <p:nvPr/>
        </p:nvPicPr>
        <p:blipFill>
          <a:blip r:embed="rId3"/>
          <a:stretch>
            <a:fillRect/>
          </a:stretch>
        </p:blipFill>
        <p:spPr>
          <a:xfrm>
            <a:off x="4084321" y="0"/>
            <a:ext cx="810767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We’re not appointed to Wrath</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5941143" cy="4858802"/>
          </a:xfrm>
        </p:spPr>
        <p:txBody>
          <a:bodyPr/>
          <a:lstStyle/>
          <a:p>
            <a:r>
              <a:rPr lang="en-US" baseline="30000" dirty="0"/>
              <a:t>9</a:t>
            </a:r>
            <a:r>
              <a:rPr lang="en-US" dirty="0"/>
              <a:t> For God did </a:t>
            </a:r>
            <a:r>
              <a:rPr lang="en-US" dirty="0">
                <a:effectLst>
                  <a:glow rad="127000">
                    <a:srgbClr val="C00000"/>
                  </a:glow>
                </a:effectLst>
              </a:rPr>
              <a:t>not appoint </a:t>
            </a:r>
            <a:br>
              <a:rPr lang="en-US" dirty="0">
                <a:effectLst>
                  <a:glow rad="127000">
                    <a:srgbClr val="C00000"/>
                  </a:glow>
                </a:effectLst>
              </a:rPr>
            </a:br>
            <a:r>
              <a:rPr lang="en-US" dirty="0">
                <a:effectLst>
                  <a:glow rad="127000">
                    <a:srgbClr val="C00000"/>
                  </a:glow>
                </a:effectLst>
              </a:rPr>
              <a:t>us to suffer wrath</a:t>
            </a:r>
            <a:r>
              <a:rPr lang="en-US" dirty="0"/>
              <a:t> but to receive salvation through </a:t>
            </a:r>
            <a:br>
              <a:rPr lang="en-US" dirty="0"/>
            </a:br>
            <a:r>
              <a:rPr lang="en-US" dirty="0"/>
              <a:t>our Lord Jesus Christ</a:t>
            </a:r>
          </a:p>
        </p:txBody>
      </p:sp>
    </p:spTree>
    <p:extLst>
      <p:ext uri="{BB962C8B-B14F-4D97-AF65-F5344CB8AC3E}">
        <p14:creationId xmlns:p14="http://schemas.microsoft.com/office/powerpoint/2010/main" val="4041100430"/>
      </p:ext>
    </p:extLst>
  </p:cSld>
  <p:clrMapOvr>
    <a:masterClrMapping/>
  </p:clrMapOvr>
  <p:transition>
    <p:circl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9F2E630-6E4B-4BC0-A764-68FD1513DF19}"/>
              </a:ext>
            </a:extLst>
          </p:cNvPr>
          <p:cNvPicPr>
            <a:picLocks noChangeAspect="1"/>
          </p:cNvPicPr>
          <p:nvPr/>
        </p:nvPicPr>
        <p:blipFill>
          <a:blip r:embed="rId3"/>
          <a:stretch>
            <a:fillRect/>
          </a:stretch>
        </p:blipFill>
        <p:spPr>
          <a:xfrm>
            <a:off x="4084321" y="0"/>
            <a:ext cx="8107679" cy="6858000"/>
          </a:xfrm>
          <a:prstGeom prst="rect">
            <a:avLst/>
          </a:prstGeom>
        </p:spPr>
      </p:pic>
      <p:pic>
        <p:nvPicPr>
          <p:cNvPr id="8" name="Picture 7">
            <a:extLst>
              <a:ext uri="{FF2B5EF4-FFF2-40B4-BE49-F238E27FC236}">
                <a16:creationId xmlns:a16="http://schemas.microsoft.com/office/drawing/2014/main" id="{393FC2A8-A23D-4608-92B2-16A62A96525B}"/>
              </a:ext>
            </a:extLst>
          </p:cNvPr>
          <p:cNvPicPr>
            <a:picLocks noChangeAspect="1"/>
          </p:cNvPicPr>
          <p:nvPr/>
        </p:nvPicPr>
        <p:blipFill>
          <a:blip r:embed="rId4"/>
          <a:stretch>
            <a:fillRect/>
          </a:stretch>
        </p:blipFill>
        <p:spPr>
          <a:xfrm>
            <a:off x="6723879" y="1307051"/>
            <a:ext cx="5468121" cy="4811456"/>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We’re Appoint to Salvation</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5878081" cy="4858802"/>
          </a:xfrm>
        </p:spPr>
        <p:txBody>
          <a:bodyPr/>
          <a:lstStyle/>
          <a:p>
            <a:r>
              <a:rPr lang="en-US" baseline="30000" dirty="0"/>
              <a:t>9</a:t>
            </a:r>
            <a:r>
              <a:rPr lang="en-US" dirty="0"/>
              <a:t> For God did not appoint </a:t>
            </a:r>
            <a:br>
              <a:rPr lang="en-US" dirty="0"/>
            </a:br>
            <a:r>
              <a:rPr lang="en-US" dirty="0"/>
              <a:t>us to suffer wrath </a:t>
            </a:r>
            <a:r>
              <a:rPr lang="en-US" dirty="0">
                <a:effectLst>
                  <a:glow rad="127000">
                    <a:srgbClr val="C00000"/>
                  </a:glow>
                </a:effectLst>
              </a:rPr>
              <a:t>but to receive salvation </a:t>
            </a:r>
            <a:r>
              <a:rPr lang="en-US" dirty="0">
                <a:effectLst>
                  <a:glow rad="127000">
                    <a:srgbClr val="FF0000"/>
                  </a:glow>
                </a:effectLst>
              </a:rPr>
              <a:t>through </a:t>
            </a:r>
            <a:br>
              <a:rPr lang="en-US" dirty="0">
                <a:effectLst>
                  <a:glow rad="127000">
                    <a:srgbClr val="FF0000"/>
                  </a:glow>
                </a:effectLst>
              </a:rPr>
            </a:br>
            <a:r>
              <a:rPr lang="en-US" dirty="0">
                <a:effectLst>
                  <a:glow rad="127000">
                    <a:srgbClr val="FF0000"/>
                  </a:glow>
                </a:effectLst>
              </a:rPr>
              <a:t>our Lord Jesus Christ</a:t>
            </a:r>
            <a:r>
              <a:rPr lang="en-US" dirty="0"/>
              <a:t>. </a:t>
            </a:r>
          </a:p>
        </p:txBody>
      </p:sp>
    </p:spTree>
    <p:extLst>
      <p:ext uri="{BB962C8B-B14F-4D97-AF65-F5344CB8AC3E}">
        <p14:creationId xmlns:p14="http://schemas.microsoft.com/office/powerpoint/2010/main" val="3145577287"/>
      </p:ext>
    </p:extLst>
  </p:cSld>
  <p:clrMapOvr>
    <a:masterClrMapping/>
  </p:clrMapOvr>
  <p:transition>
    <p:circl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56C02C-0D25-463F-A491-3F720E82128A}"/>
              </a:ext>
            </a:extLst>
          </p:cNvPr>
          <p:cNvPicPr>
            <a:picLocks noChangeAspect="1"/>
          </p:cNvPicPr>
          <p:nvPr/>
        </p:nvPicPr>
        <p:blipFill>
          <a:blip r:embed="rId3"/>
          <a:stretch>
            <a:fillRect/>
          </a:stretch>
        </p:blipFill>
        <p:spPr>
          <a:xfrm>
            <a:off x="4114800" y="0"/>
            <a:ext cx="8077200"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Jesus already took our wrath</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11376560" cy="4858802"/>
          </a:xfrm>
        </p:spPr>
        <p:txBody>
          <a:bodyPr/>
          <a:lstStyle/>
          <a:p>
            <a:r>
              <a:rPr lang="en-US" baseline="30000" dirty="0"/>
              <a:t>10</a:t>
            </a:r>
            <a:r>
              <a:rPr lang="en-US" dirty="0"/>
              <a:t> </a:t>
            </a:r>
            <a:r>
              <a:rPr lang="en-US" dirty="0">
                <a:effectLst>
                  <a:glow rad="127000">
                    <a:srgbClr val="C00000"/>
                  </a:glow>
                </a:effectLst>
              </a:rPr>
              <a:t>He died for us </a:t>
            </a:r>
            <a:r>
              <a:rPr lang="en-US" dirty="0"/>
              <a:t>so that, </a:t>
            </a:r>
            <a:br>
              <a:rPr lang="en-US" dirty="0"/>
            </a:br>
            <a:r>
              <a:rPr lang="en-US" dirty="0"/>
              <a:t>whether we are awake or </a:t>
            </a:r>
            <a:br>
              <a:rPr lang="en-US" dirty="0"/>
            </a:br>
            <a:r>
              <a:rPr lang="en-US" dirty="0"/>
              <a:t>asleep, we may live </a:t>
            </a:r>
            <a:br>
              <a:rPr lang="en-US" dirty="0"/>
            </a:br>
            <a:r>
              <a:rPr lang="en-US" dirty="0"/>
              <a:t>together with him.</a:t>
            </a:r>
          </a:p>
        </p:txBody>
      </p:sp>
      <p:pic>
        <p:nvPicPr>
          <p:cNvPr id="5" name="Picture 4">
            <a:extLst>
              <a:ext uri="{FF2B5EF4-FFF2-40B4-BE49-F238E27FC236}">
                <a16:creationId xmlns:a16="http://schemas.microsoft.com/office/drawing/2014/main" id="{6B44B0B1-588D-472C-83D7-9978D022490D}"/>
              </a:ext>
            </a:extLst>
          </p:cNvPr>
          <p:cNvPicPr>
            <a:picLocks noChangeAspect="1"/>
          </p:cNvPicPr>
          <p:nvPr/>
        </p:nvPicPr>
        <p:blipFill>
          <a:blip r:embed="rId4"/>
          <a:stretch>
            <a:fillRect/>
          </a:stretch>
        </p:blipFill>
        <p:spPr>
          <a:xfrm>
            <a:off x="7712863" y="3392129"/>
            <a:ext cx="3087143" cy="3465871"/>
          </a:xfrm>
          <a:prstGeom prst="rect">
            <a:avLst/>
          </a:prstGeom>
        </p:spPr>
      </p:pic>
      <p:sp>
        <p:nvSpPr>
          <p:cNvPr id="7" name="TextBox 6">
            <a:extLst>
              <a:ext uri="{FF2B5EF4-FFF2-40B4-BE49-F238E27FC236}">
                <a16:creationId xmlns:a16="http://schemas.microsoft.com/office/drawing/2014/main" id="{AD9A7C03-9B0D-4DD7-8557-B6ACE6893B54}"/>
              </a:ext>
            </a:extLst>
          </p:cNvPr>
          <p:cNvSpPr txBox="1"/>
          <p:nvPr/>
        </p:nvSpPr>
        <p:spPr>
          <a:xfrm>
            <a:off x="577121" y="3920885"/>
            <a:ext cx="7239423" cy="2142125"/>
          </a:xfrm>
          <a:prstGeom prst="rect">
            <a:avLst/>
          </a:prstGeom>
          <a:noFill/>
        </p:spPr>
        <p:txBody>
          <a:bodyPr wrap="square" rtlCol="0">
            <a:spAutoFit/>
          </a:bodyPr>
          <a:lstStyle/>
          <a:p>
            <a:pPr>
              <a:lnSpc>
                <a:spcPct val="90000"/>
              </a:lnSpc>
            </a:pPr>
            <a:r>
              <a:rPr lang="en-US" sz="4000" b="1" dirty="0">
                <a:solidFill>
                  <a:schemeClr val="bg1"/>
                </a:solidFill>
                <a:effectLst>
                  <a:glow rad="127000">
                    <a:srgbClr val="052441"/>
                  </a:glow>
                </a:effectLst>
                <a:latin typeface="Arial Narrow" panose="020B0606020202030204" pitchFamily="34" charset="0"/>
              </a:rPr>
              <a:t> </a:t>
            </a:r>
            <a:r>
              <a:rPr lang="en-US" sz="3600" b="1" baseline="30000" dirty="0">
                <a:solidFill>
                  <a:schemeClr val="bg1"/>
                </a:solidFill>
                <a:effectLst>
                  <a:glow rad="127000">
                    <a:srgbClr val="052441"/>
                  </a:glow>
                </a:effectLst>
                <a:latin typeface="Arial Narrow" panose="020B0606020202030204" pitchFamily="34" charset="0"/>
              </a:rPr>
              <a:t>9</a:t>
            </a:r>
            <a:r>
              <a:rPr lang="en-US" sz="3600" b="1" dirty="0">
                <a:solidFill>
                  <a:schemeClr val="bg1"/>
                </a:solidFill>
                <a:effectLst>
                  <a:glow rad="127000">
                    <a:srgbClr val="052441"/>
                  </a:glow>
                </a:effectLst>
                <a:latin typeface="Arial Narrow" panose="020B0606020202030204" pitchFamily="34" charset="0"/>
              </a:rPr>
              <a:t> Since we have now been</a:t>
            </a:r>
            <a:br>
              <a:rPr lang="en-US" sz="3600" b="1" dirty="0">
                <a:solidFill>
                  <a:schemeClr val="bg1"/>
                </a:solidFill>
                <a:effectLst>
                  <a:glow rad="127000">
                    <a:srgbClr val="052441"/>
                  </a:glow>
                </a:effectLst>
                <a:latin typeface="Arial Narrow" panose="020B0606020202030204" pitchFamily="34" charset="0"/>
              </a:rPr>
            </a:br>
            <a:r>
              <a:rPr lang="en-US" sz="3600" b="1" dirty="0">
                <a:solidFill>
                  <a:schemeClr val="bg1"/>
                </a:solidFill>
                <a:effectLst>
                  <a:glow rad="127000">
                    <a:srgbClr val="052441"/>
                  </a:glow>
                </a:effectLst>
                <a:latin typeface="Arial Narrow" panose="020B0606020202030204" pitchFamily="34" charset="0"/>
              </a:rPr>
              <a:t> justified by his blood, how much </a:t>
            </a:r>
            <a:br>
              <a:rPr lang="en-US" sz="3600" b="1" dirty="0">
                <a:solidFill>
                  <a:schemeClr val="bg1"/>
                </a:solidFill>
                <a:effectLst>
                  <a:glow rad="127000">
                    <a:srgbClr val="052441"/>
                  </a:glow>
                </a:effectLst>
                <a:latin typeface="Arial Narrow" panose="020B0606020202030204" pitchFamily="34" charset="0"/>
              </a:rPr>
            </a:br>
            <a:r>
              <a:rPr lang="en-US" sz="3600" b="1" dirty="0">
                <a:solidFill>
                  <a:schemeClr val="bg1"/>
                </a:solidFill>
                <a:effectLst>
                  <a:glow rad="127000">
                    <a:srgbClr val="052441"/>
                  </a:glow>
                </a:effectLst>
                <a:latin typeface="Arial Narrow" panose="020B0606020202030204" pitchFamily="34" charset="0"/>
              </a:rPr>
              <a:t>more shall we be </a:t>
            </a:r>
            <a:r>
              <a:rPr lang="en-US" sz="3600" b="1" dirty="0">
                <a:solidFill>
                  <a:schemeClr val="bg1"/>
                </a:solidFill>
                <a:effectLst>
                  <a:glow rad="127000">
                    <a:srgbClr val="FF0000"/>
                  </a:glow>
                </a:effectLst>
                <a:latin typeface="Arial Narrow" panose="020B0606020202030204" pitchFamily="34" charset="0"/>
              </a:rPr>
              <a:t>saved from God's wrath </a:t>
            </a:r>
            <a:r>
              <a:rPr lang="en-US" sz="3600" b="1" dirty="0">
                <a:solidFill>
                  <a:schemeClr val="bg1"/>
                </a:solidFill>
                <a:effectLst>
                  <a:glow rad="127000">
                    <a:srgbClr val="052441"/>
                  </a:glow>
                </a:effectLst>
                <a:latin typeface="Arial Narrow" panose="020B0606020202030204" pitchFamily="34" charset="0"/>
              </a:rPr>
              <a:t>through him! (Romans 5:9)</a:t>
            </a:r>
            <a:endParaRPr lang="en-US" sz="4000" b="1" dirty="0">
              <a:solidFill>
                <a:schemeClr val="bg1"/>
              </a:solidFill>
              <a:effectLst>
                <a:glow rad="127000">
                  <a:srgbClr val="052441"/>
                </a:glow>
              </a:effectLst>
              <a:latin typeface="Arial Narrow" panose="020B0606020202030204" pitchFamily="34" charset="0"/>
            </a:endParaRPr>
          </a:p>
        </p:txBody>
      </p:sp>
    </p:spTree>
    <p:extLst>
      <p:ext uri="{BB962C8B-B14F-4D97-AF65-F5344CB8AC3E}">
        <p14:creationId xmlns:p14="http://schemas.microsoft.com/office/powerpoint/2010/main" val="126042254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852A0-713B-42C4-AE96-E2D07ADEFD03}"/>
              </a:ext>
            </a:extLst>
          </p:cNvPr>
          <p:cNvPicPr>
            <a:picLocks noChangeAspect="1"/>
          </p:cNvPicPr>
          <p:nvPr/>
        </p:nvPicPr>
        <p:blipFill rotWithShape="1">
          <a:blip r:embed="rId3"/>
          <a:srcRect b="81992"/>
          <a:stretch/>
        </p:blipFill>
        <p:spPr>
          <a:xfrm>
            <a:off x="4084321" y="0"/>
            <a:ext cx="8107679" cy="1234966"/>
          </a:xfrm>
          <a:prstGeom prst="rect">
            <a:avLst/>
          </a:prstGeom>
        </p:spPr>
      </p:pic>
      <p:pic>
        <p:nvPicPr>
          <p:cNvPr id="5" name="Picture 4">
            <a:extLst>
              <a:ext uri="{FF2B5EF4-FFF2-40B4-BE49-F238E27FC236}">
                <a16:creationId xmlns:a16="http://schemas.microsoft.com/office/drawing/2014/main" id="{B6028964-539B-4024-86D1-4A53E8241919}"/>
              </a:ext>
            </a:extLst>
          </p:cNvPr>
          <p:cNvPicPr>
            <a:picLocks noChangeAspect="1"/>
          </p:cNvPicPr>
          <p:nvPr/>
        </p:nvPicPr>
        <p:blipFill>
          <a:blip r:embed="rId3"/>
          <a:stretch>
            <a:fillRect/>
          </a:stretch>
        </p:blipFill>
        <p:spPr>
          <a:xfrm>
            <a:off x="4084321" y="504497"/>
            <a:ext cx="810767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Jesus gives us life!</a:t>
            </a:r>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570016" y="1318161"/>
            <a:ext cx="11376560" cy="4858802"/>
          </a:xfrm>
        </p:spPr>
        <p:txBody>
          <a:bodyPr/>
          <a:lstStyle/>
          <a:p>
            <a:r>
              <a:rPr lang="en-US" baseline="30000" dirty="0"/>
              <a:t>10</a:t>
            </a:r>
            <a:r>
              <a:rPr lang="en-US" dirty="0"/>
              <a:t> He died for us so that, </a:t>
            </a:r>
            <a:br>
              <a:rPr lang="en-US" dirty="0"/>
            </a:br>
            <a:r>
              <a:rPr lang="en-US" dirty="0">
                <a:effectLst>
                  <a:glow rad="127000">
                    <a:srgbClr val="C00000"/>
                  </a:glow>
                </a:effectLst>
              </a:rPr>
              <a:t>whether we are awake or </a:t>
            </a:r>
            <a:br>
              <a:rPr lang="en-US" dirty="0">
                <a:effectLst>
                  <a:glow rad="127000">
                    <a:srgbClr val="C00000"/>
                  </a:glow>
                </a:effectLst>
              </a:rPr>
            </a:br>
            <a:r>
              <a:rPr lang="en-US" dirty="0">
                <a:effectLst>
                  <a:glow rad="127000">
                    <a:srgbClr val="C00000"/>
                  </a:glow>
                </a:effectLst>
              </a:rPr>
              <a:t>asleep</a:t>
            </a:r>
            <a:r>
              <a:rPr lang="en-US" dirty="0"/>
              <a:t>, </a:t>
            </a:r>
            <a:r>
              <a:rPr lang="en-US" dirty="0">
                <a:effectLst>
                  <a:glow rad="127000">
                    <a:srgbClr val="C00000"/>
                  </a:glow>
                </a:effectLst>
              </a:rPr>
              <a:t>we may live </a:t>
            </a:r>
            <a:br>
              <a:rPr lang="en-US" dirty="0">
                <a:effectLst>
                  <a:glow rad="127000">
                    <a:srgbClr val="C00000"/>
                  </a:glow>
                </a:effectLst>
              </a:rPr>
            </a:br>
            <a:r>
              <a:rPr lang="en-US" dirty="0">
                <a:effectLst>
                  <a:glow rad="127000">
                    <a:srgbClr val="C00000"/>
                  </a:glow>
                </a:effectLst>
              </a:rPr>
              <a:t>together with him</a:t>
            </a:r>
            <a:r>
              <a:rPr lang="en-US" dirty="0"/>
              <a:t>.</a:t>
            </a:r>
          </a:p>
        </p:txBody>
      </p:sp>
    </p:spTree>
    <p:extLst>
      <p:ext uri="{BB962C8B-B14F-4D97-AF65-F5344CB8AC3E}">
        <p14:creationId xmlns:p14="http://schemas.microsoft.com/office/powerpoint/2010/main" val="1301053390"/>
      </p:ext>
    </p:extLst>
  </p:cSld>
  <p:clrMapOvr>
    <a:masterClrMapping/>
  </p:clrMapOvr>
  <p:transition>
    <p:circl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F852A0-713B-42C4-AE96-E2D07ADEFD03}"/>
              </a:ext>
            </a:extLst>
          </p:cNvPr>
          <p:cNvPicPr>
            <a:picLocks noChangeAspect="1"/>
          </p:cNvPicPr>
          <p:nvPr/>
        </p:nvPicPr>
        <p:blipFill rotWithShape="1">
          <a:blip r:embed="rId3"/>
          <a:srcRect b="81992"/>
          <a:stretch/>
        </p:blipFill>
        <p:spPr>
          <a:xfrm>
            <a:off x="4084321" y="0"/>
            <a:ext cx="8107679" cy="1234966"/>
          </a:xfrm>
          <a:prstGeom prst="rect">
            <a:avLst/>
          </a:prstGeom>
        </p:spPr>
      </p:pic>
      <p:pic>
        <p:nvPicPr>
          <p:cNvPr id="5" name="Picture 4">
            <a:extLst>
              <a:ext uri="{FF2B5EF4-FFF2-40B4-BE49-F238E27FC236}">
                <a16:creationId xmlns:a16="http://schemas.microsoft.com/office/drawing/2014/main" id="{B6028964-539B-4024-86D1-4A53E8241919}"/>
              </a:ext>
            </a:extLst>
          </p:cNvPr>
          <p:cNvPicPr>
            <a:picLocks noChangeAspect="1"/>
          </p:cNvPicPr>
          <p:nvPr/>
        </p:nvPicPr>
        <p:blipFill>
          <a:blip r:embed="rId3"/>
          <a:stretch>
            <a:fillRect/>
          </a:stretch>
        </p:blipFill>
        <p:spPr>
          <a:xfrm>
            <a:off x="4084321" y="504497"/>
            <a:ext cx="8107679" cy="6858000"/>
          </a:xfrm>
          <a:prstGeom prst="rect">
            <a:avLst/>
          </a:prstGeom>
        </p:spPr>
      </p:pic>
      <p:sp>
        <p:nvSpPr>
          <p:cNvPr id="2" name="Title 1">
            <a:extLst>
              <a:ext uri="{FF2B5EF4-FFF2-40B4-BE49-F238E27FC236}">
                <a16:creationId xmlns:a16="http://schemas.microsoft.com/office/drawing/2014/main" id="{80B162A6-C14F-4927-BCC2-0F78B2DC7BE8}"/>
              </a:ext>
            </a:extLst>
          </p:cNvPr>
          <p:cNvSpPr>
            <a:spLocks noGrp="1"/>
          </p:cNvSpPr>
          <p:nvPr>
            <p:ph type="title"/>
          </p:nvPr>
        </p:nvSpPr>
        <p:spPr/>
        <p:txBody>
          <a:bodyPr/>
          <a:lstStyle/>
          <a:p>
            <a:r>
              <a:rPr lang="en-US" dirty="0"/>
              <a:t>Jesus gives us life!</a:t>
            </a:r>
          </a:p>
        </p:txBody>
      </p:sp>
      <p:pic>
        <p:nvPicPr>
          <p:cNvPr id="7" name="Picture 2">
            <a:extLst>
              <a:ext uri="{FF2B5EF4-FFF2-40B4-BE49-F238E27FC236}">
                <a16:creationId xmlns:a16="http://schemas.microsoft.com/office/drawing/2014/main" id="{A1D15D19-2FCA-434D-BEA2-2E5EF70D320D}"/>
              </a:ext>
            </a:extLst>
          </p:cNvPr>
          <p:cNvPicPr>
            <a:picLocks noChangeAspect="1" noChangeArrowheads="1"/>
          </p:cNvPicPr>
          <p:nvPr/>
        </p:nvPicPr>
        <p:blipFill>
          <a:blip r:embed="rId4" cstate="print"/>
          <a:srcRect l="-3947" r="-8383" b="7309"/>
          <a:stretch>
            <a:fillRect/>
          </a:stretch>
        </p:blipFill>
        <p:spPr bwMode="auto">
          <a:xfrm>
            <a:off x="7805057" y="1752600"/>
            <a:ext cx="5275051" cy="5105400"/>
          </a:xfrm>
          <a:prstGeom prst="rect">
            <a:avLst/>
          </a:prstGeom>
          <a:noFill/>
          <a:ln w="9525">
            <a:noFill/>
            <a:miter lim="800000"/>
            <a:headEnd/>
            <a:tailEnd/>
          </a:ln>
          <a:effectLst/>
        </p:spPr>
      </p:pic>
      <p:sp>
        <p:nvSpPr>
          <p:cNvPr id="8" name="Rectangular Callout 4">
            <a:extLst>
              <a:ext uri="{FF2B5EF4-FFF2-40B4-BE49-F238E27FC236}">
                <a16:creationId xmlns:a16="http://schemas.microsoft.com/office/drawing/2014/main" id="{43612BCA-6E64-4207-8B5D-CF5CDB55C686}"/>
              </a:ext>
            </a:extLst>
          </p:cNvPr>
          <p:cNvSpPr/>
          <p:nvPr/>
        </p:nvSpPr>
        <p:spPr>
          <a:xfrm>
            <a:off x="671946" y="1188720"/>
            <a:ext cx="5637414" cy="4937760"/>
          </a:xfrm>
          <a:prstGeom prst="wedgeRectCallout">
            <a:avLst>
              <a:gd name="adj1" fmla="val 113679"/>
              <a:gd name="adj2" fmla="val -10888"/>
            </a:avLst>
          </a:prstGeom>
          <a:solidFill>
            <a:srgbClr val="052441">
              <a:alpha val="50000"/>
            </a:srgb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BA87335-13AA-4E9A-A2EC-B74D87ED3C9E}"/>
              </a:ext>
            </a:extLst>
          </p:cNvPr>
          <p:cNvSpPr>
            <a:spLocks noGrp="1"/>
          </p:cNvSpPr>
          <p:nvPr>
            <p:ph idx="1"/>
          </p:nvPr>
        </p:nvSpPr>
        <p:spPr>
          <a:xfrm>
            <a:off x="954064" y="1263297"/>
            <a:ext cx="5318720" cy="4858802"/>
          </a:xfrm>
        </p:spPr>
        <p:txBody>
          <a:bodyPr/>
          <a:lstStyle/>
          <a:p>
            <a:r>
              <a:rPr lang="en-US" dirty="0"/>
              <a:t>"I am the resurrection and the life. He who believes in me will live, even though he dies;</a:t>
            </a:r>
          </a:p>
          <a:p>
            <a:r>
              <a:rPr lang="en-US" dirty="0"/>
              <a:t> </a:t>
            </a:r>
            <a:r>
              <a:rPr lang="en-US" baseline="30000" dirty="0"/>
              <a:t>26</a:t>
            </a:r>
            <a:r>
              <a:rPr lang="en-US" dirty="0"/>
              <a:t> and whoever lives and believes in me will never die. Do you believe this?"</a:t>
            </a:r>
          </a:p>
          <a:p>
            <a:r>
              <a:rPr lang="en-US" dirty="0"/>
              <a:t> (John 11:25-26)</a:t>
            </a:r>
          </a:p>
        </p:txBody>
      </p:sp>
    </p:spTree>
    <p:extLst>
      <p:ext uri="{BB962C8B-B14F-4D97-AF65-F5344CB8AC3E}">
        <p14:creationId xmlns:p14="http://schemas.microsoft.com/office/powerpoint/2010/main" val="3828239239"/>
      </p:ext>
    </p:extLst>
  </p:cSld>
  <p:clrMapOvr>
    <a:masterClrMapping/>
  </p:clrMapOvr>
  <p:transition>
    <p:circl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B6854-EE41-4E5D-98CC-A63952398142}"/>
              </a:ext>
            </a:extLst>
          </p:cNvPr>
          <p:cNvSpPr>
            <a:spLocks noGrp="1"/>
          </p:cNvSpPr>
          <p:nvPr>
            <p:ph type="title"/>
          </p:nvPr>
        </p:nvSpPr>
        <p:spPr>
          <a:xfrm>
            <a:off x="0" y="0"/>
            <a:ext cx="12192000" cy="5529943"/>
          </a:xfrm>
        </p:spPr>
        <p:txBody>
          <a:bodyPr/>
          <a:lstStyle/>
          <a:p>
            <a:r>
              <a:rPr lang="en-US" dirty="0"/>
              <a:t>Let’s Pray!</a:t>
            </a:r>
          </a:p>
        </p:txBody>
      </p:sp>
      <p:sp>
        <p:nvSpPr>
          <p:cNvPr id="3" name="Content Placeholder 2">
            <a:extLst>
              <a:ext uri="{FF2B5EF4-FFF2-40B4-BE49-F238E27FC236}">
                <a16:creationId xmlns:a16="http://schemas.microsoft.com/office/drawing/2014/main" id="{C111B024-AD74-4EC5-AE96-42D37E3DAE6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416454053"/>
      </p:ext>
    </p:extLst>
  </p:cSld>
  <p:clrMapOvr>
    <a:masterClrMapping/>
  </p:clrMapOvr>
  <p:transition>
    <p:circl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Joel: “the Day of the Lord”</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6228989" cy="4858802"/>
          </a:xfrm>
        </p:spPr>
        <p:txBody>
          <a:bodyPr/>
          <a:lstStyle/>
          <a:p>
            <a:pPr>
              <a:lnSpc>
                <a:spcPct val="85000"/>
              </a:lnSpc>
            </a:pPr>
            <a:r>
              <a:rPr lang="en-US" dirty="0"/>
              <a:t>DAY OF </a:t>
            </a:r>
            <a:r>
              <a:rPr lang="en-US" dirty="0">
                <a:effectLst>
                  <a:glow rad="127000">
                    <a:srgbClr val="C00000"/>
                  </a:glow>
                </a:effectLst>
              </a:rPr>
              <a:t>DREADFULNESS</a:t>
            </a:r>
          </a:p>
          <a:p>
            <a:pPr>
              <a:lnSpc>
                <a:spcPct val="85000"/>
              </a:lnSpc>
            </a:pPr>
            <a:r>
              <a:rPr lang="en-US" dirty="0"/>
              <a:t>Joel 2</a:t>
            </a:r>
            <a:r>
              <a:rPr lang="en-US" baseline="30000" dirty="0"/>
              <a:t>11</a:t>
            </a:r>
            <a:r>
              <a:rPr lang="en-US" dirty="0"/>
              <a:t> The day of the </a:t>
            </a:r>
            <a:br>
              <a:rPr lang="en-US" dirty="0"/>
            </a:br>
            <a:r>
              <a:rPr lang="en-US" dirty="0"/>
              <a:t>LORD is great; it is </a:t>
            </a:r>
            <a:r>
              <a:rPr lang="en-US" dirty="0">
                <a:effectLst>
                  <a:glow rad="127000">
                    <a:srgbClr val="C00000"/>
                  </a:glow>
                </a:effectLst>
              </a:rPr>
              <a:t>dread-</a:t>
            </a:r>
            <a:br>
              <a:rPr lang="en-US" dirty="0">
                <a:effectLst>
                  <a:glow rad="127000">
                    <a:srgbClr val="C00000"/>
                  </a:glow>
                </a:effectLst>
              </a:rPr>
            </a:br>
            <a:r>
              <a:rPr lang="en-US" dirty="0" err="1">
                <a:effectLst>
                  <a:glow rad="127000">
                    <a:srgbClr val="C00000"/>
                  </a:glow>
                </a:effectLst>
              </a:rPr>
              <a:t>ful</a:t>
            </a:r>
            <a:r>
              <a:rPr lang="en-US" dirty="0"/>
              <a:t>. Who can endure it? </a:t>
            </a:r>
          </a:p>
        </p:txBody>
      </p:sp>
      <p:pic>
        <p:nvPicPr>
          <p:cNvPr id="5" name="Picture 4">
            <a:extLst>
              <a:ext uri="{FF2B5EF4-FFF2-40B4-BE49-F238E27FC236}">
                <a16:creationId xmlns:a16="http://schemas.microsoft.com/office/drawing/2014/main" id="{747B3B52-2303-48FD-B490-ACB5187A8E97}"/>
              </a:ext>
            </a:extLst>
          </p:cNvPr>
          <p:cNvPicPr>
            <a:picLocks noChangeAspect="1"/>
          </p:cNvPicPr>
          <p:nvPr/>
        </p:nvPicPr>
        <p:blipFill rotWithShape="1">
          <a:blip r:embed="rId2"/>
          <a:srcRect r="11237"/>
          <a:stretch/>
        </p:blipFill>
        <p:spPr>
          <a:xfrm>
            <a:off x="5901091" y="1666568"/>
            <a:ext cx="6290909" cy="5191432"/>
          </a:xfrm>
          <a:prstGeom prst="rect">
            <a:avLst/>
          </a:prstGeom>
        </p:spPr>
      </p:pic>
    </p:spTree>
    <p:extLst>
      <p:ext uri="{BB962C8B-B14F-4D97-AF65-F5344CB8AC3E}">
        <p14:creationId xmlns:p14="http://schemas.microsoft.com/office/powerpoint/2010/main" val="2939873763"/>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EB41A98-7803-4459-A4F7-79EEB1C27D85}"/>
              </a:ext>
            </a:extLst>
          </p:cNvPr>
          <p:cNvPicPr>
            <a:picLocks noChangeAspect="1"/>
          </p:cNvPicPr>
          <p:nvPr/>
        </p:nvPicPr>
        <p:blipFill rotWithShape="1">
          <a:blip r:embed="rId2"/>
          <a:srcRect r="11237"/>
          <a:stretch/>
        </p:blipFill>
        <p:spPr>
          <a:xfrm>
            <a:off x="5901091" y="1666568"/>
            <a:ext cx="6290909" cy="519143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Joel: “the Day of the Lord”</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7" y="1291267"/>
            <a:ext cx="8367506" cy="4858802"/>
          </a:xfrm>
        </p:spPr>
        <p:txBody>
          <a:bodyPr/>
          <a:lstStyle/>
          <a:p>
            <a:r>
              <a:rPr lang="en-US" dirty="0"/>
              <a:t>DAY OF </a:t>
            </a:r>
            <a:r>
              <a:rPr lang="en-US" dirty="0">
                <a:effectLst>
                  <a:glow rad="127000">
                    <a:srgbClr val="C00000"/>
                  </a:glow>
                </a:effectLst>
              </a:rPr>
              <a:t>JUDGMENT</a:t>
            </a:r>
          </a:p>
          <a:p>
            <a:r>
              <a:rPr lang="en-US" dirty="0"/>
              <a:t>Joel 3</a:t>
            </a:r>
            <a:r>
              <a:rPr lang="en-US" baseline="30000" dirty="0"/>
              <a:t>14</a:t>
            </a:r>
            <a:r>
              <a:rPr lang="en-US" dirty="0"/>
              <a:t> Multitudes, </a:t>
            </a:r>
            <a:br>
              <a:rPr lang="en-US" dirty="0"/>
            </a:br>
            <a:r>
              <a:rPr lang="en-US" dirty="0"/>
              <a:t>multitudes in the valley of </a:t>
            </a:r>
            <a:br>
              <a:rPr lang="en-US" dirty="0"/>
            </a:br>
            <a:r>
              <a:rPr lang="en-US" dirty="0">
                <a:effectLst>
                  <a:glow rad="127000">
                    <a:srgbClr val="C00000"/>
                  </a:glow>
                </a:effectLst>
              </a:rPr>
              <a:t>decision</a:t>
            </a:r>
            <a:r>
              <a:rPr lang="en-US" dirty="0"/>
              <a:t>! For the day of the </a:t>
            </a:r>
            <a:br>
              <a:rPr lang="en-US" dirty="0"/>
            </a:br>
            <a:r>
              <a:rPr lang="en-US" dirty="0"/>
              <a:t>LORD is near in the valley of </a:t>
            </a:r>
            <a:br>
              <a:rPr lang="en-US" dirty="0"/>
            </a:br>
            <a:r>
              <a:rPr lang="en-US" dirty="0">
                <a:effectLst>
                  <a:glow rad="127000">
                    <a:srgbClr val="C00000"/>
                  </a:glow>
                </a:effectLst>
              </a:rPr>
              <a:t>decision</a:t>
            </a:r>
            <a:r>
              <a:rPr lang="en-US" dirty="0"/>
              <a:t>.   </a:t>
            </a:r>
            <a:r>
              <a:rPr lang="en-US" baseline="30000" dirty="0"/>
              <a:t>15</a:t>
            </a:r>
            <a:r>
              <a:rPr lang="en-US" dirty="0"/>
              <a:t> The sun and </a:t>
            </a:r>
            <a:br>
              <a:rPr lang="en-US" dirty="0"/>
            </a:br>
            <a:r>
              <a:rPr lang="en-US" dirty="0"/>
              <a:t>moon will be </a:t>
            </a:r>
            <a:r>
              <a:rPr lang="en-US" dirty="0">
                <a:effectLst>
                  <a:glow rad="127000">
                    <a:srgbClr val="C00000"/>
                  </a:glow>
                </a:effectLst>
              </a:rPr>
              <a:t>darkened</a:t>
            </a:r>
            <a:r>
              <a:rPr lang="en-US" dirty="0"/>
              <a:t>, and </a:t>
            </a:r>
            <a:br>
              <a:rPr lang="en-US" dirty="0"/>
            </a:br>
            <a:r>
              <a:rPr lang="en-US" dirty="0"/>
              <a:t>the stars no longer shine. </a:t>
            </a:r>
          </a:p>
        </p:txBody>
      </p:sp>
    </p:spTree>
    <p:extLst>
      <p:ext uri="{BB962C8B-B14F-4D97-AF65-F5344CB8AC3E}">
        <p14:creationId xmlns:p14="http://schemas.microsoft.com/office/powerpoint/2010/main" val="1469430651"/>
      </p:ext>
    </p:extLst>
  </p:cSld>
  <p:clrMapOvr>
    <a:masterClrMapping/>
  </p:clrMapOvr>
  <p:transition>
    <p:circl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D0955-F4AC-4F40-9D8C-F86EDA1281A5}"/>
              </a:ext>
            </a:extLst>
          </p:cNvPr>
          <p:cNvPicPr>
            <a:picLocks noChangeAspect="1"/>
          </p:cNvPicPr>
          <p:nvPr/>
        </p:nvPicPr>
        <p:blipFill rotWithShape="1">
          <a:blip r:embed="rId2"/>
          <a:srcRect r="28319"/>
          <a:stretch/>
        </p:blipFill>
        <p:spPr>
          <a:xfrm>
            <a:off x="7543801" y="1291528"/>
            <a:ext cx="4648200" cy="5566472"/>
          </a:xfrm>
          <a:prstGeom prst="rect">
            <a:avLst/>
          </a:prstGeom>
        </p:spPr>
      </p:pic>
      <p:sp>
        <p:nvSpPr>
          <p:cNvPr id="2" name="Title 1">
            <a:extLst>
              <a:ext uri="{FF2B5EF4-FFF2-40B4-BE49-F238E27FC236}">
                <a16:creationId xmlns:a16="http://schemas.microsoft.com/office/drawing/2014/main" id="{2083EAD1-B11E-477A-996C-5624B18725BC}"/>
              </a:ext>
            </a:extLst>
          </p:cNvPr>
          <p:cNvSpPr>
            <a:spLocks noGrp="1"/>
          </p:cNvSpPr>
          <p:nvPr>
            <p:ph type="title"/>
          </p:nvPr>
        </p:nvSpPr>
        <p:spPr/>
        <p:txBody>
          <a:bodyPr/>
          <a:lstStyle/>
          <a:p>
            <a:r>
              <a:rPr lang="en-US" dirty="0"/>
              <a:t>Zechariah: Day of the Lord</a:t>
            </a:r>
          </a:p>
        </p:txBody>
      </p:sp>
      <p:sp>
        <p:nvSpPr>
          <p:cNvPr id="3" name="Content Placeholder 2">
            <a:extLst>
              <a:ext uri="{FF2B5EF4-FFF2-40B4-BE49-F238E27FC236}">
                <a16:creationId xmlns:a16="http://schemas.microsoft.com/office/drawing/2014/main" id="{B9A5EA9A-6484-4455-B356-1E4DA584D4CA}"/>
              </a:ext>
            </a:extLst>
          </p:cNvPr>
          <p:cNvSpPr>
            <a:spLocks noGrp="1"/>
          </p:cNvSpPr>
          <p:nvPr>
            <p:ph idx="1"/>
          </p:nvPr>
        </p:nvSpPr>
        <p:spPr>
          <a:xfrm>
            <a:off x="570016" y="1318161"/>
            <a:ext cx="9595064" cy="4858802"/>
          </a:xfrm>
        </p:spPr>
        <p:txBody>
          <a:bodyPr/>
          <a:lstStyle/>
          <a:p>
            <a:r>
              <a:rPr lang="en-US" dirty="0"/>
              <a:t>DAY OF THE </a:t>
            </a:r>
            <a:r>
              <a:rPr lang="en-US" dirty="0">
                <a:effectLst>
                  <a:glow rad="127000">
                    <a:srgbClr val="C00000"/>
                  </a:glow>
                </a:effectLst>
              </a:rPr>
              <a:t>SECOND COMING</a:t>
            </a:r>
          </a:p>
          <a:p>
            <a:r>
              <a:rPr lang="en-US" baseline="30000" dirty="0"/>
              <a:t>3</a:t>
            </a:r>
            <a:r>
              <a:rPr lang="en-US" dirty="0"/>
              <a:t> </a:t>
            </a:r>
            <a:r>
              <a:rPr lang="en-US" dirty="0">
                <a:effectLst>
                  <a:glow rad="127000">
                    <a:srgbClr val="C00000"/>
                  </a:glow>
                </a:effectLst>
              </a:rPr>
              <a:t>Then the LORD will go out and fight </a:t>
            </a:r>
            <a:br>
              <a:rPr lang="en-US" dirty="0">
                <a:effectLst>
                  <a:glow rad="127000">
                    <a:srgbClr val="C00000"/>
                  </a:glow>
                </a:effectLst>
              </a:rPr>
            </a:br>
            <a:r>
              <a:rPr lang="en-US" dirty="0">
                <a:effectLst>
                  <a:glow rad="127000">
                    <a:srgbClr val="C00000"/>
                  </a:glow>
                </a:effectLst>
              </a:rPr>
              <a:t>against those nations, as he fights in</a:t>
            </a:r>
            <a:br>
              <a:rPr lang="en-US" dirty="0">
                <a:effectLst>
                  <a:glow rad="127000">
                    <a:srgbClr val="C00000"/>
                  </a:glow>
                </a:effectLst>
              </a:rPr>
            </a:br>
            <a:r>
              <a:rPr lang="en-US" dirty="0">
                <a:effectLst>
                  <a:glow rad="127000">
                    <a:srgbClr val="C00000"/>
                  </a:glow>
                </a:effectLst>
              </a:rPr>
              <a:t> the day of battle</a:t>
            </a:r>
            <a:r>
              <a:rPr lang="en-US" dirty="0"/>
              <a:t>.   </a:t>
            </a:r>
            <a:r>
              <a:rPr lang="en-US" baseline="30000" dirty="0"/>
              <a:t>4</a:t>
            </a:r>
            <a:r>
              <a:rPr lang="en-US" dirty="0"/>
              <a:t> </a:t>
            </a:r>
            <a:r>
              <a:rPr lang="en-US" dirty="0">
                <a:effectLst>
                  <a:glow rad="127000">
                    <a:srgbClr val="C00000"/>
                  </a:glow>
                </a:effectLst>
              </a:rPr>
              <a:t>On that day his </a:t>
            </a:r>
            <a:br>
              <a:rPr lang="en-US" dirty="0">
                <a:effectLst>
                  <a:glow rad="127000">
                    <a:srgbClr val="C00000"/>
                  </a:glow>
                </a:effectLst>
              </a:rPr>
            </a:br>
            <a:r>
              <a:rPr lang="en-US" dirty="0">
                <a:effectLst>
                  <a:glow rad="127000">
                    <a:srgbClr val="C00000"/>
                  </a:glow>
                </a:effectLst>
              </a:rPr>
              <a:t>feet will stand on the Mount of Olives</a:t>
            </a:r>
            <a:r>
              <a:rPr lang="en-US" dirty="0"/>
              <a:t>, </a:t>
            </a:r>
            <a:br>
              <a:rPr lang="en-US" dirty="0"/>
            </a:br>
            <a:r>
              <a:rPr lang="en-US" dirty="0"/>
              <a:t>east of Jerusalem, and the Mount of </a:t>
            </a:r>
            <a:br>
              <a:rPr lang="en-US" dirty="0"/>
            </a:br>
            <a:r>
              <a:rPr lang="en-US" dirty="0"/>
              <a:t>Olives will be split in two from east to </a:t>
            </a:r>
            <a:br>
              <a:rPr lang="en-US" dirty="0"/>
            </a:br>
            <a:r>
              <a:rPr lang="en-US" dirty="0"/>
              <a:t>west, forming a great valley, with half of the mountain moving north and half moving south.</a:t>
            </a:r>
          </a:p>
        </p:txBody>
      </p:sp>
    </p:spTree>
    <p:extLst>
      <p:ext uri="{BB962C8B-B14F-4D97-AF65-F5344CB8AC3E}">
        <p14:creationId xmlns:p14="http://schemas.microsoft.com/office/powerpoint/2010/main" val="2117340126"/>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TotalTime>
  <Words>6981</Words>
  <Application>Microsoft Office PowerPoint</Application>
  <PresentationFormat>Widescreen</PresentationFormat>
  <Paragraphs>481</Paragraphs>
  <Slides>67</Slides>
  <Notes>46</Notes>
  <HiddenSlides>4</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Airstrike Condensed</vt:lpstr>
      <vt:lpstr>Arial</vt:lpstr>
      <vt:lpstr>Arial Narrow</vt:lpstr>
      <vt:lpstr>Calibri</vt:lpstr>
      <vt:lpstr>Symbol</vt:lpstr>
      <vt:lpstr>Office Theme</vt:lpstr>
      <vt:lpstr>Things  to Come!</vt:lpstr>
      <vt:lpstr>Things  to Come!</vt:lpstr>
      <vt:lpstr>Predictive prophecy</vt:lpstr>
      <vt:lpstr>Dark Days Ahead</vt:lpstr>
      <vt:lpstr>The Day of the Lord</vt:lpstr>
      <vt:lpstr>Joel: “the Day of the Lord”</vt:lpstr>
      <vt:lpstr>Joel: “the Day of the Lord”</vt:lpstr>
      <vt:lpstr>Joel: “the Day of the Lord”</vt:lpstr>
      <vt:lpstr>Zechariah: Day of the Lord</vt:lpstr>
      <vt:lpstr>Zechariah: Day of the Lord</vt:lpstr>
      <vt:lpstr>How does the Rapture fit in?</vt:lpstr>
      <vt:lpstr>How does the Rapture fit in?</vt:lpstr>
      <vt:lpstr>Think about this ...</vt:lpstr>
      <vt:lpstr>Dark Days are Ahead ...</vt:lpstr>
      <vt:lpstr>Matthew 24:1-14</vt:lpstr>
      <vt:lpstr>PowerPoint Presentation</vt:lpstr>
      <vt:lpstr>PowerPoint Presentation</vt:lpstr>
      <vt:lpstr>His Answer Falls into  Three parts about the  “Tribulation” </vt:lpstr>
      <vt:lpstr>1.  The Beginning of the Tribulation 2. The Middle of the Tribulation 3.  The End of the Tribulation</vt:lpstr>
      <vt:lpstr>The Beginning of the Tribulation Matthew 24:4-14 2. The Middle of the Tribulation 3.  The End of the Tribulation</vt:lpstr>
      <vt:lpstr>1-Deception—False Christs</vt:lpstr>
      <vt:lpstr>1-Deception—False Christs</vt:lpstr>
      <vt:lpstr>1-Deception—False Christs</vt:lpstr>
      <vt:lpstr>1-Deception—False Christs</vt:lpstr>
      <vt:lpstr>1-Deception—False Christs</vt:lpstr>
      <vt:lpstr>2-Wars</vt:lpstr>
      <vt:lpstr>  Ezekiel 38</vt:lpstr>
      <vt:lpstr>  Ezekiel 38</vt:lpstr>
      <vt:lpstr>  Ezekiel 38</vt:lpstr>
      <vt:lpstr>  Ezekiel 38</vt:lpstr>
      <vt:lpstr>  Ezekiel 38</vt:lpstr>
      <vt:lpstr>  Ezekiel 38</vt:lpstr>
      <vt:lpstr>  Ezekiel 38</vt:lpstr>
      <vt:lpstr>  Ezekiel 38</vt:lpstr>
      <vt:lpstr>  Ezekiel 38</vt:lpstr>
      <vt:lpstr>  Ezekiel 38</vt:lpstr>
      <vt:lpstr>  Ezekiel 38</vt:lpstr>
      <vt:lpstr>  Ezekiel 38</vt:lpstr>
      <vt:lpstr>  Ezekiel 38</vt:lpstr>
      <vt:lpstr>  Ezekiel 38</vt:lpstr>
      <vt:lpstr>  Ezekiel 38</vt:lpstr>
      <vt:lpstr>  The Rumors of this war</vt:lpstr>
      <vt:lpstr>2-Wars</vt:lpstr>
      <vt:lpstr>3-Famines and Earthquakes</vt:lpstr>
      <vt:lpstr>Four Horsemen of Revelation 6</vt:lpstr>
      <vt:lpstr>Four Horsemen of Revelation 6</vt:lpstr>
      <vt:lpstr>Four Horsemen of Revelation 6</vt:lpstr>
      <vt:lpstr>Four Horsemen of Revelation 6</vt:lpstr>
      <vt:lpstr>This is just  the beginning of the end!</vt:lpstr>
      <vt:lpstr>4-Martyrdom (death) </vt:lpstr>
      <vt:lpstr>Fifth Seal </vt:lpstr>
      <vt:lpstr>Great Multitude in heaven</vt:lpstr>
      <vt:lpstr>Great Multitude in heaven</vt:lpstr>
      <vt:lpstr>5-Apostasy</vt:lpstr>
      <vt:lpstr>The “Nones” </vt:lpstr>
      <vt:lpstr>  6-cold hearted</vt:lpstr>
      <vt:lpstr>Heartless ...</vt:lpstr>
      <vt:lpstr>7-Great Awakening</vt:lpstr>
      <vt:lpstr>7-Great Awakening</vt:lpstr>
      <vt:lpstr>Next Time 2.  The Middle of  the Tribulation</vt:lpstr>
      <vt:lpstr>Take this with you Today ...</vt:lpstr>
      <vt:lpstr>We’re not appointed to Wrath</vt:lpstr>
      <vt:lpstr>We’re Appoint to Salvation</vt:lpstr>
      <vt:lpstr>Jesus already took our wrath</vt:lpstr>
      <vt:lpstr>Jesus gives us life!</vt:lpstr>
      <vt:lpstr>Jesus gives us life!</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THINGS TO COME!</dc:title>
  <dc:creator>Dennis Henderson</dc:creator>
  <cp:lastModifiedBy>Dennis Henderson</cp:lastModifiedBy>
  <cp:revision>302</cp:revision>
  <dcterms:created xsi:type="dcterms:W3CDTF">2019-06-15T15:18:52Z</dcterms:created>
  <dcterms:modified xsi:type="dcterms:W3CDTF">2021-06-29T00:47:13Z</dcterms:modified>
</cp:coreProperties>
</file>