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451" r:id="rId2"/>
    <p:sldId id="483" r:id="rId3"/>
    <p:sldId id="484" r:id="rId4"/>
    <p:sldId id="468" r:id="rId5"/>
    <p:sldId id="554" r:id="rId6"/>
    <p:sldId id="555" r:id="rId7"/>
    <p:sldId id="556" r:id="rId8"/>
    <p:sldId id="489" r:id="rId9"/>
    <p:sldId id="469" r:id="rId10"/>
    <p:sldId id="488" r:id="rId11"/>
    <p:sldId id="485" r:id="rId12"/>
    <p:sldId id="491" r:id="rId13"/>
    <p:sldId id="492" r:id="rId14"/>
    <p:sldId id="557" r:id="rId15"/>
    <p:sldId id="501" r:id="rId16"/>
    <p:sldId id="507" r:id="rId17"/>
    <p:sldId id="558" r:id="rId18"/>
    <p:sldId id="559" r:id="rId19"/>
    <p:sldId id="502" r:id="rId20"/>
    <p:sldId id="503" r:id="rId21"/>
    <p:sldId id="560" r:id="rId22"/>
    <p:sldId id="500" r:id="rId23"/>
    <p:sldId id="493" r:id="rId24"/>
    <p:sldId id="504" r:id="rId25"/>
    <p:sldId id="505" r:id="rId26"/>
    <p:sldId id="506" r:id="rId27"/>
    <p:sldId id="474" r:id="rId28"/>
    <p:sldId id="494" r:id="rId29"/>
    <p:sldId id="561" r:id="rId30"/>
    <p:sldId id="495" r:id="rId31"/>
    <p:sldId id="496" r:id="rId32"/>
    <p:sldId id="562" r:id="rId33"/>
    <p:sldId id="609" r:id="rId34"/>
    <p:sldId id="498" r:id="rId35"/>
    <p:sldId id="564" r:id="rId36"/>
    <p:sldId id="497" r:id="rId37"/>
    <p:sldId id="499" r:id="rId38"/>
    <p:sldId id="565" r:id="rId39"/>
    <p:sldId id="481" r:id="rId40"/>
    <p:sldId id="567" r:id="rId41"/>
    <p:sldId id="566" r:id="rId42"/>
    <p:sldId id="568" r:id="rId43"/>
    <p:sldId id="569" r:id="rId44"/>
    <p:sldId id="482" r:id="rId45"/>
    <p:sldId id="50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2441"/>
    <a:srgbClr val="E6E6E6"/>
    <a:srgbClr val="3857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31" autoAdjust="0"/>
    <p:restoredTop sz="71833" autoAdjust="0"/>
  </p:normalViewPr>
  <p:slideViewPr>
    <p:cSldViewPr snapToGrid="0">
      <p:cViewPr varScale="1">
        <p:scale>
          <a:sx n="58" d="100"/>
          <a:sy n="58" d="100"/>
        </p:scale>
        <p:origin x="1114" y="34"/>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8FD035-3C69-48A5-8685-FF730A604C0F}" type="datetimeFigureOut">
              <a:rPr lang="en-US" smtClean="0"/>
              <a:t>6/28/2021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6143A2-A376-4308-A9DC-D72DD5124513}" type="slidenum">
              <a:rPr lang="en-US" smtClean="0"/>
              <a:t>‹#›</a:t>
            </a:fld>
            <a:endParaRPr lang="en-US"/>
          </a:p>
        </p:txBody>
      </p:sp>
    </p:spTree>
    <p:extLst>
      <p:ext uri="{BB962C8B-B14F-4D97-AF65-F5344CB8AC3E}">
        <p14:creationId xmlns:p14="http://schemas.microsoft.com/office/powerpoint/2010/main" val="3876501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ixabay.com/photos/meteor-impact-globe-planet-trace-3127290/"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libreshot.com/old-stone-cross-at-night/"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ixabay.com/photos/christ-cross-faith-jesus-passion-3484141/"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ixabay.com/photos/empty-tomb-nazareth-israel-3326100/"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peakpx.com/253185/human-right-thumbs-up"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pload.wikimedia.org/wikipedia/commons/c/ca/5-to-12-icon.sv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eedpix.com/photo/download/863698/eye-look-spy-hole-paper-torn-pupil-iris-view"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photos/thief-burglary-break-into-balaclava-156269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United_Nations_Honour_Flag#/media/File:Flag_of_the_United_Nations.svg"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commons.wikimedia.org/wiki/File:Peace_sign.svg"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Pregnant_woman.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ixabay.com/photos/hand-finger-pointing-pointing-1923005/"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Backround</a:t>
            </a:r>
            <a:r>
              <a:rPr lang="en-US" dirty="0"/>
              <a:t> image = FREE = Image by &lt;a </a:t>
            </a:r>
            <a:r>
              <a:rPr lang="en-US" dirty="0" err="1"/>
              <a:t>href</a:t>
            </a:r>
            <a:r>
              <a:rPr lang="en-US" dirty="0"/>
              <a:t>="https://pixabay.com/users/geralt-9301/?</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=2709662"&gt;Gerd Altmann&lt;/a&gt; from &lt;a </a:t>
            </a:r>
            <a:r>
              <a:rPr lang="en-US" dirty="0" err="1"/>
              <a:t>href</a:t>
            </a:r>
            <a:r>
              <a:rPr lang="en-US" dirty="0"/>
              <a:t>="https://pixabay.com/?</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a:t>
            </a:r>
            <a:r>
              <a:rPr lang="en-US" dirty="0" err="1"/>
              <a:t>Pixabay</a:t>
            </a:r>
            <a:r>
              <a:rPr lang="en-US" dirty="0"/>
              <a:t>&lt;/a&gt;</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1</a:t>
            </a:fld>
            <a:endParaRPr lang="en-US"/>
          </a:p>
        </p:txBody>
      </p:sp>
    </p:spTree>
    <p:extLst>
      <p:ext uri="{BB962C8B-B14F-4D97-AF65-F5344CB8AC3E}">
        <p14:creationId xmlns:p14="http://schemas.microsoft.com/office/powerpoint/2010/main" val="2335357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 commandment = Love the Lord with all your heart.  </a:t>
            </a:r>
          </a:p>
          <a:p>
            <a:endParaRPr lang="en-US" dirty="0"/>
          </a:p>
          <a:p>
            <a:r>
              <a:rPr lang="en-US" dirty="0"/>
              <a:t>Self-centered righteousness is “self-righteous.”  </a:t>
            </a:r>
          </a:p>
        </p:txBody>
      </p:sp>
      <p:sp>
        <p:nvSpPr>
          <p:cNvPr id="4" name="Slide Number Placeholder 3"/>
          <p:cNvSpPr>
            <a:spLocks noGrp="1"/>
          </p:cNvSpPr>
          <p:nvPr>
            <p:ph type="sldNum" sz="quarter" idx="5"/>
          </p:nvPr>
        </p:nvSpPr>
        <p:spPr/>
        <p:txBody>
          <a:bodyPr/>
          <a:lstStyle/>
          <a:p>
            <a:fld id="{366143A2-A376-4308-A9DC-D72DD5124513}" type="slidenum">
              <a:rPr lang="en-US" smtClean="0"/>
              <a:t>36</a:t>
            </a:fld>
            <a:endParaRPr lang="en-US"/>
          </a:p>
        </p:txBody>
      </p:sp>
    </p:spTree>
    <p:extLst>
      <p:ext uri="{BB962C8B-B14F-4D97-AF65-F5344CB8AC3E}">
        <p14:creationId xmlns:p14="http://schemas.microsoft.com/office/powerpoint/2010/main" val="2274932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https://pixabay.com/photos/meteor-impact-globe-planet-trace-3127290/</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39</a:t>
            </a:fld>
            <a:endParaRPr lang="en-US"/>
          </a:p>
        </p:txBody>
      </p:sp>
    </p:spTree>
    <p:extLst>
      <p:ext uri="{BB962C8B-B14F-4D97-AF65-F5344CB8AC3E}">
        <p14:creationId xmlns:p14="http://schemas.microsoft.com/office/powerpoint/2010/main" val="1778664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https://libreshot.com/old-stone-cross-at-night/</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40</a:t>
            </a:fld>
            <a:endParaRPr lang="en-US"/>
          </a:p>
        </p:txBody>
      </p:sp>
    </p:spTree>
    <p:extLst>
      <p:ext uri="{BB962C8B-B14F-4D97-AF65-F5344CB8AC3E}">
        <p14:creationId xmlns:p14="http://schemas.microsoft.com/office/powerpoint/2010/main" val="1875996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https://pixabay.com/photos/christ-cross-faith-jesus-passion-3484141/</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41</a:t>
            </a:fld>
            <a:endParaRPr lang="en-US"/>
          </a:p>
        </p:txBody>
      </p:sp>
    </p:spTree>
    <p:extLst>
      <p:ext uri="{BB962C8B-B14F-4D97-AF65-F5344CB8AC3E}">
        <p14:creationId xmlns:p14="http://schemas.microsoft.com/office/powerpoint/2010/main" val="2820489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https://pixabay.com/photos/empty-tomb-nazareth-israel-3326100/</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42</a:t>
            </a:fld>
            <a:endParaRPr lang="en-US"/>
          </a:p>
        </p:txBody>
      </p:sp>
    </p:spTree>
    <p:extLst>
      <p:ext uri="{BB962C8B-B14F-4D97-AF65-F5344CB8AC3E}">
        <p14:creationId xmlns:p14="http://schemas.microsoft.com/office/powerpoint/2010/main" val="625757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http://www.peakpx.com/253185/human-right-thumbs-up</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43</a:t>
            </a:fld>
            <a:endParaRPr lang="en-US"/>
          </a:p>
        </p:txBody>
      </p:sp>
    </p:spTree>
    <p:extLst>
      <p:ext uri="{BB962C8B-B14F-4D97-AF65-F5344CB8AC3E}">
        <p14:creationId xmlns:p14="http://schemas.microsoft.com/office/powerpoint/2010/main" val="2329080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Backround</a:t>
            </a:r>
            <a:r>
              <a:rPr lang="en-US" dirty="0"/>
              <a:t> image = FREE = Image by &lt;a </a:t>
            </a:r>
            <a:r>
              <a:rPr lang="en-US" dirty="0" err="1"/>
              <a:t>href</a:t>
            </a:r>
            <a:r>
              <a:rPr lang="en-US" dirty="0"/>
              <a:t>="https://pixabay.com/users/geralt-9301/?</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=2709662"&gt;Gerd Altmann&lt;/a&gt; from &lt;a </a:t>
            </a:r>
            <a:r>
              <a:rPr lang="en-US" dirty="0" err="1"/>
              <a:t>href</a:t>
            </a:r>
            <a:r>
              <a:rPr lang="en-US" dirty="0"/>
              <a:t>="https://pixabay.com/?</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a:t>
            </a:r>
            <a:r>
              <a:rPr lang="en-US" dirty="0" err="1"/>
              <a:t>Pixabay</a:t>
            </a:r>
            <a:r>
              <a:rPr lang="en-US" dirty="0"/>
              <a:t>&lt;/a&gt;</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2</a:t>
            </a:fld>
            <a:endParaRPr lang="en-US"/>
          </a:p>
        </p:txBody>
      </p:sp>
    </p:spTree>
    <p:extLst>
      <p:ext uri="{BB962C8B-B14F-4D97-AF65-F5344CB8AC3E}">
        <p14:creationId xmlns:p14="http://schemas.microsoft.com/office/powerpoint/2010/main" val="3128518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https://upload.wikimedia.org/wikipedia/commons/c/ca/5-to-12-icon.svg</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8</a:t>
            </a:fld>
            <a:endParaRPr lang="en-US"/>
          </a:p>
        </p:txBody>
      </p:sp>
    </p:spTree>
    <p:extLst>
      <p:ext uri="{BB962C8B-B14F-4D97-AF65-F5344CB8AC3E}">
        <p14:creationId xmlns:p14="http://schemas.microsoft.com/office/powerpoint/2010/main" val="840360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https://www.needpix.com/photo/download/863698/eye-look-spy-hole-paper-torn-pupil-iris-view</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9</a:t>
            </a:fld>
            <a:endParaRPr lang="en-US"/>
          </a:p>
        </p:txBody>
      </p:sp>
    </p:spTree>
    <p:extLst>
      <p:ext uri="{BB962C8B-B14F-4D97-AF65-F5344CB8AC3E}">
        <p14:creationId xmlns:p14="http://schemas.microsoft.com/office/powerpoint/2010/main" val="1956237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https://pixabay.com/photos/thief-burglary-break-into-balaclava-1562699/</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10</a:t>
            </a:fld>
            <a:endParaRPr lang="en-US"/>
          </a:p>
        </p:txBody>
      </p:sp>
    </p:spTree>
    <p:extLst>
      <p:ext uri="{BB962C8B-B14F-4D97-AF65-F5344CB8AC3E}">
        <p14:creationId xmlns:p14="http://schemas.microsoft.com/office/powerpoint/2010/main" val="489994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https://en.wikipedia.org/wiki/United_Nations_Honour_Flag#/media/File:Flag_of_the_United_Nations.svg</a:t>
            </a:r>
            <a:endParaRPr lang="en-US" dirty="0"/>
          </a:p>
          <a:p>
            <a:r>
              <a:rPr lang="en-US" dirty="0">
                <a:hlinkClick r:id="rId4"/>
              </a:rPr>
              <a:t>https://commons.wikimedia.org/wiki/File:Peace_sign.svg</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11</a:t>
            </a:fld>
            <a:endParaRPr lang="en-US"/>
          </a:p>
        </p:txBody>
      </p:sp>
    </p:spTree>
    <p:extLst>
      <p:ext uri="{BB962C8B-B14F-4D97-AF65-F5344CB8AC3E}">
        <p14:creationId xmlns:p14="http://schemas.microsoft.com/office/powerpoint/2010/main" val="2524584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https://commons.wikimedia.org/wiki/File:Pregnant_woman.jpg</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12</a:t>
            </a:fld>
            <a:endParaRPr lang="en-US"/>
          </a:p>
        </p:txBody>
      </p:sp>
    </p:spTree>
    <p:extLst>
      <p:ext uri="{BB962C8B-B14F-4D97-AF65-F5344CB8AC3E}">
        <p14:creationId xmlns:p14="http://schemas.microsoft.com/office/powerpoint/2010/main" val="3936094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https://pixabay.com/photos/hand-finger-pointing-pointing-1923005/</a:t>
            </a:r>
            <a:endParaRPr lang="en-US"/>
          </a:p>
        </p:txBody>
      </p:sp>
      <p:sp>
        <p:nvSpPr>
          <p:cNvPr id="4" name="Slide Number Placeholder 3"/>
          <p:cNvSpPr>
            <a:spLocks noGrp="1"/>
          </p:cNvSpPr>
          <p:nvPr>
            <p:ph type="sldNum" sz="quarter" idx="5"/>
          </p:nvPr>
        </p:nvSpPr>
        <p:spPr/>
        <p:txBody>
          <a:bodyPr/>
          <a:lstStyle/>
          <a:p>
            <a:fld id="{366143A2-A376-4308-A9DC-D72DD5124513}" type="slidenum">
              <a:rPr lang="en-US" smtClean="0"/>
              <a:t>31</a:t>
            </a:fld>
            <a:endParaRPr lang="en-US"/>
          </a:p>
        </p:txBody>
      </p:sp>
    </p:spTree>
    <p:extLst>
      <p:ext uri="{BB962C8B-B14F-4D97-AF65-F5344CB8AC3E}">
        <p14:creationId xmlns:p14="http://schemas.microsoft.com/office/powerpoint/2010/main" val="3592872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Beleive</a:t>
            </a:r>
            <a:r>
              <a:rPr lang="en-US" dirty="0"/>
              <a:t> in your heart Romans 10:9,10</a:t>
            </a:r>
          </a:p>
        </p:txBody>
      </p:sp>
      <p:sp>
        <p:nvSpPr>
          <p:cNvPr id="4" name="Slide Number Placeholder 3"/>
          <p:cNvSpPr>
            <a:spLocks noGrp="1"/>
          </p:cNvSpPr>
          <p:nvPr>
            <p:ph type="sldNum" sz="quarter" idx="5"/>
          </p:nvPr>
        </p:nvSpPr>
        <p:spPr/>
        <p:txBody>
          <a:bodyPr/>
          <a:lstStyle/>
          <a:p>
            <a:fld id="{366143A2-A376-4308-A9DC-D72DD5124513}" type="slidenum">
              <a:rPr lang="en-US" smtClean="0"/>
              <a:t>35</a:t>
            </a:fld>
            <a:endParaRPr lang="en-US"/>
          </a:p>
        </p:txBody>
      </p:sp>
    </p:spTree>
    <p:extLst>
      <p:ext uri="{BB962C8B-B14F-4D97-AF65-F5344CB8AC3E}">
        <p14:creationId xmlns:p14="http://schemas.microsoft.com/office/powerpoint/2010/main" val="2698373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32BBE-7D42-47EE-8D53-B32838652B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A58077-4E0D-4F0B-8BFA-C123B9E1B1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E82F99-769B-49EE-AC0D-2A958EA4FE1C}"/>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39442E6B-4F53-40FD-9D57-69F326ED6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68B5A-DF62-4618-8FB0-3042AFFE7EEC}"/>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39872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DC94D-72B1-4731-96A0-9D8E9EC0CB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57E4A9-445B-4483-B99A-6972938021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A9D8C-A3DF-44E5-9C5F-7079DC67F94D}"/>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EF1D00C7-DD9F-44DC-BF58-9F65D2EFE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F41478-971D-42E5-BEB0-52ECAE4055B2}"/>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1762567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B37F93-FDD8-4804-83E4-40740FA00E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A71411-9C34-4275-B51D-EB60E84BC4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6E3BC5-482A-474C-9221-9B0AADB5C858}"/>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CEAF6105-54BE-4C38-B46A-D6C270252C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7D7E0-246B-46BF-9947-8573966217EA}"/>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66354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DE87-631D-461C-9E59-E4215C6B9004}"/>
              </a:ext>
            </a:extLst>
          </p:cNvPr>
          <p:cNvSpPr>
            <a:spLocks noGrp="1"/>
          </p:cNvSpPr>
          <p:nvPr>
            <p:ph type="title"/>
          </p:nvPr>
        </p:nvSpPr>
        <p:spPr/>
        <p:txBody>
          <a:bodyPr/>
          <a:lstStyle>
            <a:lvl1pPr>
              <a:defRPr b="0"/>
            </a:lvl1pPr>
          </a:lstStyle>
          <a:p>
            <a:r>
              <a:rPr lang="en-US" dirty="0"/>
              <a:t>Click to edit Master title style</a:t>
            </a:r>
          </a:p>
        </p:txBody>
      </p:sp>
      <p:sp>
        <p:nvSpPr>
          <p:cNvPr id="3" name="Content Placeholder 2">
            <a:extLst>
              <a:ext uri="{FF2B5EF4-FFF2-40B4-BE49-F238E27FC236}">
                <a16:creationId xmlns:a16="http://schemas.microsoft.com/office/drawing/2014/main" id="{59D9A23F-C88C-49AE-A6C7-A72BEFBAF667}"/>
              </a:ext>
            </a:extLst>
          </p:cNvPr>
          <p:cNvSpPr>
            <a:spLocks noGrp="1"/>
          </p:cNvSpPr>
          <p:nvPr>
            <p:ph idx="1"/>
          </p:nvPr>
        </p:nvSpPr>
        <p:spPr>
          <a:xfrm>
            <a:off x="570016" y="1318161"/>
            <a:ext cx="11376560" cy="4858802"/>
          </a:xfrm>
        </p:spPr>
        <p:txBody>
          <a:bodyPr/>
          <a:lstStyle>
            <a:lvl1pPr>
              <a:defRPr>
                <a:latin typeface="Arial Narrow" panose="020B0606020202030204" pitchFamily="34" charset="0"/>
                <a:cs typeface="Calibri" panose="020F0502020204030204" pitchFamily="34" charset="0"/>
              </a:defRPr>
            </a:lvl1pPr>
            <a:lvl2pPr>
              <a:defRPr>
                <a:latin typeface="Arial Narrow" panose="020B0606020202030204" pitchFamily="34" charset="0"/>
                <a:cs typeface="Calibri" panose="020F0502020204030204" pitchFamily="34" charset="0"/>
              </a:defRPr>
            </a:lvl2pPr>
            <a:lvl3pPr>
              <a:defRPr>
                <a:latin typeface="Arial Narrow" panose="020B0606020202030204" pitchFamily="34" charset="0"/>
                <a:cs typeface="Calibri" panose="020F0502020204030204" pitchFamily="34" charset="0"/>
              </a:defRPr>
            </a:lvl3pPr>
            <a:lvl4pPr>
              <a:defRPr>
                <a:latin typeface="Arial Narrow" panose="020B0606020202030204" pitchFamily="34" charset="0"/>
                <a:cs typeface="Calibri" panose="020F0502020204030204" pitchFamily="34" charset="0"/>
              </a:defRPr>
            </a:lvl4pPr>
            <a:lvl5pPr>
              <a:defRPr>
                <a:latin typeface="Arial Narrow" panose="020B0606020202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F3FF767-C680-4706-88E2-4D2E9B7A8927}"/>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19215D1E-A98A-4477-A5CC-3433EC59FE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15845-9436-43BF-88FE-6C203E8675B3}"/>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878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D348-B747-4A05-B44A-D47BAD4E6A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920490-4BC3-47B1-AEDA-7FB6FE6A4C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D41B49-5D4C-441D-8EE7-F57457509536}"/>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A79C01D9-5917-4B7F-AAF6-20CE65F532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77E12-0AB8-4AE2-B3E4-8CA1A6CD159E}"/>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638514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92171-8B50-4197-9151-D46AA1767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88A5DB-2117-4220-9A71-64040E700B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5D8794-2B38-46CF-B371-AFE36B0A01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AEC08C-9300-4462-B2A1-8FA6649457C5}"/>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6" name="Footer Placeholder 5">
            <a:extLst>
              <a:ext uri="{FF2B5EF4-FFF2-40B4-BE49-F238E27FC236}">
                <a16:creationId xmlns:a16="http://schemas.microsoft.com/office/drawing/2014/main" id="{64B7F047-65ED-4A5F-A5F6-29DCD51C99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436E5-97EA-42C0-8C53-150D156A36F5}"/>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345537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C39F9-5FCA-4395-A4F6-96002A6834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C0E80D-C845-4011-AC77-60913BD3A3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2AB77B-CADC-4079-BAD1-65D9A55C28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0694D7-C405-4A23-A39E-0BB9575BCA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9B9167-9B7D-407B-8FBC-AA3F4BF0E8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B8B9E7-5543-445D-B0A9-269488220300}"/>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8" name="Footer Placeholder 7">
            <a:extLst>
              <a:ext uri="{FF2B5EF4-FFF2-40B4-BE49-F238E27FC236}">
                <a16:creationId xmlns:a16="http://schemas.microsoft.com/office/drawing/2014/main" id="{AB6C5CE2-1265-4CFE-BC18-58AB26F64A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589BA7-0E9F-4F44-AFA6-CABA38786CC9}"/>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716608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CEC26-DD14-4753-9EBD-50ABFCDCAB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89D776-DCC0-4066-AF0D-914767BFB7A8}"/>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4" name="Footer Placeholder 3">
            <a:extLst>
              <a:ext uri="{FF2B5EF4-FFF2-40B4-BE49-F238E27FC236}">
                <a16:creationId xmlns:a16="http://schemas.microsoft.com/office/drawing/2014/main" id="{04F2429E-4B02-4A14-AE35-BBEA99F8B3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B5B28D-D33F-41F9-85D6-24C00B78B339}"/>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4102158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E97FEB-0115-4DB3-8539-30FF652E1E14}"/>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3" name="Footer Placeholder 2">
            <a:extLst>
              <a:ext uri="{FF2B5EF4-FFF2-40B4-BE49-F238E27FC236}">
                <a16:creationId xmlns:a16="http://schemas.microsoft.com/office/drawing/2014/main" id="{F4F4C697-38C1-4F37-B1CA-B7A4A334AE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052331-E60A-485F-BDD4-48DA4F4148F8}"/>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3031470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4277-812F-41E1-B4F6-73F8996F7F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EECCB7-73FC-4B18-9199-771207781C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0D43C5-5273-4042-A3A0-BED4EFCC58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C3D0EF-E193-4451-9676-C3D715941651}"/>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6" name="Footer Placeholder 5">
            <a:extLst>
              <a:ext uri="{FF2B5EF4-FFF2-40B4-BE49-F238E27FC236}">
                <a16:creationId xmlns:a16="http://schemas.microsoft.com/office/drawing/2014/main" id="{B9E0F66C-940E-449F-838C-60CAC6848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173B5-93ED-4106-9660-52A462FA7FD0}"/>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032489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E5D1-B328-4B3F-AC19-71351208A7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6B55D2-6BF5-448E-8F78-5FA81DA890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C0B813-F8FA-40BD-909F-35E7F8F95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8A3961-73A7-47D4-A713-5C4E4B2F6DE3}"/>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6" name="Footer Placeholder 5">
            <a:extLst>
              <a:ext uri="{FF2B5EF4-FFF2-40B4-BE49-F238E27FC236}">
                <a16:creationId xmlns:a16="http://schemas.microsoft.com/office/drawing/2014/main" id="{49E6E9A4-B777-488A-958B-EF3BA6172B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E1671F-764C-4E51-92DC-E6AB02863198}"/>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136153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F380EC-07B4-486D-8FB7-6CEC1A581922}"/>
              </a:ext>
            </a:extLst>
          </p:cNvPr>
          <p:cNvPicPr>
            <a:picLocks noChangeAspect="1"/>
          </p:cNvPicPr>
          <p:nvPr userDrawn="1"/>
        </p:nvPicPr>
        <p:blipFill>
          <a:blip r:embed="rId13"/>
          <a:stretch>
            <a:fillRect/>
          </a:stretch>
        </p:blipFill>
        <p:spPr>
          <a:xfrm>
            <a:off x="1" y="0"/>
            <a:ext cx="12192000" cy="6858000"/>
          </a:xfrm>
          <a:prstGeom prst="rect">
            <a:avLst/>
          </a:prstGeom>
        </p:spPr>
      </p:pic>
      <p:sp>
        <p:nvSpPr>
          <p:cNvPr id="2" name="Title Placeholder 1">
            <a:extLst>
              <a:ext uri="{FF2B5EF4-FFF2-40B4-BE49-F238E27FC236}">
                <a16:creationId xmlns:a16="http://schemas.microsoft.com/office/drawing/2014/main" id="{FB63EECF-A89F-456C-B1C0-13555797BAC1}"/>
              </a:ext>
            </a:extLst>
          </p:cNvPr>
          <p:cNvSpPr>
            <a:spLocks noGrp="1"/>
          </p:cNvSpPr>
          <p:nvPr>
            <p:ph type="title"/>
          </p:nvPr>
        </p:nvSpPr>
        <p:spPr>
          <a:xfrm>
            <a:off x="0" y="0"/>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5CAA80C-F79C-44C4-966C-A018AB51E3D2}"/>
              </a:ext>
            </a:extLst>
          </p:cNvPr>
          <p:cNvSpPr>
            <a:spLocks noGrp="1"/>
          </p:cNvSpPr>
          <p:nvPr>
            <p:ph type="body" idx="1"/>
          </p:nvPr>
        </p:nvSpPr>
        <p:spPr>
          <a:xfrm>
            <a:off x="273131" y="1318161"/>
            <a:ext cx="11673445" cy="48588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5B730EB-AF24-477F-B3E9-F4F9FAE672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3E6BF224-F430-4ADE-95B5-7FB4202F7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336FC0-F4D1-40CD-A40C-9B2A92B43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634B0-0790-4912-9CFF-3C4F31C697D6}" type="slidenum">
              <a:rPr lang="en-US" smtClean="0"/>
              <a:t>‹#›</a:t>
            </a:fld>
            <a:endParaRPr lang="en-US"/>
          </a:p>
        </p:txBody>
      </p:sp>
    </p:spTree>
    <p:extLst>
      <p:ext uri="{BB962C8B-B14F-4D97-AF65-F5344CB8AC3E}">
        <p14:creationId xmlns:p14="http://schemas.microsoft.com/office/powerpoint/2010/main" val="589322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6600" b="1" kern="1200">
          <a:solidFill>
            <a:srgbClr val="052441"/>
          </a:solidFill>
          <a:effectLst>
            <a:glow rad="127000">
              <a:schemeClr val="bg1"/>
            </a:glow>
          </a:effectLst>
          <a:latin typeface="Airstrike Condensed"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8A107-2AD4-42F1-8C45-F90AB5312F4F}"/>
              </a:ext>
            </a:extLst>
          </p:cNvPr>
          <p:cNvSpPr>
            <a:spLocks noGrp="1"/>
          </p:cNvSpPr>
          <p:nvPr>
            <p:ph type="ctrTitle"/>
          </p:nvPr>
        </p:nvSpPr>
        <p:spPr>
          <a:xfrm>
            <a:off x="0" y="2230581"/>
            <a:ext cx="12192000" cy="2493819"/>
          </a:xfrm>
        </p:spPr>
        <p:txBody>
          <a:bodyPr>
            <a:noAutofit/>
          </a:bodyPr>
          <a:lstStyle/>
          <a:p>
            <a:pPr>
              <a:lnSpc>
                <a:spcPct val="70000"/>
              </a:lnSpc>
            </a:pPr>
            <a:r>
              <a:rPr lang="en-US" sz="12500" b="0" dirty="0">
                <a:latin typeface="Airstrike Condensed" pitchFamily="2" charset="0"/>
              </a:rPr>
              <a:t>Things </a:t>
            </a:r>
            <a:br>
              <a:rPr lang="en-US" sz="9600" b="0" dirty="0">
                <a:latin typeface="Airstrike Condensed" pitchFamily="2" charset="0"/>
              </a:rPr>
            </a:br>
            <a:r>
              <a:rPr lang="en-US" sz="9600" b="0" dirty="0">
                <a:latin typeface="Airstrike Condensed" pitchFamily="2" charset="0"/>
              </a:rPr>
              <a:t>to Come!</a:t>
            </a:r>
          </a:p>
        </p:txBody>
      </p:sp>
      <p:sp>
        <p:nvSpPr>
          <p:cNvPr id="3" name="Subtitle 2">
            <a:extLst>
              <a:ext uri="{FF2B5EF4-FFF2-40B4-BE49-F238E27FC236}">
                <a16:creationId xmlns:a16="http://schemas.microsoft.com/office/drawing/2014/main" id="{A1514B89-64E5-441A-AEAA-C60BD1E629A6}"/>
              </a:ext>
            </a:extLst>
          </p:cNvPr>
          <p:cNvSpPr>
            <a:spLocks noGrp="1"/>
          </p:cNvSpPr>
          <p:nvPr>
            <p:ph type="subTitle" idx="1"/>
          </p:nvPr>
        </p:nvSpPr>
        <p:spPr>
          <a:xfrm>
            <a:off x="1642969" y="4724400"/>
            <a:ext cx="9144000" cy="2044148"/>
          </a:xfrm>
        </p:spPr>
        <p:txBody>
          <a:bodyPr>
            <a:normAutofit/>
          </a:bodyPr>
          <a:lstStyle/>
          <a:p>
            <a:r>
              <a:rPr lang="en-US" sz="3600" dirty="0"/>
              <a:t>Daniel 2:29</a:t>
            </a:r>
          </a:p>
          <a:p>
            <a:r>
              <a:rPr lang="en-US" sz="3600" dirty="0"/>
              <a:t>This presentation uses Airstrike Condensed font:</a:t>
            </a:r>
            <a:br>
              <a:rPr lang="en-US" sz="3600" dirty="0"/>
            </a:br>
            <a:r>
              <a:rPr lang="en-US" sz="3600" dirty="0"/>
              <a:t>https://www.dafont.com/airstrike.font</a:t>
            </a:r>
          </a:p>
          <a:p>
            <a:endParaRPr lang="en-US" sz="3600" dirty="0"/>
          </a:p>
        </p:txBody>
      </p:sp>
      <p:grpSp>
        <p:nvGrpSpPr>
          <p:cNvPr id="4" name="Group 3">
            <a:extLst>
              <a:ext uri="{FF2B5EF4-FFF2-40B4-BE49-F238E27FC236}">
                <a16:creationId xmlns:a16="http://schemas.microsoft.com/office/drawing/2014/main" id="{C169F344-E166-433D-BBE3-A335550336EB}"/>
              </a:ext>
            </a:extLst>
          </p:cNvPr>
          <p:cNvGrpSpPr/>
          <p:nvPr/>
        </p:nvGrpSpPr>
        <p:grpSpPr>
          <a:xfrm>
            <a:off x="404066" y="292526"/>
            <a:ext cx="2477806" cy="1200783"/>
            <a:chOff x="962969" y="5030136"/>
            <a:chExt cx="2477806" cy="1200783"/>
          </a:xfrm>
        </p:grpSpPr>
        <p:pic>
          <p:nvPicPr>
            <p:cNvPr id="5" name="Picture 4">
              <a:extLst>
                <a:ext uri="{FF2B5EF4-FFF2-40B4-BE49-F238E27FC236}">
                  <a16:creationId xmlns:a16="http://schemas.microsoft.com/office/drawing/2014/main" id="{070F16CB-5057-4604-9421-D99CEDFDC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3FDEA339-3318-405E-8041-232FAB41E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1902452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42F1E3-D332-4BCA-86FD-DEC146E9605E}"/>
              </a:ext>
            </a:extLst>
          </p:cNvPr>
          <p:cNvPicPr>
            <a:picLocks noChangeAspect="1"/>
          </p:cNvPicPr>
          <p:nvPr/>
        </p:nvPicPr>
        <p:blipFill>
          <a:blip r:embed="rId3"/>
          <a:stretch>
            <a:fillRect/>
          </a:stretch>
        </p:blipFill>
        <p:spPr>
          <a:xfrm>
            <a:off x="5194368" y="1322172"/>
            <a:ext cx="6997632" cy="5535827"/>
          </a:xfrm>
          <a:prstGeom prst="rect">
            <a:avLst/>
          </a:prstGeom>
        </p:spPr>
      </p:pic>
      <p:sp>
        <p:nvSpPr>
          <p:cNvPr id="2" name="Title 1">
            <a:extLst>
              <a:ext uri="{FF2B5EF4-FFF2-40B4-BE49-F238E27FC236}">
                <a16:creationId xmlns:a16="http://schemas.microsoft.com/office/drawing/2014/main" id="{8464E651-4281-4843-9B77-4253C4FD0DA9}"/>
              </a:ext>
            </a:extLst>
          </p:cNvPr>
          <p:cNvSpPr>
            <a:spLocks noGrp="1"/>
          </p:cNvSpPr>
          <p:nvPr>
            <p:ph type="title"/>
          </p:nvPr>
        </p:nvSpPr>
        <p:spPr/>
        <p:txBody>
          <a:bodyPr/>
          <a:lstStyle/>
          <a:p>
            <a:r>
              <a:rPr lang="en-US" dirty="0"/>
              <a:t>3. It’s An </a:t>
            </a:r>
            <a:r>
              <a:rPr lang="en-US" u="sng" dirty="0">
                <a:solidFill>
                  <a:srgbClr val="FF0000"/>
                </a:solidFill>
              </a:rPr>
              <a:t>UNEXPECTANT</a:t>
            </a:r>
            <a:r>
              <a:rPr lang="en-US" dirty="0"/>
              <a:t> Coming!</a:t>
            </a:r>
          </a:p>
        </p:txBody>
      </p:sp>
      <p:sp>
        <p:nvSpPr>
          <p:cNvPr id="3" name="Content Placeholder 2">
            <a:extLst>
              <a:ext uri="{FF2B5EF4-FFF2-40B4-BE49-F238E27FC236}">
                <a16:creationId xmlns:a16="http://schemas.microsoft.com/office/drawing/2014/main" id="{74B7808B-C9E6-422A-92A6-24AD51373BDD}"/>
              </a:ext>
            </a:extLst>
          </p:cNvPr>
          <p:cNvSpPr>
            <a:spLocks noGrp="1"/>
          </p:cNvSpPr>
          <p:nvPr>
            <p:ph idx="1"/>
          </p:nvPr>
        </p:nvSpPr>
        <p:spPr>
          <a:xfrm>
            <a:off x="570016" y="1318161"/>
            <a:ext cx="5781357" cy="4858802"/>
          </a:xfrm>
        </p:spPr>
        <p:txBody>
          <a:bodyPr/>
          <a:lstStyle/>
          <a:p>
            <a:r>
              <a:rPr lang="en-US" dirty="0"/>
              <a:t> </a:t>
            </a:r>
            <a:r>
              <a:rPr lang="en-US" baseline="30000" dirty="0"/>
              <a:t>5:1</a:t>
            </a:r>
            <a:r>
              <a:rPr lang="en-US" dirty="0"/>
              <a:t> Now, brothers, about times and dates we do not need to write to you,  </a:t>
            </a:r>
            <a:r>
              <a:rPr lang="en-US" baseline="30000" dirty="0"/>
              <a:t>2</a:t>
            </a:r>
            <a:r>
              <a:rPr lang="en-US" dirty="0"/>
              <a:t> for you know very well that the day of the Lord will come </a:t>
            </a:r>
            <a:r>
              <a:rPr lang="en-US" dirty="0">
                <a:effectLst>
                  <a:glow rad="127000">
                    <a:srgbClr val="C00000"/>
                  </a:glow>
                </a:effectLst>
              </a:rPr>
              <a:t>like a thief in the night.</a:t>
            </a:r>
          </a:p>
        </p:txBody>
      </p:sp>
    </p:spTree>
    <p:extLst>
      <p:ext uri="{BB962C8B-B14F-4D97-AF65-F5344CB8AC3E}">
        <p14:creationId xmlns:p14="http://schemas.microsoft.com/office/powerpoint/2010/main" val="1265717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791335-41DA-441E-B149-CCE5F0B66E0C}"/>
              </a:ext>
            </a:extLst>
          </p:cNvPr>
          <p:cNvPicPr>
            <a:picLocks noChangeAspect="1"/>
          </p:cNvPicPr>
          <p:nvPr/>
        </p:nvPicPr>
        <p:blipFill>
          <a:blip r:embed="rId3"/>
          <a:stretch>
            <a:fillRect/>
          </a:stretch>
        </p:blipFill>
        <p:spPr>
          <a:xfrm>
            <a:off x="5322745" y="2113005"/>
            <a:ext cx="6588846" cy="4399005"/>
          </a:xfrm>
          <a:prstGeom prst="rect">
            <a:avLst/>
          </a:prstGeom>
          <a:effectLst>
            <a:outerShdw blurRad="50800" dist="152400" dir="2700000" algn="tl" rotWithShape="0">
              <a:prstClr val="black">
                <a:alpha val="40000"/>
              </a:prstClr>
            </a:outerShdw>
          </a:effectLst>
        </p:spPr>
      </p:pic>
      <p:sp>
        <p:nvSpPr>
          <p:cNvPr id="2" name="Title 1">
            <a:extLst>
              <a:ext uri="{FF2B5EF4-FFF2-40B4-BE49-F238E27FC236}">
                <a16:creationId xmlns:a16="http://schemas.microsoft.com/office/drawing/2014/main" id="{8464E651-4281-4843-9B77-4253C4FD0DA9}"/>
              </a:ext>
            </a:extLst>
          </p:cNvPr>
          <p:cNvSpPr>
            <a:spLocks noGrp="1"/>
          </p:cNvSpPr>
          <p:nvPr>
            <p:ph type="title"/>
          </p:nvPr>
        </p:nvSpPr>
        <p:spPr/>
        <p:txBody>
          <a:bodyPr/>
          <a:lstStyle/>
          <a:p>
            <a:r>
              <a:rPr lang="en-US" dirty="0"/>
              <a:t>4. It’s A </a:t>
            </a:r>
            <a:r>
              <a:rPr lang="en-US" u="sng" dirty="0" err="1">
                <a:solidFill>
                  <a:srgbClr val="FF0000"/>
                </a:solidFill>
              </a:rPr>
              <a:t>Misundersood</a:t>
            </a:r>
            <a:r>
              <a:rPr lang="en-US" dirty="0"/>
              <a:t> Coming!</a:t>
            </a:r>
          </a:p>
        </p:txBody>
      </p:sp>
      <p:sp>
        <p:nvSpPr>
          <p:cNvPr id="3" name="Content Placeholder 2">
            <a:extLst>
              <a:ext uri="{FF2B5EF4-FFF2-40B4-BE49-F238E27FC236}">
                <a16:creationId xmlns:a16="http://schemas.microsoft.com/office/drawing/2014/main" id="{74B7808B-C9E6-422A-92A6-24AD51373BDD}"/>
              </a:ext>
            </a:extLst>
          </p:cNvPr>
          <p:cNvSpPr>
            <a:spLocks noGrp="1"/>
          </p:cNvSpPr>
          <p:nvPr>
            <p:ph idx="1"/>
          </p:nvPr>
        </p:nvSpPr>
        <p:spPr>
          <a:xfrm>
            <a:off x="570016" y="1318161"/>
            <a:ext cx="5954352" cy="4858802"/>
          </a:xfrm>
        </p:spPr>
        <p:txBody>
          <a:bodyPr/>
          <a:lstStyle/>
          <a:p>
            <a:r>
              <a:rPr lang="en-US" dirty="0"/>
              <a:t> </a:t>
            </a:r>
            <a:r>
              <a:rPr lang="en-US" baseline="30000" dirty="0"/>
              <a:t>5:3</a:t>
            </a:r>
            <a:r>
              <a:rPr lang="en-US" dirty="0"/>
              <a:t> While people are saying, "Peace and safety," destruction will come </a:t>
            </a:r>
            <a:br>
              <a:rPr lang="en-US" dirty="0"/>
            </a:br>
            <a:r>
              <a:rPr lang="en-US" dirty="0"/>
              <a:t>on them ...</a:t>
            </a:r>
          </a:p>
        </p:txBody>
      </p:sp>
      <p:pic>
        <p:nvPicPr>
          <p:cNvPr id="1026" name="Picture 2" descr="Image result for peace symbol">
            <a:extLst>
              <a:ext uri="{FF2B5EF4-FFF2-40B4-BE49-F238E27FC236}">
                <a16:creationId xmlns:a16="http://schemas.microsoft.com/office/drawing/2014/main" id="{3FD13AF6-C2DF-47EB-8B28-EEB421B4DFDD}"/>
              </a:ext>
            </a:extLst>
          </p:cNvPr>
          <p:cNvPicPr>
            <a:picLocks noChangeAspect="1" noChangeArrowheads="1"/>
          </p:cNvPicPr>
          <p:nvPr/>
        </p:nvPicPr>
        <p:blipFill>
          <a:blip r:embed="rId4">
            <a:alphaModFix amt="44000"/>
            <a:extLst>
              <a:ext uri="{28A0092B-C50C-407E-A947-70E740481C1C}">
                <a14:useLocalDpi xmlns:a14="http://schemas.microsoft.com/office/drawing/2010/main" val="0"/>
              </a:ext>
            </a:extLst>
          </a:blip>
          <a:srcRect/>
          <a:stretch>
            <a:fillRect/>
          </a:stretch>
        </p:blipFill>
        <p:spPr bwMode="auto">
          <a:xfrm>
            <a:off x="6485236" y="2162432"/>
            <a:ext cx="4312509" cy="4312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054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4E651-4281-4843-9B77-4253C4FD0DA9}"/>
              </a:ext>
            </a:extLst>
          </p:cNvPr>
          <p:cNvSpPr>
            <a:spLocks noGrp="1"/>
          </p:cNvSpPr>
          <p:nvPr>
            <p:ph type="title"/>
          </p:nvPr>
        </p:nvSpPr>
        <p:spPr/>
        <p:txBody>
          <a:bodyPr/>
          <a:lstStyle/>
          <a:p>
            <a:r>
              <a:rPr lang="en-US" dirty="0"/>
              <a:t>5. It’s A </a:t>
            </a:r>
            <a:r>
              <a:rPr lang="en-US" u="sng" dirty="0">
                <a:solidFill>
                  <a:srgbClr val="FF0000"/>
                </a:solidFill>
              </a:rPr>
              <a:t>Sudden</a:t>
            </a:r>
            <a:r>
              <a:rPr lang="en-US" dirty="0"/>
              <a:t> Coming!</a:t>
            </a:r>
          </a:p>
        </p:txBody>
      </p:sp>
      <p:sp>
        <p:nvSpPr>
          <p:cNvPr id="3" name="Content Placeholder 2">
            <a:extLst>
              <a:ext uri="{FF2B5EF4-FFF2-40B4-BE49-F238E27FC236}">
                <a16:creationId xmlns:a16="http://schemas.microsoft.com/office/drawing/2014/main" id="{74B7808B-C9E6-422A-92A6-24AD51373BDD}"/>
              </a:ext>
            </a:extLst>
          </p:cNvPr>
          <p:cNvSpPr>
            <a:spLocks noGrp="1"/>
          </p:cNvSpPr>
          <p:nvPr>
            <p:ph idx="1"/>
          </p:nvPr>
        </p:nvSpPr>
        <p:spPr>
          <a:xfrm>
            <a:off x="570016" y="1318161"/>
            <a:ext cx="5954352" cy="4858802"/>
          </a:xfrm>
        </p:spPr>
        <p:txBody>
          <a:bodyPr/>
          <a:lstStyle/>
          <a:p>
            <a:r>
              <a:rPr lang="en-US" dirty="0"/>
              <a:t> </a:t>
            </a:r>
            <a:r>
              <a:rPr lang="en-US" baseline="30000" dirty="0"/>
              <a:t>5:3</a:t>
            </a:r>
            <a:r>
              <a:rPr lang="en-US" dirty="0"/>
              <a:t> While people are saying, "Peace and safety," destruction will come </a:t>
            </a:r>
            <a:br>
              <a:rPr lang="en-US" dirty="0"/>
            </a:br>
            <a:r>
              <a:rPr lang="en-US" dirty="0"/>
              <a:t>on them </a:t>
            </a:r>
            <a:r>
              <a:rPr lang="en-US" dirty="0">
                <a:effectLst>
                  <a:glow rad="127000">
                    <a:srgbClr val="C00000"/>
                  </a:glow>
                </a:effectLst>
              </a:rPr>
              <a:t>suddenly, as </a:t>
            </a:r>
            <a:br>
              <a:rPr lang="en-US" dirty="0">
                <a:effectLst>
                  <a:glow rad="127000">
                    <a:srgbClr val="C00000"/>
                  </a:glow>
                </a:effectLst>
              </a:rPr>
            </a:br>
            <a:r>
              <a:rPr lang="en-US" dirty="0"/>
              <a:t>labor pains on a pregnant woman, and they will not escape. </a:t>
            </a:r>
          </a:p>
        </p:txBody>
      </p:sp>
      <p:pic>
        <p:nvPicPr>
          <p:cNvPr id="4" name="Picture 3">
            <a:extLst>
              <a:ext uri="{FF2B5EF4-FFF2-40B4-BE49-F238E27FC236}">
                <a16:creationId xmlns:a16="http://schemas.microsoft.com/office/drawing/2014/main" id="{F6D176D1-C3D6-4E2A-8982-FB4DAF258518}"/>
              </a:ext>
            </a:extLst>
          </p:cNvPr>
          <p:cNvPicPr>
            <a:picLocks noChangeAspect="1"/>
          </p:cNvPicPr>
          <p:nvPr/>
        </p:nvPicPr>
        <p:blipFill>
          <a:blip r:embed="rId3"/>
          <a:stretch>
            <a:fillRect/>
          </a:stretch>
        </p:blipFill>
        <p:spPr>
          <a:xfrm>
            <a:off x="6388768" y="-352515"/>
            <a:ext cx="5803232" cy="7210515"/>
          </a:xfrm>
          <a:prstGeom prst="rect">
            <a:avLst/>
          </a:prstGeom>
        </p:spPr>
      </p:pic>
    </p:spTree>
    <p:extLst>
      <p:ext uri="{BB962C8B-B14F-4D97-AF65-F5344CB8AC3E}">
        <p14:creationId xmlns:p14="http://schemas.microsoft.com/office/powerpoint/2010/main" val="975560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EC4B7C-9130-4939-9610-5877F6F586AE}"/>
              </a:ext>
            </a:extLst>
          </p:cNvPr>
          <p:cNvPicPr>
            <a:picLocks noChangeAspect="1"/>
          </p:cNvPicPr>
          <p:nvPr/>
        </p:nvPicPr>
        <p:blipFill>
          <a:blip r:embed="rId2"/>
          <a:stretch>
            <a:fillRect/>
          </a:stretch>
        </p:blipFill>
        <p:spPr>
          <a:xfrm>
            <a:off x="5343923" y="0"/>
            <a:ext cx="10289511" cy="6858000"/>
          </a:xfrm>
          <a:prstGeom prst="rect">
            <a:avLst/>
          </a:prstGeom>
        </p:spPr>
      </p:pic>
      <p:sp>
        <p:nvSpPr>
          <p:cNvPr id="2" name="Title 1">
            <a:extLst>
              <a:ext uri="{FF2B5EF4-FFF2-40B4-BE49-F238E27FC236}">
                <a16:creationId xmlns:a16="http://schemas.microsoft.com/office/drawing/2014/main" id="{8464E651-4281-4843-9B77-4253C4FD0DA9}"/>
              </a:ext>
            </a:extLst>
          </p:cNvPr>
          <p:cNvSpPr>
            <a:spLocks noGrp="1"/>
          </p:cNvSpPr>
          <p:nvPr>
            <p:ph type="title"/>
          </p:nvPr>
        </p:nvSpPr>
        <p:spPr/>
        <p:txBody>
          <a:bodyPr/>
          <a:lstStyle/>
          <a:p>
            <a:r>
              <a:rPr lang="en-US" dirty="0"/>
              <a:t>6. It’s An </a:t>
            </a:r>
            <a:r>
              <a:rPr lang="en-US" u="sng" dirty="0">
                <a:solidFill>
                  <a:srgbClr val="FF0000"/>
                </a:solidFill>
              </a:rPr>
              <a:t>Inescapable</a:t>
            </a:r>
            <a:r>
              <a:rPr lang="en-US" dirty="0"/>
              <a:t> Coming!</a:t>
            </a:r>
          </a:p>
        </p:txBody>
      </p:sp>
      <p:sp>
        <p:nvSpPr>
          <p:cNvPr id="3" name="Content Placeholder 2">
            <a:extLst>
              <a:ext uri="{FF2B5EF4-FFF2-40B4-BE49-F238E27FC236}">
                <a16:creationId xmlns:a16="http://schemas.microsoft.com/office/drawing/2014/main" id="{74B7808B-C9E6-422A-92A6-24AD51373BDD}"/>
              </a:ext>
            </a:extLst>
          </p:cNvPr>
          <p:cNvSpPr>
            <a:spLocks noGrp="1"/>
          </p:cNvSpPr>
          <p:nvPr>
            <p:ph idx="1"/>
          </p:nvPr>
        </p:nvSpPr>
        <p:spPr>
          <a:xfrm>
            <a:off x="570016" y="1318161"/>
            <a:ext cx="5954352" cy="4858802"/>
          </a:xfrm>
        </p:spPr>
        <p:txBody>
          <a:bodyPr/>
          <a:lstStyle/>
          <a:p>
            <a:r>
              <a:rPr lang="en-US" dirty="0"/>
              <a:t> </a:t>
            </a:r>
            <a:r>
              <a:rPr lang="en-US" baseline="30000" dirty="0"/>
              <a:t>5:3</a:t>
            </a:r>
            <a:r>
              <a:rPr lang="en-US" dirty="0"/>
              <a:t> While people are saying, "Peace and safety," destruction will come </a:t>
            </a:r>
            <a:br>
              <a:rPr lang="en-US" dirty="0"/>
            </a:br>
            <a:r>
              <a:rPr lang="en-US" dirty="0"/>
              <a:t>on them suddenly, as </a:t>
            </a:r>
            <a:br>
              <a:rPr lang="en-US" dirty="0"/>
            </a:br>
            <a:r>
              <a:rPr lang="en-US" dirty="0"/>
              <a:t>labor pains on a pregnant woman, and </a:t>
            </a:r>
            <a:r>
              <a:rPr lang="en-US" dirty="0">
                <a:effectLst>
                  <a:glow rad="127000">
                    <a:srgbClr val="C00000"/>
                  </a:glow>
                </a:effectLst>
              </a:rPr>
              <a:t>they will not escape</a:t>
            </a:r>
            <a:r>
              <a:rPr lang="en-US" dirty="0"/>
              <a:t>. </a:t>
            </a:r>
          </a:p>
        </p:txBody>
      </p:sp>
    </p:spTree>
    <p:extLst>
      <p:ext uri="{BB962C8B-B14F-4D97-AF65-F5344CB8AC3E}">
        <p14:creationId xmlns:p14="http://schemas.microsoft.com/office/powerpoint/2010/main" val="1809372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3F38B-3F13-4731-96E2-91E096FE2087}"/>
              </a:ext>
            </a:extLst>
          </p:cNvPr>
          <p:cNvSpPr>
            <a:spLocks noGrp="1"/>
          </p:cNvSpPr>
          <p:nvPr>
            <p:ph type="title"/>
          </p:nvPr>
        </p:nvSpPr>
        <p:spPr/>
        <p:txBody>
          <a:bodyPr/>
          <a:lstStyle/>
          <a:p>
            <a:r>
              <a:rPr lang="en-US" dirty="0"/>
              <a:t>The Description of its coming</a:t>
            </a:r>
          </a:p>
        </p:txBody>
      </p:sp>
      <p:sp>
        <p:nvSpPr>
          <p:cNvPr id="3" name="Content Placeholder 2">
            <a:extLst>
              <a:ext uri="{FF2B5EF4-FFF2-40B4-BE49-F238E27FC236}">
                <a16:creationId xmlns:a16="http://schemas.microsoft.com/office/drawing/2014/main" id="{7B308157-19D4-4330-9174-42E459548C5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45796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3EAD1-B11E-477A-996C-5624B18725BC}"/>
              </a:ext>
            </a:extLst>
          </p:cNvPr>
          <p:cNvSpPr>
            <a:spLocks noGrp="1"/>
          </p:cNvSpPr>
          <p:nvPr>
            <p:ph type="title"/>
          </p:nvPr>
        </p:nvSpPr>
        <p:spPr/>
        <p:txBody>
          <a:bodyPr/>
          <a:lstStyle/>
          <a:p>
            <a:r>
              <a:rPr lang="en-US" dirty="0"/>
              <a:t>Previously Described ...</a:t>
            </a:r>
          </a:p>
        </p:txBody>
      </p:sp>
      <p:sp>
        <p:nvSpPr>
          <p:cNvPr id="3" name="Content Placeholder 2">
            <a:extLst>
              <a:ext uri="{FF2B5EF4-FFF2-40B4-BE49-F238E27FC236}">
                <a16:creationId xmlns:a16="http://schemas.microsoft.com/office/drawing/2014/main" id="{B9A5EA9A-6484-4455-B356-1E4DA584D4CA}"/>
              </a:ext>
            </a:extLst>
          </p:cNvPr>
          <p:cNvSpPr>
            <a:spLocks noGrp="1"/>
          </p:cNvSpPr>
          <p:nvPr>
            <p:ph idx="1"/>
          </p:nvPr>
        </p:nvSpPr>
        <p:spPr>
          <a:xfrm>
            <a:off x="570017" y="1318161"/>
            <a:ext cx="10511068" cy="4858802"/>
          </a:xfrm>
        </p:spPr>
        <p:txBody>
          <a:bodyPr/>
          <a:lstStyle/>
          <a:p>
            <a:pPr>
              <a:lnSpc>
                <a:spcPct val="85000"/>
              </a:lnSpc>
            </a:pPr>
            <a:r>
              <a:rPr lang="en-US" dirty="0"/>
              <a:t> </a:t>
            </a:r>
            <a:r>
              <a:rPr lang="en-US" baseline="30000" dirty="0"/>
              <a:t>1</a:t>
            </a:r>
            <a:r>
              <a:rPr lang="en-US" dirty="0"/>
              <a:t> Now, brothers, about times and dates we do not need to write to you,  </a:t>
            </a:r>
            <a:r>
              <a:rPr lang="en-US" baseline="30000" dirty="0"/>
              <a:t>2</a:t>
            </a:r>
            <a:r>
              <a:rPr lang="en-US" dirty="0"/>
              <a:t> for </a:t>
            </a:r>
            <a:r>
              <a:rPr lang="en-US" dirty="0">
                <a:effectLst>
                  <a:glow rad="127000">
                    <a:srgbClr val="C00000"/>
                  </a:glow>
                </a:effectLst>
              </a:rPr>
              <a:t>you know very well </a:t>
            </a:r>
            <a:r>
              <a:rPr lang="en-US" dirty="0"/>
              <a:t>...</a:t>
            </a:r>
          </a:p>
          <a:p>
            <a:pPr>
              <a:lnSpc>
                <a:spcPct val="85000"/>
              </a:lnSpc>
            </a:pPr>
            <a:endParaRPr lang="en-US" dirty="0"/>
          </a:p>
          <a:p>
            <a:pPr>
              <a:lnSpc>
                <a:spcPct val="85000"/>
              </a:lnSpc>
            </a:pPr>
            <a:endParaRPr lang="en-US" dirty="0"/>
          </a:p>
          <a:p>
            <a:pPr>
              <a:lnSpc>
                <a:spcPct val="85000"/>
              </a:lnSpc>
            </a:pPr>
            <a:endParaRPr lang="en-US" dirty="0"/>
          </a:p>
          <a:p>
            <a:pPr>
              <a:lnSpc>
                <a:spcPct val="85000"/>
              </a:lnSpc>
            </a:pPr>
            <a:endParaRPr lang="en-US" dirty="0"/>
          </a:p>
          <a:p>
            <a:pPr algn="ctr">
              <a:lnSpc>
                <a:spcPct val="85000"/>
              </a:lnSpc>
            </a:pPr>
            <a:r>
              <a:rPr lang="en-US" sz="6000" dirty="0"/>
              <a:t>HOW DO YOU KNOW?</a:t>
            </a:r>
          </a:p>
        </p:txBody>
      </p:sp>
    </p:spTree>
    <p:extLst>
      <p:ext uri="{BB962C8B-B14F-4D97-AF65-F5344CB8AC3E}">
        <p14:creationId xmlns:p14="http://schemas.microsoft.com/office/powerpoint/2010/main" val="3818969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3EAD1-B11E-477A-996C-5624B18725BC}"/>
              </a:ext>
            </a:extLst>
          </p:cNvPr>
          <p:cNvSpPr>
            <a:spLocks noGrp="1"/>
          </p:cNvSpPr>
          <p:nvPr>
            <p:ph type="title"/>
          </p:nvPr>
        </p:nvSpPr>
        <p:spPr/>
        <p:txBody>
          <a:bodyPr/>
          <a:lstStyle/>
          <a:p>
            <a:r>
              <a:rPr lang="en-US" dirty="0"/>
              <a:t>As Previously Described ...</a:t>
            </a:r>
          </a:p>
        </p:txBody>
      </p:sp>
      <p:sp>
        <p:nvSpPr>
          <p:cNvPr id="3" name="Content Placeholder 2">
            <a:extLst>
              <a:ext uri="{FF2B5EF4-FFF2-40B4-BE49-F238E27FC236}">
                <a16:creationId xmlns:a16="http://schemas.microsoft.com/office/drawing/2014/main" id="{B9A5EA9A-6484-4455-B356-1E4DA584D4CA}"/>
              </a:ext>
            </a:extLst>
          </p:cNvPr>
          <p:cNvSpPr>
            <a:spLocks noGrp="1"/>
          </p:cNvSpPr>
          <p:nvPr>
            <p:ph idx="1"/>
          </p:nvPr>
        </p:nvSpPr>
        <p:spPr>
          <a:xfrm>
            <a:off x="570016" y="1318161"/>
            <a:ext cx="6228989" cy="4858802"/>
          </a:xfrm>
        </p:spPr>
        <p:txBody>
          <a:bodyPr/>
          <a:lstStyle/>
          <a:p>
            <a:pPr>
              <a:lnSpc>
                <a:spcPct val="85000"/>
              </a:lnSpc>
            </a:pPr>
            <a:r>
              <a:rPr lang="en-US" dirty="0"/>
              <a:t>DAY OF </a:t>
            </a:r>
            <a:r>
              <a:rPr lang="en-US" u="sng" dirty="0">
                <a:effectLst>
                  <a:glow rad="127000">
                    <a:srgbClr val="C00000"/>
                  </a:glow>
                </a:effectLst>
              </a:rPr>
              <a:t>DARKNESS</a:t>
            </a:r>
          </a:p>
          <a:p>
            <a:pPr>
              <a:lnSpc>
                <a:spcPct val="85000"/>
              </a:lnSpc>
            </a:pPr>
            <a:r>
              <a:rPr lang="en-US" dirty="0"/>
              <a:t>Joel 2</a:t>
            </a:r>
            <a:r>
              <a:rPr lang="en-US" baseline="30000" dirty="0"/>
              <a:t>1</a:t>
            </a:r>
            <a:r>
              <a:rPr lang="en-US" dirty="0"/>
              <a:t> Blow the trumpet ... ; sound the alarm .... Let all who live in the land tremble, for the day of the LORD is coming. It is close at hand-- </a:t>
            </a:r>
            <a:r>
              <a:rPr lang="en-US" baseline="30000" dirty="0"/>
              <a:t>2</a:t>
            </a:r>
            <a:r>
              <a:rPr lang="en-US" dirty="0"/>
              <a:t> a day of </a:t>
            </a:r>
            <a:r>
              <a:rPr lang="en-US" dirty="0">
                <a:effectLst>
                  <a:glow rad="127000">
                    <a:srgbClr val="C00000"/>
                  </a:glow>
                </a:effectLst>
              </a:rPr>
              <a:t>darkness and gloom</a:t>
            </a:r>
            <a:r>
              <a:rPr lang="en-US" dirty="0"/>
              <a:t>, a day of </a:t>
            </a:r>
            <a:r>
              <a:rPr lang="en-US" dirty="0">
                <a:effectLst>
                  <a:glow rad="127000">
                    <a:srgbClr val="C00000"/>
                  </a:glow>
                </a:effectLst>
              </a:rPr>
              <a:t>clouds and black-ness</a:t>
            </a:r>
            <a:r>
              <a:rPr lang="en-US" dirty="0"/>
              <a:t>. </a:t>
            </a:r>
          </a:p>
        </p:txBody>
      </p:sp>
      <p:pic>
        <p:nvPicPr>
          <p:cNvPr id="5" name="Picture 4">
            <a:extLst>
              <a:ext uri="{FF2B5EF4-FFF2-40B4-BE49-F238E27FC236}">
                <a16:creationId xmlns:a16="http://schemas.microsoft.com/office/drawing/2014/main" id="{747B3B52-2303-48FD-B490-ACB5187A8E97}"/>
              </a:ext>
            </a:extLst>
          </p:cNvPr>
          <p:cNvPicPr>
            <a:picLocks noChangeAspect="1"/>
          </p:cNvPicPr>
          <p:nvPr/>
        </p:nvPicPr>
        <p:blipFill rotWithShape="1">
          <a:blip r:embed="rId2"/>
          <a:srcRect r="11237"/>
          <a:stretch/>
        </p:blipFill>
        <p:spPr>
          <a:xfrm>
            <a:off x="5901091" y="1666568"/>
            <a:ext cx="6290909" cy="5191432"/>
          </a:xfrm>
          <a:prstGeom prst="rect">
            <a:avLst/>
          </a:prstGeom>
        </p:spPr>
      </p:pic>
    </p:spTree>
    <p:extLst>
      <p:ext uri="{BB962C8B-B14F-4D97-AF65-F5344CB8AC3E}">
        <p14:creationId xmlns:p14="http://schemas.microsoft.com/office/powerpoint/2010/main" val="3443675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3EAD1-B11E-477A-996C-5624B18725BC}"/>
              </a:ext>
            </a:extLst>
          </p:cNvPr>
          <p:cNvSpPr>
            <a:spLocks noGrp="1"/>
          </p:cNvSpPr>
          <p:nvPr>
            <p:ph type="title"/>
          </p:nvPr>
        </p:nvSpPr>
        <p:spPr/>
        <p:txBody>
          <a:bodyPr/>
          <a:lstStyle/>
          <a:p>
            <a:r>
              <a:rPr lang="en-US" dirty="0"/>
              <a:t>Previously Described ...</a:t>
            </a:r>
          </a:p>
        </p:txBody>
      </p:sp>
      <p:sp>
        <p:nvSpPr>
          <p:cNvPr id="3" name="Content Placeholder 2">
            <a:extLst>
              <a:ext uri="{FF2B5EF4-FFF2-40B4-BE49-F238E27FC236}">
                <a16:creationId xmlns:a16="http://schemas.microsoft.com/office/drawing/2014/main" id="{B9A5EA9A-6484-4455-B356-1E4DA584D4CA}"/>
              </a:ext>
            </a:extLst>
          </p:cNvPr>
          <p:cNvSpPr>
            <a:spLocks noGrp="1"/>
          </p:cNvSpPr>
          <p:nvPr>
            <p:ph idx="1"/>
          </p:nvPr>
        </p:nvSpPr>
        <p:spPr>
          <a:xfrm>
            <a:off x="570017" y="1318161"/>
            <a:ext cx="6287983" cy="4858802"/>
          </a:xfrm>
        </p:spPr>
        <p:txBody>
          <a:bodyPr/>
          <a:lstStyle/>
          <a:p>
            <a:pPr>
              <a:lnSpc>
                <a:spcPct val="85000"/>
              </a:lnSpc>
            </a:pPr>
            <a:r>
              <a:rPr lang="en-US" dirty="0"/>
              <a:t>DAY OF </a:t>
            </a:r>
            <a:r>
              <a:rPr lang="en-US" u="sng" dirty="0">
                <a:effectLst>
                  <a:glow rad="127000">
                    <a:srgbClr val="C00000"/>
                  </a:glow>
                </a:effectLst>
              </a:rPr>
              <a:t>BATTLE</a:t>
            </a:r>
          </a:p>
          <a:p>
            <a:pPr>
              <a:lnSpc>
                <a:spcPct val="85000"/>
              </a:lnSpc>
            </a:pPr>
            <a:r>
              <a:rPr lang="en-US" dirty="0"/>
              <a:t>Like dawn spreading </a:t>
            </a:r>
            <a:br>
              <a:rPr lang="en-US" dirty="0"/>
            </a:br>
            <a:r>
              <a:rPr lang="en-US" dirty="0"/>
              <a:t>across the mountains a </a:t>
            </a:r>
            <a:br>
              <a:rPr lang="en-US" dirty="0"/>
            </a:br>
            <a:r>
              <a:rPr lang="en-US" dirty="0"/>
              <a:t>large and mighty </a:t>
            </a:r>
            <a:r>
              <a:rPr lang="en-US" dirty="0">
                <a:effectLst>
                  <a:glow rad="127000">
                    <a:srgbClr val="C00000"/>
                  </a:glow>
                </a:effectLst>
              </a:rPr>
              <a:t>army comes</a:t>
            </a:r>
            <a:r>
              <a:rPr lang="en-US" dirty="0"/>
              <a:t>, such as never was of old nor ever will be in ages to come..</a:t>
            </a:r>
          </a:p>
        </p:txBody>
      </p:sp>
      <p:pic>
        <p:nvPicPr>
          <p:cNvPr id="5" name="Picture 4">
            <a:extLst>
              <a:ext uri="{FF2B5EF4-FFF2-40B4-BE49-F238E27FC236}">
                <a16:creationId xmlns:a16="http://schemas.microsoft.com/office/drawing/2014/main" id="{E557C734-E7ED-4549-9058-33BC34A09370}"/>
              </a:ext>
            </a:extLst>
          </p:cNvPr>
          <p:cNvPicPr>
            <a:picLocks noChangeAspect="1"/>
          </p:cNvPicPr>
          <p:nvPr/>
        </p:nvPicPr>
        <p:blipFill rotWithShape="1">
          <a:blip r:embed="rId2"/>
          <a:srcRect r="11237"/>
          <a:stretch/>
        </p:blipFill>
        <p:spPr>
          <a:xfrm>
            <a:off x="5901091" y="1666568"/>
            <a:ext cx="6290909" cy="5191432"/>
          </a:xfrm>
          <a:prstGeom prst="rect">
            <a:avLst/>
          </a:prstGeom>
        </p:spPr>
      </p:pic>
    </p:spTree>
    <p:extLst>
      <p:ext uri="{BB962C8B-B14F-4D97-AF65-F5344CB8AC3E}">
        <p14:creationId xmlns:p14="http://schemas.microsoft.com/office/powerpoint/2010/main" val="760023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3EAD1-B11E-477A-996C-5624B18725BC}"/>
              </a:ext>
            </a:extLst>
          </p:cNvPr>
          <p:cNvSpPr>
            <a:spLocks noGrp="1"/>
          </p:cNvSpPr>
          <p:nvPr>
            <p:ph type="title"/>
          </p:nvPr>
        </p:nvSpPr>
        <p:spPr/>
        <p:txBody>
          <a:bodyPr/>
          <a:lstStyle/>
          <a:p>
            <a:r>
              <a:rPr lang="en-US" dirty="0"/>
              <a:t>Previously Described ...</a:t>
            </a:r>
          </a:p>
        </p:txBody>
      </p:sp>
      <p:sp>
        <p:nvSpPr>
          <p:cNvPr id="3" name="Content Placeholder 2">
            <a:extLst>
              <a:ext uri="{FF2B5EF4-FFF2-40B4-BE49-F238E27FC236}">
                <a16:creationId xmlns:a16="http://schemas.microsoft.com/office/drawing/2014/main" id="{B9A5EA9A-6484-4455-B356-1E4DA584D4CA}"/>
              </a:ext>
            </a:extLst>
          </p:cNvPr>
          <p:cNvSpPr>
            <a:spLocks noGrp="1"/>
          </p:cNvSpPr>
          <p:nvPr>
            <p:ph idx="1"/>
          </p:nvPr>
        </p:nvSpPr>
        <p:spPr>
          <a:xfrm>
            <a:off x="570017" y="1318161"/>
            <a:ext cx="5889777" cy="4858802"/>
          </a:xfrm>
          <a:effectLst>
            <a:glow rad="127000">
              <a:srgbClr val="C00000"/>
            </a:glow>
          </a:effectLst>
        </p:spPr>
        <p:txBody>
          <a:bodyPr/>
          <a:lstStyle/>
          <a:p>
            <a:pPr>
              <a:lnSpc>
                <a:spcPct val="85000"/>
              </a:lnSpc>
            </a:pPr>
            <a:r>
              <a:rPr lang="en-US" dirty="0"/>
              <a:t>DAY OF </a:t>
            </a:r>
            <a:r>
              <a:rPr lang="en-US" u="sng" dirty="0">
                <a:effectLst>
                  <a:glow rad="127000">
                    <a:srgbClr val="C00000"/>
                  </a:glow>
                </a:effectLst>
              </a:rPr>
              <a:t>DEVESTATION</a:t>
            </a:r>
          </a:p>
          <a:p>
            <a:pPr>
              <a:lnSpc>
                <a:spcPct val="85000"/>
              </a:lnSpc>
            </a:pPr>
            <a:r>
              <a:rPr lang="en-US" baseline="30000" dirty="0"/>
              <a:t>3</a:t>
            </a:r>
            <a:r>
              <a:rPr lang="en-US" dirty="0"/>
              <a:t> Before them fire </a:t>
            </a:r>
            <a:br>
              <a:rPr lang="en-US" dirty="0"/>
            </a:br>
            <a:r>
              <a:rPr lang="en-US" dirty="0">
                <a:effectLst>
                  <a:glow rad="127000">
                    <a:srgbClr val="C00000"/>
                  </a:glow>
                </a:effectLst>
              </a:rPr>
              <a:t>devours</a:t>
            </a:r>
            <a:r>
              <a:rPr lang="en-US" dirty="0"/>
              <a:t>, behind them a flame </a:t>
            </a:r>
            <a:r>
              <a:rPr lang="en-US" dirty="0">
                <a:effectLst>
                  <a:glow rad="127000">
                    <a:srgbClr val="C00000"/>
                  </a:glow>
                </a:effectLst>
              </a:rPr>
              <a:t>blazes</a:t>
            </a:r>
            <a:r>
              <a:rPr lang="en-US" dirty="0"/>
              <a:t>. Before them the land is like the garden of Eden, behind them, a </a:t>
            </a:r>
            <a:r>
              <a:rPr lang="en-US" dirty="0">
                <a:effectLst>
                  <a:glow rad="127000">
                    <a:srgbClr val="C00000"/>
                  </a:glow>
                </a:effectLst>
              </a:rPr>
              <a:t>desert waste</a:t>
            </a:r>
            <a:r>
              <a:rPr lang="en-US" dirty="0"/>
              <a:t>-- </a:t>
            </a:r>
            <a:r>
              <a:rPr lang="en-US" dirty="0">
                <a:effectLst>
                  <a:glow rad="127000">
                    <a:srgbClr val="C00000"/>
                  </a:glow>
                </a:effectLst>
              </a:rPr>
              <a:t>nothing escapes </a:t>
            </a:r>
            <a:r>
              <a:rPr lang="en-US" dirty="0"/>
              <a:t>them.</a:t>
            </a:r>
          </a:p>
        </p:txBody>
      </p:sp>
      <p:pic>
        <p:nvPicPr>
          <p:cNvPr id="5" name="Picture 4">
            <a:extLst>
              <a:ext uri="{FF2B5EF4-FFF2-40B4-BE49-F238E27FC236}">
                <a16:creationId xmlns:a16="http://schemas.microsoft.com/office/drawing/2014/main" id="{0A686014-03A8-40A4-8A73-7067D43EEFA8}"/>
              </a:ext>
            </a:extLst>
          </p:cNvPr>
          <p:cNvPicPr>
            <a:picLocks noChangeAspect="1"/>
          </p:cNvPicPr>
          <p:nvPr/>
        </p:nvPicPr>
        <p:blipFill rotWithShape="1">
          <a:blip r:embed="rId2"/>
          <a:srcRect r="11237"/>
          <a:stretch/>
        </p:blipFill>
        <p:spPr>
          <a:xfrm>
            <a:off x="5901091" y="1666568"/>
            <a:ext cx="6290909" cy="5191432"/>
          </a:xfrm>
          <a:prstGeom prst="rect">
            <a:avLst/>
          </a:prstGeom>
        </p:spPr>
      </p:pic>
    </p:spTree>
    <p:extLst>
      <p:ext uri="{BB962C8B-B14F-4D97-AF65-F5344CB8AC3E}">
        <p14:creationId xmlns:p14="http://schemas.microsoft.com/office/powerpoint/2010/main" val="3223433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4BC50B-A4EB-4CA8-8935-708B595D3573}"/>
              </a:ext>
            </a:extLst>
          </p:cNvPr>
          <p:cNvPicPr>
            <a:picLocks noChangeAspect="1"/>
          </p:cNvPicPr>
          <p:nvPr/>
        </p:nvPicPr>
        <p:blipFill rotWithShape="1">
          <a:blip r:embed="rId2"/>
          <a:srcRect r="11237"/>
          <a:stretch/>
        </p:blipFill>
        <p:spPr>
          <a:xfrm>
            <a:off x="5901091" y="1666568"/>
            <a:ext cx="6290909" cy="5191432"/>
          </a:xfrm>
          <a:prstGeom prst="rect">
            <a:avLst/>
          </a:prstGeom>
        </p:spPr>
      </p:pic>
      <p:sp>
        <p:nvSpPr>
          <p:cNvPr id="2" name="Title 1">
            <a:extLst>
              <a:ext uri="{FF2B5EF4-FFF2-40B4-BE49-F238E27FC236}">
                <a16:creationId xmlns:a16="http://schemas.microsoft.com/office/drawing/2014/main" id="{2083EAD1-B11E-477A-996C-5624B18725BC}"/>
              </a:ext>
            </a:extLst>
          </p:cNvPr>
          <p:cNvSpPr>
            <a:spLocks noGrp="1"/>
          </p:cNvSpPr>
          <p:nvPr>
            <p:ph type="title"/>
          </p:nvPr>
        </p:nvSpPr>
        <p:spPr/>
        <p:txBody>
          <a:bodyPr/>
          <a:lstStyle/>
          <a:p>
            <a:r>
              <a:rPr lang="en-US" dirty="0"/>
              <a:t>Previously Described ...</a:t>
            </a:r>
          </a:p>
        </p:txBody>
      </p:sp>
      <p:sp>
        <p:nvSpPr>
          <p:cNvPr id="3" name="Content Placeholder 2">
            <a:extLst>
              <a:ext uri="{FF2B5EF4-FFF2-40B4-BE49-F238E27FC236}">
                <a16:creationId xmlns:a16="http://schemas.microsoft.com/office/drawing/2014/main" id="{B9A5EA9A-6484-4455-B356-1E4DA584D4CA}"/>
              </a:ext>
            </a:extLst>
          </p:cNvPr>
          <p:cNvSpPr>
            <a:spLocks noGrp="1"/>
          </p:cNvSpPr>
          <p:nvPr>
            <p:ph idx="1"/>
          </p:nvPr>
        </p:nvSpPr>
        <p:spPr>
          <a:xfrm>
            <a:off x="570016" y="1318161"/>
            <a:ext cx="11479415" cy="4858802"/>
          </a:xfrm>
        </p:spPr>
        <p:txBody>
          <a:bodyPr/>
          <a:lstStyle/>
          <a:p>
            <a:pPr>
              <a:lnSpc>
                <a:spcPct val="85000"/>
              </a:lnSpc>
            </a:pPr>
            <a:r>
              <a:rPr lang="en-US" dirty="0"/>
              <a:t>DAY OF </a:t>
            </a:r>
            <a:r>
              <a:rPr lang="en-US" u="sng" dirty="0">
                <a:effectLst>
                  <a:glow rad="127000">
                    <a:srgbClr val="C00000"/>
                  </a:glow>
                </a:effectLst>
              </a:rPr>
              <a:t>DREADFULNESS</a:t>
            </a:r>
          </a:p>
          <a:p>
            <a:pPr>
              <a:lnSpc>
                <a:spcPct val="85000"/>
              </a:lnSpc>
            </a:pPr>
            <a:r>
              <a:rPr lang="en-US" dirty="0"/>
              <a:t>Joel 2</a:t>
            </a:r>
            <a:r>
              <a:rPr lang="en-US" baseline="30000" dirty="0"/>
              <a:t>11</a:t>
            </a:r>
            <a:r>
              <a:rPr lang="en-US" dirty="0"/>
              <a:t> The day of the </a:t>
            </a:r>
            <a:br>
              <a:rPr lang="en-US" dirty="0"/>
            </a:br>
            <a:r>
              <a:rPr lang="en-US" dirty="0"/>
              <a:t>LORD is great; it is </a:t>
            </a:r>
            <a:r>
              <a:rPr lang="en-US" dirty="0">
                <a:effectLst>
                  <a:glow rad="127000">
                    <a:srgbClr val="C00000"/>
                  </a:glow>
                </a:effectLst>
              </a:rPr>
              <a:t>dread-</a:t>
            </a:r>
            <a:br>
              <a:rPr lang="en-US" dirty="0">
                <a:effectLst>
                  <a:glow rad="127000">
                    <a:srgbClr val="C00000"/>
                  </a:glow>
                </a:effectLst>
              </a:rPr>
            </a:br>
            <a:r>
              <a:rPr lang="en-US" dirty="0" err="1">
                <a:effectLst>
                  <a:glow rad="127000">
                    <a:srgbClr val="C00000"/>
                  </a:glow>
                </a:effectLst>
              </a:rPr>
              <a:t>ful</a:t>
            </a:r>
            <a:r>
              <a:rPr lang="en-US" dirty="0"/>
              <a:t>. Who can endure it? </a:t>
            </a:r>
          </a:p>
          <a:p>
            <a:r>
              <a:rPr lang="en-US" dirty="0"/>
              <a:t>Joel 2</a:t>
            </a:r>
            <a:r>
              <a:rPr lang="en-US" baseline="30000" dirty="0"/>
              <a:t>31</a:t>
            </a:r>
            <a:r>
              <a:rPr lang="en-US" dirty="0"/>
              <a:t> The sun will be turned </a:t>
            </a:r>
            <a:br>
              <a:rPr lang="en-US" dirty="0"/>
            </a:br>
            <a:r>
              <a:rPr lang="en-US" dirty="0"/>
              <a:t>to </a:t>
            </a:r>
            <a:r>
              <a:rPr lang="en-US" dirty="0">
                <a:effectLst>
                  <a:glow rad="127000">
                    <a:srgbClr val="C00000"/>
                  </a:glow>
                </a:effectLst>
              </a:rPr>
              <a:t>darkness</a:t>
            </a:r>
            <a:r>
              <a:rPr lang="en-US" dirty="0"/>
              <a:t> and the moon to </a:t>
            </a:r>
            <a:br>
              <a:rPr lang="en-US" dirty="0"/>
            </a:br>
            <a:r>
              <a:rPr lang="en-US" dirty="0"/>
              <a:t>blood before the coming of </a:t>
            </a:r>
            <a:br>
              <a:rPr lang="en-US" dirty="0"/>
            </a:br>
            <a:r>
              <a:rPr lang="en-US" dirty="0"/>
              <a:t>the great and </a:t>
            </a:r>
            <a:r>
              <a:rPr lang="en-US" dirty="0">
                <a:effectLst>
                  <a:glow rad="127000">
                    <a:srgbClr val="C00000"/>
                  </a:glow>
                </a:effectLst>
              </a:rPr>
              <a:t>dreadful</a:t>
            </a:r>
            <a:r>
              <a:rPr lang="en-US" dirty="0"/>
              <a:t> day of the LORD.   </a:t>
            </a:r>
            <a:r>
              <a:rPr lang="en-US" baseline="30000" dirty="0"/>
              <a:t>32</a:t>
            </a:r>
            <a:r>
              <a:rPr lang="en-US" dirty="0"/>
              <a:t> And every-one who calls on the name of the LORD will be saved ....</a:t>
            </a:r>
          </a:p>
        </p:txBody>
      </p:sp>
    </p:spTree>
    <p:extLst>
      <p:ext uri="{BB962C8B-B14F-4D97-AF65-F5344CB8AC3E}">
        <p14:creationId xmlns:p14="http://schemas.microsoft.com/office/powerpoint/2010/main" val="1984087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8A107-2AD4-42F1-8C45-F90AB5312F4F}"/>
              </a:ext>
            </a:extLst>
          </p:cNvPr>
          <p:cNvSpPr>
            <a:spLocks noGrp="1"/>
          </p:cNvSpPr>
          <p:nvPr>
            <p:ph type="ctrTitle"/>
          </p:nvPr>
        </p:nvSpPr>
        <p:spPr>
          <a:xfrm>
            <a:off x="0" y="2230581"/>
            <a:ext cx="12192000" cy="2493819"/>
          </a:xfrm>
        </p:spPr>
        <p:txBody>
          <a:bodyPr>
            <a:noAutofit/>
          </a:bodyPr>
          <a:lstStyle/>
          <a:p>
            <a:pPr>
              <a:lnSpc>
                <a:spcPct val="70000"/>
              </a:lnSpc>
            </a:pPr>
            <a:r>
              <a:rPr lang="en-US" sz="12500" b="0" dirty="0">
                <a:latin typeface="Airstrike Condensed" pitchFamily="2" charset="0"/>
              </a:rPr>
              <a:t>Things </a:t>
            </a:r>
            <a:br>
              <a:rPr lang="en-US" sz="9600" b="0" dirty="0">
                <a:latin typeface="Airstrike Condensed" pitchFamily="2" charset="0"/>
              </a:rPr>
            </a:br>
            <a:r>
              <a:rPr lang="en-US" sz="9600" b="0" dirty="0">
                <a:latin typeface="Airstrike Condensed" pitchFamily="2" charset="0"/>
              </a:rPr>
              <a:t>to Come!</a:t>
            </a:r>
          </a:p>
        </p:txBody>
      </p:sp>
      <p:sp>
        <p:nvSpPr>
          <p:cNvPr id="3" name="Subtitle 2">
            <a:extLst>
              <a:ext uri="{FF2B5EF4-FFF2-40B4-BE49-F238E27FC236}">
                <a16:creationId xmlns:a16="http://schemas.microsoft.com/office/drawing/2014/main" id="{A1514B89-64E5-441A-AEAA-C60BD1E629A6}"/>
              </a:ext>
            </a:extLst>
          </p:cNvPr>
          <p:cNvSpPr>
            <a:spLocks noGrp="1"/>
          </p:cNvSpPr>
          <p:nvPr>
            <p:ph type="subTitle" idx="1"/>
          </p:nvPr>
        </p:nvSpPr>
        <p:spPr>
          <a:xfrm>
            <a:off x="1593273" y="5846617"/>
            <a:ext cx="9144000" cy="1129145"/>
          </a:xfrm>
        </p:spPr>
        <p:txBody>
          <a:bodyPr>
            <a:normAutofit/>
          </a:bodyPr>
          <a:lstStyle/>
          <a:p>
            <a:r>
              <a:rPr lang="en-US" sz="3600" dirty="0"/>
              <a:t>1 </a:t>
            </a:r>
            <a:r>
              <a:rPr lang="en-US" sz="3600"/>
              <a:t>Thessalonians 5:1-10</a:t>
            </a:r>
            <a:endParaRPr lang="en-US" sz="3600" dirty="0"/>
          </a:p>
        </p:txBody>
      </p:sp>
    </p:spTree>
    <p:extLst>
      <p:ext uri="{BB962C8B-B14F-4D97-AF65-F5344CB8AC3E}">
        <p14:creationId xmlns:p14="http://schemas.microsoft.com/office/powerpoint/2010/main" val="1701987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B41A98-7803-4459-A4F7-79EEB1C27D85}"/>
              </a:ext>
            </a:extLst>
          </p:cNvPr>
          <p:cNvPicPr>
            <a:picLocks noChangeAspect="1"/>
          </p:cNvPicPr>
          <p:nvPr/>
        </p:nvPicPr>
        <p:blipFill rotWithShape="1">
          <a:blip r:embed="rId2"/>
          <a:srcRect r="11237"/>
          <a:stretch/>
        </p:blipFill>
        <p:spPr>
          <a:xfrm>
            <a:off x="5901091" y="1666568"/>
            <a:ext cx="6290909" cy="5191432"/>
          </a:xfrm>
          <a:prstGeom prst="rect">
            <a:avLst/>
          </a:prstGeom>
        </p:spPr>
      </p:pic>
      <p:sp>
        <p:nvSpPr>
          <p:cNvPr id="2" name="Title 1">
            <a:extLst>
              <a:ext uri="{FF2B5EF4-FFF2-40B4-BE49-F238E27FC236}">
                <a16:creationId xmlns:a16="http://schemas.microsoft.com/office/drawing/2014/main" id="{2083EAD1-B11E-477A-996C-5624B18725BC}"/>
              </a:ext>
            </a:extLst>
          </p:cNvPr>
          <p:cNvSpPr>
            <a:spLocks noGrp="1"/>
          </p:cNvSpPr>
          <p:nvPr>
            <p:ph type="title"/>
          </p:nvPr>
        </p:nvSpPr>
        <p:spPr/>
        <p:txBody>
          <a:bodyPr/>
          <a:lstStyle/>
          <a:p>
            <a:r>
              <a:rPr lang="en-US" dirty="0"/>
              <a:t>Previously Described ...</a:t>
            </a:r>
          </a:p>
        </p:txBody>
      </p:sp>
      <p:sp>
        <p:nvSpPr>
          <p:cNvPr id="3" name="Content Placeholder 2">
            <a:extLst>
              <a:ext uri="{FF2B5EF4-FFF2-40B4-BE49-F238E27FC236}">
                <a16:creationId xmlns:a16="http://schemas.microsoft.com/office/drawing/2014/main" id="{B9A5EA9A-6484-4455-B356-1E4DA584D4CA}"/>
              </a:ext>
            </a:extLst>
          </p:cNvPr>
          <p:cNvSpPr>
            <a:spLocks noGrp="1"/>
          </p:cNvSpPr>
          <p:nvPr>
            <p:ph idx="1"/>
          </p:nvPr>
        </p:nvSpPr>
        <p:spPr>
          <a:xfrm>
            <a:off x="570017" y="1318161"/>
            <a:ext cx="8367506" cy="4858802"/>
          </a:xfrm>
        </p:spPr>
        <p:txBody>
          <a:bodyPr/>
          <a:lstStyle/>
          <a:p>
            <a:r>
              <a:rPr lang="en-US" dirty="0"/>
              <a:t>DAY OF </a:t>
            </a:r>
            <a:r>
              <a:rPr lang="en-US" u="sng" dirty="0">
                <a:effectLst>
                  <a:glow rad="127000">
                    <a:srgbClr val="C00000"/>
                  </a:glow>
                </a:effectLst>
              </a:rPr>
              <a:t>JUDGMENT</a:t>
            </a:r>
          </a:p>
          <a:p>
            <a:r>
              <a:rPr lang="en-US" dirty="0"/>
              <a:t>Joel 3</a:t>
            </a:r>
            <a:r>
              <a:rPr lang="en-US" baseline="30000" dirty="0"/>
              <a:t>14</a:t>
            </a:r>
            <a:r>
              <a:rPr lang="en-US" dirty="0"/>
              <a:t> Multitudes, </a:t>
            </a:r>
            <a:br>
              <a:rPr lang="en-US" dirty="0"/>
            </a:br>
            <a:r>
              <a:rPr lang="en-US" dirty="0"/>
              <a:t>multitudes in the valley of </a:t>
            </a:r>
            <a:br>
              <a:rPr lang="en-US" dirty="0"/>
            </a:br>
            <a:r>
              <a:rPr lang="en-US" dirty="0">
                <a:effectLst>
                  <a:glow rad="127000">
                    <a:srgbClr val="C00000"/>
                  </a:glow>
                </a:effectLst>
              </a:rPr>
              <a:t>decision</a:t>
            </a:r>
            <a:r>
              <a:rPr lang="en-US" dirty="0"/>
              <a:t>! For the day of the </a:t>
            </a:r>
            <a:br>
              <a:rPr lang="en-US" dirty="0"/>
            </a:br>
            <a:r>
              <a:rPr lang="en-US" dirty="0"/>
              <a:t>LORD is near in the valley of </a:t>
            </a:r>
            <a:br>
              <a:rPr lang="en-US" dirty="0"/>
            </a:br>
            <a:r>
              <a:rPr lang="en-US" dirty="0">
                <a:effectLst>
                  <a:glow rad="127000">
                    <a:srgbClr val="C00000"/>
                  </a:glow>
                </a:effectLst>
              </a:rPr>
              <a:t>decision</a:t>
            </a:r>
            <a:r>
              <a:rPr lang="en-US" dirty="0"/>
              <a:t>.   </a:t>
            </a:r>
            <a:r>
              <a:rPr lang="en-US" baseline="30000" dirty="0"/>
              <a:t>15</a:t>
            </a:r>
            <a:r>
              <a:rPr lang="en-US" dirty="0"/>
              <a:t> The sun and </a:t>
            </a:r>
            <a:br>
              <a:rPr lang="en-US" dirty="0"/>
            </a:br>
            <a:r>
              <a:rPr lang="en-US" dirty="0"/>
              <a:t>moon will be </a:t>
            </a:r>
            <a:r>
              <a:rPr lang="en-US" dirty="0">
                <a:effectLst>
                  <a:glow rad="127000">
                    <a:srgbClr val="C00000"/>
                  </a:glow>
                </a:effectLst>
              </a:rPr>
              <a:t>darkened</a:t>
            </a:r>
            <a:r>
              <a:rPr lang="en-US" dirty="0"/>
              <a:t>, and </a:t>
            </a:r>
            <a:br>
              <a:rPr lang="en-US" dirty="0"/>
            </a:br>
            <a:r>
              <a:rPr lang="en-US" dirty="0"/>
              <a:t>the stars no longer shine. </a:t>
            </a:r>
          </a:p>
        </p:txBody>
      </p:sp>
    </p:spTree>
    <p:extLst>
      <p:ext uri="{BB962C8B-B14F-4D97-AF65-F5344CB8AC3E}">
        <p14:creationId xmlns:p14="http://schemas.microsoft.com/office/powerpoint/2010/main" val="1469430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B74F22-C15A-4069-B67D-F33F05B2F5E5}"/>
              </a:ext>
            </a:extLst>
          </p:cNvPr>
          <p:cNvPicPr>
            <a:picLocks noChangeAspect="1"/>
          </p:cNvPicPr>
          <p:nvPr/>
        </p:nvPicPr>
        <p:blipFill rotWithShape="1">
          <a:blip r:embed="rId2"/>
          <a:srcRect r="11237"/>
          <a:stretch/>
        </p:blipFill>
        <p:spPr>
          <a:xfrm>
            <a:off x="5901091" y="1666568"/>
            <a:ext cx="6290909" cy="5191432"/>
          </a:xfrm>
          <a:prstGeom prst="rect">
            <a:avLst/>
          </a:prstGeom>
        </p:spPr>
      </p:pic>
      <p:sp>
        <p:nvSpPr>
          <p:cNvPr id="2" name="Title 1">
            <a:extLst>
              <a:ext uri="{FF2B5EF4-FFF2-40B4-BE49-F238E27FC236}">
                <a16:creationId xmlns:a16="http://schemas.microsoft.com/office/drawing/2014/main" id="{2083EAD1-B11E-477A-996C-5624B18725BC}"/>
              </a:ext>
            </a:extLst>
          </p:cNvPr>
          <p:cNvSpPr>
            <a:spLocks noGrp="1"/>
          </p:cNvSpPr>
          <p:nvPr>
            <p:ph type="title"/>
          </p:nvPr>
        </p:nvSpPr>
        <p:spPr/>
        <p:txBody>
          <a:bodyPr/>
          <a:lstStyle/>
          <a:p>
            <a:r>
              <a:rPr lang="en-US" dirty="0"/>
              <a:t>Previously Described ...</a:t>
            </a:r>
          </a:p>
        </p:txBody>
      </p:sp>
      <p:sp>
        <p:nvSpPr>
          <p:cNvPr id="3" name="Content Placeholder 2">
            <a:extLst>
              <a:ext uri="{FF2B5EF4-FFF2-40B4-BE49-F238E27FC236}">
                <a16:creationId xmlns:a16="http://schemas.microsoft.com/office/drawing/2014/main" id="{B9A5EA9A-6484-4455-B356-1E4DA584D4CA}"/>
              </a:ext>
            </a:extLst>
          </p:cNvPr>
          <p:cNvSpPr>
            <a:spLocks noGrp="1"/>
          </p:cNvSpPr>
          <p:nvPr>
            <p:ph idx="1"/>
          </p:nvPr>
        </p:nvSpPr>
        <p:spPr>
          <a:xfrm>
            <a:off x="570016" y="1318161"/>
            <a:ext cx="10800989" cy="4858802"/>
          </a:xfrm>
        </p:spPr>
        <p:txBody>
          <a:bodyPr/>
          <a:lstStyle/>
          <a:p>
            <a:r>
              <a:rPr lang="en-US" dirty="0"/>
              <a:t>DAY OF </a:t>
            </a:r>
            <a:r>
              <a:rPr lang="en-US" u="sng" dirty="0">
                <a:effectLst>
                  <a:glow rad="127000">
                    <a:srgbClr val="C00000"/>
                  </a:glow>
                </a:effectLst>
              </a:rPr>
              <a:t>REFUGE</a:t>
            </a:r>
            <a:endParaRPr lang="en-US" u="sng" baseline="30000" dirty="0">
              <a:effectLst>
                <a:glow rad="127000">
                  <a:srgbClr val="C00000"/>
                </a:glow>
              </a:effectLst>
            </a:endParaRPr>
          </a:p>
          <a:p>
            <a:r>
              <a:rPr lang="en-US" baseline="30000" dirty="0"/>
              <a:t>16</a:t>
            </a:r>
            <a:r>
              <a:rPr lang="en-US" dirty="0"/>
              <a:t> The LORD will roar from          Zion and </a:t>
            </a:r>
            <a:r>
              <a:rPr lang="en-US" dirty="0">
                <a:effectLst>
                  <a:glow rad="127000">
                    <a:srgbClr val="C00000"/>
                  </a:glow>
                </a:effectLst>
              </a:rPr>
              <a:t>thunder</a:t>
            </a:r>
            <a:r>
              <a:rPr lang="en-US" dirty="0"/>
              <a:t> from Jerusalem; the earth              and the sky</a:t>
            </a:r>
            <a:br>
              <a:rPr lang="en-US" dirty="0"/>
            </a:br>
            <a:r>
              <a:rPr lang="en-US" dirty="0"/>
              <a:t> will </a:t>
            </a:r>
            <a:r>
              <a:rPr lang="en-US" dirty="0">
                <a:effectLst>
                  <a:glow rad="127000">
                    <a:srgbClr val="C00000"/>
                  </a:glow>
                </a:effectLst>
              </a:rPr>
              <a:t>tremble</a:t>
            </a:r>
            <a:r>
              <a:rPr lang="en-US" dirty="0"/>
              <a:t>. But the LORD               will be a </a:t>
            </a:r>
            <a:br>
              <a:rPr lang="en-US" dirty="0"/>
            </a:br>
            <a:r>
              <a:rPr lang="en-US" dirty="0">
                <a:effectLst>
                  <a:glow rad="127000">
                    <a:srgbClr val="C00000"/>
                  </a:glow>
                </a:effectLst>
              </a:rPr>
              <a:t>refuge</a:t>
            </a:r>
            <a:r>
              <a:rPr lang="en-US" dirty="0"/>
              <a:t> for his people, a </a:t>
            </a:r>
            <a:r>
              <a:rPr lang="en-US" dirty="0">
                <a:effectLst>
                  <a:glow rad="127000">
                    <a:srgbClr val="C00000"/>
                  </a:glow>
                </a:effectLst>
              </a:rPr>
              <a:t>strong- </a:t>
            </a:r>
            <a:br>
              <a:rPr lang="en-US" dirty="0">
                <a:effectLst>
                  <a:glow rad="127000">
                    <a:srgbClr val="C00000"/>
                  </a:glow>
                </a:effectLst>
              </a:rPr>
            </a:br>
            <a:r>
              <a:rPr lang="en-US" dirty="0">
                <a:effectLst>
                  <a:glow rad="127000">
                    <a:srgbClr val="C00000"/>
                  </a:glow>
                </a:effectLst>
              </a:rPr>
              <a:t>hold</a:t>
            </a:r>
            <a:r>
              <a:rPr lang="en-US" dirty="0"/>
              <a:t> for the people of Israel.  </a:t>
            </a:r>
            <a:br>
              <a:rPr lang="en-US" dirty="0"/>
            </a:br>
            <a:r>
              <a:rPr lang="en-US" baseline="30000" dirty="0"/>
              <a:t>17</a:t>
            </a:r>
            <a:r>
              <a:rPr lang="en-US" dirty="0"/>
              <a:t> "Then you will know that I ... </a:t>
            </a:r>
            <a:br>
              <a:rPr lang="en-US" dirty="0"/>
            </a:br>
            <a:r>
              <a:rPr lang="en-US" dirty="0"/>
              <a:t>dwell in Zion, my holy hill. Jerusalem will be holy; never again will foreigners invade her.</a:t>
            </a:r>
          </a:p>
        </p:txBody>
      </p:sp>
    </p:spTree>
    <p:extLst>
      <p:ext uri="{BB962C8B-B14F-4D97-AF65-F5344CB8AC3E}">
        <p14:creationId xmlns:p14="http://schemas.microsoft.com/office/powerpoint/2010/main" val="1691960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3EAD1-B11E-477A-996C-5624B18725BC}"/>
              </a:ext>
            </a:extLst>
          </p:cNvPr>
          <p:cNvSpPr>
            <a:spLocks noGrp="1"/>
          </p:cNvSpPr>
          <p:nvPr>
            <p:ph type="title"/>
          </p:nvPr>
        </p:nvSpPr>
        <p:spPr/>
        <p:txBody>
          <a:bodyPr/>
          <a:lstStyle/>
          <a:p>
            <a:r>
              <a:rPr lang="en-US" dirty="0"/>
              <a:t>Previously Described ...</a:t>
            </a:r>
          </a:p>
        </p:txBody>
      </p:sp>
      <p:sp>
        <p:nvSpPr>
          <p:cNvPr id="3" name="Content Placeholder 2">
            <a:extLst>
              <a:ext uri="{FF2B5EF4-FFF2-40B4-BE49-F238E27FC236}">
                <a16:creationId xmlns:a16="http://schemas.microsoft.com/office/drawing/2014/main" id="{B9A5EA9A-6484-4455-B356-1E4DA584D4CA}"/>
              </a:ext>
            </a:extLst>
          </p:cNvPr>
          <p:cNvSpPr>
            <a:spLocks noGrp="1"/>
          </p:cNvSpPr>
          <p:nvPr>
            <p:ph idx="1"/>
          </p:nvPr>
        </p:nvSpPr>
        <p:spPr>
          <a:xfrm>
            <a:off x="570016" y="1318161"/>
            <a:ext cx="8824707" cy="4858802"/>
          </a:xfrm>
        </p:spPr>
        <p:txBody>
          <a:bodyPr/>
          <a:lstStyle/>
          <a:p>
            <a:r>
              <a:rPr lang="en-US" dirty="0"/>
              <a:t>DAY OF </a:t>
            </a:r>
            <a:r>
              <a:rPr lang="en-US" u="sng" dirty="0">
                <a:effectLst>
                  <a:glow rad="127000">
                    <a:srgbClr val="C00000"/>
                  </a:glow>
                </a:effectLst>
              </a:rPr>
              <a:t>DARKNESS </a:t>
            </a:r>
          </a:p>
          <a:p>
            <a:r>
              <a:rPr lang="en-US" dirty="0"/>
              <a:t>Amo 5</a:t>
            </a:r>
            <a:r>
              <a:rPr lang="en-US" baseline="30000" dirty="0"/>
              <a:t>18</a:t>
            </a:r>
            <a:r>
              <a:rPr lang="en-US" dirty="0"/>
              <a:t>  Woe to you who long for the day of the LORD! Why do you long for the day of the LORD? That day will be </a:t>
            </a:r>
            <a:r>
              <a:rPr lang="en-US" dirty="0">
                <a:effectLst>
                  <a:glow rad="127000">
                    <a:srgbClr val="C00000"/>
                  </a:glow>
                </a:effectLst>
              </a:rPr>
              <a:t>darkness</a:t>
            </a:r>
            <a:r>
              <a:rPr lang="en-US" dirty="0"/>
              <a:t>, not light.  </a:t>
            </a:r>
            <a:r>
              <a:rPr lang="en-US" baseline="30000" dirty="0"/>
              <a:t>19</a:t>
            </a:r>
            <a:r>
              <a:rPr lang="en-US" dirty="0"/>
              <a:t> It will be as though a man fled from a lion only to meet a bear, as though he entered his house and rested his </a:t>
            </a:r>
            <a:br>
              <a:rPr lang="en-US" dirty="0"/>
            </a:br>
            <a:r>
              <a:rPr lang="en-US" dirty="0"/>
              <a:t>hand on the wall only to have a </a:t>
            </a:r>
            <a:br>
              <a:rPr lang="en-US" dirty="0"/>
            </a:br>
            <a:r>
              <a:rPr lang="en-US" dirty="0"/>
              <a:t>snake bite him.  </a:t>
            </a:r>
          </a:p>
          <a:p>
            <a:endParaRPr lang="en-US" baseline="30000" dirty="0"/>
          </a:p>
          <a:p>
            <a:endParaRPr lang="en-US" baseline="30000" dirty="0"/>
          </a:p>
          <a:p>
            <a:endParaRPr lang="en-US" baseline="30000" dirty="0"/>
          </a:p>
          <a:p>
            <a:r>
              <a:rPr lang="en-US" baseline="30000" dirty="0"/>
              <a:t>20</a:t>
            </a:r>
            <a:r>
              <a:rPr lang="en-US" dirty="0"/>
              <a:t> Will not the day of the LORD be </a:t>
            </a:r>
            <a:r>
              <a:rPr lang="en-US" dirty="0">
                <a:effectLst>
                  <a:glow rad="127000">
                    <a:srgbClr val="C00000"/>
                  </a:glow>
                </a:effectLst>
              </a:rPr>
              <a:t>darkness</a:t>
            </a:r>
            <a:r>
              <a:rPr lang="en-US" dirty="0"/>
              <a:t>, not light-- </a:t>
            </a:r>
            <a:r>
              <a:rPr lang="en-US" dirty="0">
                <a:effectLst>
                  <a:glow rad="127000">
                    <a:srgbClr val="C00000"/>
                  </a:glow>
                </a:effectLst>
              </a:rPr>
              <a:t>pitch-dark</a:t>
            </a:r>
            <a:r>
              <a:rPr lang="en-US" dirty="0"/>
              <a:t>, without a ray of brightness?</a:t>
            </a:r>
          </a:p>
        </p:txBody>
      </p:sp>
      <p:pic>
        <p:nvPicPr>
          <p:cNvPr id="4" name="Picture 3">
            <a:extLst>
              <a:ext uri="{FF2B5EF4-FFF2-40B4-BE49-F238E27FC236}">
                <a16:creationId xmlns:a16="http://schemas.microsoft.com/office/drawing/2014/main" id="{8C10414F-4E3D-44CD-B05D-E002A5C1EE77}"/>
              </a:ext>
            </a:extLst>
          </p:cNvPr>
          <p:cNvPicPr>
            <a:picLocks noChangeAspect="1"/>
          </p:cNvPicPr>
          <p:nvPr/>
        </p:nvPicPr>
        <p:blipFill>
          <a:blip r:embed="rId2"/>
          <a:stretch>
            <a:fillRect/>
          </a:stretch>
        </p:blipFill>
        <p:spPr>
          <a:xfrm>
            <a:off x="7860890" y="1375070"/>
            <a:ext cx="4331110" cy="5482930"/>
          </a:xfrm>
          <a:prstGeom prst="rect">
            <a:avLst/>
          </a:prstGeom>
        </p:spPr>
      </p:pic>
    </p:spTree>
    <p:extLst>
      <p:ext uri="{BB962C8B-B14F-4D97-AF65-F5344CB8AC3E}">
        <p14:creationId xmlns:p14="http://schemas.microsoft.com/office/powerpoint/2010/main" val="2209549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3EAD1-B11E-477A-996C-5624B18725BC}"/>
              </a:ext>
            </a:extLst>
          </p:cNvPr>
          <p:cNvSpPr>
            <a:spLocks noGrp="1"/>
          </p:cNvSpPr>
          <p:nvPr>
            <p:ph type="title"/>
          </p:nvPr>
        </p:nvSpPr>
        <p:spPr/>
        <p:txBody>
          <a:bodyPr/>
          <a:lstStyle/>
          <a:p>
            <a:r>
              <a:rPr lang="en-US" dirty="0"/>
              <a:t>Previously Described ...</a:t>
            </a:r>
          </a:p>
        </p:txBody>
      </p:sp>
      <p:sp>
        <p:nvSpPr>
          <p:cNvPr id="3" name="Content Placeholder 2">
            <a:extLst>
              <a:ext uri="{FF2B5EF4-FFF2-40B4-BE49-F238E27FC236}">
                <a16:creationId xmlns:a16="http://schemas.microsoft.com/office/drawing/2014/main" id="{B9A5EA9A-6484-4455-B356-1E4DA584D4CA}"/>
              </a:ext>
            </a:extLst>
          </p:cNvPr>
          <p:cNvSpPr>
            <a:spLocks noGrp="1"/>
          </p:cNvSpPr>
          <p:nvPr>
            <p:ph idx="1"/>
          </p:nvPr>
        </p:nvSpPr>
        <p:spPr>
          <a:xfrm>
            <a:off x="570017" y="1318161"/>
            <a:ext cx="8164910" cy="4858802"/>
          </a:xfrm>
        </p:spPr>
        <p:txBody>
          <a:bodyPr/>
          <a:lstStyle/>
          <a:p>
            <a:r>
              <a:rPr lang="en-US" dirty="0"/>
              <a:t>DAY OF WAR</a:t>
            </a:r>
          </a:p>
          <a:p>
            <a:r>
              <a:rPr lang="en-US" dirty="0"/>
              <a:t>Zechariah 14</a:t>
            </a:r>
            <a:r>
              <a:rPr lang="en-US" baseline="30000" dirty="0"/>
              <a:t>1</a:t>
            </a:r>
            <a:r>
              <a:rPr lang="en-US" dirty="0"/>
              <a:t> A day of the LORD is coming when ...  </a:t>
            </a:r>
            <a:r>
              <a:rPr lang="en-US" baseline="30000" dirty="0"/>
              <a:t>2</a:t>
            </a:r>
            <a:r>
              <a:rPr lang="en-US" dirty="0"/>
              <a:t> I will </a:t>
            </a:r>
            <a:r>
              <a:rPr lang="en-US" dirty="0">
                <a:effectLst>
                  <a:glow rad="127000">
                    <a:srgbClr val="C00000"/>
                  </a:glow>
                </a:effectLst>
              </a:rPr>
              <a:t>gather all the nations to Jerusalem to fight against it; the city will be captured</a:t>
            </a:r>
            <a:r>
              <a:rPr lang="en-US" dirty="0"/>
              <a:t>, the houses ransacked, and the women raped. Half of the city will go into exile, but the rest of the people will not be taken from the city.</a:t>
            </a:r>
          </a:p>
        </p:txBody>
      </p:sp>
      <p:pic>
        <p:nvPicPr>
          <p:cNvPr id="4" name="Picture 3">
            <a:extLst>
              <a:ext uri="{FF2B5EF4-FFF2-40B4-BE49-F238E27FC236}">
                <a16:creationId xmlns:a16="http://schemas.microsoft.com/office/drawing/2014/main" id="{BAE548A5-53F9-4DB0-A354-9E07358FA01E}"/>
              </a:ext>
            </a:extLst>
          </p:cNvPr>
          <p:cNvPicPr>
            <a:picLocks noChangeAspect="1"/>
          </p:cNvPicPr>
          <p:nvPr/>
        </p:nvPicPr>
        <p:blipFill rotWithShape="1">
          <a:blip r:embed="rId2"/>
          <a:srcRect r="28319"/>
          <a:stretch/>
        </p:blipFill>
        <p:spPr>
          <a:xfrm>
            <a:off x="7543801" y="1291528"/>
            <a:ext cx="4648200" cy="5566472"/>
          </a:xfrm>
          <a:prstGeom prst="rect">
            <a:avLst/>
          </a:prstGeom>
        </p:spPr>
      </p:pic>
    </p:spTree>
    <p:extLst>
      <p:ext uri="{BB962C8B-B14F-4D97-AF65-F5344CB8AC3E}">
        <p14:creationId xmlns:p14="http://schemas.microsoft.com/office/powerpoint/2010/main" val="3462439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6D0955-F4AC-4F40-9D8C-F86EDA1281A5}"/>
              </a:ext>
            </a:extLst>
          </p:cNvPr>
          <p:cNvPicPr>
            <a:picLocks noChangeAspect="1"/>
          </p:cNvPicPr>
          <p:nvPr/>
        </p:nvPicPr>
        <p:blipFill rotWithShape="1">
          <a:blip r:embed="rId2"/>
          <a:srcRect r="28319"/>
          <a:stretch/>
        </p:blipFill>
        <p:spPr>
          <a:xfrm>
            <a:off x="7543801" y="1291528"/>
            <a:ext cx="4648200" cy="5566472"/>
          </a:xfrm>
          <a:prstGeom prst="rect">
            <a:avLst/>
          </a:prstGeom>
        </p:spPr>
      </p:pic>
      <p:sp>
        <p:nvSpPr>
          <p:cNvPr id="2" name="Title 1">
            <a:extLst>
              <a:ext uri="{FF2B5EF4-FFF2-40B4-BE49-F238E27FC236}">
                <a16:creationId xmlns:a16="http://schemas.microsoft.com/office/drawing/2014/main" id="{2083EAD1-B11E-477A-996C-5624B18725BC}"/>
              </a:ext>
            </a:extLst>
          </p:cNvPr>
          <p:cNvSpPr>
            <a:spLocks noGrp="1"/>
          </p:cNvSpPr>
          <p:nvPr>
            <p:ph type="title"/>
          </p:nvPr>
        </p:nvSpPr>
        <p:spPr/>
        <p:txBody>
          <a:bodyPr/>
          <a:lstStyle/>
          <a:p>
            <a:r>
              <a:rPr lang="en-US" dirty="0"/>
              <a:t>Previously Described ...</a:t>
            </a:r>
          </a:p>
        </p:txBody>
      </p:sp>
      <p:sp>
        <p:nvSpPr>
          <p:cNvPr id="3" name="Content Placeholder 2">
            <a:extLst>
              <a:ext uri="{FF2B5EF4-FFF2-40B4-BE49-F238E27FC236}">
                <a16:creationId xmlns:a16="http://schemas.microsoft.com/office/drawing/2014/main" id="{B9A5EA9A-6484-4455-B356-1E4DA584D4CA}"/>
              </a:ext>
            </a:extLst>
          </p:cNvPr>
          <p:cNvSpPr>
            <a:spLocks noGrp="1"/>
          </p:cNvSpPr>
          <p:nvPr>
            <p:ph idx="1"/>
          </p:nvPr>
        </p:nvSpPr>
        <p:spPr>
          <a:xfrm>
            <a:off x="570016" y="1318161"/>
            <a:ext cx="9595064" cy="4858802"/>
          </a:xfrm>
        </p:spPr>
        <p:txBody>
          <a:bodyPr/>
          <a:lstStyle/>
          <a:p>
            <a:r>
              <a:rPr lang="en-US" dirty="0"/>
              <a:t>DAY OF SECOND COMING</a:t>
            </a:r>
          </a:p>
          <a:p>
            <a:r>
              <a:rPr lang="en-US" baseline="30000" dirty="0"/>
              <a:t>3</a:t>
            </a:r>
            <a:r>
              <a:rPr lang="en-US" dirty="0"/>
              <a:t> </a:t>
            </a:r>
            <a:r>
              <a:rPr lang="en-US" dirty="0">
                <a:effectLst>
                  <a:glow rad="127000">
                    <a:srgbClr val="C00000"/>
                  </a:glow>
                </a:effectLst>
              </a:rPr>
              <a:t>Then the LORD will go out and fight </a:t>
            </a:r>
            <a:br>
              <a:rPr lang="en-US" dirty="0">
                <a:effectLst>
                  <a:glow rad="127000">
                    <a:srgbClr val="C00000"/>
                  </a:glow>
                </a:effectLst>
              </a:rPr>
            </a:br>
            <a:r>
              <a:rPr lang="en-US" dirty="0">
                <a:effectLst>
                  <a:glow rad="127000">
                    <a:srgbClr val="C00000"/>
                  </a:glow>
                </a:effectLst>
              </a:rPr>
              <a:t>against those nations, as he fights in</a:t>
            </a:r>
            <a:br>
              <a:rPr lang="en-US" dirty="0">
                <a:effectLst>
                  <a:glow rad="127000">
                    <a:srgbClr val="C00000"/>
                  </a:glow>
                </a:effectLst>
              </a:rPr>
            </a:br>
            <a:r>
              <a:rPr lang="en-US" dirty="0">
                <a:effectLst>
                  <a:glow rad="127000">
                    <a:srgbClr val="C00000"/>
                  </a:glow>
                </a:effectLst>
              </a:rPr>
              <a:t> the day of battle</a:t>
            </a:r>
            <a:r>
              <a:rPr lang="en-US" dirty="0"/>
              <a:t>.   </a:t>
            </a:r>
            <a:r>
              <a:rPr lang="en-US" baseline="30000" dirty="0"/>
              <a:t>4</a:t>
            </a:r>
            <a:r>
              <a:rPr lang="en-US" dirty="0"/>
              <a:t> </a:t>
            </a:r>
            <a:r>
              <a:rPr lang="en-US" dirty="0">
                <a:effectLst>
                  <a:glow rad="127000">
                    <a:srgbClr val="C00000"/>
                  </a:glow>
                </a:effectLst>
              </a:rPr>
              <a:t>On that day his </a:t>
            </a:r>
            <a:br>
              <a:rPr lang="en-US" dirty="0">
                <a:effectLst>
                  <a:glow rad="127000">
                    <a:srgbClr val="C00000"/>
                  </a:glow>
                </a:effectLst>
              </a:rPr>
            </a:br>
            <a:r>
              <a:rPr lang="en-US" dirty="0">
                <a:effectLst>
                  <a:glow rad="127000">
                    <a:srgbClr val="C00000"/>
                  </a:glow>
                </a:effectLst>
              </a:rPr>
              <a:t>feet will stand on the Mount of Olives</a:t>
            </a:r>
            <a:r>
              <a:rPr lang="en-US" dirty="0"/>
              <a:t>, </a:t>
            </a:r>
            <a:br>
              <a:rPr lang="en-US" dirty="0"/>
            </a:br>
            <a:r>
              <a:rPr lang="en-US" dirty="0"/>
              <a:t>east of Jerusalem, and the Mount of </a:t>
            </a:r>
            <a:br>
              <a:rPr lang="en-US" dirty="0"/>
            </a:br>
            <a:r>
              <a:rPr lang="en-US" dirty="0"/>
              <a:t>Olives will be split in two from east to </a:t>
            </a:r>
            <a:br>
              <a:rPr lang="en-US" dirty="0"/>
            </a:br>
            <a:r>
              <a:rPr lang="en-US" dirty="0"/>
              <a:t>west, forming a great valley, with half of the mountain moving north and half moving south.</a:t>
            </a:r>
          </a:p>
        </p:txBody>
      </p:sp>
    </p:spTree>
    <p:extLst>
      <p:ext uri="{BB962C8B-B14F-4D97-AF65-F5344CB8AC3E}">
        <p14:creationId xmlns:p14="http://schemas.microsoft.com/office/powerpoint/2010/main" val="2117340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AA9798-4856-4C14-857D-2BB9A008544B}"/>
              </a:ext>
            </a:extLst>
          </p:cNvPr>
          <p:cNvPicPr>
            <a:picLocks noChangeAspect="1"/>
          </p:cNvPicPr>
          <p:nvPr/>
        </p:nvPicPr>
        <p:blipFill rotWithShape="1">
          <a:blip r:embed="rId2"/>
          <a:srcRect r="28319"/>
          <a:stretch/>
        </p:blipFill>
        <p:spPr>
          <a:xfrm>
            <a:off x="7543801" y="1291528"/>
            <a:ext cx="4648200" cy="5566472"/>
          </a:xfrm>
          <a:prstGeom prst="rect">
            <a:avLst/>
          </a:prstGeom>
        </p:spPr>
      </p:pic>
      <p:sp>
        <p:nvSpPr>
          <p:cNvPr id="2" name="Title 1">
            <a:extLst>
              <a:ext uri="{FF2B5EF4-FFF2-40B4-BE49-F238E27FC236}">
                <a16:creationId xmlns:a16="http://schemas.microsoft.com/office/drawing/2014/main" id="{2083EAD1-B11E-477A-996C-5624B18725BC}"/>
              </a:ext>
            </a:extLst>
          </p:cNvPr>
          <p:cNvSpPr>
            <a:spLocks noGrp="1"/>
          </p:cNvSpPr>
          <p:nvPr>
            <p:ph type="title"/>
          </p:nvPr>
        </p:nvSpPr>
        <p:spPr/>
        <p:txBody>
          <a:bodyPr/>
          <a:lstStyle/>
          <a:p>
            <a:r>
              <a:rPr lang="en-US" dirty="0"/>
              <a:t>Previously Described ...</a:t>
            </a:r>
          </a:p>
        </p:txBody>
      </p:sp>
      <p:sp>
        <p:nvSpPr>
          <p:cNvPr id="3" name="Content Placeholder 2">
            <a:extLst>
              <a:ext uri="{FF2B5EF4-FFF2-40B4-BE49-F238E27FC236}">
                <a16:creationId xmlns:a16="http://schemas.microsoft.com/office/drawing/2014/main" id="{B9A5EA9A-6484-4455-B356-1E4DA584D4CA}"/>
              </a:ext>
            </a:extLst>
          </p:cNvPr>
          <p:cNvSpPr>
            <a:spLocks noGrp="1"/>
          </p:cNvSpPr>
          <p:nvPr>
            <p:ph idx="1"/>
          </p:nvPr>
        </p:nvSpPr>
        <p:spPr>
          <a:xfrm>
            <a:off x="570017" y="1318161"/>
            <a:ext cx="8441248" cy="4858802"/>
          </a:xfrm>
          <a:effectLst>
            <a:glow rad="127000">
              <a:srgbClr val="C00000"/>
            </a:glow>
          </a:effectLst>
        </p:spPr>
        <p:txBody>
          <a:bodyPr/>
          <a:lstStyle/>
          <a:p>
            <a:r>
              <a:rPr lang="en-US" dirty="0"/>
              <a:t>DAY OF </a:t>
            </a:r>
            <a:r>
              <a:rPr lang="en-US" u="sng" dirty="0">
                <a:effectLst>
                  <a:glow rad="127000">
                    <a:srgbClr val="C00000"/>
                  </a:glow>
                </a:effectLst>
              </a:rPr>
              <a:t>SECOND COMING</a:t>
            </a:r>
            <a:endParaRPr lang="en-US" dirty="0"/>
          </a:p>
          <a:p>
            <a:r>
              <a:rPr lang="en-US" baseline="30000" dirty="0"/>
              <a:t>5</a:t>
            </a:r>
            <a:r>
              <a:rPr lang="en-US" dirty="0"/>
              <a:t> ... Then </a:t>
            </a:r>
            <a:r>
              <a:rPr lang="en-US" dirty="0">
                <a:effectLst>
                  <a:glow rad="127000">
                    <a:srgbClr val="C00000"/>
                  </a:glow>
                </a:effectLst>
              </a:rPr>
              <a:t>the LORD my God will come</a:t>
            </a:r>
            <a:r>
              <a:rPr lang="en-US" dirty="0"/>
              <a:t>, and all the holy ones with him.</a:t>
            </a:r>
          </a:p>
          <a:p>
            <a:r>
              <a:rPr lang="en-US" dirty="0"/>
              <a:t> </a:t>
            </a:r>
            <a:r>
              <a:rPr lang="en-US" baseline="30000" dirty="0"/>
              <a:t>6</a:t>
            </a:r>
            <a:r>
              <a:rPr lang="en-US" dirty="0"/>
              <a:t> On that day there will be no light, no cold or frost.  </a:t>
            </a:r>
            <a:r>
              <a:rPr lang="en-US" baseline="30000" dirty="0"/>
              <a:t>7</a:t>
            </a:r>
            <a:r>
              <a:rPr lang="en-US" dirty="0"/>
              <a:t> It will be a unique day, without daytime or nighttime--a day known to the LORD. When evening comes, there will be light.</a:t>
            </a:r>
          </a:p>
          <a:p>
            <a:r>
              <a:rPr lang="en-US" dirty="0"/>
              <a:t> </a:t>
            </a:r>
          </a:p>
        </p:txBody>
      </p:sp>
    </p:spTree>
    <p:extLst>
      <p:ext uri="{BB962C8B-B14F-4D97-AF65-F5344CB8AC3E}">
        <p14:creationId xmlns:p14="http://schemas.microsoft.com/office/powerpoint/2010/main" val="3469504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3EAD1-B11E-477A-996C-5624B18725BC}"/>
              </a:ext>
            </a:extLst>
          </p:cNvPr>
          <p:cNvSpPr>
            <a:spLocks noGrp="1"/>
          </p:cNvSpPr>
          <p:nvPr>
            <p:ph type="title"/>
          </p:nvPr>
        </p:nvSpPr>
        <p:spPr/>
        <p:txBody>
          <a:bodyPr/>
          <a:lstStyle/>
          <a:p>
            <a:r>
              <a:rPr lang="en-US" dirty="0"/>
              <a:t>Previously Described ...</a:t>
            </a:r>
          </a:p>
        </p:txBody>
      </p:sp>
      <p:sp>
        <p:nvSpPr>
          <p:cNvPr id="3" name="Content Placeholder 2">
            <a:extLst>
              <a:ext uri="{FF2B5EF4-FFF2-40B4-BE49-F238E27FC236}">
                <a16:creationId xmlns:a16="http://schemas.microsoft.com/office/drawing/2014/main" id="{B9A5EA9A-6484-4455-B356-1E4DA584D4CA}"/>
              </a:ext>
            </a:extLst>
          </p:cNvPr>
          <p:cNvSpPr>
            <a:spLocks noGrp="1"/>
          </p:cNvSpPr>
          <p:nvPr>
            <p:ph idx="1"/>
          </p:nvPr>
        </p:nvSpPr>
        <p:spPr>
          <a:xfrm>
            <a:off x="570017" y="1318161"/>
            <a:ext cx="8164910" cy="4858802"/>
          </a:xfrm>
        </p:spPr>
        <p:txBody>
          <a:bodyPr/>
          <a:lstStyle/>
          <a:p>
            <a:r>
              <a:rPr lang="en-US" dirty="0"/>
              <a:t>DAY OF MILLENIAL REIGN</a:t>
            </a:r>
            <a:endParaRPr lang="en-US" baseline="30000" dirty="0"/>
          </a:p>
          <a:p>
            <a:r>
              <a:rPr lang="en-US" baseline="30000" dirty="0"/>
              <a:t>8</a:t>
            </a:r>
            <a:r>
              <a:rPr lang="en-US" dirty="0"/>
              <a:t> </a:t>
            </a:r>
            <a:r>
              <a:rPr lang="en-US" dirty="0">
                <a:effectLst>
                  <a:glow rad="127000">
                    <a:srgbClr val="C00000"/>
                  </a:glow>
                </a:effectLst>
              </a:rPr>
              <a:t>On that day living water will flow out from Jerusalem</a:t>
            </a:r>
            <a:r>
              <a:rPr lang="en-US" dirty="0"/>
              <a:t>, half to the eastern sea and half to the western sea, in summer and in winter.  </a:t>
            </a:r>
            <a:r>
              <a:rPr lang="en-US" baseline="30000" dirty="0"/>
              <a:t>9</a:t>
            </a:r>
            <a:r>
              <a:rPr lang="en-US" dirty="0"/>
              <a:t> </a:t>
            </a:r>
            <a:r>
              <a:rPr lang="en-US" dirty="0">
                <a:effectLst>
                  <a:glow rad="127000">
                    <a:srgbClr val="C00000"/>
                  </a:glow>
                </a:effectLst>
              </a:rPr>
              <a:t>The LORD will be king over the whole earth</a:t>
            </a:r>
            <a:r>
              <a:rPr lang="en-US" dirty="0"/>
              <a:t>. On that day there will be one LORD, and his name the only name.</a:t>
            </a:r>
          </a:p>
          <a:p>
            <a:r>
              <a:rPr lang="en-US" dirty="0"/>
              <a:t> </a:t>
            </a:r>
          </a:p>
        </p:txBody>
      </p:sp>
      <p:pic>
        <p:nvPicPr>
          <p:cNvPr id="4" name="Picture 3">
            <a:extLst>
              <a:ext uri="{FF2B5EF4-FFF2-40B4-BE49-F238E27FC236}">
                <a16:creationId xmlns:a16="http://schemas.microsoft.com/office/drawing/2014/main" id="{32C722A3-22B1-46AF-97DB-50ADA05A77AC}"/>
              </a:ext>
            </a:extLst>
          </p:cNvPr>
          <p:cNvPicPr>
            <a:picLocks noChangeAspect="1"/>
          </p:cNvPicPr>
          <p:nvPr/>
        </p:nvPicPr>
        <p:blipFill rotWithShape="1">
          <a:blip r:embed="rId2"/>
          <a:srcRect r="28319"/>
          <a:stretch/>
        </p:blipFill>
        <p:spPr>
          <a:xfrm>
            <a:off x="7543801" y="1291528"/>
            <a:ext cx="4648200" cy="5566472"/>
          </a:xfrm>
          <a:prstGeom prst="rect">
            <a:avLst/>
          </a:prstGeom>
        </p:spPr>
      </p:pic>
    </p:spTree>
    <p:extLst>
      <p:ext uri="{BB962C8B-B14F-4D97-AF65-F5344CB8AC3E}">
        <p14:creationId xmlns:p14="http://schemas.microsoft.com/office/powerpoint/2010/main" val="2593173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A6927E-8B36-4E62-A372-4FEEDB9CDEEA}"/>
              </a:ext>
            </a:extLst>
          </p:cNvPr>
          <p:cNvSpPr/>
          <p:nvPr/>
        </p:nvSpPr>
        <p:spPr>
          <a:xfrm>
            <a:off x="0" y="0"/>
            <a:ext cx="12191999"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5DA8FA-0A0E-43BC-AB6E-BF7E5C2CD203}"/>
              </a:ext>
            </a:extLst>
          </p:cNvPr>
          <p:cNvSpPr>
            <a:spLocks noGrp="1"/>
          </p:cNvSpPr>
          <p:nvPr>
            <p:ph type="title"/>
          </p:nvPr>
        </p:nvSpPr>
        <p:spPr/>
        <p:txBody>
          <a:bodyPr/>
          <a:lstStyle/>
          <a:p>
            <a:r>
              <a:rPr lang="en-US" dirty="0"/>
              <a:t>Paul calls it “Darkness”</a:t>
            </a:r>
          </a:p>
        </p:txBody>
      </p:sp>
      <p:sp>
        <p:nvSpPr>
          <p:cNvPr id="3" name="Content Placeholder 2">
            <a:extLst>
              <a:ext uri="{FF2B5EF4-FFF2-40B4-BE49-F238E27FC236}">
                <a16:creationId xmlns:a16="http://schemas.microsoft.com/office/drawing/2014/main" id="{9CD85D3E-83A0-47D1-8F59-F7D171EB4C2A}"/>
              </a:ext>
            </a:extLst>
          </p:cNvPr>
          <p:cNvSpPr>
            <a:spLocks noGrp="1"/>
          </p:cNvSpPr>
          <p:nvPr>
            <p:ph idx="1"/>
          </p:nvPr>
        </p:nvSpPr>
        <p:spPr>
          <a:xfrm>
            <a:off x="570016" y="1318161"/>
            <a:ext cx="7996468" cy="4858802"/>
          </a:xfrm>
        </p:spPr>
        <p:txBody>
          <a:bodyPr/>
          <a:lstStyle/>
          <a:p>
            <a:pPr>
              <a:lnSpc>
                <a:spcPct val="85000"/>
              </a:lnSpc>
            </a:pPr>
            <a:r>
              <a:rPr lang="en-US" dirty="0"/>
              <a:t> 1Thes 5</a:t>
            </a:r>
            <a:r>
              <a:rPr lang="en-US" baseline="30000" dirty="0"/>
              <a:t>4</a:t>
            </a:r>
            <a:r>
              <a:rPr lang="en-US" dirty="0"/>
              <a:t> But you, brothers, are not in </a:t>
            </a:r>
            <a:r>
              <a:rPr lang="en-US" dirty="0">
                <a:effectLst>
                  <a:glow rad="127000">
                    <a:srgbClr val="C00000"/>
                  </a:glow>
                </a:effectLst>
              </a:rPr>
              <a:t>darkness</a:t>
            </a:r>
            <a:r>
              <a:rPr lang="en-US" dirty="0"/>
              <a:t> so that this day should surprise you like a thief.  </a:t>
            </a:r>
            <a:r>
              <a:rPr lang="en-US" baseline="30000" dirty="0"/>
              <a:t>5</a:t>
            </a:r>
            <a:r>
              <a:rPr lang="en-US" dirty="0"/>
              <a:t> You are all sons of the light and sons of the day. We do not belong to the </a:t>
            </a:r>
            <a:r>
              <a:rPr lang="en-US" dirty="0">
                <a:effectLst>
                  <a:glow rad="127000">
                    <a:srgbClr val="C00000"/>
                  </a:glow>
                </a:effectLst>
              </a:rPr>
              <a:t>night</a:t>
            </a:r>
            <a:r>
              <a:rPr lang="en-US" dirty="0"/>
              <a:t> or to the </a:t>
            </a:r>
            <a:r>
              <a:rPr lang="en-US" dirty="0">
                <a:effectLst>
                  <a:glow rad="127000">
                    <a:srgbClr val="C00000"/>
                  </a:glow>
                </a:effectLst>
              </a:rPr>
              <a:t>darkness</a:t>
            </a:r>
            <a:r>
              <a:rPr lang="en-US" dirty="0"/>
              <a:t>.   </a:t>
            </a:r>
            <a:r>
              <a:rPr lang="en-US" baseline="30000" dirty="0"/>
              <a:t>6</a:t>
            </a:r>
            <a:r>
              <a:rPr lang="en-US" dirty="0"/>
              <a:t> So then, let us not be like others, who are </a:t>
            </a:r>
            <a:r>
              <a:rPr lang="en-US" dirty="0">
                <a:effectLst>
                  <a:glow rad="127000">
                    <a:srgbClr val="C00000"/>
                  </a:glow>
                </a:effectLst>
              </a:rPr>
              <a:t>asleep</a:t>
            </a:r>
            <a:r>
              <a:rPr lang="en-US" dirty="0"/>
              <a:t>, but let us be alert and self-controlled.  </a:t>
            </a:r>
            <a:r>
              <a:rPr lang="en-US" baseline="30000" dirty="0"/>
              <a:t>7</a:t>
            </a:r>
            <a:r>
              <a:rPr lang="en-US" dirty="0"/>
              <a:t> For those who </a:t>
            </a:r>
            <a:r>
              <a:rPr lang="en-US" dirty="0">
                <a:effectLst>
                  <a:glow rad="127000">
                    <a:srgbClr val="C00000"/>
                  </a:glow>
                </a:effectLst>
              </a:rPr>
              <a:t>sleep</a:t>
            </a:r>
            <a:r>
              <a:rPr lang="en-US" dirty="0"/>
              <a:t>, </a:t>
            </a:r>
            <a:r>
              <a:rPr lang="en-US" dirty="0">
                <a:effectLst>
                  <a:glow rad="127000">
                    <a:srgbClr val="C00000"/>
                  </a:glow>
                </a:effectLst>
              </a:rPr>
              <a:t>sleep</a:t>
            </a:r>
            <a:r>
              <a:rPr lang="en-US" dirty="0"/>
              <a:t> at </a:t>
            </a:r>
            <a:r>
              <a:rPr lang="en-US" dirty="0">
                <a:effectLst>
                  <a:glow rad="127000">
                    <a:srgbClr val="C00000"/>
                  </a:glow>
                </a:effectLst>
              </a:rPr>
              <a:t>night</a:t>
            </a:r>
            <a:r>
              <a:rPr lang="en-US" dirty="0"/>
              <a:t>, and those who get </a:t>
            </a:r>
            <a:r>
              <a:rPr lang="en-US" dirty="0">
                <a:effectLst>
                  <a:glow rad="127000">
                    <a:srgbClr val="C00000"/>
                  </a:glow>
                </a:effectLst>
              </a:rPr>
              <a:t>drunk</a:t>
            </a:r>
            <a:r>
              <a:rPr lang="en-US" dirty="0"/>
              <a:t>, get </a:t>
            </a:r>
            <a:r>
              <a:rPr lang="en-US" dirty="0">
                <a:effectLst>
                  <a:glow rad="127000">
                    <a:srgbClr val="C00000"/>
                  </a:glow>
                </a:effectLst>
              </a:rPr>
              <a:t>drunk</a:t>
            </a:r>
            <a:r>
              <a:rPr lang="en-US" dirty="0"/>
              <a:t> at </a:t>
            </a:r>
            <a:r>
              <a:rPr lang="en-US" dirty="0">
                <a:effectLst>
                  <a:glow rad="127000">
                    <a:srgbClr val="C00000"/>
                  </a:glow>
                </a:effectLst>
              </a:rPr>
              <a:t>night</a:t>
            </a:r>
            <a:r>
              <a:rPr lang="en-US" dirty="0"/>
              <a:t>.</a:t>
            </a:r>
          </a:p>
        </p:txBody>
      </p:sp>
    </p:spTree>
    <p:extLst>
      <p:ext uri="{BB962C8B-B14F-4D97-AF65-F5344CB8AC3E}">
        <p14:creationId xmlns:p14="http://schemas.microsoft.com/office/powerpoint/2010/main" val="2471148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1ED7BF-0D18-4F17-896A-69249B8C7C34}"/>
              </a:ext>
            </a:extLst>
          </p:cNvPr>
          <p:cNvSpPr/>
          <p:nvPr/>
        </p:nvSpPr>
        <p:spPr>
          <a:xfrm>
            <a:off x="1"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D85D3E-83A0-47D1-8F59-F7D171EB4C2A}"/>
              </a:ext>
            </a:extLst>
          </p:cNvPr>
          <p:cNvSpPr>
            <a:spLocks noGrp="1"/>
          </p:cNvSpPr>
          <p:nvPr>
            <p:ph idx="1"/>
          </p:nvPr>
        </p:nvSpPr>
        <p:spPr>
          <a:xfrm>
            <a:off x="570016" y="1318161"/>
            <a:ext cx="7996468" cy="4858802"/>
          </a:xfrm>
        </p:spPr>
        <p:txBody>
          <a:bodyPr/>
          <a:lstStyle/>
          <a:p>
            <a:pPr>
              <a:lnSpc>
                <a:spcPct val="85000"/>
              </a:lnSpc>
            </a:pPr>
            <a:r>
              <a:rPr lang="en-US" dirty="0"/>
              <a:t> 1Thes 5</a:t>
            </a:r>
            <a:r>
              <a:rPr lang="en-US" baseline="30000" dirty="0"/>
              <a:t>4</a:t>
            </a:r>
            <a:r>
              <a:rPr lang="en-US" dirty="0"/>
              <a:t> But you, brothers, are not in darkness so that this day should surprise you like a thief.  </a:t>
            </a:r>
            <a:r>
              <a:rPr lang="en-US" baseline="30000" dirty="0"/>
              <a:t>5</a:t>
            </a:r>
            <a:r>
              <a:rPr lang="en-US" dirty="0"/>
              <a:t> You are all sons of </a:t>
            </a:r>
            <a:r>
              <a:rPr lang="en-US" dirty="0">
                <a:effectLst>
                  <a:glow rad="127000">
                    <a:srgbClr val="C00000"/>
                  </a:glow>
                </a:effectLst>
              </a:rPr>
              <a:t>the light </a:t>
            </a:r>
            <a:r>
              <a:rPr lang="en-US" dirty="0"/>
              <a:t>and sons of </a:t>
            </a:r>
            <a:r>
              <a:rPr lang="en-US" dirty="0">
                <a:effectLst>
                  <a:glow rad="127000">
                    <a:srgbClr val="C00000"/>
                  </a:glow>
                </a:effectLst>
              </a:rPr>
              <a:t>the day</a:t>
            </a:r>
            <a:r>
              <a:rPr lang="en-US" dirty="0"/>
              <a:t>. We do not belong to the night or to the darkness.   </a:t>
            </a:r>
            <a:r>
              <a:rPr lang="en-US" baseline="30000" dirty="0"/>
              <a:t>6</a:t>
            </a:r>
            <a:r>
              <a:rPr lang="en-US" dirty="0"/>
              <a:t> So then, let us not be like others, who are asleep, but let us be alert</a:t>
            </a:r>
            <a:r>
              <a:rPr lang="en-US" dirty="0">
                <a:effectLst>
                  <a:glow rad="127000">
                    <a:srgbClr val="C00000"/>
                  </a:glow>
                </a:effectLst>
              </a:rPr>
              <a:t> </a:t>
            </a:r>
            <a:r>
              <a:rPr lang="en-US" dirty="0"/>
              <a:t>and self-controlled.  </a:t>
            </a:r>
            <a:r>
              <a:rPr lang="en-US" baseline="30000" dirty="0"/>
              <a:t>7</a:t>
            </a:r>
            <a:r>
              <a:rPr lang="en-US" dirty="0"/>
              <a:t> For those who sleep, sleep at night, and those who get drunk, get drunk at night.</a:t>
            </a:r>
          </a:p>
        </p:txBody>
      </p:sp>
      <p:sp>
        <p:nvSpPr>
          <p:cNvPr id="2" name="Title 1">
            <a:extLst>
              <a:ext uri="{FF2B5EF4-FFF2-40B4-BE49-F238E27FC236}">
                <a16:creationId xmlns:a16="http://schemas.microsoft.com/office/drawing/2014/main" id="{F35DA8FA-0A0E-43BC-AB6E-BF7E5C2CD203}"/>
              </a:ext>
            </a:extLst>
          </p:cNvPr>
          <p:cNvSpPr>
            <a:spLocks noGrp="1"/>
          </p:cNvSpPr>
          <p:nvPr>
            <p:ph type="title"/>
          </p:nvPr>
        </p:nvSpPr>
        <p:spPr/>
        <p:txBody>
          <a:bodyPr/>
          <a:lstStyle/>
          <a:p>
            <a:r>
              <a:rPr lang="en-US" dirty="0"/>
              <a:t>Paul Speaks of light!</a:t>
            </a:r>
          </a:p>
        </p:txBody>
      </p:sp>
    </p:spTree>
    <p:extLst>
      <p:ext uri="{BB962C8B-B14F-4D97-AF65-F5344CB8AC3E}">
        <p14:creationId xmlns:p14="http://schemas.microsoft.com/office/powerpoint/2010/main" val="4274935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3F38B-3F13-4731-96E2-91E096FE2087}"/>
              </a:ext>
            </a:extLst>
          </p:cNvPr>
          <p:cNvSpPr>
            <a:spLocks noGrp="1"/>
          </p:cNvSpPr>
          <p:nvPr>
            <p:ph type="title"/>
          </p:nvPr>
        </p:nvSpPr>
        <p:spPr/>
        <p:txBody>
          <a:bodyPr/>
          <a:lstStyle/>
          <a:p>
            <a:r>
              <a:rPr lang="en-US" dirty="0"/>
              <a:t>The VICTIMS of its coming</a:t>
            </a:r>
          </a:p>
        </p:txBody>
      </p:sp>
      <p:sp>
        <p:nvSpPr>
          <p:cNvPr id="5" name="Content Placeholder 4">
            <a:extLst>
              <a:ext uri="{FF2B5EF4-FFF2-40B4-BE49-F238E27FC236}">
                <a16:creationId xmlns:a16="http://schemas.microsoft.com/office/drawing/2014/main" id="{918E5B67-000C-4612-BA99-E4808FCC756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61582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7FB4B-977E-4116-9A42-8B132E57DA0A}"/>
              </a:ext>
            </a:extLst>
          </p:cNvPr>
          <p:cNvPicPr>
            <a:picLocks noChangeAspect="1"/>
          </p:cNvPicPr>
          <p:nvPr/>
        </p:nvPicPr>
        <p:blipFill>
          <a:blip r:embed="rId2"/>
          <a:stretch>
            <a:fillRect/>
          </a:stretch>
        </p:blipFill>
        <p:spPr>
          <a:xfrm>
            <a:off x="4141406" y="1234046"/>
            <a:ext cx="3658704" cy="5485408"/>
          </a:xfrm>
          <a:prstGeom prst="rect">
            <a:avLst/>
          </a:prstGeom>
        </p:spPr>
      </p:pic>
      <p:sp>
        <p:nvSpPr>
          <p:cNvPr id="2" name="Title 1">
            <a:extLst>
              <a:ext uri="{FF2B5EF4-FFF2-40B4-BE49-F238E27FC236}">
                <a16:creationId xmlns:a16="http://schemas.microsoft.com/office/drawing/2014/main" id="{A71F318C-0050-4173-A145-DD1557C91B7C}"/>
              </a:ext>
            </a:extLst>
          </p:cNvPr>
          <p:cNvSpPr>
            <a:spLocks noGrp="1"/>
          </p:cNvSpPr>
          <p:nvPr>
            <p:ph type="title"/>
          </p:nvPr>
        </p:nvSpPr>
        <p:spPr/>
        <p:txBody>
          <a:bodyPr/>
          <a:lstStyle/>
          <a:p>
            <a:r>
              <a:rPr lang="en-US" dirty="0"/>
              <a:t>Predictive prophecy</a:t>
            </a:r>
          </a:p>
        </p:txBody>
      </p:sp>
      <p:grpSp>
        <p:nvGrpSpPr>
          <p:cNvPr id="16" name="Group 15">
            <a:extLst>
              <a:ext uri="{FF2B5EF4-FFF2-40B4-BE49-F238E27FC236}">
                <a16:creationId xmlns:a16="http://schemas.microsoft.com/office/drawing/2014/main" id="{D67BBF64-62F7-45DE-AFB0-AB24E8791AE0}"/>
              </a:ext>
            </a:extLst>
          </p:cNvPr>
          <p:cNvGrpSpPr/>
          <p:nvPr/>
        </p:nvGrpSpPr>
        <p:grpSpPr>
          <a:xfrm>
            <a:off x="4126657" y="3925130"/>
            <a:ext cx="3658704" cy="2818115"/>
            <a:chOff x="4126657" y="3925130"/>
            <a:chExt cx="3658704" cy="2818115"/>
          </a:xfrm>
        </p:grpSpPr>
        <p:grpSp>
          <p:nvGrpSpPr>
            <p:cNvPr id="12" name="Group 11">
              <a:extLst>
                <a:ext uri="{FF2B5EF4-FFF2-40B4-BE49-F238E27FC236}">
                  <a16:creationId xmlns:a16="http://schemas.microsoft.com/office/drawing/2014/main" id="{D1F02D98-BBC7-4710-B901-3DFA7B6E4932}"/>
                </a:ext>
              </a:extLst>
            </p:cNvPr>
            <p:cNvGrpSpPr/>
            <p:nvPr/>
          </p:nvGrpSpPr>
          <p:grpSpPr>
            <a:xfrm>
              <a:off x="4126657" y="3925130"/>
              <a:ext cx="3658704" cy="2818115"/>
              <a:chOff x="4126657" y="3925130"/>
              <a:chExt cx="3658704" cy="2818115"/>
            </a:xfrm>
          </p:grpSpPr>
          <p:pic>
            <p:nvPicPr>
              <p:cNvPr id="6" name="Picture 5">
                <a:extLst>
                  <a:ext uri="{FF2B5EF4-FFF2-40B4-BE49-F238E27FC236}">
                    <a16:creationId xmlns:a16="http://schemas.microsoft.com/office/drawing/2014/main" id="{CC99E4E8-9C7E-47C1-9230-6B8E3CEA1F54}"/>
                  </a:ext>
                </a:extLst>
              </p:cNvPr>
              <p:cNvPicPr>
                <a:picLocks noChangeAspect="1"/>
              </p:cNvPicPr>
              <p:nvPr/>
            </p:nvPicPr>
            <p:blipFill>
              <a:blip r:embed="rId3"/>
              <a:stretch>
                <a:fillRect/>
              </a:stretch>
            </p:blipFill>
            <p:spPr>
              <a:xfrm>
                <a:off x="4131679" y="3938608"/>
                <a:ext cx="3651551" cy="2804637"/>
              </a:xfrm>
              <a:prstGeom prst="rect">
                <a:avLst/>
              </a:prstGeom>
            </p:spPr>
          </p:pic>
          <p:cxnSp>
            <p:nvCxnSpPr>
              <p:cNvPr id="8" name="Straight Connector 7">
                <a:extLst>
                  <a:ext uri="{FF2B5EF4-FFF2-40B4-BE49-F238E27FC236}">
                    <a16:creationId xmlns:a16="http://schemas.microsoft.com/office/drawing/2014/main" id="{8A62056D-FFA1-4BD4-AA36-B685360E0F23}"/>
                  </a:ext>
                </a:extLst>
              </p:cNvPr>
              <p:cNvCxnSpPr>
                <a:cxnSpLocks/>
              </p:cNvCxnSpPr>
              <p:nvPr/>
            </p:nvCxnSpPr>
            <p:spPr>
              <a:xfrm>
                <a:off x="4126657" y="3925130"/>
                <a:ext cx="365870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7088CC91-01D0-48DD-AD64-E328004C9C80}"/>
                </a:ext>
              </a:extLst>
            </p:cNvPr>
            <p:cNvSpPr txBox="1"/>
            <p:nvPr/>
          </p:nvSpPr>
          <p:spPr>
            <a:xfrm>
              <a:off x="4384431" y="4489938"/>
              <a:ext cx="1383323"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50%</a:t>
              </a:r>
            </a:p>
          </p:txBody>
        </p:sp>
      </p:grpSp>
      <p:grpSp>
        <p:nvGrpSpPr>
          <p:cNvPr id="13" name="Group 12">
            <a:extLst>
              <a:ext uri="{FF2B5EF4-FFF2-40B4-BE49-F238E27FC236}">
                <a16:creationId xmlns:a16="http://schemas.microsoft.com/office/drawing/2014/main" id="{CEDE8983-7165-4373-B195-C042D1E5B428}"/>
              </a:ext>
            </a:extLst>
          </p:cNvPr>
          <p:cNvGrpSpPr/>
          <p:nvPr/>
        </p:nvGrpSpPr>
        <p:grpSpPr>
          <a:xfrm>
            <a:off x="5978526" y="3923071"/>
            <a:ext cx="1792022" cy="2813694"/>
            <a:chOff x="5978526" y="3923071"/>
            <a:chExt cx="1792022" cy="2813694"/>
          </a:xfrm>
        </p:grpSpPr>
        <p:pic>
          <p:nvPicPr>
            <p:cNvPr id="9" name="Picture 8">
              <a:extLst>
                <a:ext uri="{FF2B5EF4-FFF2-40B4-BE49-F238E27FC236}">
                  <a16:creationId xmlns:a16="http://schemas.microsoft.com/office/drawing/2014/main" id="{98185F54-EC1B-4FC0-A16A-A78DDEFFBEA1}"/>
                </a:ext>
              </a:extLst>
            </p:cNvPr>
            <p:cNvPicPr>
              <a:picLocks noChangeAspect="1"/>
            </p:cNvPicPr>
            <p:nvPr/>
          </p:nvPicPr>
          <p:blipFill rotWithShape="1">
            <a:blip r:embed="rId4"/>
            <a:srcRect t="1518"/>
            <a:stretch/>
          </p:blipFill>
          <p:spPr>
            <a:xfrm>
              <a:off x="5978526" y="3974690"/>
              <a:ext cx="1792022" cy="2762075"/>
            </a:xfrm>
            <a:prstGeom prst="rect">
              <a:avLst/>
            </a:prstGeom>
          </p:spPr>
        </p:pic>
        <p:cxnSp>
          <p:nvCxnSpPr>
            <p:cNvPr id="11" name="Straight Connector 10">
              <a:extLst>
                <a:ext uri="{FF2B5EF4-FFF2-40B4-BE49-F238E27FC236}">
                  <a16:creationId xmlns:a16="http://schemas.microsoft.com/office/drawing/2014/main" id="{A42D9471-13D9-4AB2-B45D-1A75AC5F547A}"/>
                </a:ext>
              </a:extLst>
            </p:cNvPr>
            <p:cNvCxnSpPr/>
            <p:nvPr/>
          </p:nvCxnSpPr>
          <p:spPr>
            <a:xfrm>
              <a:off x="5980471" y="3923071"/>
              <a:ext cx="0" cy="275794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F20B71D3-7324-4291-847B-D84BBDA6B9BB}"/>
              </a:ext>
            </a:extLst>
          </p:cNvPr>
          <p:cNvSpPr txBox="1"/>
          <p:nvPr/>
        </p:nvSpPr>
        <p:spPr>
          <a:xfrm>
            <a:off x="6224954" y="4478215"/>
            <a:ext cx="1383323"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25%</a:t>
            </a:r>
          </a:p>
        </p:txBody>
      </p:sp>
    </p:spTree>
    <p:extLst>
      <p:ext uri="{BB962C8B-B14F-4D97-AF65-F5344CB8AC3E}">
        <p14:creationId xmlns:p14="http://schemas.microsoft.com/office/powerpoint/2010/main" val="138510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n object in her hand&#10;&#10;Description automatically generated">
            <a:extLst>
              <a:ext uri="{FF2B5EF4-FFF2-40B4-BE49-F238E27FC236}">
                <a16:creationId xmlns:a16="http://schemas.microsoft.com/office/drawing/2014/main" id="{2DFD9254-4E5A-421E-AE19-3ADE694345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7885" y="1976060"/>
            <a:ext cx="4260976" cy="4174018"/>
          </a:xfrm>
          <a:prstGeom prst="rect">
            <a:avLst/>
          </a:prstGeom>
        </p:spPr>
      </p:pic>
      <p:sp>
        <p:nvSpPr>
          <p:cNvPr id="2" name="Title 1">
            <a:extLst>
              <a:ext uri="{FF2B5EF4-FFF2-40B4-BE49-F238E27FC236}">
                <a16:creationId xmlns:a16="http://schemas.microsoft.com/office/drawing/2014/main" id="{F35DA8FA-0A0E-43BC-AB6E-BF7E5C2CD203}"/>
              </a:ext>
            </a:extLst>
          </p:cNvPr>
          <p:cNvSpPr>
            <a:spLocks noGrp="1"/>
          </p:cNvSpPr>
          <p:nvPr>
            <p:ph type="title"/>
          </p:nvPr>
        </p:nvSpPr>
        <p:spPr/>
        <p:txBody>
          <a:bodyPr/>
          <a:lstStyle/>
          <a:p>
            <a:r>
              <a:rPr lang="en-US" dirty="0">
                <a:solidFill>
                  <a:srgbClr val="FF0000"/>
                </a:solidFill>
              </a:rPr>
              <a:t>Not </a:t>
            </a:r>
            <a:r>
              <a:rPr lang="en-US" dirty="0"/>
              <a:t>You, Brothers, We, Us</a:t>
            </a:r>
          </a:p>
        </p:txBody>
      </p:sp>
      <p:sp>
        <p:nvSpPr>
          <p:cNvPr id="3" name="Content Placeholder 2">
            <a:extLst>
              <a:ext uri="{FF2B5EF4-FFF2-40B4-BE49-F238E27FC236}">
                <a16:creationId xmlns:a16="http://schemas.microsoft.com/office/drawing/2014/main" id="{9CD85D3E-83A0-47D1-8F59-F7D171EB4C2A}"/>
              </a:ext>
            </a:extLst>
          </p:cNvPr>
          <p:cNvSpPr>
            <a:spLocks noGrp="1"/>
          </p:cNvSpPr>
          <p:nvPr>
            <p:ph idx="1"/>
          </p:nvPr>
        </p:nvSpPr>
        <p:spPr>
          <a:xfrm>
            <a:off x="570016" y="1318161"/>
            <a:ext cx="8662474" cy="4858802"/>
          </a:xfrm>
        </p:spPr>
        <p:txBody>
          <a:bodyPr/>
          <a:lstStyle/>
          <a:p>
            <a:pPr>
              <a:lnSpc>
                <a:spcPct val="85000"/>
              </a:lnSpc>
            </a:pPr>
            <a:r>
              <a:rPr lang="en-US" dirty="0"/>
              <a:t> </a:t>
            </a:r>
            <a:r>
              <a:rPr lang="en-US" baseline="30000" dirty="0"/>
              <a:t>4</a:t>
            </a:r>
            <a:r>
              <a:rPr lang="en-US" dirty="0"/>
              <a:t> But </a:t>
            </a:r>
            <a:r>
              <a:rPr lang="en-US" dirty="0">
                <a:effectLst>
                  <a:glow rad="127000">
                    <a:srgbClr val="C00000"/>
                  </a:glow>
                </a:effectLst>
              </a:rPr>
              <a:t>you, brothers</a:t>
            </a:r>
            <a:r>
              <a:rPr lang="en-US" dirty="0"/>
              <a:t>, are not in darkness so that this day should surprise </a:t>
            </a:r>
            <a:r>
              <a:rPr lang="en-US" dirty="0">
                <a:effectLst>
                  <a:glow rad="127000">
                    <a:srgbClr val="C00000"/>
                  </a:glow>
                </a:effectLst>
              </a:rPr>
              <a:t>you</a:t>
            </a:r>
            <a:r>
              <a:rPr lang="en-US" dirty="0"/>
              <a:t> like a thief.  </a:t>
            </a:r>
            <a:r>
              <a:rPr lang="en-US" baseline="30000" dirty="0"/>
              <a:t>5</a:t>
            </a:r>
            <a:r>
              <a:rPr lang="en-US" dirty="0"/>
              <a:t> </a:t>
            </a:r>
            <a:r>
              <a:rPr lang="en-US" dirty="0">
                <a:effectLst>
                  <a:glow rad="127000">
                    <a:srgbClr val="C00000"/>
                  </a:glow>
                </a:effectLst>
              </a:rPr>
              <a:t>You</a:t>
            </a:r>
            <a:r>
              <a:rPr lang="en-US" dirty="0"/>
              <a:t> are all sons of the light and sons of the day. </a:t>
            </a:r>
            <a:r>
              <a:rPr lang="en-US" dirty="0">
                <a:effectLst>
                  <a:glow rad="127000">
                    <a:srgbClr val="C00000"/>
                  </a:glow>
                </a:effectLst>
              </a:rPr>
              <a:t>We</a:t>
            </a:r>
            <a:r>
              <a:rPr lang="en-US" dirty="0"/>
              <a:t> do not belong to </a:t>
            </a:r>
            <a:br>
              <a:rPr lang="en-US" dirty="0"/>
            </a:br>
            <a:r>
              <a:rPr lang="en-US" dirty="0"/>
              <a:t>the night or to the darkness.   </a:t>
            </a:r>
            <a:r>
              <a:rPr lang="en-US" baseline="30000" dirty="0"/>
              <a:t>6</a:t>
            </a:r>
            <a:r>
              <a:rPr lang="en-US" dirty="0"/>
              <a:t> So </a:t>
            </a:r>
            <a:br>
              <a:rPr lang="en-US" dirty="0"/>
            </a:br>
            <a:r>
              <a:rPr lang="en-US" dirty="0"/>
              <a:t>then, let </a:t>
            </a:r>
            <a:r>
              <a:rPr lang="en-US" dirty="0">
                <a:effectLst>
                  <a:glow rad="127000">
                    <a:srgbClr val="C00000"/>
                  </a:glow>
                </a:effectLst>
              </a:rPr>
              <a:t>us</a:t>
            </a:r>
            <a:r>
              <a:rPr lang="en-US" dirty="0"/>
              <a:t> not be like others, who </a:t>
            </a:r>
            <a:br>
              <a:rPr lang="en-US" dirty="0"/>
            </a:br>
            <a:r>
              <a:rPr lang="en-US" dirty="0"/>
              <a:t>are asleep, but let </a:t>
            </a:r>
            <a:r>
              <a:rPr lang="en-US" dirty="0">
                <a:effectLst>
                  <a:glow rad="127000">
                    <a:srgbClr val="C00000"/>
                  </a:glow>
                </a:effectLst>
              </a:rPr>
              <a:t>us</a:t>
            </a:r>
            <a:r>
              <a:rPr lang="en-US" dirty="0"/>
              <a:t> be alert and </a:t>
            </a:r>
            <a:br>
              <a:rPr lang="en-US" dirty="0"/>
            </a:br>
            <a:r>
              <a:rPr lang="en-US" dirty="0"/>
              <a:t>self-controlled.  </a:t>
            </a:r>
            <a:r>
              <a:rPr lang="en-US" baseline="30000" dirty="0"/>
              <a:t>7</a:t>
            </a:r>
            <a:r>
              <a:rPr lang="en-US" dirty="0"/>
              <a:t> For those who </a:t>
            </a:r>
            <a:br>
              <a:rPr lang="en-US" dirty="0"/>
            </a:br>
            <a:r>
              <a:rPr lang="en-US" dirty="0"/>
              <a:t>sleep, sleep at night, and those who </a:t>
            </a:r>
            <a:br>
              <a:rPr lang="en-US" dirty="0"/>
            </a:br>
            <a:r>
              <a:rPr lang="en-US" dirty="0"/>
              <a:t>get drunk, get drunk at night.</a:t>
            </a:r>
          </a:p>
        </p:txBody>
      </p:sp>
    </p:spTree>
    <p:extLst>
      <p:ext uri="{BB962C8B-B14F-4D97-AF65-F5344CB8AC3E}">
        <p14:creationId xmlns:p14="http://schemas.microsoft.com/office/powerpoint/2010/main" val="409422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EC42AA-FDB7-4E5F-B747-8FC03593CEA6}"/>
              </a:ext>
            </a:extLst>
          </p:cNvPr>
          <p:cNvPicPr>
            <a:picLocks noChangeAspect="1"/>
          </p:cNvPicPr>
          <p:nvPr/>
        </p:nvPicPr>
        <p:blipFill>
          <a:blip r:embed="rId3"/>
          <a:stretch>
            <a:fillRect/>
          </a:stretch>
        </p:blipFill>
        <p:spPr>
          <a:xfrm>
            <a:off x="5427406" y="3189904"/>
            <a:ext cx="6764594" cy="3668096"/>
          </a:xfrm>
          <a:prstGeom prst="rect">
            <a:avLst/>
          </a:prstGeom>
        </p:spPr>
      </p:pic>
      <p:sp>
        <p:nvSpPr>
          <p:cNvPr id="2" name="Title 1">
            <a:extLst>
              <a:ext uri="{FF2B5EF4-FFF2-40B4-BE49-F238E27FC236}">
                <a16:creationId xmlns:a16="http://schemas.microsoft.com/office/drawing/2014/main" id="{F35DA8FA-0A0E-43BC-AB6E-BF7E5C2CD203}"/>
              </a:ext>
            </a:extLst>
          </p:cNvPr>
          <p:cNvSpPr>
            <a:spLocks noGrp="1"/>
          </p:cNvSpPr>
          <p:nvPr>
            <p:ph type="title"/>
          </p:nvPr>
        </p:nvSpPr>
        <p:spPr/>
        <p:txBody>
          <a:bodyPr/>
          <a:lstStyle/>
          <a:p>
            <a:r>
              <a:rPr lang="en-US" dirty="0">
                <a:solidFill>
                  <a:srgbClr val="FF0000"/>
                </a:solidFill>
              </a:rPr>
              <a:t>But </a:t>
            </a:r>
            <a:r>
              <a:rPr lang="en-US" dirty="0"/>
              <a:t>Those “Others” </a:t>
            </a:r>
          </a:p>
        </p:txBody>
      </p:sp>
      <p:sp>
        <p:nvSpPr>
          <p:cNvPr id="3" name="Content Placeholder 2">
            <a:extLst>
              <a:ext uri="{FF2B5EF4-FFF2-40B4-BE49-F238E27FC236}">
                <a16:creationId xmlns:a16="http://schemas.microsoft.com/office/drawing/2014/main" id="{9CD85D3E-83A0-47D1-8F59-F7D171EB4C2A}"/>
              </a:ext>
            </a:extLst>
          </p:cNvPr>
          <p:cNvSpPr>
            <a:spLocks noGrp="1"/>
          </p:cNvSpPr>
          <p:nvPr>
            <p:ph idx="1"/>
          </p:nvPr>
        </p:nvSpPr>
        <p:spPr>
          <a:xfrm>
            <a:off x="570016" y="1318161"/>
            <a:ext cx="10948474" cy="4858802"/>
          </a:xfrm>
        </p:spPr>
        <p:txBody>
          <a:bodyPr/>
          <a:lstStyle/>
          <a:p>
            <a:pPr>
              <a:lnSpc>
                <a:spcPct val="85000"/>
              </a:lnSpc>
            </a:pPr>
            <a:r>
              <a:rPr lang="en-US" dirty="0"/>
              <a:t> </a:t>
            </a:r>
            <a:r>
              <a:rPr lang="en-US" baseline="30000" dirty="0"/>
              <a:t>4</a:t>
            </a:r>
            <a:r>
              <a:rPr lang="en-US" dirty="0"/>
              <a:t> But you, brothers, are not in darkness so that this day should surprise you like a thief.  </a:t>
            </a:r>
            <a:r>
              <a:rPr lang="en-US" baseline="30000" dirty="0"/>
              <a:t>5</a:t>
            </a:r>
            <a:r>
              <a:rPr lang="en-US" dirty="0"/>
              <a:t> You are all sons of the light and sons of the day. We do not belong to the night or to the darkness.  </a:t>
            </a:r>
            <a:br>
              <a:rPr lang="en-US" dirty="0"/>
            </a:br>
            <a:r>
              <a:rPr lang="en-US" dirty="0"/>
              <a:t> </a:t>
            </a:r>
            <a:r>
              <a:rPr lang="en-US" baseline="30000" dirty="0"/>
              <a:t>6</a:t>
            </a:r>
            <a:r>
              <a:rPr lang="en-US" dirty="0"/>
              <a:t> So then, let us not be </a:t>
            </a:r>
            <a:br>
              <a:rPr lang="en-US" dirty="0"/>
            </a:br>
            <a:r>
              <a:rPr lang="en-US" dirty="0"/>
              <a:t>like </a:t>
            </a:r>
            <a:r>
              <a:rPr lang="en-US" dirty="0">
                <a:effectLst>
                  <a:glow rad="127000">
                    <a:srgbClr val="C00000"/>
                  </a:glow>
                </a:effectLst>
              </a:rPr>
              <a:t>others</a:t>
            </a:r>
            <a:r>
              <a:rPr lang="en-US" dirty="0"/>
              <a:t>, who are </a:t>
            </a:r>
            <a:br>
              <a:rPr lang="en-US" dirty="0"/>
            </a:br>
            <a:r>
              <a:rPr lang="en-US" dirty="0"/>
              <a:t>asleep, but let us be alert and </a:t>
            </a:r>
            <a:br>
              <a:rPr lang="en-US" dirty="0"/>
            </a:br>
            <a:r>
              <a:rPr lang="en-US" dirty="0"/>
              <a:t>self-controlled.  </a:t>
            </a:r>
            <a:r>
              <a:rPr lang="en-US" baseline="30000" dirty="0"/>
              <a:t>7</a:t>
            </a:r>
            <a:r>
              <a:rPr lang="en-US" dirty="0"/>
              <a:t> For </a:t>
            </a:r>
            <a:r>
              <a:rPr lang="en-US" dirty="0">
                <a:effectLst>
                  <a:glow rad="127000">
                    <a:srgbClr val="C00000"/>
                  </a:glow>
                </a:effectLst>
              </a:rPr>
              <a:t>those</a:t>
            </a:r>
            <a:r>
              <a:rPr lang="en-US" dirty="0"/>
              <a:t> </a:t>
            </a:r>
            <a:r>
              <a:rPr lang="en-US" dirty="0">
                <a:effectLst>
                  <a:glow rad="127000">
                    <a:srgbClr val="C00000"/>
                  </a:glow>
                </a:effectLst>
              </a:rPr>
              <a:t>who </a:t>
            </a:r>
            <a:br>
              <a:rPr lang="en-US" dirty="0">
                <a:effectLst>
                  <a:glow rad="127000">
                    <a:srgbClr val="C00000"/>
                  </a:glow>
                </a:effectLst>
              </a:rPr>
            </a:br>
            <a:r>
              <a:rPr lang="en-US" dirty="0">
                <a:effectLst>
                  <a:glow rad="127000">
                    <a:srgbClr val="C00000"/>
                  </a:glow>
                </a:effectLst>
              </a:rPr>
              <a:t>sleep</a:t>
            </a:r>
            <a:r>
              <a:rPr lang="en-US" dirty="0"/>
              <a:t>, sleep </a:t>
            </a:r>
            <a:r>
              <a:rPr lang="en-US" dirty="0">
                <a:effectLst>
                  <a:glow rad="127000">
                    <a:srgbClr val="C00000"/>
                  </a:glow>
                </a:effectLst>
              </a:rPr>
              <a:t>at night</a:t>
            </a:r>
            <a:r>
              <a:rPr lang="en-US" dirty="0"/>
              <a:t>, and </a:t>
            </a:r>
            <a:r>
              <a:rPr lang="en-US" dirty="0">
                <a:effectLst>
                  <a:glow rad="127000">
                    <a:srgbClr val="C00000"/>
                  </a:glow>
                </a:effectLst>
              </a:rPr>
              <a:t>those </a:t>
            </a:r>
            <a:br>
              <a:rPr lang="en-US" dirty="0">
                <a:effectLst>
                  <a:glow rad="127000">
                    <a:srgbClr val="C00000"/>
                  </a:glow>
                </a:effectLst>
              </a:rPr>
            </a:br>
            <a:r>
              <a:rPr lang="en-US" dirty="0">
                <a:effectLst>
                  <a:glow rad="127000">
                    <a:srgbClr val="C00000"/>
                  </a:glow>
                </a:effectLst>
              </a:rPr>
              <a:t>who get drunk</a:t>
            </a:r>
            <a:r>
              <a:rPr lang="en-US" dirty="0"/>
              <a:t>, get drunk at night.</a:t>
            </a:r>
          </a:p>
        </p:txBody>
      </p:sp>
    </p:spTree>
    <p:extLst>
      <p:ext uri="{BB962C8B-B14F-4D97-AF65-F5344CB8AC3E}">
        <p14:creationId xmlns:p14="http://schemas.microsoft.com/office/powerpoint/2010/main" val="8219134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DD27BC-FD60-4BC6-944C-81C86800EE83}"/>
              </a:ext>
            </a:extLst>
          </p:cNvPr>
          <p:cNvPicPr>
            <a:picLocks noChangeAspect="1"/>
          </p:cNvPicPr>
          <p:nvPr/>
        </p:nvPicPr>
        <p:blipFill>
          <a:blip r:embed="rId2"/>
          <a:stretch>
            <a:fillRect/>
          </a:stretch>
        </p:blipFill>
        <p:spPr>
          <a:xfrm>
            <a:off x="2538248" y="0"/>
            <a:ext cx="7341543" cy="6676370"/>
          </a:xfrm>
          <a:prstGeom prst="rect">
            <a:avLst/>
          </a:prstGeom>
        </p:spPr>
      </p:pic>
      <p:sp>
        <p:nvSpPr>
          <p:cNvPr id="2" name="Title 1">
            <a:extLst>
              <a:ext uri="{FF2B5EF4-FFF2-40B4-BE49-F238E27FC236}">
                <a16:creationId xmlns:a16="http://schemas.microsoft.com/office/drawing/2014/main" id="{CCF3F38B-3F13-4731-96E2-91E096FE2087}"/>
              </a:ext>
            </a:extLst>
          </p:cNvPr>
          <p:cNvSpPr>
            <a:spLocks noGrp="1"/>
          </p:cNvSpPr>
          <p:nvPr>
            <p:ph type="title"/>
          </p:nvPr>
        </p:nvSpPr>
        <p:spPr/>
        <p:txBody>
          <a:bodyPr/>
          <a:lstStyle/>
          <a:p>
            <a:r>
              <a:rPr lang="en-US" dirty="0"/>
              <a:t>The rescued from its coming</a:t>
            </a:r>
          </a:p>
        </p:txBody>
      </p:sp>
      <p:sp>
        <p:nvSpPr>
          <p:cNvPr id="5" name="Content Placeholder 4">
            <a:extLst>
              <a:ext uri="{FF2B5EF4-FFF2-40B4-BE49-F238E27FC236}">
                <a16:creationId xmlns:a16="http://schemas.microsoft.com/office/drawing/2014/main" id="{918E5B67-000C-4612-BA99-E4808FCC756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5999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162A6-C14F-4927-BCC2-0F78B2DC7BE8}"/>
              </a:ext>
            </a:extLst>
          </p:cNvPr>
          <p:cNvSpPr>
            <a:spLocks noGrp="1"/>
          </p:cNvSpPr>
          <p:nvPr>
            <p:ph type="title"/>
          </p:nvPr>
        </p:nvSpPr>
        <p:spPr/>
        <p:txBody>
          <a:bodyPr/>
          <a:lstStyle/>
          <a:p>
            <a:r>
              <a:rPr lang="en-US" dirty="0"/>
              <a:t>Those who “Put On” ...</a:t>
            </a:r>
          </a:p>
        </p:txBody>
      </p:sp>
      <p:sp>
        <p:nvSpPr>
          <p:cNvPr id="3" name="Content Placeholder 2">
            <a:extLst>
              <a:ext uri="{FF2B5EF4-FFF2-40B4-BE49-F238E27FC236}">
                <a16:creationId xmlns:a16="http://schemas.microsoft.com/office/drawing/2014/main" id="{ABA87335-13AA-4E9A-A2EC-B74D87ED3C9E}"/>
              </a:ext>
            </a:extLst>
          </p:cNvPr>
          <p:cNvSpPr>
            <a:spLocks noGrp="1"/>
          </p:cNvSpPr>
          <p:nvPr>
            <p:ph idx="1"/>
          </p:nvPr>
        </p:nvSpPr>
        <p:spPr>
          <a:xfrm>
            <a:off x="570016" y="1318161"/>
            <a:ext cx="7551300" cy="4858802"/>
          </a:xfrm>
        </p:spPr>
        <p:txBody>
          <a:bodyPr/>
          <a:lstStyle/>
          <a:p>
            <a:r>
              <a:rPr lang="en-US" dirty="0">
                <a:solidFill>
                  <a:srgbClr val="C00000">
                    <a:alpha val="0"/>
                  </a:srgbClr>
                </a:solidFill>
                <a:effectLst>
                  <a:glow rad="127000">
                    <a:schemeClr val="bg1"/>
                  </a:glow>
                </a:effectLst>
                <a:latin typeface="+mn-lt"/>
              </a:rPr>
              <a:t>Be Self-Controlled</a:t>
            </a:r>
          </a:p>
          <a:p>
            <a:r>
              <a:rPr lang="en-US" dirty="0"/>
              <a:t> </a:t>
            </a:r>
            <a:r>
              <a:rPr lang="en-US" baseline="30000" dirty="0"/>
              <a:t>8</a:t>
            </a:r>
            <a:r>
              <a:rPr lang="en-US" dirty="0"/>
              <a:t> But since we belong to the day, </a:t>
            </a:r>
            <a:br>
              <a:rPr lang="en-US" dirty="0"/>
            </a:br>
            <a:r>
              <a:rPr lang="en-US" dirty="0"/>
              <a:t>let us </a:t>
            </a:r>
            <a:r>
              <a:rPr lang="en-US" dirty="0">
                <a:effectLst>
                  <a:glow rad="127000">
                    <a:srgbClr val="C00000"/>
                  </a:glow>
                </a:effectLst>
              </a:rPr>
              <a:t>be self-controlled</a:t>
            </a:r>
            <a:r>
              <a:rPr lang="en-US" dirty="0"/>
              <a:t>, </a:t>
            </a:r>
            <a:r>
              <a:rPr lang="en-US" dirty="0">
                <a:effectLst>
                  <a:glow rad="254000">
                    <a:srgbClr val="C00000"/>
                  </a:glow>
                </a:effectLst>
              </a:rPr>
              <a:t>putting </a:t>
            </a:r>
            <a:br>
              <a:rPr lang="en-US" dirty="0">
                <a:effectLst>
                  <a:glow rad="254000">
                    <a:srgbClr val="C00000"/>
                  </a:glow>
                </a:effectLst>
              </a:rPr>
            </a:br>
            <a:r>
              <a:rPr lang="en-US" dirty="0">
                <a:effectLst>
                  <a:glow rad="254000">
                    <a:srgbClr val="C00000"/>
                  </a:glow>
                </a:effectLst>
              </a:rPr>
              <a:t>on</a:t>
            </a:r>
            <a:r>
              <a:rPr lang="en-US" dirty="0"/>
              <a:t> faith and love as a breastplate, and the hope of salvation as a helmet.</a:t>
            </a:r>
          </a:p>
        </p:txBody>
      </p:sp>
    </p:spTree>
    <p:extLst>
      <p:ext uri="{BB962C8B-B14F-4D97-AF65-F5344CB8AC3E}">
        <p14:creationId xmlns:p14="http://schemas.microsoft.com/office/powerpoint/2010/main" val="1438056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CACA3-29F7-48A5-A036-041C1EF73835}"/>
              </a:ext>
            </a:extLst>
          </p:cNvPr>
          <p:cNvPicPr>
            <a:picLocks noChangeAspect="1"/>
          </p:cNvPicPr>
          <p:nvPr/>
        </p:nvPicPr>
        <p:blipFill rotWithShape="1">
          <a:blip r:embed="rId2"/>
          <a:srcRect r="15568"/>
          <a:stretch/>
        </p:blipFill>
        <p:spPr>
          <a:xfrm>
            <a:off x="4202471" y="0"/>
            <a:ext cx="7989529" cy="6858000"/>
          </a:xfrm>
          <a:prstGeom prst="rect">
            <a:avLst/>
          </a:prstGeom>
        </p:spPr>
      </p:pic>
      <p:sp>
        <p:nvSpPr>
          <p:cNvPr id="2" name="Title 1">
            <a:extLst>
              <a:ext uri="{FF2B5EF4-FFF2-40B4-BE49-F238E27FC236}">
                <a16:creationId xmlns:a16="http://schemas.microsoft.com/office/drawing/2014/main" id="{80B162A6-C14F-4927-BCC2-0F78B2DC7BE8}"/>
              </a:ext>
            </a:extLst>
          </p:cNvPr>
          <p:cNvSpPr>
            <a:spLocks noGrp="1"/>
          </p:cNvSpPr>
          <p:nvPr>
            <p:ph type="title"/>
          </p:nvPr>
        </p:nvSpPr>
        <p:spPr/>
        <p:txBody>
          <a:bodyPr/>
          <a:lstStyle/>
          <a:p>
            <a:r>
              <a:rPr lang="en-US" dirty="0"/>
              <a:t>Those who “Put On” ...</a:t>
            </a:r>
          </a:p>
        </p:txBody>
      </p:sp>
      <p:sp>
        <p:nvSpPr>
          <p:cNvPr id="3" name="Content Placeholder 2">
            <a:extLst>
              <a:ext uri="{FF2B5EF4-FFF2-40B4-BE49-F238E27FC236}">
                <a16:creationId xmlns:a16="http://schemas.microsoft.com/office/drawing/2014/main" id="{ABA87335-13AA-4E9A-A2EC-B74D87ED3C9E}"/>
              </a:ext>
            </a:extLst>
          </p:cNvPr>
          <p:cNvSpPr>
            <a:spLocks noGrp="1"/>
          </p:cNvSpPr>
          <p:nvPr>
            <p:ph idx="1"/>
          </p:nvPr>
        </p:nvSpPr>
        <p:spPr>
          <a:xfrm>
            <a:off x="570016" y="1318161"/>
            <a:ext cx="7551300" cy="4858802"/>
          </a:xfrm>
        </p:spPr>
        <p:txBody>
          <a:bodyPr/>
          <a:lstStyle/>
          <a:p>
            <a:r>
              <a:rPr lang="en-US" u="sng" dirty="0">
                <a:solidFill>
                  <a:srgbClr val="C00000"/>
                </a:solidFill>
                <a:effectLst>
                  <a:glow rad="127000">
                    <a:schemeClr val="bg1"/>
                  </a:glow>
                </a:effectLst>
                <a:latin typeface="+mn-lt"/>
              </a:rPr>
              <a:t>SOBRIETY</a:t>
            </a:r>
            <a:r>
              <a:rPr lang="en-US" dirty="0">
                <a:latin typeface="+mn-lt"/>
              </a:rPr>
              <a:t> – NOT </a:t>
            </a:r>
            <a:r>
              <a:rPr lang="en-US" u="sng" dirty="0">
                <a:solidFill>
                  <a:srgbClr val="C00000"/>
                </a:solidFill>
                <a:effectLst>
                  <a:glow rad="127000">
                    <a:schemeClr val="bg1"/>
                  </a:glow>
                </a:effectLst>
                <a:latin typeface="+mn-lt"/>
              </a:rPr>
              <a:t>DRUNKENESS</a:t>
            </a:r>
            <a:endParaRPr lang="en-US" dirty="0">
              <a:solidFill>
                <a:srgbClr val="C00000"/>
              </a:solidFill>
              <a:effectLst>
                <a:glow rad="127000">
                  <a:schemeClr val="bg1"/>
                </a:glow>
              </a:effectLst>
              <a:latin typeface="+mn-lt"/>
            </a:endParaRPr>
          </a:p>
          <a:p>
            <a:r>
              <a:rPr lang="en-US" dirty="0"/>
              <a:t> </a:t>
            </a:r>
            <a:r>
              <a:rPr lang="en-US" baseline="30000" dirty="0"/>
              <a:t>8</a:t>
            </a:r>
            <a:r>
              <a:rPr lang="en-US" dirty="0"/>
              <a:t> But since we belong to the day, </a:t>
            </a:r>
            <a:br>
              <a:rPr lang="en-US" dirty="0"/>
            </a:br>
            <a:r>
              <a:rPr lang="en-US" dirty="0"/>
              <a:t>let us be </a:t>
            </a:r>
            <a:r>
              <a:rPr lang="en-US" dirty="0">
                <a:effectLst>
                  <a:glow rad="127000">
                    <a:srgbClr val="C00000"/>
                  </a:glow>
                </a:effectLst>
              </a:rPr>
              <a:t>self-controlled</a:t>
            </a:r>
            <a:r>
              <a:rPr lang="en-US" dirty="0"/>
              <a:t>, putting </a:t>
            </a:r>
            <a:br>
              <a:rPr lang="en-US" dirty="0"/>
            </a:br>
            <a:r>
              <a:rPr lang="en-US" dirty="0"/>
              <a:t>on faith and love as a breastplate, and the hope of salvation as a helmet.</a:t>
            </a:r>
          </a:p>
        </p:txBody>
      </p:sp>
      <p:sp>
        <p:nvSpPr>
          <p:cNvPr id="5" name="&quot;Not Allowed&quot; Symbol 4">
            <a:extLst>
              <a:ext uri="{FF2B5EF4-FFF2-40B4-BE49-F238E27FC236}">
                <a16:creationId xmlns:a16="http://schemas.microsoft.com/office/drawing/2014/main" id="{6EEB043E-E571-40FF-9686-0C4244282A98}"/>
              </a:ext>
            </a:extLst>
          </p:cNvPr>
          <p:cNvSpPr/>
          <p:nvPr/>
        </p:nvSpPr>
        <p:spPr>
          <a:xfrm>
            <a:off x="7614745" y="2017986"/>
            <a:ext cx="3883572" cy="3720663"/>
          </a:xfrm>
          <a:prstGeom prst="noSmoking">
            <a:avLst>
              <a:gd name="adj" fmla="val 8998"/>
            </a:avLst>
          </a:prstGeom>
          <a:solidFill>
            <a:srgbClr val="C0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D8283B52-F160-4060-8FFA-52B4DA866128}"/>
              </a:ext>
            </a:extLst>
          </p:cNvPr>
          <p:cNvSpPr txBox="1"/>
          <p:nvPr/>
        </p:nvSpPr>
        <p:spPr>
          <a:xfrm>
            <a:off x="2554014" y="2506717"/>
            <a:ext cx="3468414" cy="707886"/>
          </a:xfrm>
          <a:prstGeom prst="rect">
            <a:avLst/>
          </a:prstGeom>
          <a:noFill/>
        </p:spPr>
        <p:txBody>
          <a:bodyPr wrap="square" rtlCol="0">
            <a:spAutoFit/>
          </a:bodyPr>
          <a:lstStyle/>
          <a:p>
            <a:r>
              <a:rPr lang="en-US" sz="4000" b="1" dirty="0">
                <a:solidFill>
                  <a:schemeClr val="bg1"/>
                </a:solidFill>
                <a:effectLst>
                  <a:glow rad="254000">
                    <a:srgbClr val="C00000"/>
                  </a:glow>
                </a:effectLst>
              </a:rPr>
              <a:t>----SOBER----</a:t>
            </a:r>
          </a:p>
        </p:txBody>
      </p:sp>
    </p:spTree>
    <p:extLst>
      <p:ext uri="{BB962C8B-B14F-4D97-AF65-F5344CB8AC3E}">
        <p14:creationId xmlns:p14="http://schemas.microsoft.com/office/powerpoint/2010/main" val="216111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162A6-C14F-4927-BCC2-0F78B2DC7BE8}"/>
              </a:ext>
            </a:extLst>
          </p:cNvPr>
          <p:cNvSpPr>
            <a:spLocks noGrp="1"/>
          </p:cNvSpPr>
          <p:nvPr>
            <p:ph type="title"/>
          </p:nvPr>
        </p:nvSpPr>
        <p:spPr/>
        <p:txBody>
          <a:bodyPr/>
          <a:lstStyle/>
          <a:p>
            <a:r>
              <a:rPr lang="en-US" dirty="0"/>
              <a:t>Those who “Put On” ...</a:t>
            </a:r>
          </a:p>
        </p:txBody>
      </p:sp>
      <p:sp>
        <p:nvSpPr>
          <p:cNvPr id="3" name="Content Placeholder 2">
            <a:extLst>
              <a:ext uri="{FF2B5EF4-FFF2-40B4-BE49-F238E27FC236}">
                <a16:creationId xmlns:a16="http://schemas.microsoft.com/office/drawing/2014/main" id="{ABA87335-13AA-4E9A-A2EC-B74D87ED3C9E}"/>
              </a:ext>
            </a:extLst>
          </p:cNvPr>
          <p:cNvSpPr>
            <a:spLocks noGrp="1"/>
          </p:cNvSpPr>
          <p:nvPr>
            <p:ph idx="1"/>
          </p:nvPr>
        </p:nvSpPr>
        <p:spPr>
          <a:xfrm>
            <a:off x="570016" y="1318161"/>
            <a:ext cx="8814616" cy="4858802"/>
          </a:xfrm>
        </p:spPr>
        <p:txBody>
          <a:bodyPr/>
          <a:lstStyle/>
          <a:p>
            <a:r>
              <a:rPr lang="en-US" u="sng" dirty="0">
                <a:solidFill>
                  <a:srgbClr val="C00000"/>
                </a:solidFill>
                <a:effectLst>
                  <a:glow rad="127000">
                    <a:schemeClr val="bg1"/>
                  </a:glow>
                </a:effectLst>
                <a:latin typeface="+mn-lt"/>
              </a:rPr>
              <a:t>FAITH</a:t>
            </a:r>
            <a:r>
              <a:rPr lang="en-US" dirty="0">
                <a:solidFill>
                  <a:srgbClr val="C00000"/>
                </a:solidFill>
                <a:effectLst>
                  <a:glow rad="127000">
                    <a:schemeClr val="bg1"/>
                  </a:glow>
                </a:effectLst>
                <a:latin typeface="+mn-lt"/>
              </a:rPr>
              <a:t> </a:t>
            </a:r>
            <a:r>
              <a:rPr lang="en-US" dirty="0"/>
              <a:t>– NOT </a:t>
            </a:r>
            <a:r>
              <a:rPr lang="en-US" u="sng" dirty="0">
                <a:solidFill>
                  <a:srgbClr val="C00000"/>
                </a:solidFill>
                <a:effectLst>
                  <a:glow rad="127000">
                    <a:schemeClr val="bg1"/>
                  </a:glow>
                </a:effectLst>
              </a:rPr>
              <a:t>DOUBT</a:t>
            </a:r>
          </a:p>
          <a:p>
            <a:r>
              <a:rPr lang="en-US" dirty="0"/>
              <a:t> </a:t>
            </a:r>
            <a:r>
              <a:rPr lang="en-US" baseline="30000" dirty="0"/>
              <a:t>8</a:t>
            </a:r>
            <a:r>
              <a:rPr lang="en-US" dirty="0"/>
              <a:t> But since we belong to the day, </a:t>
            </a:r>
            <a:br>
              <a:rPr lang="en-US" dirty="0"/>
            </a:br>
            <a:r>
              <a:rPr lang="en-US" dirty="0"/>
              <a:t>let us be self-controlled, </a:t>
            </a:r>
            <a:r>
              <a:rPr lang="en-US" dirty="0">
                <a:effectLst>
                  <a:glow rad="127000">
                    <a:srgbClr val="C00000"/>
                  </a:glow>
                </a:effectLst>
              </a:rPr>
              <a:t>putting </a:t>
            </a:r>
            <a:br>
              <a:rPr lang="en-US" dirty="0">
                <a:effectLst>
                  <a:glow rad="127000">
                    <a:srgbClr val="C00000"/>
                  </a:glow>
                </a:effectLst>
              </a:rPr>
            </a:br>
            <a:r>
              <a:rPr lang="en-US" dirty="0">
                <a:effectLst>
                  <a:glow rad="127000">
                    <a:srgbClr val="C00000"/>
                  </a:glow>
                </a:effectLst>
              </a:rPr>
              <a:t>on faith </a:t>
            </a:r>
            <a:r>
              <a:rPr lang="en-US" dirty="0"/>
              <a:t>and love as a breastplate, </a:t>
            </a:r>
            <a:br>
              <a:rPr lang="en-US" dirty="0"/>
            </a:br>
            <a:r>
              <a:rPr lang="en-US" dirty="0"/>
              <a:t>and the hope of salvation as a </a:t>
            </a:r>
            <a:br>
              <a:rPr lang="en-US" dirty="0"/>
            </a:br>
            <a:r>
              <a:rPr lang="en-US" dirty="0"/>
              <a:t>helmet.</a:t>
            </a:r>
          </a:p>
        </p:txBody>
      </p:sp>
      <p:pic>
        <p:nvPicPr>
          <p:cNvPr id="4" name="Picture 3">
            <a:extLst>
              <a:ext uri="{FF2B5EF4-FFF2-40B4-BE49-F238E27FC236}">
                <a16:creationId xmlns:a16="http://schemas.microsoft.com/office/drawing/2014/main" id="{BCCC676E-BADA-4F00-B30C-4994933F75E7}"/>
              </a:ext>
            </a:extLst>
          </p:cNvPr>
          <p:cNvPicPr>
            <a:picLocks noChangeAspect="1"/>
          </p:cNvPicPr>
          <p:nvPr/>
        </p:nvPicPr>
        <p:blipFill>
          <a:blip r:embed="rId3"/>
          <a:stretch>
            <a:fillRect/>
          </a:stretch>
        </p:blipFill>
        <p:spPr>
          <a:xfrm>
            <a:off x="7300602" y="867102"/>
            <a:ext cx="4891398" cy="6400801"/>
          </a:xfrm>
          <a:prstGeom prst="rect">
            <a:avLst/>
          </a:prstGeom>
        </p:spPr>
      </p:pic>
    </p:spTree>
    <p:extLst>
      <p:ext uri="{BB962C8B-B14F-4D97-AF65-F5344CB8AC3E}">
        <p14:creationId xmlns:p14="http://schemas.microsoft.com/office/powerpoint/2010/main" val="1502230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B82102-A8AA-491C-82CB-BDB3B66C0B63}"/>
              </a:ext>
            </a:extLst>
          </p:cNvPr>
          <p:cNvPicPr>
            <a:picLocks noChangeAspect="1"/>
          </p:cNvPicPr>
          <p:nvPr/>
        </p:nvPicPr>
        <p:blipFill>
          <a:blip r:embed="rId3"/>
          <a:stretch>
            <a:fillRect/>
          </a:stretch>
        </p:blipFill>
        <p:spPr>
          <a:xfrm>
            <a:off x="6529675" y="710476"/>
            <a:ext cx="6605505" cy="6351447"/>
          </a:xfrm>
          <a:prstGeom prst="rect">
            <a:avLst/>
          </a:prstGeom>
        </p:spPr>
      </p:pic>
      <p:sp>
        <p:nvSpPr>
          <p:cNvPr id="2" name="Title 1">
            <a:extLst>
              <a:ext uri="{FF2B5EF4-FFF2-40B4-BE49-F238E27FC236}">
                <a16:creationId xmlns:a16="http://schemas.microsoft.com/office/drawing/2014/main" id="{80B162A6-C14F-4927-BCC2-0F78B2DC7BE8}"/>
              </a:ext>
            </a:extLst>
          </p:cNvPr>
          <p:cNvSpPr>
            <a:spLocks noGrp="1"/>
          </p:cNvSpPr>
          <p:nvPr>
            <p:ph type="title"/>
          </p:nvPr>
        </p:nvSpPr>
        <p:spPr/>
        <p:txBody>
          <a:bodyPr/>
          <a:lstStyle/>
          <a:p>
            <a:r>
              <a:rPr lang="en-US" dirty="0"/>
              <a:t>Those who “Put On” ...</a:t>
            </a:r>
          </a:p>
        </p:txBody>
      </p:sp>
      <p:sp>
        <p:nvSpPr>
          <p:cNvPr id="3" name="Content Placeholder 2">
            <a:extLst>
              <a:ext uri="{FF2B5EF4-FFF2-40B4-BE49-F238E27FC236}">
                <a16:creationId xmlns:a16="http://schemas.microsoft.com/office/drawing/2014/main" id="{ABA87335-13AA-4E9A-A2EC-B74D87ED3C9E}"/>
              </a:ext>
            </a:extLst>
          </p:cNvPr>
          <p:cNvSpPr>
            <a:spLocks noGrp="1"/>
          </p:cNvSpPr>
          <p:nvPr>
            <p:ph idx="1"/>
          </p:nvPr>
        </p:nvSpPr>
        <p:spPr>
          <a:xfrm>
            <a:off x="570016" y="1318161"/>
            <a:ext cx="8814616" cy="4858802"/>
          </a:xfrm>
        </p:spPr>
        <p:txBody>
          <a:bodyPr/>
          <a:lstStyle/>
          <a:p>
            <a:r>
              <a:rPr lang="en-US" u="sng" dirty="0">
                <a:solidFill>
                  <a:srgbClr val="C00000"/>
                </a:solidFill>
                <a:effectLst>
                  <a:glow rad="127000">
                    <a:schemeClr val="bg1"/>
                  </a:glow>
                </a:effectLst>
                <a:latin typeface="+mn-lt"/>
              </a:rPr>
              <a:t>LOVE</a:t>
            </a:r>
            <a:r>
              <a:rPr lang="en-US" dirty="0">
                <a:solidFill>
                  <a:srgbClr val="C00000"/>
                </a:solidFill>
                <a:effectLst>
                  <a:glow rad="127000">
                    <a:schemeClr val="bg1"/>
                  </a:glow>
                </a:effectLst>
                <a:latin typeface="+mn-lt"/>
              </a:rPr>
              <a:t> </a:t>
            </a:r>
            <a:r>
              <a:rPr lang="en-US" dirty="0"/>
              <a:t>– NOT </a:t>
            </a:r>
            <a:r>
              <a:rPr lang="en-US" u="sng" dirty="0">
                <a:solidFill>
                  <a:srgbClr val="C00000"/>
                </a:solidFill>
                <a:effectLst>
                  <a:glow rad="127000">
                    <a:schemeClr val="bg1"/>
                  </a:glow>
                </a:effectLst>
              </a:rPr>
              <a:t>SELF-CENTEREDNESS</a:t>
            </a:r>
            <a:endParaRPr lang="en-US" dirty="0">
              <a:solidFill>
                <a:srgbClr val="C00000"/>
              </a:solidFill>
              <a:effectLst>
                <a:glow rad="127000">
                  <a:schemeClr val="bg1"/>
                </a:glow>
              </a:effectLst>
            </a:endParaRPr>
          </a:p>
          <a:p>
            <a:r>
              <a:rPr lang="en-US" dirty="0"/>
              <a:t> </a:t>
            </a:r>
            <a:r>
              <a:rPr lang="en-US" baseline="30000" dirty="0"/>
              <a:t>8</a:t>
            </a:r>
            <a:r>
              <a:rPr lang="en-US" dirty="0"/>
              <a:t> But since we belong to the day, </a:t>
            </a:r>
            <a:br>
              <a:rPr lang="en-US" dirty="0"/>
            </a:br>
            <a:r>
              <a:rPr lang="en-US" dirty="0"/>
              <a:t>let us be self-controlled, </a:t>
            </a:r>
            <a:r>
              <a:rPr lang="en-US" dirty="0">
                <a:effectLst>
                  <a:glow rad="127000">
                    <a:srgbClr val="C00000"/>
                  </a:glow>
                </a:effectLst>
              </a:rPr>
              <a:t>putting </a:t>
            </a:r>
            <a:br>
              <a:rPr lang="en-US" dirty="0">
                <a:effectLst>
                  <a:glow rad="127000">
                    <a:srgbClr val="C00000"/>
                  </a:glow>
                </a:effectLst>
              </a:rPr>
            </a:br>
            <a:r>
              <a:rPr lang="en-US" dirty="0">
                <a:effectLst>
                  <a:glow rad="127000">
                    <a:srgbClr val="C00000"/>
                  </a:glow>
                </a:effectLst>
              </a:rPr>
              <a:t>on faith </a:t>
            </a:r>
            <a:r>
              <a:rPr lang="en-US" dirty="0"/>
              <a:t>and </a:t>
            </a:r>
            <a:r>
              <a:rPr lang="en-US" dirty="0">
                <a:effectLst>
                  <a:glow rad="127000">
                    <a:srgbClr val="C00000"/>
                  </a:glow>
                </a:effectLst>
              </a:rPr>
              <a:t>love</a:t>
            </a:r>
            <a:r>
              <a:rPr lang="en-US" dirty="0"/>
              <a:t> </a:t>
            </a:r>
            <a:r>
              <a:rPr lang="en-US" dirty="0">
                <a:effectLst>
                  <a:glow rad="127000">
                    <a:srgbClr val="C00000"/>
                  </a:glow>
                </a:effectLst>
              </a:rPr>
              <a:t>as a breastplate</a:t>
            </a:r>
            <a:r>
              <a:rPr lang="en-US" dirty="0"/>
              <a:t>, </a:t>
            </a:r>
            <a:br>
              <a:rPr lang="en-US" dirty="0"/>
            </a:br>
            <a:r>
              <a:rPr lang="en-US" dirty="0"/>
              <a:t>and the hope of salvation as a </a:t>
            </a:r>
            <a:br>
              <a:rPr lang="en-US" dirty="0"/>
            </a:br>
            <a:r>
              <a:rPr lang="en-US" dirty="0"/>
              <a:t>helmet.</a:t>
            </a:r>
          </a:p>
        </p:txBody>
      </p:sp>
    </p:spTree>
    <p:extLst>
      <p:ext uri="{BB962C8B-B14F-4D97-AF65-F5344CB8AC3E}">
        <p14:creationId xmlns:p14="http://schemas.microsoft.com/office/powerpoint/2010/main" val="1090146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53FC01-7427-4394-95FB-732A3576862A}"/>
              </a:ext>
            </a:extLst>
          </p:cNvPr>
          <p:cNvPicPr>
            <a:picLocks noChangeAspect="1"/>
          </p:cNvPicPr>
          <p:nvPr/>
        </p:nvPicPr>
        <p:blipFill>
          <a:blip r:embed="rId2"/>
          <a:stretch>
            <a:fillRect/>
          </a:stretch>
        </p:blipFill>
        <p:spPr>
          <a:xfrm flipH="1">
            <a:off x="6060204" y="567558"/>
            <a:ext cx="7449855" cy="6858000"/>
          </a:xfrm>
          <a:prstGeom prst="rect">
            <a:avLst/>
          </a:prstGeom>
        </p:spPr>
      </p:pic>
      <p:sp>
        <p:nvSpPr>
          <p:cNvPr id="2" name="Title 1">
            <a:extLst>
              <a:ext uri="{FF2B5EF4-FFF2-40B4-BE49-F238E27FC236}">
                <a16:creationId xmlns:a16="http://schemas.microsoft.com/office/drawing/2014/main" id="{80B162A6-C14F-4927-BCC2-0F78B2DC7BE8}"/>
              </a:ext>
            </a:extLst>
          </p:cNvPr>
          <p:cNvSpPr>
            <a:spLocks noGrp="1"/>
          </p:cNvSpPr>
          <p:nvPr>
            <p:ph type="title"/>
          </p:nvPr>
        </p:nvSpPr>
        <p:spPr/>
        <p:txBody>
          <a:bodyPr/>
          <a:lstStyle/>
          <a:p>
            <a:r>
              <a:rPr lang="en-US" dirty="0"/>
              <a:t>Those who “Put On” ...</a:t>
            </a:r>
          </a:p>
        </p:txBody>
      </p:sp>
      <p:sp>
        <p:nvSpPr>
          <p:cNvPr id="3" name="Content Placeholder 2">
            <a:extLst>
              <a:ext uri="{FF2B5EF4-FFF2-40B4-BE49-F238E27FC236}">
                <a16:creationId xmlns:a16="http://schemas.microsoft.com/office/drawing/2014/main" id="{ABA87335-13AA-4E9A-A2EC-B74D87ED3C9E}"/>
              </a:ext>
            </a:extLst>
          </p:cNvPr>
          <p:cNvSpPr>
            <a:spLocks noGrp="1"/>
          </p:cNvSpPr>
          <p:nvPr>
            <p:ph idx="1"/>
          </p:nvPr>
        </p:nvSpPr>
        <p:spPr>
          <a:xfrm>
            <a:off x="570016" y="1318161"/>
            <a:ext cx="8754458" cy="4858802"/>
          </a:xfrm>
        </p:spPr>
        <p:txBody>
          <a:bodyPr/>
          <a:lstStyle/>
          <a:p>
            <a:r>
              <a:rPr lang="en-US" u="sng" dirty="0">
                <a:solidFill>
                  <a:srgbClr val="C00000"/>
                </a:solidFill>
                <a:effectLst>
                  <a:glow rad="127000">
                    <a:schemeClr val="bg1"/>
                  </a:glow>
                </a:effectLst>
                <a:latin typeface="+mn-lt"/>
              </a:rPr>
              <a:t>HOPE</a:t>
            </a:r>
            <a:r>
              <a:rPr lang="en-US" dirty="0">
                <a:solidFill>
                  <a:srgbClr val="C00000"/>
                </a:solidFill>
                <a:effectLst>
                  <a:glow rad="127000">
                    <a:schemeClr val="bg1"/>
                  </a:glow>
                </a:effectLst>
                <a:latin typeface="+mn-lt"/>
              </a:rPr>
              <a:t> </a:t>
            </a:r>
            <a:r>
              <a:rPr lang="en-US" dirty="0"/>
              <a:t>– NOT </a:t>
            </a:r>
            <a:r>
              <a:rPr lang="en-US" u="sng" dirty="0">
                <a:solidFill>
                  <a:srgbClr val="C00000"/>
                </a:solidFill>
                <a:effectLst>
                  <a:glow rad="127000">
                    <a:schemeClr val="bg1"/>
                  </a:glow>
                </a:effectLst>
              </a:rPr>
              <a:t>DESPAIR</a:t>
            </a:r>
            <a:endParaRPr lang="en-US" dirty="0">
              <a:solidFill>
                <a:srgbClr val="C00000"/>
              </a:solidFill>
              <a:effectLst>
                <a:glow rad="127000">
                  <a:schemeClr val="bg1"/>
                </a:glow>
              </a:effectLst>
            </a:endParaRPr>
          </a:p>
          <a:p>
            <a:r>
              <a:rPr lang="en-US" dirty="0"/>
              <a:t> </a:t>
            </a:r>
            <a:r>
              <a:rPr lang="en-US" baseline="30000" dirty="0"/>
              <a:t>8</a:t>
            </a:r>
            <a:r>
              <a:rPr lang="en-US" dirty="0"/>
              <a:t> But since we belong to the day, </a:t>
            </a:r>
            <a:br>
              <a:rPr lang="en-US" dirty="0"/>
            </a:br>
            <a:r>
              <a:rPr lang="en-US" dirty="0"/>
              <a:t>let us be self-controlled, putting </a:t>
            </a:r>
            <a:br>
              <a:rPr lang="en-US" dirty="0"/>
            </a:br>
            <a:r>
              <a:rPr lang="en-US" dirty="0"/>
              <a:t>on faith and love as a breastplate, </a:t>
            </a:r>
            <a:br>
              <a:rPr lang="en-US" dirty="0"/>
            </a:br>
            <a:r>
              <a:rPr lang="en-US" dirty="0"/>
              <a:t>and </a:t>
            </a:r>
            <a:r>
              <a:rPr lang="en-US" dirty="0">
                <a:effectLst>
                  <a:glow rad="127000">
                    <a:srgbClr val="C00000"/>
                  </a:glow>
                </a:effectLst>
              </a:rPr>
              <a:t>the hope of salvation as a </a:t>
            </a:r>
            <a:br>
              <a:rPr lang="en-US" dirty="0">
                <a:effectLst>
                  <a:glow rad="127000">
                    <a:srgbClr val="C00000"/>
                  </a:glow>
                </a:effectLst>
              </a:rPr>
            </a:br>
            <a:r>
              <a:rPr lang="en-US" dirty="0">
                <a:effectLst>
                  <a:glow rad="127000">
                    <a:srgbClr val="C00000"/>
                  </a:glow>
                </a:effectLst>
              </a:rPr>
              <a:t>helmet</a:t>
            </a:r>
            <a:r>
              <a:rPr lang="en-US" dirty="0"/>
              <a:t>.</a:t>
            </a:r>
          </a:p>
        </p:txBody>
      </p:sp>
    </p:spTree>
    <p:extLst>
      <p:ext uri="{BB962C8B-B14F-4D97-AF65-F5344CB8AC3E}">
        <p14:creationId xmlns:p14="http://schemas.microsoft.com/office/powerpoint/2010/main" val="1712775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193474-80E4-406A-BC18-29FC746FFBD3}"/>
              </a:ext>
            </a:extLst>
          </p:cNvPr>
          <p:cNvPicPr>
            <a:picLocks noChangeAspect="1"/>
          </p:cNvPicPr>
          <p:nvPr/>
        </p:nvPicPr>
        <p:blipFill>
          <a:blip r:embed="rId2"/>
          <a:stretch>
            <a:fillRect/>
          </a:stretch>
        </p:blipFill>
        <p:spPr>
          <a:xfrm flipH="1">
            <a:off x="6060204" y="567558"/>
            <a:ext cx="7449855" cy="6858000"/>
          </a:xfrm>
          <a:prstGeom prst="rect">
            <a:avLst/>
          </a:prstGeom>
        </p:spPr>
      </p:pic>
      <p:sp>
        <p:nvSpPr>
          <p:cNvPr id="2" name="Title 1">
            <a:extLst>
              <a:ext uri="{FF2B5EF4-FFF2-40B4-BE49-F238E27FC236}">
                <a16:creationId xmlns:a16="http://schemas.microsoft.com/office/drawing/2014/main" id="{80B162A6-C14F-4927-BCC2-0F78B2DC7BE8}"/>
              </a:ext>
            </a:extLst>
          </p:cNvPr>
          <p:cNvSpPr>
            <a:spLocks noGrp="1"/>
          </p:cNvSpPr>
          <p:nvPr>
            <p:ph type="title"/>
          </p:nvPr>
        </p:nvSpPr>
        <p:spPr/>
        <p:txBody>
          <a:bodyPr/>
          <a:lstStyle/>
          <a:p>
            <a:r>
              <a:rPr lang="en-US" dirty="0"/>
              <a:t>Those who “Put On” ...</a:t>
            </a:r>
          </a:p>
        </p:txBody>
      </p:sp>
      <p:sp>
        <p:nvSpPr>
          <p:cNvPr id="3" name="Content Placeholder 2">
            <a:extLst>
              <a:ext uri="{FF2B5EF4-FFF2-40B4-BE49-F238E27FC236}">
                <a16:creationId xmlns:a16="http://schemas.microsoft.com/office/drawing/2014/main" id="{ABA87335-13AA-4E9A-A2EC-B74D87ED3C9E}"/>
              </a:ext>
            </a:extLst>
          </p:cNvPr>
          <p:cNvSpPr>
            <a:spLocks noGrp="1"/>
          </p:cNvSpPr>
          <p:nvPr>
            <p:ph idx="1"/>
          </p:nvPr>
        </p:nvSpPr>
        <p:spPr>
          <a:xfrm>
            <a:off x="570016" y="1318161"/>
            <a:ext cx="8754458" cy="4858802"/>
          </a:xfrm>
        </p:spPr>
        <p:txBody>
          <a:bodyPr/>
          <a:lstStyle/>
          <a:p>
            <a:r>
              <a:rPr lang="en-US" u="sng" dirty="0">
                <a:solidFill>
                  <a:srgbClr val="C00000"/>
                </a:solidFill>
                <a:effectLst>
                  <a:glow rad="127000">
                    <a:schemeClr val="bg1"/>
                  </a:glow>
                </a:effectLst>
                <a:latin typeface="+mn-lt"/>
              </a:rPr>
              <a:t>SALVATION</a:t>
            </a:r>
            <a:r>
              <a:rPr lang="en-US" dirty="0">
                <a:solidFill>
                  <a:srgbClr val="C00000"/>
                </a:solidFill>
                <a:effectLst>
                  <a:glow rad="127000">
                    <a:schemeClr val="bg1"/>
                  </a:glow>
                </a:effectLst>
                <a:latin typeface="+mn-lt"/>
              </a:rPr>
              <a:t> </a:t>
            </a:r>
            <a:r>
              <a:rPr lang="en-US" dirty="0"/>
              <a:t>– NOT </a:t>
            </a:r>
            <a:r>
              <a:rPr lang="en-US" u="sng" dirty="0">
                <a:solidFill>
                  <a:srgbClr val="C00000"/>
                </a:solidFill>
                <a:effectLst>
                  <a:glow rad="127000">
                    <a:schemeClr val="bg1"/>
                  </a:glow>
                </a:effectLst>
              </a:rPr>
              <a:t>TRIBULATION</a:t>
            </a:r>
            <a:endParaRPr lang="en-US" dirty="0">
              <a:solidFill>
                <a:srgbClr val="C00000"/>
              </a:solidFill>
              <a:effectLst>
                <a:glow rad="127000">
                  <a:schemeClr val="bg1"/>
                </a:glow>
              </a:effectLst>
            </a:endParaRPr>
          </a:p>
          <a:p>
            <a:r>
              <a:rPr lang="en-US" dirty="0"/>
              <a:t> </a:t>
            </a:r>
            <a:r>
              <a:rPr lang="en-US" baseline="30000" dirty="0"/>
              <a:t>8</a:t>
            </a:r>
            <a:r>
              <a:rPr lang="en-US" dirty="0"/>
              <a:t> But since we belong to the day, </a:t>
            </a:r>
            <a:br>
              <a:rPr lang="en-US" dirty="0"/>
            </a:br>
            <a:r>
              <a:rPr lang="en-US" dirty="0"/>
              <a:t>let us be self-controlled, putting </a:t>
            </a:r>
            <a:br>
              <a:rPr lang="en-US" dirty="0"/>
            </a:br>
            <a:r>
              <a:rPr lang="en-US" dirty="0"/>
              <a:t>on faith and love as a breastplate, </a:t>
            </a:r>
            <a:br>
              <a:rPr lang="en-US" dirty="0"/>
            </a:br>
            <a:r>
              <a:rPr lang="en-US" dirty="0"/>
              <a:t>and </a:t>
            </a:r>
            <a:r>
              <a:rPr lang="en-US" dirty="0">
                <a:effectLst>
                  <a:glow rad="127000">
                    <a:srgbClr val="C00000"/>
                  </a:glow>
                </a:effectLst>
              </a:rPr>
              <a:t>the hope of salvation as a </a:t>
            </a:r>
            <a:br>
              <a:rPr lang="en-US" dirty="0">
                <a:effectLst>
                  <a:glow rad="127000">
                    <a:srgbClr val="C00000"/>
                  </a:glow>
                </a:effectLst>
              </a:rPr>
            </a:br>
            <a:r>
              <a:rPr lang="en-US" dirty="0">
                <a:effectLst>
                  <a:glow rad="127000">
                    <a:srgbClr val="C00000"/>
                  </a:glow>
                </a:effectLst>
              </a:rPr>
              <a:t>helmet</a:t>
            </a:r>
            <a:r>
              <a:rPr lang="en-US" dirty="0"/>
              <a:t>.</a:t>
            </a:r>
          </a:p>
        </p:txBody>
      </p:sp>
    </p:spTree>
    <p:extLst>
      <p:ext uri="{BB962C8B-B14F-4D97-AF65-F5344CB8AC3E}">
        <p14:creationId xmlns:p14="http://schemas.microsoft.com/office/powerpoint/2010/main" val="1534946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0F1D39-9DAB-4E84-93CA-55377519DC3C}"/>
              </a:ext>
            </a:extLst>
          </p:cNvPr>
          <p:cNvPicPr>
            <a:picLocks noChangeAspect="1"/>
          </p:cNvPicPr>
          <p:nvPr/>
        </p:nvPicPr>
        <p:blipFill>
          <a:blip r:embed="rId3"/>
          <a:stretch>
            <a:fillRect/>
          </a:stretch>
        </p:blipFill>
        <p:spPr>
          <a:xfrm>
            <a:off x="4084321" y="0"/>
            <a:ext cx="8107679" cy="6858000"/>
          </a:xfrm>
          <a:prstGeom prst="rect">
            <a:avLst/>
          </a:prstGeom>
        </p:spPr>
      </p:pic>
      <p:sp>
        <p:nvSpPr>
          <p:cNvPr id="2" name="Title 1">
            <a:extLst>
              <a:ext uri="{FF2B5EF4-FFF2-40B4-BE49-F238E27FC236}">
                <a16:creationId xmlns:a16="http://schemas.microsoft.com/office/drawing/2014/main" id="{80B162A6-C14F-4927-BCC2-0F78B2DC7BE8}"/>
              </a:ext>
            </a:extLst>
          </p:cNvPr>
          <p:cNvSpPr>
            <a:spLocks noGrp="1"/>
          </p:cNvSpPr>
          <p:nvPr>
            <p:ph type="title"/>
          </p:nvPr>
        </p:nvSpPr>
        <p:spPr/>
        <p:txBody>
          <a:bodyPr/>
          <a:lstStyle/>
          <a:p>
            <a:r>
              <a:rPr lang="en-US" dirty="0"/>
              <a:t>Why are we exempted from it?</a:t>
            </a:r>
          </a:p>
        </p:txBody>
      </p:sp>
      <p:sp>
        <p:nvSpPr>
          <p:cNvPr id="3" name="Content Placeholder 2">
            <a:extLst>
              <a:ext uri="{FF2B5EF4-FFF2-40B4-BE49-F238E27FC236}">
                <a16:creationId xmlns:a16="http://schemas.microsoft.com/office/drawing/2014/main" id="{ABA87335-13AA-4E9A-A2EC-B74D87ED3C9E}"/>
              </a:ext>
            </a:extLst>
          </p:cNvPr>
          <p:cNvSpPr>
            <a:spLocks noGrp="1"/>
          </p:cNvSpPr>
          <p:nvPr>
            <p:ph idx="1"/>
          </p:nvPr>
        </p:nvSpPr>
        <p:spPr>
          <a:xfrm>
            <a:off x="570016" y="1318161"/>
            <a:ext cx="5941143" cy="4858802"/>
          </a:xfrm>
        </p:spPr>
        <p:txBody>
          <a:bodyPr/>
          <a:lstStyle/>
          <a:p>
            <a:r>
              <a:rPr lang="en-US" dirty="0">
                <a:effectLst>
                  <a:glow rad="127000">
                    <a:srgbClr val="C00000"/>
                  </a:glow>
                </a:effectLst>
              </a:rPr>
              <a:t>1. No WRATH for the saved!</a:t>
            </a:r>
          </a:p>
          <a:p>
            <a:r>
              <a:rPr lang="en-US" b="0" baseline="30000" dirty="0"/>
              <a:t> 9</a:t>
            </a:r>
            <a:r>
              <a:rPr lang="en-US" b="0" dirty="0"/>
              <a:t> For God did </a:t>
            </a:r>
            <a:r>
              <a:rPr lang="en-US" dirty="0">
                <a:effectLst>
                  <a:glow rad="127000">
                    <a:srgbClr val="C00000"/>
                  </a:glow>
                </a:effectLst>
              </a:rPr>
              <a:t>not appoint </a:t>
            </a:r>
            <a:br>
              <a:rPr lang="en-US" dirty="0">
                <a:effectLst>
                  <a:glow rad="127000">
                    <a:srgbClr val="C00000"/>
                  </a:glow>
                </a:effectLst>
              </a:rPr>
            </a:br>
            <a:r>
              <a:rPr lang="en-US" dirty="0">
                <a:effectLst>
                  <a:glow rad="127000">
                    <a:srgbClr val="C00000"/>
                  </a:glow>
                </a:effectLst>
              </a:rPr>
              <a:t>us to suffer wrath</a:t>
            </a:r>
            <a:r>
              <a:rPr lang="en-US" dirty="0"/>
              <a:t> </a:t>
            </a:r>
            <a:r>
              <a:rPr lang="en-US" b="0" dirty="0"/>
              <a:t>but to receive salvation through </a:t>
            </a:r>
            <a:br>
              <a:rPr lang="en-US" b="0" dirty="0"/>
            </a:br>
            <a:r>
              <a:rPr lang="en-US" b="0" dirty="0"/>
              <a:t>our Lord Jesus Christ</a:t>
            </a:r>
            <a:endParaRPr lang="en-US" dirty="0"/>
          </a:p>
        </p:txBody>
      </p:sp>
    </p:spTree>
    <p:extLst>
      <p:ext uri="{BB962C8B-B14F-4D97-AF65-F5344CB8AC3E}">
        <p14:creationId xmlns:p14="http://schemas.microsoft.com/office/powerpoint/2010/main" val="4041100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6F033-7EA0-4E97-BECC-AF096B2EC8ED}"/>
              </a:ext>
            </a:extLst>
          </p:cNvPr>
          <p:cNvSpPr>
            <a:spLocks noGrp="1"/>
          </p:cNvSpPr>
          <p:nvPr>
            <p:ph type="title"/>
          </p:nvPr>
        </p:nvSpPr>
        <p:spPr/>
        <p:txBody>
          <a:bodyPr/>
          <a:lstStyle/>
          <a:p>
            <a:r>
              <a:rPr lang="en-US" dirty="0"/>
              <a:t>The Day of the Lord </a:t>
            </a:r>
          </a:p>
        </p:txBody>
      </p:sp>
      <p:sp>
        <p:nvSpPr>
          <p:cNvPr id="3" name="Content Placeholder 2">
            <a:extLst>
              <a:ext uri="{FF2B5EF4-FFF2-40B4-BE49-F238E27FC236}">
                <a16:creationId xmlns:a16="http://schemas.microsoft.com/office/drawing/2014/main" id="{2D3EC1E5-91E2-4D36-B4DA-FCC2BE2CF092}"/>
              </a:ext>
            </a:extLst>
          </p:cNvPr>
          <p:cNvSpPr>
            <a:spLocks noGrp="1"/>
          </p:cNvSpPr>
          <p:nvPr>
            <p:ph idx="1"/>
          </p:nvPr>
        </p:nvSpPr>
        <p:spPr>
          <a:xfrm>
            <a:off x="0" y="2646947"/>
            <a:ext cx="12192000" cy="3530016"/>
          </a:xfrm>
        </p:spPr>
        <p:txBody>
          <a:bodyPr>
            <a:normAutofit/>
          </a:bodyPr>
          <a:lstStyle/>
          <a:p>
            <a:pPr algn="ctr"/>
            <a:r>
              <a:rPr lang="en-US" sz="6000" dirty="0"/>
              <a:t>IS COMING!</a:t>
            </a:r>
          </a:p>
        </p:txBody>
      </p:sp>
      <p:sp>
        <p:nvSpPr>
          <p:cNvPr id="4" name="TextBox 3">
            <a:extLst>
              <a:ext uri="{FF2B5EF4-FFF2-40B4-BE49-F238E27FC236}">
                <a16:creationId xmlns:a16="http://schemas.microsoft.com/office/drawing/2014/main" id="{33BA0C87-AEE5-4D9D-90C5-A4DCC882FD9D}"/>
              </a:ext>
            </a:extLst>
          </p:cNvPr>
          <p:cNvSpPr txBox="1"/>
          <p:nvPr/>
        </p:nvSpPr>
        <p:spPr>
          <a:xfrm>
            <a:off x="986589" y="5245768"/>
            <a:ext cx="10407316" cy="830997"/>
          </a:xfrm>
          <a:prstGeom prst="rect">
            <a:avLst/>
          </a:prstGeom>
          <a:noFill/>
        </p:spPr>
        <p:txBody>
          <a:bodyPr wrap="square" rtlCol="0">
            <a:spAutoFit/>
          </a:bodyPr>
          <a:lstStyle/>
          <a:p>
            <a:pPr algn="ctr"/>
            <a:r>
              <a:rPr lang="en-US" sz="4800" b="1" dirty="0">
                <a:solidFill>
                  <a:schemeClr val="bg1"/>
                </a:solidFill>
              </a:rPr>
              <a:t>Question: How is it coming? </a:t>
            </a:r>
          </a:p>
        </p:txBody>
      </p:sp>
    </p:spTree>
    <p:extLst>
      <p:ext uri="{BB962C8B-B14F-4D97-AF65-F5344CB8AC3E}">
        <p14:creationId xmlns:p14="http://schemas.microsoft.com/office/powerpoint/2010/main" val="738602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F2E630-6E4B-4BC0-A764-68FD1513DF19}"/>
              </a:ext>
            </a:extLst>
          </p:cNvPr>
          <p:cNvPicPr>
            <a:picLocks noChangeAspect="1"/>
          </p:cNvPicPr>
          <p:nvPr/>
        </p:nvPicPr>
        <p:blipFill>
          <a:blip r:embed="rId3"/>
          <a:stretch>
            <a:fillRect/>
          </a:stretch>
        </p:blipFill>
        <p:spPr>
          <a:xfrm>
            <a:off x="4084321" y="0"/>
            <a:ext cx="8107679" cy="6858000"/>
          </a:xfrm>
          <a:prstGeom prst="rect">
            <a:avLst/>
          </a:prstGeom>
        </p:spPr>
      </p:pic>
      <p:pic>
        <p:nvPicPr>
          <p:cNvPr id="8" name="Picture 7">
            <a:extLst>
              <a:ext uri="{FF2B5EF4-FFF2-40B4-BE49-F238E27FC236}">
                <a16:creationId xmlns:a16="http://schemas.microsoft.com/office/drawing/2014/main" id="{393FC2A8-A23D-4608-92B2-16A62A96525B}"/>
              </a:ext>
            </a:extLst>
          </p:cNvPr>
          <p:cNvPicPr>
            <a:picLocks noChangeAspect="1"/>
          </p:cNvPicPr>
          <p:nvPr/>
        </p:nvPicPr>
        <p:blipFill>
          <a:blip r:embed="rId4"/>
          <a:stretch>
            <a:fillRect/>
          </a:stretch>
        </p:blipFill>
        <p:spPr>
          <a:xfrm>
            <a:off x="6723879" y="1307051"/>
            <a:ext cx="5468121" cy="4811456"/>
          </a:xfrm>
          <a:prstGeom prst="rect">
            <a:avLst/>
          </a:prstGeom>
        </p:spPr>
      </p:pic>
      <p:sp>
        <p:nvSpPr>
          <p:cNvPr id="2" name="Title 1">
            <a:extLst>
              <a:ext uri="{FF2B5EF4-FFF2-40B4-BE49-F238E27FC236}">
                <a16:creationId xmlns:a16="http://schemas.microsoft.com/office/drawing/2014/main" id="{80B162A6-C14F-4927-BCC2-0F78B2DC7BE8}"/>
              </a:ext>
            </a:extLst>
          </p:cNvPr>
          <p:cNvSpPr>
            <a:spLocks noGrp="1"/>
          </p:cNvSpPr>
          <p:nvPr>
            <p:ph type="title"/>
          </p:nvPr>
        </p:nvSpPr>
        <p:spPr/>
        <p:txBody>
          <a:bodyPr/>
          <a:lstStyle/>
          <a:p>
            <a:r>
              <a:rPr lang="en-US" dirty="0"/>
              <a:t>Why are we exempted from it?</a:t>
            </a:r>
          </a:p>
        </p:txBody>
      </p:sp>
      <p:sp>
        <p:nvSpPr>
          <p:cNvPr id="3" name="Content Placeholder 2">
            <a:extLst>
              <a:ext uri="{FF2B5EF4-FFF2-40B4-BE49-F238E27FC236}">
                <a16:creationId xmlns:a16="http://schemas.microsoft.com/office/drawing/2014/main" id="{ABA87335-13AA-4E9A-A2EC-B74D87ED3C9E}"/>
              </a:ext>
            </a:extLst>
          </p:cNvPr>
          <p:cNvSpPr>
            <a:spLocks noGrp="1"/>
          </p:cNvSpPr>
          <p:nvPr>
            <p:ph idx="1"/>
          </p:nvPr>
        </p:nvSpPr>
        <p:spPr>
          <a:xfrm>
            <a:off x="570016" y="1318161"/>
            <a:ext cx="5878081" cy="4858802"/>
          </a:xfrm>
        </p:spPr>
        <p:txBody>
          <a:bodyPr/>
          <a:lstStyle/>
          <a:p>
            <a:r>
              <a:rPr lang="en-US" dirty="0">
                <a:effectLst>
                  <a:glow rad="127000">
                    <a:srgbClr val="C00000"/>
                  </a:glow>
                </a:effectLst>
              </a:rPr>
              <a:t>1. No WRATH for the saved!</a:t>
            </a:r>
          </a:p>
          <a:p>
            <a:r>
              <a:rPr lang="en-US" b="0" baseline="30000" dirty="0"/>
              <a:t> 9</a:t>
            </a:r>
            <a:r>
              <a:rPr lang="en-US" b="0" dirty="0"/>
              <a:t> For God did not appoint </a:t>
            </a:r>
            <a:br>
              <a:rPr lang="en-US" b="0" dirty="0"/>
            </a:br>
            <a:r>
              <a:rPr lang="en-US" b="0" dirty="0"/>
              <a:t>us to suffer wrath </a:t>
            </a:r>
            <a:r>
              <a:rPr lang="en-US" dirty="0">
                <a:effectLst>
                  <a:glow rad="127000">
                    <a:srgbClr val="C00000"/>
                  </a:glow>
                </a:effectLst>
              </a:rPr>
              <a:t>but to receive salvation</a:t>
            </a:r>
            <a:r>
              <a:rPr lang="en-US" b="0" dirty="0">
                <a:effectLst>
                  <a:glow rad="127000">
                    <a:srgbClr val="C00000"/>
                  </a:glow>
                </a:effectLst>
              </a:rPr>
              <a:t> </a:t>
            </a:r>
            <a:r>
              <a:rPr lang="en-US" dirty="0">
                <a:effectLst>
                  <a:glow rad="127000">
                    <a:srgbClr val="FF0000"/>
                  </a:glow>
                </a:effectLst>
              </a:rPr>
              <a:t>through </a:t>
            </a:r>
            <a:br>
              <a:rPr lang="en-US" dirty="0">
                <a:effectLst>
                  <a:glow rad="127000">
                    <a:srgbClr val="FF0000"/>
                  </a:glow>
                </a:effectLst>
              </a:rPr>
            </a:br>
            <a:r>
              <a:rPr lang="en-US" dirty="0">
                <a:effectLst>
                  <a:glow rad="127000">
                    <a:srgbClr val="FF0000"/>
                  </a:glow>
                </a:effectLst>
              </a:rPr>
              <a:t>our Lord Jesus Christ</a:t>
            </a:r>
            <a:r>
              <a:rPr lang="en-US" b="0" dirty="0"/>
              <a:t>. </a:t>
            </a:r>
            <a:endParaRPr lang="en-US" dirty="0"/>
          </a:p>
        </p:txBody>
      </p:sp>
    </p:spTree>
    <p:extLst>
      <p:ext uri="{BB962C8B-B14F-4D97-AF65-F5344CB8AC3E}">
        <p14:creationId xmlns:p14="http://schemas.microsoft.com/office/powerpoint/2010/main" val="3145577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56C02C-0D25-463F-A491-3F720E82128A}"/>
              </a:ext>
            </a:extLst>
          </p:cNvPr>
          <p:cNvPicPr>
            <a:picLocks noChangeAspect="1"/>
          </p:cNvPicPr>
          <p:nvPr/>
        </p:nvPicPr>
        <p:blipFill>
          <a:blip r:embed="rId3"/>
          <a:stretch>
            <a:fillRect/>
          </a:stretch>
        </p:blipFill>
        <p:spPr>
          <a:xfrm>
            <a:off x="4114800" y="0"/>
            <a:ext cx="8077200" cy="6858000"/>
          </a:xfrm>
          <a:prstGeom prst="rect">
            <a:avLst/>
          </a:prstGeom>
        </p:spPr>
      </p:pic>
      <p:sp>
        <p:nvSpPr>
          <p:cNvPr id="2" name="Title 1">
            <a:extLst>
              <a:ext uri="{FF2B5EF4-FFF2-40B4-BE49-F238E27FC236}">
                <a16:creationId xmlns:a16="http://schemas.microsoft.com/office/drawing/2014/main" id="{80B162A6-C14F-4927-BCC2-0F78B2DC7BE8}"/>
              </a:ext>
            </a:extLst>
          </p:cNvPr>
          <p:cNvSpPr>
            <a:spLocks noGrp="1"/>
          </p:cNvSpPr>
          <p:nvPr>
            <p:ph type="title"/>
          </p:nvPr>
        </p:nvSpPr>
        <p:spPr/>
        <p:txBody>
          <a:bodyPr/>
          <a:lstStyle/>
          <a:p>
            <a:r>
              <a:rPr lang="en-US" dirty="0"/>
              <a:t>Why are we exempted from it?</a:t>
            </a:r>
          </a:p>
        </p:txBody>
      </p:sp>
      <p:sp>
        <p:nvSpPr>
          <p:cNvPr id="3" name="Content Placeholder 2">
            <a:extLst>
              <a:ext uri="{FF2B5EF4-FFF2-40B4-BE49-F238E27FC236}">
                <a16:creationId xmlns:a16="http://schemas.microsoft.com/office/drawing/2014/main" id="{ABA87335-13AA-4E9A-A2EC-B74D87ED3C9E}"/>
              </a:ext>
            </a:extLst>
          </p:cNvPr>
          <p:cNvSpPr>
            <a:spLocks noGrp="1"/>
          </p:cNvSpPr>
          <p:nvPr>
            <p:ph idx="1"/>
          </p:nvPr>
        </p:nvSpPr>
        <p:spPr>
          <a:xfrm>
            <a:off x="570016" y="1318161"/>
            <a:ext cx="11376560" cy="4858802"/>
          </a:xfrm>
        </p:spPr>
        <p:txBody>
          <a:bodyPr/>
          <a:lstStyle/>
          <a:p>
            <a:r>
              <a:rPr lang="en-US" dirty="0">
                <a:effectLst>
                  <a:glow rad="127000">
                    <a:srgbClr val="C00000"/>
                  </a:glow>
                </a:effectLst>
              </a:rPr>
              <a:t>2. Jesus took our wrath ... </a:t>
            </a:r>
            <a:r>
              <a:rPr lang="en-US" dirty="0"/>
              <a:t>So we might live!</a:t>
            </a:r>
          </a:p>
          <a:p>
            <a:r>
              <a:rPr lang="en-US" b="0" baseline="30000" dirty="0"/>
              <a:t>10</a:t>
            </a:r>
            <a:r>
              <a:rPr lang="en-US" b="0" dirty="0"/>
              <a:t> </a:t>
            </a:r>
            <a:r>
              <a:rPr lang="en-US" dirty="0">
                <a:effectLst>
                  <a:glow rad="127000">
                    <a:srgbClr val="C00000"/>
                  </a:glow>
                </a:effectLst>
              </a:rPr>
              <a:t>He died for us </a:t>
            </a:r>
            <a:r>
              <a:rPr lang="en-US" b="0" dirty="0"/>
              <a:t>so that, </a:t>
            </a:r>
            <a:br>
              <a:rPr lang="en-US" b="0" dirty="0"/>
            </a:br>
            <a:r>
              <a:rPr lang="en-US" b="0" dirty="0"/>
              <a:t>whether we are awake or </a:t>
            </a:r>
            <a:br>
              <a:rPr lang="en-US" b="0" dirty="0"/>
            </a:br>
            <a:r>
              <a:rPr lang="en-US" b="0" dirty="0"/>
              <a:t>asleep, we may live </a:t>
            </a:r>
            <a:br>
              <a:rPr lang="en-US" b="0" dirty="0"/>
            </a:br>
            <a:r>
              <a:rPr lang="en-US" b="0" dirty="0"/>
              <a:t>together with him.</a:t>
            </a:r>
          </a:p>
        </p:txBody>
      </p:sp>
      <p:pic>
        <p:nvPicPr>
          <p:cNvPr id="5" name="Picture 4">
            <a:extLst>
              <a:ext uri="{FF2B5EF4-FFF2-40B4-BE49-F238E27FC236}">
                <a16:creationId xmlns:a16="http://schemas.microsoft.com/office/drawing/2014/main" id="{6B44B0B1-588D-472C-83D7-9978D022490D}"/>
              </a:ext>
            </a:extLst>
          </p:cNvPr>
          <p:cNvPicPr>
            <a:picLocks noChangeAspect="1"/>
          </p:cNvPicPr>
          <p:nvPr/>
        </p:nvPicPr>
        <p:blipFill>
          <a:blip r:embed="rId4"/>
          <a:stretch>
            <a:fillRect/>
          </a:stretch>
        </p:blipFill>
        <p:spPr>
          <a:xfrm>
            <a:off x="7712863" y="3392129"/>
            <a:ext cx="3087143" cy="3465871"/>
          </a:xfrm>
          <a:prstGeom prst="rect">
            <a:avLst/>
          </a:prstGeom>
        </p:spPr>
      </p:pic>
      <p:sp>
        <p:nvSpPr>
          <p:cNvPr id="7" name="TextBox 6">
            <a:extLst>
              <a:ext uri="{FF2B5EF4-FFF2-40B4-BE49-F238E27FC236}">
                <a16:creationId xmlns:a16="http://schemas.microsoft.com/office/drawing/2014/main" id="{AD9A7C03-9B0D-4DD7-8557-B6ACE6893B54}"/>
              </a:ext>
            </a:extLst>
          </p:cNvPr>
          <p:cNvSpPr txBox="1"/>
          <p:nvPr/>
        </p:nvSpPr>
        <p:spPr>
          <a:xfrm>
            <a:off x="1400081" y="4469525"/>
            <a:ext cx="7239423" cy="2142125"/>
          </a:xfrm>
          <a:prstGeom prst="rect">
            <a:avLst/>
          </a:prstGeom>
          <a:noFill/>
        </p:spPr>
        <p:txBody>
          <a:bodyPr wrap="square" rtlCol="0">
            <a:spAutoFit/>
          </a:bodyPr>
          <a:lstStyle/>
          <a:p>
            <a:pPr>
              <a:lnSpc>
                <a:spcPct val="90000"/>
              </a:lnSpc>
            </a:pPr>
            <a:r>
              <a:rPr lang="en-US" sz="4000" b="1" dirty="0">
                <a:solidFill>
                  <a:schemeClr val="bg1"/>
                </a:solidFill>
                <a:effectLst>
                  <a:glow rad="127000">
                    <a:srgbClr val="052441"/>
                  </a:glow>
                </a:effectLst>
                <a:latin typeface="Arial Narrow" panose="020B0606020202030204" pitchFamily="34" charset="0"/>
              </a:rPr>
              <a:t> </a:t>
            </a:r>
            <a:r>
              <a:rPr lang="en-US" sz="3600" b="1" baseline="30000" dirty="0">
                <a:solidFill>
                  <a:schemeClr val="bg1"/>
                </a:solidFill>
                <a:effectLst>
                  <a:glow rad="127000">
                    <a:srgbClr val="052441"/>
                  </a:glow>
                </a:effectLst>
                <a:latin typeface="Arial Narrow" panose="020B0606020202030204" pitchFamily="34" charset="0"/>
              </a:rPr>
              <a:t>9</a:t>
            </a:r>
            <a:r>
              <a:rPr lang="en-US" sz="3600" b="1" dirty="0">
                <a:solidFill>
                  <a:schemeClr val="bg1"/>
                </a:solidFill>
                <a:effectLst>
                  <a:glow rad="127000">
                    <a:srgbClr val="052441"/>
                  </a:glow>
                </a:effectLst>
                <a:latin typeface="Arial Narrow" panose="020B0606020202030204" pitchFamily="34" charset="0"/>
              </a:rPr>
              <a:t> Since we have now been</a:t>
            </a:r>
            <a:br>
              <a:rPr lang="en-US" sz="3600" b="1" dirty="0">
                <a:solidFill>
                  <a:schemeClr val="bg1"/>
                </a:solidFill>
                <a:effectLst>
                  <a:glow rad="127000">
                    <a:srgbClr val="052441"/>
                  </a:glow>
                </a:effectLst>
                <a:latin typeface="Arial Narrow" panose="020B0606020202030204" pitchFamily="34" charset="0"/>
              </a:rPr>
            </a:br>
            <a:r>
              <a:rPr lang="en-US" sz="3600" b="1" dirty="0">
                <a:solidFill>
                  <a:schemeClr val="bg1"/>
                </a:solidFill>
                <a:effectLst>
                  <a:glow rad="127000">
                    <a:srgbClr val="052441"/>
                  </a:glow>
                </a:effectLst>
                <a:latin typeface="Arial Narrow" panose="020B0606020202030204" pitchFamily="34" charset="0"/>
              </a:rPr>
              <a:t> justified by his blood, how much </a:t>
            </a:r>
            <a:br>
              <a:rPr lang="en-US" sz="3600" b="1" dirty="0">
                <a:solidFill>
                  <a:schemeClr val="bg1"/>
                </a:solidFill>
                <a:effectLst>
                  <a:glow rad="127000">
                    <a:srgbClr val="052441"/>
                  </a:glow>
                </a:effectLst>
                <a:latin typeface="Arial Narrow" panose="020B0606020202030204" pitchFamily="34" charset="0"/>
              </a:rPr>
            </a:br>
            <a:r>
              <a:rPr lang="en-US" sz="3600" b="1" dirty="0">
                <a:solidFill>
                  <a:schemeClr val="bg1"/>
                </a:solidFill>
                <a:effectLst>
                  <a:glow rad="127000">
                    <a:srgbClr val="052441"/>
                  </a:glow>
                </a:effectLst>
                <a:latin typeface="Arial Narrow" panose="020B0606020202030204" pitchFamily="34" charset="0"/>
              </a:rPr>
              <a:t>more shall we be </a:t>
            </a:r>
            <a:r>
              <a:rPr lang="en-US" sz="3600" b="1" dirty="0">
                <a:solidFill>
                  <a:schemeClr val="bg1"/>
                </a:solidFill>
                <a:effectLst>
                  <a:glow rad="127000">
                    <a:srgbClr val="FF0000"/>
                  </a:glow>
                </a:effectLst>
                <a:latin typeface="Arial Narrow" panose="020B0606020202030204" pitchFamily="34" charset="0"/>
              </a:rPr>
              <a:t>saved from God's wrath </a:t>
            </a:r>
            <a:r>
              <a:rPr lang="en-US" sz="3600" b="1" dirty="0">
                <a:solidFill>
                  <a:schemeClr val="bg1"/>
                </a:solidFill>
                <a:effectLst>
                  <a:glow rad="127000">
                    <a:srgbClr val="052441"/>
                  </a:glow>
                </a:effectLst>
                <a:latin typeface="Arial Narrow" panose="020B0606020202030204" pitchFamily="34" charset="0"/>
              </a:rPr>
              <a:t>through him! (Romans 5:9)</a:t>
            </a:r>
            <a:endParaRPr lang="en-US" sz="4000" b="1" dirty="0">
              <a:solidFill>
                <a:schemeClr val="bg1"/>
              </a:solidFill>
              <a:effectLst>
                <a:glow rad="127000">
                  <a:srgbClr val="052441"/>
                </a:glow>
              </a:effectLst>
              <a:latin typeface="Arial Narrow" panose="020B0606020202030204" pitchFamily="34" charset="0"/>
            </a:endParaRPr>
          </a:p>
        </p:txBody>
      </p:sp>
    </p:spTree>
    <p:extLst>
      <p:ext uri="{BB962C8B-B14F-4D97-AF65-F5344CB8AC3E}">
        <p14:creationId xmlns:p14="http://schemas.microsoft.com/office/powerpoint/2010/main" val="126042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F852A0-713B-42C4-AE96-E2D07ADEFD03}"/>
              </a:ext>
            </a:extLst>
          </p:cNvPr>
          <p:cNvPicPr>
            <a:picLocks noChangeAspect="1"/>
          </p:cNvPicPr>
          <p:nvPr/>
        </p:nvPicPr>
        <p:blipFill rotWithShape="1">
          <a:blip r:embed="rId3"/>
          <a:srcRect b="81992"/>
          <a:stretch/>
        </p:blipFill>
        <p:spPr>
          <a:xfrm>
            <a:off x="4084321" y="0"/>
            <a:ext cx="8107679" cy="1234966"/>
          </a:xfrm>
          <a:prstGeom prst="rect">
            <a:avLst/>
          </a:prstGeom>
        </p:spPr>
      </p:pic>
      <p:pic>
        <p:nvPicPr>
          <p:cNvPr id="5" name="Picture 4">
            <a:extLst>
              <a:ext uri="{FF2B5EF4-FFF2-40B4-BE49-F238E27FC236}">
                <a16:creationId xmlns:a16="http://schemas.microsoft.com/office/drawing/2014/main" id="{B6028964-539B-4024-86D1-4A53E8241919}"/>
              </a:ext>
            </a:extLst>
          </p:cNvPr>
          <p:cNvPicPr>
            <a:picLocks noChangeAspect="1"/>
          </p:cNvPicPr>
          <p:nvPr/>
        </p:nvPicPr>
        <p:blipFill>
          <a:blip r:embed="rId3"/>
          <a:stretch>
            <a:fillRect/>
          </a:stretch>
        </p:blipFill>
        <p:spPr>
          <a:xfrm>
            <a:off x="4084321" y="504497"/>
            <a:ext cx="8107679" cy="6858000"/>
          </a:xfrm>
          <a:prstGeom prst="rect">
            <a:avLst/>
          </a:prstGeom>
        </p:spPr>
      </p:pic>
      <p:sp>
        <p:nvSpPr>
          <p:cNvPr id="2" name="Title 1">
            <a:extLst>
              <a:ext uri="{FF2B5EF4-FFF2-40B4-BE49-F238E27FC236}">
                <a16:creationId xmlns:a16="http://schemas.microsoft.com/office/drawing/2014/main" id="{80B162A6-C14F-4927-BCC2-0F78B2DC7BE8}"/>
              </a:ext>
            </a:extLst>
          </p:cNvPr>
          <p:cNvSpPr>
            <a:spLocks noGrp="1"/>
          </p:cNvSpPr>
          <p:nvPr>
            <p:ph type="title"/>
          </p:nvPr>
        </p:nvSpPr>
        <p:spPr/>
        <p:txBody>
          <a:bodyPr/>
          <a:lstStyle/>
          <a:p>
            <a:r>
              <a:rPr lang="en-US" dirty="0"/>
              <a:t>Why are we exempted from it?</a:t>
            </a:r>
          </a:p>
        </p:txBody>
      </p:sp>
      <p:sp>
        <p:nvSpPr>
          <p:cNvPr id="3" name="Content Placeholder 2">
            <a:extLst>
              <a:ext uri="{FF2B5EF4-FFF2-40B4-BE49-F238E27FC236}">
                <a16:creationId xmlns:a16="http://schemas.microsoft.com/office/drawing/2014/main" id="{ABA87335-13AA-4E9A-A2EC-B74D87ED3C9E}"/>
              </a:ext>
            </a:extLst>
          </p:cNvPr>
          <p:cNvSpPr>
            <a:spLocks noGrp="1"/>
          </p:cNvSpPr>
          <p:nvPr>
            <p:ph idx="1"/>
          </p:nvPr>
        </p:nvSpPr>
        <p:spPr>
          <a:xfrm>
            <a:off x="570016" y="1318161"/>
            <a:ext cx="11376560" cy="4858802"/>
          </a:xfrm>
        </p:spPr>
        <p:txBody>
          <a:bodyPr/>
          <a:lstStyle/>
          <a:p>
            <a:r>
              <a:rPr lang="en-US" dirty="0"/>
              <a:t>2. Jesus took our wrath ... </a:t>
            </a:r>
            <a:r>
              <a:rPr lang="en-US" dirty="0">
                <a:effectLst>
                  <a:glow rad="127000">
                    <a:srgbClr val="C00000"/>
                  </a:glow>
                </a:effectLst>
              </a:rPr>
              <a:t>So we might live!</a:t>
            </a:r>
          </a:p>
          <a:p>
            <a:r>
              <a:rPr lang="en-US" b="0" baseline="30000" dirty="0"/>
              <a:t>10</a:t>
            </a:r>
            <a:r>
              <a:rPr lang="en-US" b="0" dirty="0"/>
              <a:t> He died for us </a:t>
            </a:r>
            <a:r>
              <a:rPr lang="en-US" dirty="0"/>
              <a:t>so that, </a:t>
            </a:r>
            <a:br>
              <a:rPr lang="en-US" dirty="0"/>
            </a:br>
            <a:r>
              <a:rPr lang="en-US" dirty="0">
                <a:effectLst>
                  <a:glow rad="127000">
                    <a:srgbClr val="C00000"/>
                  </a:glow>
                </a:effectLst>
              </a:rPr>
              <a:t>whether we are awake or </a:t>
            </a:r>
            <a:br>
              <a:rPr lang="en-US" dirty="0">
                <a:effectLst>
                  <a:glow rad="127000">
                    <a:srgbClr val="C00000"/>
                  </a:glow>
                </a:effectLst>
              </a:rPr>
            </a:br>
            <a:r>
              <a:rPr lang="en-US" dirty="0">
                <a:effectLst>
                  <a:glow rad="127000">
                    <a:srgbClr val="C00000"/>
                  </a:glow>
                </a:effectLst>
              </a:rPr>
              <a:t>asleep</a:t>
            </a:r>
            <a:r>
              <a:rPr lang="en-US" dirty="0"/>
              <a:t>, </a:t>
            </a:r>
            <a:r>
              <a:rPr lang="en-US" dirty="0">
                <a:effectLst>
                  <a:glow rad="127000">
                    <a:srgbClr val="C00000"/>
                  </a:glow>
                </a:effectLst>
              </a:rPr>
              <a:t>we may live </a:t>
            </a:r>
            <a:br>
              <a:rPr lang="en-US" dirty="0">
                <a:effectLst>
                  <a:glow rad="127000">
                    <a:srgbClr val="C00000"/>
                  </a:glow>
                </a:effectLst>
              </a:rPr>
            </a:br>
            <a:r>
              <a:rPr lang="en-US" dirty="0">
                <a:effectLst>
                  <a:glow rad="127000">
                    <a:srgbClr val="C00000"/>
                  </a:glow>
                </a:effectLst>
              </a:rPr>
              <a:t>together with him</a:t>
            </a:r>
            <a:r>
              <a:rPr lang="en-US" dirty="0"/>
              <a:t>.</a:t>
            </a:r>
          </a:p>
        </p:txBody>
      </p:sp>
    </p:spTree>
    <p:extLst>
      <p:ext uri="{BB962C8B-B14F-4D97-AF65-F5344CB8AC3E}">
        <p14:creationId xmlns:p14="http://schemas.microsoft.com/office/powerpoint/2010/main" val="13010533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35C86C-6CE2-477E-9E73-46E7C9C03314}"/>
              </a:ext>
            </a:extLst>
          </p:cNvPr>
          <p:cNvPicPr>
            <a:picLocks noChangeAspect="1"/>
          </p:cNvPicPr>
          <p:nvPr/>
        </p:nvPicPr>
        <p:blipFill>
          <a:blip r:embed="rId3"/>
          <a:stretch>
            <a:fillRect/>
          </a:stretch>
        </p:blipFill>
        <p:spPr>
          <a:xfrm>
            <a:off x="6351426" y="0"/>
            <a:ext cx="5840574" cy="6858000"/>
          </a:xfrm>
          <a:prstGeom prst="rect">
            <a:avLst/>
          </a:prstGeom>
        </p:spPr>
      </p:pic>
      <p:sp>
        <p:nvSpPr>
          <p:cNvPr id="2" name="Title 1">
            <a:extLst>
              <a:ext uri="{FF2B5EF4-FFF2-40B4-BE49-F238E27FC236}">
                <a16:creationId xmlns:a16="http://schemas.microsoft.com/office/drawing/2014/main" id="{80B162A6-C14F-4927-BCC2-0F78B2DC7BE8}"/>
              </a:ext>
            </a:extLst>
          </p:cNvPr>
          <p:cNvSpPr>
            <a:spLocks noGrp="1"/>
          </p:cNvSpPr>
          <p:nvPr>
            <p:ph type="title"/>
          </p:nvPr>
        </p:nvSpPr>
        <p:spPr/>
        <p:txBody>
          <a:bodyPr/>
          <a:lstStyle/>
          <a:p>
            <a:r>
              <a:rPr lang="en-US" dirty="0"/>
              <a:t>Why are we exempted from it?</a:t>
            </a:r>
          </a:p>
        </p:txBody>
      </p:sp>
      <p:sp>
        <p:nvSpPr>
          <p:cNvPr id="3" name="Content Placeholder 2">
            <a:extLst>
              <a:ext uri="{FF2B5EF4-FFF2-40B4-BE49-F238E27FC236}">
                <a16:creationId xmlns:a16="http://schemas.microsoft.com/office/drawing/2014/main" id="{ABA87335-13AA-4E9A-A2EC-B74D87ED3C9E}"/>
              </a:ext>
            </a:extLst>
          </p:cNvPr>
          <p:cNvSpPr>
            <a:spLocks noGrp="1"/>
          </p:cNvSpPr>
          <p:nvPr>
            <p:ph idx="1"/>
          </p:nvPr>
        </p:nvSpPr>
        <p:spPr>
          <a:xfrm>
            <a:off x="570016" y="1318161"/>
            <a:ext cx="7483738" cy="4858802"/>
          </a:xfrm>
        </p:spPr>
        <p:txBody>
          <a:bodyPr/>
          <a:lstStyle/>
          <a:p>
            <a:r>
              <a:rPr lang="en-US" dirty="0"/>
              <a:t>3. To Encourage and Build Us Up!</a:t>
            </a:r>
            <a:endParaRPr lang="en-US" dirty="0">
              <a:effectLst>
                <a:glow rad="127000">
                  <a:srgbClr val="C00000"/>
                </a:glow>
              </a:effectLst>
            </a:endParaRPr>
          </a:p>
          <a:p>
            <a:r>
              <a:rPr lang="en-US" baseline="30000" dirty="0"/>
              <a:t>11</a:t>
            </a:r>
            <a:r>
              <a:rPr lang="en-US" dirty="0"/>
              <a:t> Therefore </a:t>
            </a:r>
            <a:r>
              <a:rPr lang="en-US" dirty="0">
                <a:effectLst>
                  <a:glow rad="127000">
                    <a:srgbClr val="C00000"/>
                  </a:glow>
                </a:effectLst>
              </a:rPr>
              <a:t>encourage one another and build each other up</a:t>
            </a:r>
            <a:r>
              <a:rPr lang="en-US" dirty="0"/>
              <a:t>, just as in fact you are doing. </a:t>
            </a:r>
          </a:p>
        </p:txBody>
      </p:sp>
    </p:spTree>
    <p:extLst>
      <p:ext uri="{BB962C8B-B14F-4D97-AF65-F5344CB8AC3E}">
        <p14:creationId xmlns:p14="http://schemas.microsoft.com/office/powerpoint/2010/main" val="40891207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D9DB-DCAC-4B51-A846-FFDA7222ED1C}"/>
              </a:ext>
            </a:extLst>
          </p:cNvPr>
          <p:cNvSpPr>
            <a:spLocks noGrp="1"/>
          </p:cNvSpPr>
          <p:nvPr>
            <p:ph type="title"/>
          </p:nvPr>
        </p:nvSpPr>
        <p:spPr/>
        <p:txBody>
          <a:bodyPr/>
          <a:lstStyle/>
          <a:p>
            <a:r>
              <a:rPr lang="en-US" dirty="0"/>
              <a:t>Here’s the point: </a:t>
            </a:r>
          </a:p>
        </p:txBody>
      </p:sp>
      <p:sp>
        <p:nvSpPr>
          <p:cNvPr id="3" name="Content Placeholder 2">
            <a:extLst>
              <a:ext uri="{FF2B5EF4-FFF2-40B4-BE49-F238E27FC236}">
                <a16:creationId xmlns:a16="http://schemas.microsoft.com/office/drawing/2014/main" id="{A25091E6-2945-4ECC-9A0A-2B6D7940EFEF}"/>
              </a:ext>
            </a:extLst>
          </p:cNvPr>
          <p:cNvSpPr>
            <a:spLocks noGrp="1"/>
          </p:cNvSpPr>
          <p:nvPr>
            <p:ph idx="1"/>
          </p:nvPr>
        </p:nvSpPr>
        <p:spPr>
          <a:xfrm>
            <a:off x="570016" y="2305049"/>
            <a:ext cx="11376560" cy="3871913"/>
          </a:xfrm>
        </p:spPr>
        <p:txBody>
          <a:bodyPr>
            <a:normAutofit/>
          </a:bodyPr>
          <a:lstStyle/>
          <a:p>
            <a:pPr algn="ctr"/>
            <a:r>
              <a:rPr lang="en-US" sz="4800" dirty="0"/>
              <a:t>Be Encouraged!</a:t>
            </a:r>
          </a:p>
          <a:p>
            <a:pPr algn="ctr"/>
            <a:r>
              <a:rPr lang="en-US" sz="4800" dirty="0"/>
              <a:t>YOU are exempted from wrath ...</a:t>
            </a:r>
          </a:p>
          <a:p>
            <a:pPr algn="ctr"/>
            <a:r>
              <a:rPr lang="en-US" sz="4800" dirty="0"/>
              <a:t>If YOU are Saved!</a:t>
            </a:r>
          </a:p>
        </p:txBody>
      </p:sp>
    </p:spTree>
    <p:extLst>
      <p:ext uri="{BB962C8B-B14F-4D97-AF65-F5344CB8AC3E}">
        <p14:creationId xmlns:p14="http://schemas.microsoft.com/office/powerpoint/2010/main" val="230155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42FE-B8B8-42E8-A0EE-AD2963477C1E}"/>
              </a:ext>
            </a:extLst>
          </p:cNvPr>
          <p:cNvSpPr>
            <a:spLocks noGrp="1"/>
          </p:cNvSpPr>
          <p:nvPr>
            <p:ph type="title"/>
          </p:nvPr>
        </p:nvSpPr>
        <p:spPr/>
        <p:txBody>
          <a:bodyPr/>
          <a:lstStyle/>
          <a:p>
            <a:r>
              <a:rPr lang="en-US"/>
              <a:t>Let’s Pray!</a:t>
            </a:r>
          </a:p>
        </p:txBody>
      </p:sp>
      <p:sp>
        <p:nvSpPr>
          <p:cNvPr id="3" name="Content Placeholder 2">
            <a:extLst>
              <a:ext uri="{FF2B5EF4-FFF2-40B4-BE49-F238E27FC236}">
                <a16:creationId xmlns:a16="http://schemas.microsoft.com/office/drawing/2014/main" id="{67F53BD9-F7FB-49E9-8CD9-1193605D288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94206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CA28B-2054-4028-9F8F-1091D3F8D2C2}"/>
              </a:ext>
            </a:extLst>
          </p:cNvPr>
          <p:cNvSpPr>
            <a:spLocks noGrp="1"/>
          </p:cNvSpPr>
          <p:nvPr>
            <p:ph type="title"/>
          </p:nvPr>
        </p:nvSpPr>
        <p:spPr/>
        <p:txBody>
          <a:bodyPr/>
          <a:lstStyle/>
          <a:p>
            <a:r>
              <a:rPr lang="en-US" dirty="0"/>
              <a:t>What is “The Day of the Lord?”</a:t>
            </a:r>
          </a:p>
        </p:txBody>
      </p:sp>
      <p:sp>
        <p:nvSpPr>
          <p:cNvPr id="3" name="Content Placeholder 2">
            <a:extLst>
              <a:ext uri="{FF2B5EF4-FFF2-40B4-BE49-F238E27FC236}">
                <a16:creationId xmlns:a16="http://schemas.microsoft.com/office/drawing/2014/main" id="{4855FC0D-2B1B-42F9-A2D2-B09F3153AE23}"/>
              </a:ext>
            </a:extLst>
          </p:cNvPr>
          <p:cNvSpPr>
            <a:spLocks noGrp="1"/>
          </p:cNvSpPr>
          <p:nvPr>
            <p:ph idx="1"/>
          </p:nvPr>
        </p:nvSpPr>
        <p:spPr/>
        <p:txBody>
          <a:bodyPr/>
          <a:lstStyle/>
          <a:p>
            <a:r>
              <a:rPr lang="en-US" dirty="0"/>
              <a:t>The Word “Day” can mean ...</a:t>
            </a:r>
          </a:p>
          <a:p>
            <a:pPr marL="1600200" indent="-742950">
              <a:buAutoNum type="arabicParenR"/>
            </a:pPr>
            <a:r>
              <a:rPr lang="en-US" dirty="0"/>
              <a:t>Daytime of light = 12 hours </a:t>
            </a:r>
          </a:p>
          <a:p>
            <a:pPr marL="1600200" indent="-742950">
              <a:buAutoNum type="arabicParenR"/>
            </a:pPr>
            <a:r>
              <a:rPr lang="en-US" dirty="0"/>
              <a:t>A Solar Day = evening and morning = 24 hours</a:t>
            </a:r>
          </a:p>
          <a:p>
            <a:pPr marL="1600200" indent="-742950">
              <a:buAutoNum type="arabicParenR"/>
            </a:pPr>
            <a:r>
              <a:rPr lang="en-US" dirty="0"/>
              <a:t>An extended period of time = an age</a:t>
            </a:r>
          </a:p>
          <a:p>
            <a:pPr marL="1600200" indent="-742950">
              <a:buAutoNum type="arabicParenR"/>
            </a:pPr>
            <a:endParaRPr lang="en-US" dirty="0"/>
          </a:p>
          <a:p>
            <a:pPr algn="ctr"/>
            <a:r>
              <a:rPr lang="en-US" dirty="0"/>
              <a:t>The “Day of the Lord” is a time period that includes:</a:t>
            </a:r>
            <a:br>
              <a:rPr lang="en-US" dirty="0"/>
            </a:br>
            <a:r>
              <a:rPr lang="en-US" dirty="0"/>
              <a:t>Darkness (judgment) and Light (blessing)</a:t>
            </a:r>
          </a:p>
          <a:p>
            <a:endParaRPr lang="en-US" dirty="0"/>
          </a:p>
        </p:txBody>
      </p:sp>
    </p:spTree>
    <p:extLst>
      <p:ext uri="{BB962C8B-B14F-4D97-AF65-F5344CB8AC3E}">
        <p14:creationId xmlns:p14="http://schemas.microsoft.com/office/powerpoint/2010/main" val="616971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6F033-7EA0-4E97-BECC-AF096B2EC8ED}"/>
              </a:ext>
            </a:extLst>
          </p:cNvPr>
          <p:cNvSpPr>
            <a:spLocks noGrp="1"/>
          </p:cNvSpPr>
          <p:nvPr>
            <p:ph type="title"/>
          </p:nvPr>
        </p:nvSpPr>
        <p:spPr>
          <a:xfrm>
            <a:off x="0" y="0"/>
            <a:ext cx="12192000" cy="2338754"/>
          </a:xfrm>
        </p:spPr>
        <p:txBody>
          <a:bodyPr>
            <a:normAutofit/>
          </a:bodyPr>
          <a:lstStyle/>
          <a:p>
            <a:r>
              <a:rPr lang="en-US" sz="8000" dirty="0"/>
              <a:t>The Day of the Lord </a:t>
            </a:r>
          </a:p>
        </p:txBody>
      </p:sp>
      <p:sp>
        <p:nvSpPr>
          <p:cNvPr id="3" name="Content Placeholder 2">
            <a:extLst>
              <a:ext uri="{FF2B5EF4-FFF2-40B4-BE49-F238E27FC236}">
                <a16:creationId xmlns:a16="http://schemas.microsoft.com/office/drawing/2014/main" id="{2D3EC1E5-91E2-4D36-B4DA-FCC2BE2CF092}"/>
              </a:ext>
            </a:extLst>
          </p:cNvPr>
          <p:cNvSpPr>
            <a:spLocks noGrp="1"/>
          </p:cNvSpPr>
          <p:nvPr>
            <p:ph idx="1"/>
          </p:nvPr>
        </p:nvSpPr>
        <p:spPr>
          <a:xfrm>
            <a:off x="0" y="2646947"/>
            <a:ext cx="12192000" cy="3530016"/>
          </a:xfrm>
        </p:spPr>
        <p:txBody>
          <a:bodyPr>
            <a:normAutofit/>
          </a:bodyPr>
          <a:lstStyle/>
          <a:p>
            <a:pPr algn="ctr"/>
            <a:r>
              <a:rPr lang="en-US" sz="6000" dirty="0"/>
              <a:t>IS COMING!</a:t>
            </a:r>
          </a:p>
        </p:txBody>
      </p:sp>
    </p:spTree>
    <p:extLst>
      <p:ext uri="{BB962C8B-B14F-4D97-AF65-F5344CB8AC3E}">
        <p14:creationId xmlns:p14="http://schemas.microsoft.com/office/powerpoint/2010/main" val="2522109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D7026-3028-4DE2-A92F-9FA116DE7C60}"/>
              </a:ext>
            </a:extLst>
          </p:cNvPr>
          <p:cNvSpPr>
            <a:spLocks noGrp="1"/>
          </p:cNvSpPr>
          <p:nvPr>
            <p:ph type="title"/>
          </p:nvPr>
        </p:nvSpPr>
        <p:spPr/>
        <p:txBody>
          <a:bodyPr/>
          <a:lstStyle/>
          <a:p>
            <a:r>
              <a:rPr lang="en-US" dirty="0"/>
              <a:t>The Manner of its Coming</a:t>
            </a:r>
          </a:p>
        </p:txBody>
      </p:sp>
      <p:sp>
        <p:nvSpPr>
          <p:cNvPr id="5" name="Content Placeholder 4">
            <a:extLst>
              <a:ext uri="{FF2B5EF4-FFF2-40B4-BE49-F238E27FC236}">
                <a16:creationId xmlns:a16="http://schemas.microsoft.com/office/drawing/2014/main" id="{217AE484-FEFC-468D-B967-72562738558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04695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4E651-4281-4843-9B77-4253C4FD0DA9}"/>
              </a:ext>
            </a:extLst>
          </p:cNvPr>
          <p:cNvSpPr>
            <a:spLocks noGrp="1"/>
          </p:cNvSpPr>
          <p:nvPr>
            <p:ph type="title"/>
          </p:nvPr>
        </p:nvSpPr>
        <p:spPr/>
        <p:txBody>
          <a:bodyPr/>
          <a:lstStyle/>
          <a:p>
            <a:r>
              <a:rPr lang="en-US" dirty="0"/>
              <a:t>1. It’s A </a:t>
            </a:r>
            <a:r>
              <a:rPr lang="en-US" u="sng" dirty="0">
                <a:solidFill>
                  <a:srgbClr val="FF0000"/>
                </a:solidFill>
              </a:rPr>
              <a:t>Timely</a:t>
            </a:r>
            <a:r>
              <a:rPr lang="en-US" dirty="0">
                <a:solidFill>
                  <a:srgbClr val="FF0000"/>
                </a:solidFill>
              </a:rPr>
              <a:t> </a:t>
            </a:r>
            <a:r>
              <a:rPr lang="en-US" dirty="0"/>
              <a:t>coming</a:t>
            </a:r>
          </a:p>
        </p:txBody>
      </p:sp>
      <p:sp>
        <p:nvSpPr>
          <p:cNvPr id="3" name="Content Placeholder 2">
            <a:extLst>
              <a:ext uri="{FF2B5EF4-FFF2-40B4-BE49-F238E27FC236}">
                <a16:creationId xmlns:a16="http://schemas.microsoft.com/office/drawing/2014/main" id="{74B7808B-C9E6-422A-92A6-24AD51373BDD}"/>
              </a:ext>
            </a:extLst>
          </p:cNvPr>
          <p:cNvSpPr>
            <a:spLocks noGrp="1"/>
          </p:cNvSpPr>
          <p:nvPr>
            <p:ph idx="1"/>
          </p:nvPr>
        </p:nvSpPr>
        <p:spPr>
          <a:xfrm>
            <a:off x="570016" y="1318161"/>
            <a:ext cx="5694860" cy="4858802"/>
          </a:xfrm>
        </p:spPr>
        <p:txBody>
          <a:bodyPr/>
          <a:lstStyle/>
          <a:p>
            <a:r>
              <a:rPr lang="en-US" dirty="0"/>
              <a:t> </a:t>
            </a:r>
            <a:r>
              <a:rPr lang="en-US" baseline="30000" dirty="0"/>
              <a:t>5:1</a:t>
            </a:r>
            <a:r>
              <a:rPr lang="en-US" dirty="0"/>
              <a:t> Now, brothers, about </a:t>
            </a:r>
            <a:r>
              <a:rPr lang="en-US" dirty="0">
                <a:effectLst>
                  <a:glow rad="127000">
                    <a:srgbClr val="C00000"/>
                  </a:glow>
                </a:effectLst>
              </a:rPr>
              <a:t>times and dates </a:t>
            </a:r>
            <a:r>
              <a:rPr lang="en-US" dirty="0"/>
              <a:t>we do not need to write to you,  </a:t>
            </a:r>
          </a:p>
        </p:txBody>
      </p:sp>
      <p:pic>
        <p:nvPicPr>
          <p:cNvPr id="8" name="Picture 7">
            <a:extLst>
              <a:ext uri="{FF2B5EF4-FFF2-40B4-BE49-F238E27FC236}">
                <a16:creationId xmlns:a16="http://schemas.microsoft.com/office/drawing/2014/main" id="{98CCA8EC-A6E1-4C6E-BF47-2AE9190FF673}"/>
              </a:ext>
            </a:extLst>
          </p:cNvPr>
          <p:cNvPicPr>
            <a:picLocks noChangeAspect="1"/>
          </p:cNvPicPr>
          <p:nvPr/>
        </p:nvPicPr>
        <p:blipFill>
          <a:blip r:embed="rId3"/>
          <a:stretch>
            <a:fillRect/>
          </a:stretch>
        </p:blipFill>
        <p:spPr>
          <a:xfrm>
            <a:off x="6365850" y="1143000"/>
            <a:ext cx="6847687" cy="6858000"/>
          </a:xfrm>
          <a:prstGeom prst="rect">
            <a:avLst/>
          </a:prstGeom>
        </p:spPr>
      </p:pic>
    </p:spTree>
    <p:extLst>
      <p:ext uri="{BB962C8B-B14F-4D97-AF65-F5344CB8AC3E}">
        <p14:creationId xmlns:p14="http://schemas.microsoft.com/office/powerpoint/2010/main" val="2333537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D2053C-BAD4-4676-8426-F17EA1DC3F19}"/>
              </a:ext>
            </a:extLst>
          </p:cNvPr>
          <p:cNvPicPr>
            <a:picLocks noChangeAspect="1"/>
          </p:cNvPicPr>
          <p:nvPr/>
        </p:nvPicPr>
        <p:blipFill>
          <a:blip r:embed="rId3"/>
          <a:stretch>
            <a:fillRect/>
          </a:stretch>
        </p:blipFill>
        <p:spPr>
          <a:xfrm>
            <a:off x="5557449" y="890337"/>
            <a:ext cx="7550092" cy="6858000"/>
          </a:xfrm>
          <a:prstGeom prst="rect">
            <a:avLst/>
          </a:prstGeom>
        </p:spPr>
      </p:pic>
      <p:sp>
        <p:nvSpPr>
          <p:cNvPr id="2" name="Title 1">
            <a:extLst>
              <a:ext uri="{FF2B5EF4-FFF2-40B4-BE49-F238E27FC236}">
                <a16:creationId xmlns:a16="http://schemas.microsoft.com/office/drawing/2014/main" id="{8464E651-4281-4843-9B77-4253C4FD0DA9}"/>
              </a:ext>
            </a:extLst>
          </p:cNvPr>
          <p:cNvSpPr>
            <a:spLocks noGrp="1"/>
          </p:cNvSpPr>
          <p:nvPr>
            <p:ph type="title"/>
          </p:nvPr>
        </p:nvSpPr>
        <p:spPr/>
        <p:txBody>
          <a:bodyPr/>
          <a:lstStyle/>
          <a:p>
            <a:r>
              <a:rPr lang="en-US" dirty="0"/>
              <a:t>2. It’s </a:t>
            </a:r>
            <a:r>
              <a:rPr lang="en-US" u="sng" dirty="0">
                <a:solidFill>
                  <a:srgbClr val="FF0000"/>
                </a:solidFill>
              </a:rPr>
              <a:t>Definitely</a:t>
            </a:r>
            <a:r>
              <a:rPr lang="en-US" dirty="0"/>
              <a:t> Coming!</a:t>
            </a:r>
          </a:p>
        </p:txBody>
      </p:sp>
      <p:sp>
        <p:nvSpPr>
          <p:cNvPr id="3" name="Content Placeholder 2">
            <a:extLst>
              <a:ext uri="{FF2B5EF4-FFF2-40B4-BE49-F238E27FC236}">
                <a16:creationId xmlns:a16="http://schemas.microsoft.com/office/drawing/2014/main" id="{74B7808B-C9E6-422A-92A6-24AD51373BDD}"/>
              </a:ext>
            </a:extLst>
          </p:cNvPr>
          <p:cNvSpPr>
            <a:spLocks noGrp="1"/>
          </p:cNvSpPr>
          <p:nvPr>
            <p:ph idx="1"/>
          </p:nvPr>
        </p:nvSpPr>
        <p:spPr>
          <a:xfrm>
            <a:off x="570016" y="1318161"/>
            <a:ext cx="5694860" cy="4858802"/>
          </a:xfrm>
        </p:spPr>
        <p:txBody>
          <a:bodyPr/>
          <a:lstStyle/>
          <a:p>
            <a:r>
              <a:rPr lang="en-US" dirty="0"/>
              <a:t> </a:t>
            </a:r>
            <a:r>
              <a:rPr lang="en-US" baseline="30000" dirty="0"/>
              <a:t>5:1</a:t>
            </a:r>
            <a:r>
              <a:rPr lang="en-US" dirty="0"/>
              <a:t> Now, brothers, about times and dates we do not need to write to you,  </a:t>
            </a:r>
            <a:r>
              <a:rPr lang="en-US" baseline="30000" dirty="0"/>
              <a:t>2</a:t>
            </a:r>
            <a:r>
              <a:rPr lang="en-US" dirty="0"/>
              <a:t> for you know very well that </a:t>
            </a:r>
            <a:r>
              <a:rPr lang="en-US" dirty="0">
                <a:effectLst>
                  <a:glow rad="127000">
                    <a:srgbClr val="C00000"/>
                  </a:glow>
                </a:effectLst>
              </a:rPr>
              <a:t>the day of the Lord will come ...</a:t>
            </a:r>
            <a:endParaRPr lang="en-US" dirty="0"/>
          </a:p>
        </p:txBody>
      </p:sp>
      <p:sp>
        <p:nvSpPr>
          <p:cNvPr id="5" name="TextBox 4">
            <a:extLst>
              <a:ext uri="{FF2B5EF4-FFF2-40B4-BE49-F238E27FC236}">
                <a16:creationId xmlns:a16="http://schemas.microsoft.com/office/drawing/2014/main" id="{99D92554-1AE8-4FB2-A1C5-0C22CE7F2314}"/>
              </a:ext>
            </a:extLst>
          </p:cNvPr>
          <p:cNvSpPr txBox="1"/>
          <p:nvPr/>
        </p:nvSpPr>
        <p:spPr>
          <a:xfrm>
            <a:off x="6870357" y="1729946"/>
            <a:ext cx="5202194" cy="1015663"/>
          </a:xfrm>
          <a:prstGeom prst="rect">
            <a:avLst/>
          </a:prstGeom>
          <a:noFill/>
        </p:spPr>
        <p:txBody>
          <a:bodyPr wrap="square" rtlCol="0">
            <a:spAutoFit/>
          </a:bodyPr>
          <a:lstStyle/>
          <a:p>
            <a:r>
              <a:rPr lang="en-US" sz="6000" b="1" i="1" dirty="0"/>
              <a:t>Get Ready...</a:t>
            </a:r>
          </a:p>
        </p:txBody>
      </p:sp>
      <p:sp>
        <p:nvSpPr>
          <p:cNvPr id="6" name="TextBox 5">
            <a:extLst>
              <a:ext uri="{FF2B5EF4-FFF2-40B4-BE49-F238E27FC236}">
                <a16:creationId xmlns:a16="http://schemas.microsoft.com/office/drawing/2014/main" id="{178361CB-47CF-4B4C-8C81-0B22FDB9E8E9}"/>
              </a:ext>
            </a:extLst>
          </p:cNvPr>
          <p:cNvSpPr txBox="1"/>
          <p:nvPr/>
        </p:nvSpPr>
        <p:spPr>
          <a:xfrm>
            <a:off x="7900087" y="5614086"/>
            <a:ext cx="5202194" cy="1015663"/>
          </a:xfrm>
          <a:prstGeom prst="rect">
            <a:avLst/>
          </a:prstGeom>
          <a:noFill/>
        </p:spPr>
        <p:txBody>
          <a:bodyPr wrap="square" rtlCol="0">
            <a:spAutoFit/>
          </a:bodyPr>
          <a:lstStyle/>
          <a:p>
            <a:r>
              <a:rPr lang="en-US" sz="6000" b="1" i="1" dirty="0"/>
              <a:t>It’s Coming!</a:t>
            </a:r>
          </a:p>
        </p:txBody>
      </p:sp>
    </p:spTree>
    <p:extLst>
      <p:ext uri="{BB962C8B-B14F-4D97-AF65-F5344CB8AC3E}">
        <p14:creationId xmlns:p14="http://schemas.microsoft.com/office/powerpoint/2010/main" val="11044348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4179</TotalTime>
  <Words>4069</Words>
  <Application>Microsoft Office PowerPoint</Application>
  <PresentationFormat>Widescreen</PresentationFormat>
  <Paragraphs>221</Paragraphs>
  <Slides>45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Airstrike Condensed</vt:lpstr>
      <vt:lpstr>Arial</vt:lpstr>
      <vt:lpstr>Arial Narrow</vt:lpstr>
      <vt:lpstr>Calibri</vt:lpstr>
      <vt:lpstr>Symbol</vt:lpstr>
      <vt:lpstr>Office Theme</vt:lpstr>
      <vt:lpstr>Things  to Come!</vt:lpstr>
      <vt:lpstr>Things  to Come!</vt:lpstr>
      <vt:lpstr>Predictive prophecy</vt:lpstr>
      <vt:lpstr>The Day of the Lord </vt:lpstr>
      <vt:lpstr>What is “The Day of the Lord?”</vt:lpstr>
      <vt:lpstr>The Day of the Lord </vt:lpstr>
      <vt:lpstr>The Manner of its Coming</vt:lpstr>
      <vt:lpstr>1. It’s A Timely coming</vt:lpstr>
      <vt:lpstr>2. It’s Definitely Coming!</vt:lpstr>
      <vt:lpstr>3. It’s An UNEXPECTANT Coming!</vt:lpstr>
      <vt:lpstr>4. It’s A Misundersood Coming!</vt:lpstr>
      <vt:lpstr>5. It’s A Sudden Coming!</vt:lpstr>
      <vt:lpstr>6. It’s An Inescapable Coming!</vt:lpstr>
      <vt:lpstr>The Description of its coming</vt:lpstr>
      <vt:lpstr>Previously Described ...</vt:lpstr>
      <vt:lpstr>As Previously Described ...</vt:lpstr>
      <vt:lpstr>Previously Described ...</vt:lpstr>
      <vt:lpstr>Previously Described ...</vt:lpstr>
      <vt:lpstr>Previously Described ...</vt:lpstr>
      <vt:lpstr>Previously Described ...</vt:lpstr>
      <vt:lpstr>Previously Described ...</vt:lpstr>
      <vt:lpstr>Previously Described ...</vt:lpstr>
      <vt:lpstr>Previously Described ...</vt:lpstr>
      <vt:lpstr>Previously Described ...</vt:lpstr>
      <vt:lpstr>Previously Described ...</vt:lpstr>
      <vt:lpstr>Previously Described ...</vt:lpstr>
      <vt:lpstr>Paul calls it “Darkness”</vt:lpstr>
      <vt:lpstr>Paul Speaks of light!</vt:lpstr>
      <vt:lpstr>The VICTIMS of its coming</vt:lpstr>
      <vt:lpstr>Not You, Brothers, We, Us</vt:lpstr>
      <vt:lpstr>But Those “Others” </vt:lpstr>
      <vt:lpstr>The rescued from its coming</vt:lpstr>
      <vt:lpstr>Those who “Put On” ...</vt:lpstr>
      <vt:lpstr>Those who “Put On” ...</vt:lpstr>
      <vt:lpstr>Those who “Put On” ...</vt:lpstr>
      <vt:lpstr>Those who “Put On” ...</vt:lpstr>
      <vt:lpstr>Those who “Put On” ...</vt:lpstr>
      <vt:lpstr>Those who “Put On” ...</vt:lpstr>
      <vt:lpstr>Why are we exempted from it?</vt:lpstr>
      <vt:lpstr>Why are we exempted from it?</vt:lpstr>
      <vt:lpstr>Why are we exempted from it?</vt:lpstr>
      <vt:lpstr>Why are we exempted from it?</vt:lpstr>
      <vt:lpstr>Why are we exempted from it?</vt:lpstr>
      <vt:lpstr>Here’s the point: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THINGS TO COME!</dc:title>
  <dc:creator>Dennis Henderson</dc:creator>
  <cp:lastModifiedBy>Dennis Henderson</cp:lastModifiedBy>
  <cp:revision>243</cp:revision>
  <dcterms:created xsi:type="dcterms:W3CDTF">2019-06-15T15:18:52Z</dcterms:created>
  <dcterms:modified xsi:type="dcterms:W3CDTF">2021-06-29T01:06:28Z</dcterms:modified>
</cp:coreProperties>
</file>