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67" r:id="rId2"/>
    <p:sldId id="466" r:id="rId3"/>
    <p:sldId id="377" r:id="rId4"/>
    <p:sldId id="257" r:id="rId5"/>
    <p:sldId id="449" r:id="rId6"/>
    <p:sldId id="450" r:id="rId7"/>
    <p:sldId id="447" r:id="rId8"/>
    <p:sldId id="448" r:id="rId9"/>
    <p:sldId id="451" r:id="rId10"/>
    <p:sldId id="389" r:id="rId11"/>
    <p:sldId id="390" r:id="rId12"/>
    <p:sldId id="391" r:id="rId13"/>
    <p:sldId id="392" r:id="rId14"/>
    <p:sldId id="394" r:id="rId15"/>
    <p:sldId id="393" r:id="rId16"/>
    <p:sldId id="462" r:id="rId17"/>
    <p:sldId id="454" r:id="rId18"/>
    <p:sldId id="334" r:id="rId19"/>
    <p:sldId id="337" r:id="rId20"/>
    <p:sldId id="338" r:id="rId21"/>
    <p:sldId id="455" r:id="rId22"/>
    <p:sldId id="340" r:id="rId23"/>
    <p:sldId id="339" r:id="rId24"/>
    <p:sldId id="456" r:id="rId25"/>
    <p:sldId id="457" r:id="rId26"/>
    <p:sldId id="458" r:id="rId27"/>
    <p:sldId id="344" r:id="rId28"/>
    <p:sldId id="345" r:id="rId29"/>
    <p:sldId id="346" r:id="rId30"/>
    <p:sldId id="347" r:id="rId31"/>
    <p:sldId id="348" r:id="rId32"/>
    <p:sldId id="349" r:id="rId33"/>
    <p:sldId id="350" r:id="rId34"/>
    <p:sldId id="351" r:id="rId35"/>
    <p:sldId id="378" r:id="rId36"/>
    <p:sldId id="352" r:id="rId37"/>
    <p:sldId id="374" r:id="rId38"/>
    <p:sldId id="375" r:id="rId39"/>
    <p:sldId id="459" r:id="rId40"/>
    <p:sldId id="460" r:id="rId41"/>
    <p:sldId id="461" r:id="rId42"/>
    <p:sldId id="355" r:id="rId43"/>
    <p:sldId id="376" r:id="rId44"/>
    <p:sldId id="379" r:id="rId45"/>
    <p:sldId id="383" r:id="rId46"/>
    <p:sldId id="382" r:id="rId47"/>
    <p:sldId id="357" r:id="rId48"/>
    <p:sldId id="384" r:id="rId49"/>
    <p:sldId id="385" r:id="rId50"/>
    <p:sldId id="3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51" autoAdjust="0"/>
    <p:restoredTop sz="71482" autoAdjust="0"/>
  </p:normalViewPr>
  <p:slideViewPr>
    <p:cSldViewPr snapToGrid="0">
      <p:cViewPr varScale="1">
        <p:scale>
          <a:sx n="58" d="100"/>
          <a:sy n="58" d="100"/>
        </p:scale>
        <p:origin x="1176" y="34"/>
      </p:cViewPr>
      <p:guideLst/>
    </p:cSldViewPr>
  </p:slideViewPr>
  <p:notesTextViewPr>
    <p:cViewPr>
      <p:scale>
        <a:sx n="1" d="1"/>
        <a:sy n="1" d="1"/>
      </p:scale>
      <p:origin x="0" y="-379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a.defense.gov/2018/Jun/28/2001937132/-1/-1/0/180625-F-SR919-0001.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edpix.com/photo/18804/lifesaver-life-ring-life-preserver-flotation-device-lifeguard-rescue-at-se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21</a:t>
            </a:fld>
            <a:endParaRPr lang="en-US"/>
          </a:p>
        </p:txBody>
      </p:sp>
    </p:spTree>
    <p:extLst>
      <p:ext uri="{BB962C8B-B14F-4D97-AF65-F5344CB8AC3E}">
        <p14:creationId xmlns:p14="http://schemas.microsoft.com/office/powerpoint/2010/main" val="395026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Free Photo = empty tomb = http://www.google.com/imgres?imgurl=http://farm3.static.flickr.com/2293/2265865802_d2d9c91534.jpg%3Fv%3D0&amp;imgrefurl=http://flickr.com/photos/kodi_tanner/2265865802/&amp;usg=__0meLMTk7Y1mV--00DMDkiY4GhOY=&amp;h=375&amp;w=500&amp;sz=168&amp;hl=en&amp;start=0&amp;zoom=1&amp;tbnid=_ek9UNL3SA9bQM:&amp;tbnh=120&amp;tbnw=151&amp;prev=/images%3Fq%3Dempty%2Btomb%26um%3D1%26hl%3Den%26client%3Dfirefox-a%26hs%3Dk3c%26sa%3DG%26rls%3Dorg.mozilla:en-US:official%26biw%3D1440%26bih%3D747%26as_st%3Dy%26tbs%3Disch:1,iur:f&amp;um=1&amp;itbs=1&amp;iact=hc&amp;vpx=111&amp;vpy=478&amp;dur=1407&amp;hovh=194&amp;hovw=259&amp;tx=128&amp;ty=153&amp;ei=zwXbTJaMK8T38AbLke34CQ&amp;oei=xAXbTMLGBcOpcfbu6cIG&amp;esq=5&amp;page=1&amp;ndsp=32&amp;ved=1t:429,r:24,s:0</a:t>
            </a:r>
          </a:p>
        </p:txBody>
      </p:sp>
      <p:sp>
        <p:nvSpPr>
          <p:cNvPr id="4" name="Slide Number Placeholder 3"/>
          <p:cNvSpPr>
            <a:spLocks noGrp="1"/>
          </p:cNvSpPr>
          <p:nvPr>
            <p:ph type="sldNum" sz="quarter" idx="10"/>
          </p:nvPr>
        </p:nvSpPr>
        <p:spPr/>
        <p:txBody>
          <a:bodyPr/>
          <a:lstStyle/>
          <a:p>
            <a:fld id="{A045DA3E-C58C-4F45-A627-6F2203A32A71}"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Free Photo = empty tomb = http://www.google.com/imgres?imgurl=http://farm3.static.flickr.com/2293/2265865802_d2d9c91534.jpg%3Fv%3D0&amp;imgrefurl=http://flickr.com/photos/kodi_tanner/2265865802/&amp;usg=__0meLMTk7Y1mV--00DMDkiY4GhOY=&amp;h=375&amp;w=500&amp;sz=168&amp;hl=en&amp;start=0&amp;zoom=1&amp;tbnid=_ek9UNL3SA9bQM:&amp;tbnh=120&amp;tbnw=151&amp;prev=/images%3Fq%3Dempty%2Btomb%26um%3D1%26hl%3Den%26client%3Dfirefox-a%26hs%3Dk3c%26sa%3DG%26rls%3Dorg.mozilla:en-US:official%26biw%3D1440%26bih%3D747%26as_st%3Dy%26tbs%3Disch:1,iur:f&amp;um=1&amp;itbs=1&amp;iact=hc&amp;vpx=111&amp;vpy=478&amp;dur=1407&amp;hovh=194&amp;hovw=259&amp;tx=128&amp;ty=153&amp;ei=zwXbTJaMK8T38AbLke34CQ&amp;oei=xAXbTMLGBcOpcfbu6cIG&amp;esq=5&amp;page=1&amp;ndsp=32&amp;ved=1t:429,r:24,s:0</a:t>
            </a:r>
          </a:p>
        </p:txBody>
      </p:sp>
      <p:sp>
        <p:nvSpPr>
          <p:cNvPr id="4" name="Slide Number Placeholder 3"/>
          <p:cNvSpPr>
            <a:spLocks noGrp="1"/>
          </p:cNvSpPr>
          <p:nvPr>
            <p:ph type="sldNum" sz="quarter" idx="10"/>
          </p:nvPr>
        </p:nvSpPr>
        <p:spPr/>
        <p:txBody>
          <a:bodyPr/>
          <a:lstStyle/>
          <a:p>
            <a:fld id="{A045DA3E-C58C-4F45-A627-6F2203A32A71}" type="slidenum">
              <a:rPr lang="en-US" smtClean="0"/>
              <a:pPr/>
              <a:t>24</a:t>
            </a:fld>
            <a:endParaRPr lang="en-US"/>
          </a:p>
        </p:txBody>
      </p:sp>
    </p:spTree>
    <p:extLst>
      <p:ext uri="{BB962C8B-B14F-4D97-AF65-F5344CB8AC3E}">
        <p14:creationId xmlns:p14="http://schemas.microsoft.com/office/powerpoint/2010/main" val="939250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https://media.defense.gov/2018/Jun/28/2001937132/-1/-1/0/180625-F-SR919-0001.JPG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46</a:t>
            </a:fld>
            <a:endParaRPr lang="en-US"/>
          </a:p>
        </p:txBody>
      </p:sp>
    </p:spTree>
    <p:extLst>
      <p:ext uri="{BB962C8B-B14F-4D97-AF65-F5344CB8AC3E}">
        <p14:creationId xmlns:p14="http://schemas.microsoft.com/office/powerpoint/2010/main" val="29372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p:txBody>
      </p:sp>
      <p:sp>
        <p:nvSpPr>
          <p:cNvPr id="4" name="Slide Number Placeholder 3"/>
          <p:cNvSpPr>
            <a:spLocks noGrp="1"/>
          </p:cNvSpPr>
          <p:nvPr>
            <p:ph type="sldNum" sz="quarter" idx="5"/>
          </p:nvPr>
        </p:nvSpPr>
        <p:spPr/>
        <p:txBody>
          <a:bodyPr/>
          <a:lstStyle/>
          <a:p>
            <a:fld id="{366143A2-A376-4308-A9DC-D72DD5124513}" type="slidenum">
              <a:rPr lang="en-US" smtClean="0"/>
              <a:t>50</a:t>
            </a:fld>
            <a:endParaRPr lang="en-US"/>
          </a:p>
        </p:txBody>
      </p:sp>
    </p:spTree>
    <p:extLst>
      <p:ext uri="{BB962C8B-B14F-4D97-AF65-F5344CB8AC3E}">
        <p14:creationId xmlns:p14="http://schemas.microsoft.com/office/powerpoint/2010/main" val="292075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105411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5</a:t>
            </a:fld>
            <a:endParaRPr lang="en-US"/>
          </a:p>
        </p:txBody>
      </p:sp>
    </p:spTree>
    <p:extLst>
      <p:ext uri="{BB962C8B-B14F-4D97-AF65-F5344CB8AC3E}">
        <p14:creationId xmlns:p14="http://schemas.microsoft.com/office/powerpoint/2010/main" val="227755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a:t>
            </a:fld>
            <a:endParaRPr lang="en-US"/>
          </a:p>
        </p:txBody>
      </p:sp>
    </p:spTree>
    <p:extLst>
      <p:ext uri="{BB962C8B-B14F-4D97-AF65-F5344CB8AC3E}">
        <p14:creationId xmlns:p14="http://schemas.microsoft.com/office/powerpoint/2010/main" val="4614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7</a:t>
            </a:fld>
            <a:endParaRPr lang="en-US"/>
          </a:p>
        </p:txBody>
      </p:sp>
    </p:spTree>
    <p:extLst>
      <p:ext uri="{BB962C8B-B14F-4D97-AF65-F5344CB8AC3E}">
        <p14:creationId xmlns:p14="http://schemas.microsoft.com/office/powerpoint/2010/main" val="21498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8</a:t>
            </a:fld>
            <a:endParaRPr lang="en-US"/>
          </a:p>
        </p:txBody>
      </p:sp>
    </p:spTree>
    <p:extLst>
      <p:ext uri="{BB962C8B-B14F-4D97-AF65-F5344CB8AC3E}">
        <p14:creationId xmlns:p14="http://schemas.microsoft.com/office/powerpoint/2010/main" val="379636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9</a:t>
            </a:fld>
            <a:endParaRPr lang="en-US"/>
          </a:p>
        </p:txBody>
      </p:sp>
    </p:spTree>
    <p:extLst>
      <p:ext uri="{BB962C8B-B14F-4D97-AF65-F5344CB8AC3E}">
        <p14:creationId xmlns:p14="http://schemas.microsoft.com/office/powerpoint/2010/main" val="15576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saver = </a:t>
            </a:r>
            <a:r>
              <a:rPr lang="en-US" dirty="0">
                <a:hlinkClick r:id="rId3"/>
              </a:rPr>
              <a:t>https://www.needpix.com/photo/18804/lifesaver-life-ring-life-preserver-flotation-device-lifeguard-rescue-at-sea</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17</a:t>
            </a:fld>
            <a:endParaRPr lang="en-US"/>
          </a:p>
        </p:txBody>
      </p:sp>
    </p:spTree>
    <p:extLst>
      <p:ext uri="{BB962C8B-B14F-4D97-AF65-F5344CB8AC3E}">
        <p14:creationId xmlns:p14="http://schemas.microsoft.com/office/powerpoint/2010/main" val="132845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wmf"/><Relationship Id="rId7" Type="http://schemas.openxmlformats.org/officeDocument/2006/relationships/image" Target="../media/image2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5.wmf"/><Relationship Id="rId4" Type="http://schemas.openxmlformats.org/officeDocument/2006/relationships/image" Target="../media/image16.wmf"/></Relationships>
</file>

<file path=ppt/slides/_rels/slide3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wmf"/><Relationship Id="rId4" Type="http://schemas.openxmlformats.org/officeDocument/2006/relationships/image" Target="../media/image25.wmf"/><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36.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37.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38.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3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41.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17.png"/><Relationship Id="rId4" Type="http://schemas.openxmlformats.org/officeDocument/2006/relationships/image" Target="../media/image24.wmf"/></Relationships>
</file>

<file path=ppt/slides/_rels/slide4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7.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6.wmf"/><Relationship Id="rId7" Type="http://schemas.openxmlformats.org/officeDocument/2006/relationships/image" Target="../media/image26.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7.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4F9B73-DBDE-479F-907F-D7DE016911AB}"/>
              </a:ext>
            </a:extLst>
          </p:cNvPr>
          <p:cNvSpPr>
            <a:spLocks noGrp="1"/>
          </p:cNvSpPr>
          <p:nvPr>
            <p:ph idx="1"/>
          </p:nvPr>
        </p:nvSpPr>
        <p:spPr>
          <a:xfrm>
            <a:off x="381331" y="287646"/>
            <a:ext cx="11636498" cy="4858802"/>
          </a:xfrm>
        </p:spPr>
        <p:txBody>
          <a:bodyPr/>
          <a:lstStyle/>
          <a:p>
            <a:pPr>
              <a:lnSpc>
                <a:spcPct val="85000"/>
              </a:lnSpc>
            </a:pPr>
            <a:r>
              <a:rPr lang="en-US" baseline="30000" dirty="0"/>
              <a:t>1</a:t>
            </a:r>
            <a:r>
              <a:rPr lang="en-US" dirty="0"/>
              <a:t> The Spirit of the Sovereign LORD is on me, because the LORD has anointed me to preach good news to the poor. He has sent me to bind up the brokenhearted, to proclaim freedom for the captives and release from darkness for the prisoners, </a:t>
            </a:r>
            <a:r>
              <a:rPr lang="en-US" baseline="30000" dirty="0"/>
              <a:t>2</a:t>
            </a:r>
            <a:r>
              <a:rPr lang="en-US" dirty="0"/>
              <a:t> to proclaim the year of the LORD's favor and the day of vengeance of our God, to comfort all who mourn,  </a:t>
            </a:r>
            <a:r>
              <a:rPr lang="en-US" baseline="30000" dirty="0"/>
              <a:t>3</a:t>
            </a:r>
            <a:r>
              <a:rPr lang="en-US" dirty="0"/>
              <a:t> and provide for those who grieve in Zion-- to bestow on them a crown of beauty instead of ashes, the oil of gladness instead of mourning, and a garment of praise instead of a spirit of despair. They will be called oaks of righteousness, a planting of the LORD for the display of his splendor.   (Isaiah 61:1-3)</a:t>
            </a:r>
          </a:p>
        </p:txBody>
      </p:sp>
    </p:spTree>
    <p:extLst>
      <p:ext uri="{BB962C8B-B14F-4D97-AF65-F5344CB8AC3E}">
        <p14:creationId xmlns:p14="http://schemas.microsoft.com/office/powerpoint/2010/main" val="1225545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F075F2-D9AE-420C-9158-C903DD32D3FC}"/>
              </a:ext>
            </a:extLst>
          </p:cNvPr>
          <p:cNvSpPr/>
          <p:nvPr/>
        </p:nvSpPr>
        <p:spPr>
          <a:xfrm>
            <a:off x="370702" y="2866768"/>
            <a:ext cx="11541212" cy="37317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B5A3807-71DD-404E-BC16-20543198981E}"/>
              </a:ext>
            </a:extLst>
          </p:cNvPr>
          <p:cNvSpPr/>
          <p:nvPr/>
        </p:nvSpPr>
        <p:spPr>
          <a:xfrm>
            <a:off x="395416" y="2817341"/>
            <a:ext cx="7611762" cy="7414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3D839C-AE9F-4481-80E7-B98B3CA8C2E0}"/>
              </a:ext>
            </a:extLst>
          </p:cNvPr>
          <p:cNvSpPr/>
          <p:nvPr/>
        </p:nvSpPr>
        <p:spPr>
          <a:xfrm>
            <a:off x="362857" y="261257"/>
            <a:ext cx="11538857" cy="2656114"/>
          </a:xfrm>
          <a:prstGeom prst="rect">
            <a:avLst/>
          </a:prstGeom>
          <a:solidFill>
            <a:srgbClr val="052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E4F9B73-DBDE-479F-907F-D7DE016911AB}"/>
              </a:ext>
            </a:extLst>
          </p:cNvPr>
          <p:cNvSpPr>
            <a:spLocks noGrp="1"/>
          </p:cNvSpPr>
          <p:nvPr>
            <p:ph idx="1"/>
          </p:nvPr>
        </p:nvSpPr>
        <p:spPr>
          <a:xfrm>
            <a:off x="381331" y="287646"/>
            <a:ext cx="11636498" cy="4858802"/>
          </a:xfrm>
        </p:spPr>
        <p:txBody>
          <a:bodyPr/>
          <a:lstStyle/>
          <a:p>
            <a:pPr>
              <a:lnSpc>
                <a:spcPct val="85000"/>
              </a:lnSpc>
            </a:pPr>
            <a:r>
              <a:rPr lang="en-US" baseline="30000" dirty="0"/>
              <a:t>1</a:t>
            </a:r>
            <a:r>
              <a:rPr lang="en-US" dirty="0"/>
              <a:t> The Spirit of the Sovereign LORD is on me, because the LORD has anointed me to preach good news to the poor. He has sent me to bind up the brokenhearted, to proclaim freedom for the captives and release from darkness for the prisoners, </a:t>
            </a:r>
            <a:r>
              <a:rPr lang="en-US" baseline="30000" dirty="0"/>
              <a:t>2</a:t>
            </a:r>
            <a:r>
              <a:rPr lang="en-US" dirty="0"/>
              <a:t> to proclaim the year of the LORD's favor and the day of vengeance of our God, to comfort all who mourn,  </a:t>
            </a:r>
            <a:r>
              <a:rPr lang="en-US" baseline="30000" dirty="0"/>
              <a:t>3</a:t>
            </a:r>
            <a:r>
              <a:rPr lang="en-US" dirty="0"/>
              <a:t> and provide for those who grieve in Zion-- to bestow on them a crown of beauty instead of ashes, the oil of gladness instead of mourning, and a garment of praise instead of a spirit of despair. They will be called oaks of righteousness, a planting of the LORD for the display of his splendor.   (Isa 61:1-3 NIV)</a:t>
            </a:r>
          </a:p>
        </p:txBody>
      </p:sp>
    </p:spTree>
    <p:extLst>
      <p:ext uri="{BB962C8B-B14F-4D97-AF65-F5344CB8AC3E}">
        <p14:creationId xmlns:p14="http://schemas.microsoft.com/office/powerpoint/2010/main" val="64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Speech Bubble: Rectangle 7">
            <a:extLst>
              <a:ext uri="{FF2B5EF4-FFF2-40B4-BE49-F238E27FC236}">
                <a16:creationId xmlns:a16="http://schemas.microsoft.com/office/drawing/2014/main" id="{97B16AFF-D24A-415B-BDC4-DA25B22F16A8}"/>
              </a:ext>
            </a:extLst>
          </p:cNvPr>
          <p:cNvSpPr/>
          <p:nvPr/>
        </p:nvSpPr>
        <p:spPr>
          <a:xfrm>
            <a:off x="420914" y="1582058"/>
            <a:ext cx="7358743" cy="4630057"/>
          </a:xfrm>
          <a:prstGeom prst="wedgeRectCallout">
            <a:avLst>
              <a:gd name="adj1" fmla="val 72264"/>
              <a:gd name="adj2" fmla="val -20886"/>
            </a:avLst>
          </a:prstGeom>
          <a:solidFill>
            <a:srgbClr val="05244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21A06F5-3C5B-49BA-8737-44FE973601CE}"/>
              </a:ext>
            </a:extLst>
          </p:cNvPr>
          <p:cNvPicPr>
            <a:picLocks noChangeAspect="1" noChangeArrowheads="1"/>
          </p:cNvPicPr>
          <p:nvPr/>
        </p:nvPicPr>
        <p:blipFill>
          <a:blip r:embed="rId2"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7" name="Content Placeholder 6">
            <a:extLst>
              <a:ext uri="{FF2B5EF4-FFF2-40B4-BE49-F238E27FC236}">
                <a16:creationId xmlns:a16="http://schemas.microsoft.com/office/drawing/2014/main" id="{4EF7D540-B7A4-468C-A1F9-A013FB6708C1}"/>
              </a:ext>
            </a:extLst>
          </p:cNvPr>
          <p:cNvSpPr>
            <a:spLocks noGrp="1"/>
          </p:cNvSpPr>
          <p:nvPr>
            <p:ph idx="1"/>
          </p:nvPr>
        </p:nvSpPr>
        <p:spPr>
          <a:xfrm>
            <a:off x="570016" y="420914"/>
            <a:ext cx="11376560" cy="5756049"/>
          </a:xfrm>
        </p:spPr>
        <p:txBody>
          <a:bodyPr/>
          <a:lstStyle/>
          <a:p>
            <a:r>
              <a:rPr lang="en-US" baseline="30000" dirty="0"/>
              <a:t>Luke 4:17</a:t>
            </a:r>
            <a:r>
              <a:rPr lang="en-US" dirty="0"/>
              <a:t> The scroll of the prophet Isaiah was handed to him. Unrolling it, he found the place where it is written:</a:t>
            </a:r>
          </a:p>
          <a:p>
            <a:r>
              <a:rPr lang="en-US" dirty="0"/>
              <a:t> </a:t>
            </a:r>
            <a:r>
              <a:rPr lang="en-US" baseline="30000" dirty="0"/>
              <a:t>18</a:t>
            </a:r>
            <a:r>
              <a:rPr lang="en-US" dirty="0"/>
              <a:t> "The Spirit of the Lord is on me,</a:t>
            </a:r>
            <a:br>
              <a:rPr lang="en-US" dirty="0"/>
            </a:br>
            <a:r>
              <a:rPr lang="en-US" dirty="0"/>
              <a:t> because he has anointed me to </a:t>
            </a:r>
            <a:br>
              <a:rPr lang="en-US" dirty="0"/>
            </a:br>
            <a:r>
              <a:rPr lang="en-US" dirty="0"/>
              <a:t>preach good news to the poor. He </a:t>
            </a:r>
            <a:br>
              <a:rPr lang="en-US" dirty="0"/>
            </a:br>
            <a:r>
              <a:rPr lang="en-US" dirty="0"/>
              <a:t>has sent me to proclaim freedom </a:t>
            </a:r>
            <a:br>
              <a:rPr lang="en-US" dirty="0"/>
            </a:br>
            <a:r>
              <a:rPr lang="en-US" dirty="0"/>
              <a:t>for the prisoners and recovery of </a:t>
            </a:r>
            <a:br>
              <a:rPr lang="en-US" dirty="0"/>
            </a:br>
            <a:r>
              <a:rPr lang="en-US" dirty="0"/>
              <a:t>sight for the blind, to release the </a:t>
            </a:r>
            <a:br>
              <a:rPr lang="en-US" dirty="0"/>
            </a:br>
            <a:r>
              <a:rPr lang="en-US" dirty="0"/>
              <a:t>oppressed,  </a:t>
            </a:r>
            <a:r>
              <a:rPr lang="en-US" baseline="30000" dirty="0"/>
              <a:t>19</a:t>
            </a:r>
            <a:r>
              <a:rPr lang="en-US" dirty="0"/>
              <a:t> to proclaim the year </a:t>
            </a:r>
            <a:br>
              <a:rPr lang="en-US" dirty="0"/>
            </a:br>
            <a:r>
              <a:rPr lang="en-US" dirty="0"/>
              <a:t>of the Lord's favor."</a:t>
            </a:r>
          </a:p>
          <a:p>
            <a:r>
              <a:rPr lang="en-US" dirty="0"/>
              <a:t> </a:t>
            </a:r>
          </a:p>
        </p:txBody>
      </p:sp>
    </p:spTree>
    <p:extLst>
      <p:ext uri="{BB962C8B-B14F-4D97-AF65-F5344CB8AC3E}">
        <p14:creationId xmlns:p14="http://schemas.microsoft.com/office/powerpoint/2010/main" val="31401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8BD0C82B-8E7B-4567-B85E-2C46AFACCE8C}"/>
              </a:ext>
            </a:extLst>
          </p:cNvPr>
          <p:cNvSpPr/>
          <p:nvPr/>
        </p:nvSpPr>
        <p:spPr>
          <a:xfrm>
            <a:off x="420914" y="3106057"/>
            <a:ext cx="6705600" cy="1886858"/>
          </a:xfrm>
          <a:prstGeom prst="wedgeRectCallout">
            <a:avLst>
              <a:gd name="adj1" fmla="val 76593"/>
              <a:gd name="adj2" fmla="val -39683"/>
            </a:avLst>
          </a:prstGeom>
          <a:solidFill>
            <a:srgbClr val="05244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21A06F5-3C5B-49BA-8737-44FE973601CE}"/>
              </a:ext>
            </a:extLst>
          </p:cNvPr>
          <p:cNvPicPr>
            <a:picLocks noChangeAspect="1" noChangeArrowheads="1"/>
          </p:cNvPicPr>
          <p:nvPr/>
        </p:nvPicPr>
        <p:blipFill>
          <a:blip r:embed="rId2" cstate="print"/>
          <a:srcRect l="-3947" r="-8383" b="7309"/>
          <a:stretch>
            <a:fillRect/>
          </a:stretch>
        </p:blipFill>
        <p:spPr bwMode="auto">
          <a:xfrm>
            <a:off x="6687459" y="1752600"/>
            <a:ext cx="5275051" cy="5105400"/>
          </a:xfrm>
          <a:prstGeom prst="rect">
            <a:avLst/>
          </a:prstGeom>
          <a:noFill/>
          <a:ln w="9525">
            <a:noFill/>
            <a:miter lim="800000"/>
            <a:headEnd/>
            <a:tailEnd/>
          </a:ln>
          <a:effectLst/>
        </p:spPr>
      </p:pic>
      <p:sp>
        <p:nvSpPr>
          <p:cNvPr id="7" name="Content Placeholder 6">
            <a:extLst>
              <a:ext uri="{FF2B5EF4-FFF2-40B4-BE49-F238E27FC236}">
                <a16:creationId xmlns:a16="http://schemas.microsoft.com/office/drawing/2014/main" id="{4EF7D540-B7A4-468C-A1F9-A013FB6708C1}"/>
              </a:ext>
            </a:extLst>
          </p:cNvPr>
          <p:cNvSpPr>
            <a:spLocks noGrp="1"/>
          </p:cNvSpPr>
          <p:nvPr>
            <p:ph idx="1"/>
          </p:nvPr>
        </p:nvSpPr>
        <p:spPr>
          <a:xfrm>
            <a:off x="570016" y="420914"/>
            <a:ext cx="11376560" cy="5756049"/>
          </a:xfrm>
        </p:spPr>
        <p:txBody>
          <a:bodyPr/>
          <a:lstStyle/>
          <a:p>
            <a:r>
              <a:rPr lang="en-US" baseline="30000" dirty="0"/>
              <a:t>20</a:t>
            </a:r>
            <a:r>
              <a:rPr lang="en-US" dirty="0"/>
              <a:t> Then he rolled up the scroll, gave it back to the attendant and sat down. The eyes of everyone in the synagogue were fastened on him,</a:t>
            </a:r>
          </a:p>
          <a:p>
            <a:r>
              <a:rPr lang="en-US" dirty="0"/>
              <a:t> </a:t>
            </a:r>
            <a:r>
              <a:rPr lang="en-US" baseline="30000" dirty="0"/>
              <a:t>21</a:t>
            </a:r>
            <a:r>
              <a:rPr lang="en-US" dirty="0"/>
              <a:t> and he began by saying to them,</a:t>
            </a:r>
            <a:br>
              <a:rPr lang="en-US" dirty="0"/>
            </a:br>
            <a:r>
              <a:rPr lang="en-US" dirty="0"/>
              <a:t> </a:t>
            </a:r>
          </a:p>
          <a:p>
            <a:r>
              <a:rPr lang="en-US" dirty="0"/>
              <a:t>"Today this scripture is fulfilled </a:t>
            </a:r>
          </a:p>
          <a:p>
            <a:r>
              <a:rPr lang="en-US" dirty="0"/>
              <a:t>in your hearing." </a:t>
            </a:r>
          </a:p>
          <a:p>
            <a:endParaRPr lang="en-US" dirty="0"/>
          </a:p>
          <a:p>
            <a:r>
              <a:rPr lang="en-US" dirty="0"/>
              <a:t>(Luke 4:17-21)</a:t>
            </a:r>
          </a:p>
        </p:txBody>
      </p:sp>
    </p:spTree>
    <p:extLst>
      <p:ext uri="{BB962C8B-B14F-4D97-AF65-F5344CB8AC3E}">
        <p14:creationId xmlns:p14="http://schemas.microsoft.com/office/powerpoint/2010/main" val="53455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0B225B-A86C-4C70-A4A6-EF61C84683FC}"/>
              </a:ext>
            </a:extLst>
          </p:cNvPr>
          <p:cNvSpPr/>
          <p:nvPr/>
        </p:nvSpPr>
        <p:spPr>
          <a:xfrm>
            <a:off x="395416" y="2817341"/>
            <a:ext cx="7611762" cy="7414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3D839C-AE9F-4481-80E7-B98B3CA8C2E0}"/>
              </a:ext>
            </a:extLst>
          </p:cNvPr>
          <p:cNvSpPr/>
          <p:nvPr/>
        </p:nvSpPr>
        <p:spPr>
          <a:xfrm>
            <a:off x="362857" y="261257"/>
            <a:ext cx="11538857" cy="2656114"/>
          </a:xfrm>
          <a:prstGeom prst="rect">
            <a:avLst/>
          </a:prstGeom>
          <a:solidFill>
            <a:srgbClr val="052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E4F9B73-DBDE-479F-907F-D7DE016911AB}"/>
              </a:ext>
            </a:extLst>
          </p:cNvPr>
          <p:cNvSpPr>
            <a:spLocks noGrp="1"/>
          </p:cNvSpPr>
          <p:nvPr>
            <p:ph idx="1"/>
          </p:nvPr>
        </p:nvSpPr>
        <p:spPr>
          <a:xfrm>
            <a:off x="381331" y="287646"/>
            <a:ext cx="11636498" cy="4858802"/>
          </a:xfrm>
        </p:spPr>
        <p:txBody>
          <a:bodyPr/>
          <a:lstStyle/>
          <a:p>
            <a:pPr>
              <a:lnSpc>
                <a:spcPct val="85000"/>
              </a:lnSpc>
            </a:pPr>
            <a:r>
              <a:rPr lang="en-US" baseline="30000" dirty="0">
                <a:solidFill>
                  <a:schemeClr val="tx2">
                    <a:lumMod val="40000"/>
                    <a:lumOff val="60000"/>
                  </a:schemeClr>
                </a:solidFill>
              </a:rPr>
              <a:t>1</a:t>
            </a:r>
            <a:r>
              <a:rPr lang="en-US" dirty="0">
                <a:solidFill>
                  <a:schemeClr val="tx2">
                    <a:lumMod val="40000"/>
                    <a:lumOff val="60000"/>
                  </a:schemeClr>
                </a:solidFill>
              </a:rPr>
              <a:t> The Spirit of the Sovereign LORD is on me, because the LORD has anointed me to preach good news to the poor. He has sent me to bind up the brokenhearted, to proclaim freedom for the captives and release from darkness for the prisoners, </a:t>
            </a:r>
            <a:r>
              <a:rPr lang="en-US" baseline="30000" dirty="0">
                <a:solidFill>
                  <a:schemeClr val="tx2">
                    <a:lumMod val="40000"/>
                    <a:lumOff val="60000"/>
                  </a:schemeClr>
                </a:solidFill>
              </a:rPr>
              <a:t>2</a:t>
            </a:r>
            <a:r>
              <a:rPr lang="en-US" dirty="0">
                <a:solidFill>
                  <a:schemeClr val="tx2">
                    <a:lumMod val="40000"/>
                    <a:lumOff val="60000"/>
                  </a:schemeClr>
                </a:solidFill>
              </a:rPr>
              <a:t> to proclaim the year of the LORD's favor </a:t>
            </a:r>
            <a:r>
              <a:rPr lang="en-US" dirty="0">
                <a:solidFill>
                  <a:srgbClr val="052441"/>
                </a:solidFill>
                <a:effectLst>
                  <a:glow rad="127000">
                    <a:schemeClr val="bg1"/>
                  </a:glow>
                </a:effectLst>
              </a:rPr>
              <a:t>and the day of vengeance of our God, to comfort all who mourn,  </a:t>
            </a:r>
            <a:r>
              <a:rPr lang="en-US" baseline="30000" dirty="0">
                <a:solidFill>
                  <a:srgbClr val="052441"/>
                </a:solidFill>
                <a:effectLst>
                  <a:glow rad="127000">
                    <a:schemeClr val="bg1"/>
                  </a:glow>
                </a:effectLst>
              </a:rPr>
              <a:t>3</a:t>
            </a:r>
            <a:r>
              <a:rPr lang="en-US" dirty="0">
                <a:solidFill>
                  <a:srgbClr val="052441"/>
                </a:solidFill>
                <a:effectLst>
                  <a:glow rad="127000">
                    <a:schemeClr val="bg1"/>
                  </a:glow>
                </a:effectLst>
              </a:rPr>
              <a:t> and provide for those who grieve in Zion-- to bestow on them a crown of beauty instead of ashes, the oil of gladness instead of mourning, and a garment of praise instead of a spirit of despair. They will be called oaks of righteousness, a planting of the LORD for the display of his splendor.</a:t>
            </a:r>
            <a:r>
              <a:rPr lang="en-US" dirty="0">
                <a:solidFill>
                  <a:srgbClr val="052441"/>
                </a:solidFill>
                <a:effectLst>
                  <a:glow rad="127000">
                    <a:schemeClr val="accent1">
                      <a:lumMod val="20000"/>
                      <a:lumOff val="80000"/>
                    </a:schemeClr>
                  </a:glow>
                </a:effectLst>
              </a:rPr>
              <a:t> </a:t>
            </a:r>
            <a:r>
              <a:rPr lang="en-US" dirty="0">
                <a:solidFill>
                  <a:srgbClr val="052441"/>
                </a:solidFill>
              </a:rPr>
              <a:t>  </a:t>
            </a:r>
            <a:r>
              <a:rPr lang="en-US" dirty="0"/>
              <a:t>(Isaiah 61:1-3)</a:t>
            </a:r>
          </a:p>
        </p:txBody>
      </p:sp>
    </p:spTree>
    <p:extLst>
      <p:ext uri="{BB962C8B-B14F-4D97-AF65-F5344CB8AC3E}">
        <p14:creationId xmlns:p14="http://schemas.microsoft.com/office/powerpoint/2010/main" val="349492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Jesus Reveals the </a:t>
            </a:r>
            <a:r>
              <a:rPr lang="en-US" u="sng" dirty="0">
                <a:solidFill>
                  <a:srgbClr val="FF0000"/>
                </a:solidFill>
              </a:rPr>
              <a:t>Rapture</a:t>
            </a:r>
          </a:p>
        </p:txBody>
      </p:sp>
    </p:spTree>
    <p:extLst>
      <p:ext uri="{BB962C8B-B14F-4D97-AF65-F5344CB8AC3E}">
        <p14:creationId xmlns:p14="http://schemas.microsoft.com/office/powerpoint/2010/main" val="3580537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U-Turn 5">
            <a:extLst>
              <a:ext uri="{FF2B5EF4-FFF2-40B4-BE49-F238E27FC236}">
                <a16:creationId xmlns:a16="http://schemas.microsoft.com/office/drawing/2014/main" id="{26062BEA-0FB8-4472-8B11-459D3A8E31C1}"/>
              </a:ext>
            </a:extLst>
          </p:cNvPr>
          <p:cNvSpPr/>
          <p:nvPr/>
        </p:nvSpPr>
        <p:spPr>
          <a:xfrm flipV="1">
            <a:off x="9695543" y="0"/>
            <a:ext cx="2061029" cy="3352800"/>
          </a:xfrm>
          <a:prstGeom prst="uturnArrow">
            <a:avLst>
              <a:gd name="adj1" fmla="val 25000"/>
              <a:gd name="adj2" fmla="val 25000"/>
              <a:gd name="adj3" fmla="val 41901"/>
              <a:gd name="adj4" fmla="val 43750"/>
              <a:gd name="adj5" fmla="val 66342"/>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2"/>
          <p:cNvPicPr>
            <a:picLocks noChangeAspect="1" noChangeArrowheads="1"/>
          </p:cNvPicPr>
          <p:nvPr/>
        </p:nvPicPr>
        <p:blipFill>
          <a:blip r:embed="rId2" cstate="print"/>
          <a:srcRect l="-3947" r="-8383" b="7309"/>
          <a:stretch>
            <a:fillRect/>
          </a:stretch>
        </p:blipFill>
        <p:spPr bwMode="auto">
          <a:xfrm>
            <a:off x="5715001" y="1752600"/>
            <a:ext cx="5275051" cy="5105400"/>
          </a:xfrm>
          <a:prstGeom prst="rect">
            <a:avLst/>
          </a:prstGeom>
          <a:noFill/>
          <a:ln w="9525">
            <a:noFill/>
            <a:miter lim="800000"/>
            <a:headEnd/>
            <a:tailEnd/>
          </a:ln>
          <a:effectLst/>
        </p:spPr>
      </p:pic>
      <p:sp>
        <p:nvSpPr>
          <p:cNvPr id="5" name="Rectangular Callout 4"/>
          <p:cNvSpPr/>
          <p:nvPr/>
        </p:nvSpPr>
        <p:spPr>
          <a:xfrm>
            <a:off x="524989" y="1296883"/>
            <a:ext cx="6192981" cy="5043056"/>
          </a:xfrm>
          <a:prstGeom prst="wedgeRectCallout">
            <a:avLst>
              <a:gd name="adj1" fmla="val 75634"/>
              <a:gd name="adj2" fmla="val 937"/>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B655A-278D-4F9F-934E-DE4CF1FCA405}"/>
              </a:ext>
            </a:extLst>
          </p:cNvPr>
          <p:cNvSpPr>
            <a:spLocks noGrp="1"/>
          </p:cNvSpPr>
          <p:nvPr>
            <p:ph type="title"/>
          </p:nvPr>
        </p:nvSpPr>
        <p:spPr/>
        <p:txBody>
          <a:bodyPr/>
          <a:lstStyle/>
          <a:p>
            <a:r>
              <a:rPr lang="en-US" dirty="0"/>
              <a:t>Jesus Reveals the Rapture</a:t>
            </a:r>
          </a:p>
        </p:txBody>
      </p:sp>
      <p:sp>
        <p:nvSpPr>
          <p:cNvPr id="3" name="Content Placeholder 2"/>
          <p:cNvSpPr>
            <a:spLocks noGrp="1"/>
          </p:cNvSpPr>
          <p:nvPr>
            <p:ph idx="1"/>
          </p:nvPr>
        </p:nvSpPr>
        <p:spPr>
          <a:xfrm>
            <a:off x="651659" y="1465118"/>
            <a:ext cx="5844639" cy="4858802"/>
          </a:xfrm>
        </p:spPr>
        <p:txBody>
          <a:bodyPr/>
          <a:lstStyle/>
          <a:p>
            <a:pPr>
              <a:lnSpc>
                <a:spcPts val="3800"/>
              </a:lnSpc>
            </a:pPr>
            <a:r>
              <a:rPr lang="en-US" dirty="0"/>
              <a:t> </a:t>
            </a:r>
            <a:r>
              <a:rPr lang="en-US" baseline="30000" dirty="0"/>
              <a:t>2</a:t>
            </a:r>
            <a:r>
              <a:rPr lang="en-US" dirty="0"/>
              <a:t> In my Father's house are many rooms; if it were not so, I would have told you. I am going there to prepare a place for you.   </a:t>
            </a:r>
            <a:r>
              <a:rPr lang="en-US" baseline="30000" dirty="0"/>
              <a:t>3</a:t>
            </a:r>
            <a:r>
              <a:rPr lang="en-US" dirty="0"/>
              <a:t> And if I go and prepare a place for you, </a:t>
            </a:r>
            <a:r>
              <a:rPr lang="en-US" dirty="0">
                <a:effectLst>
                  <a:glow rad="127000">
                    <a:srgbClr val="FF0000"/>
                  </a:glow>
                </a:effectLst>
              </a:rPr>
              <a:t>I will come back and take you to be with me</a:t>
            </a:r>
            <a:r>
              <a:rPr lang="en-US" dirty="0"/>
              <a:t> that you also may be where I am.      </a:t>
            </a:r>
            <a:r>
              <a:rPr lang="en-US" sz="2400" dirty="0"/>
              <a:t>John 14:2-3</a:t>
            </a:r>
          </a:p>
        </p:txBody>
      </p:sp>
    </p:spTree>
    <p:extLst>
      <p:ext uri="{BB962C8B-B14F-4D97-AF65-F5344CB8AC3E}">
        <p14:creationId xmlns:p14="http://schemas.microsoft.com/office/powerpoint/2010/main" val="252947636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U-Turn 14">
            <a:extLst>
              <a:ext uri="{FF2B5EF4-FFF2-40B4-BE49-F238E27FC236}">
                <a16:creationId xmlns:a16="http://schemas.microsoft.com/office/drawing/2014/main" id="{C2C6F122-7050-4D44-B9A9-ABF23E567918}"/>
              </a:ext>
            </a:extLst>
          </p:cNvPr>
          <p:cNvSpPr/>
          <p:nvPr/>
        </p:nvSpPr>
        <p:spPr>
          <a:xfrm flipV="1">
            <a:off x="5018506" y="-1"/>
            <a:ext cx="1886857" cy="5342021"/>
          </a:xfrm>
          <a:prstGeom prst="uturnArrow">
            <a:avLst>
              <a:gd name="adj1" fmla="val 26408"/>
              <a:gd name="adj2" fmla="val 25000"/>
              <a:gd name="adj3" fmla="val 41901"/>
              <a:gd name="adj4" fmla="val 43750"/>
              <a:gd name="adj5" fmla="val 53913"/>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Jesus Reveals the Rapture</a:t>
            </a:r>
          </a:p>
        </p:txBody>
      </p:sp>
      <p:sp>
        <p:nvSpPr>
          <p:cNvPr id="3" name="Content Placeholder 2">
            <a:extLst>
              <a:ext uri="{FF2B5EF4-FFF2-40B4-BE49-F238E27FC236}">
                <a16:creationId xmlns:a16="http://schemas.microsoft.com/office/drawing/2014/main" id="{88BA0D6E-4746-4AF0-B5AC-43C9989F8444}"/>
              </a:ext>
            </a:extLst>
          </p:cNvPr>
          <p:cNvSpPr>
            <a:spLocks noGrp="1"/>
          </p:cNvSpPr>
          <p:nvPr>
            <p:ph sz="half" idx="1"/>
          </p:nvPr>
        </p:nvSpPr>
        <p:spPr>
          <a:xfrm>
            <a:off x="220580" y="2380724"/>
            <a:ext cx="5181600" cy="3665992"/>
          </a:xfrm>
        </p:spPr>
        <p:txBody>
          <a:bodyPr/>
          <a:lstStyle/>
          <a:p>
            <a:pPr>
              <a:tabLst>
                <a:tab pos="465138" algn="l"/>
              </a:tabLst>
            </a:pPr>
            <a:r>
              <a:rPr lang="en-US" dirty="0"/>
              <a:t>1- Suffer and die:</a:t>
            </a:r>
          </a:p>
          <a:p>
            <a:pPr>
              <a:tabLst>
                <a:tab pos="465138" algn="l"/>
              </a:tabLst>
            </a:pPr>
            <a:r>
              <a:rPr lang="en-US" dirty="0"/>
              <a:t>	as Savior.</a:t>
            </a:r>
          </a:p>
          <a:p>
            <a:pPr>
              <a:tabLst>
                <a:tab pos="465138" algn="l"/>
              </a:tabLst>
            </a:pPr>
            <a:endParaRPr lang="en-US" dirty="0"/>
          </a:p>
          <a:p>
            <a:pPr>
              <a:tabLst>
                <a:tab pos="508000" algn="l"/>
              </a:tabLst>
            </a:pPr>
            <a:r>
              <a:rPr lang="en-US" dirty="0"/>
              <a:t>	</a:t>
            </a:r>
          </a:p>
          <a:p>
            <a:pPr>
              <a:tabLst>
                <a:tab pos="508000" algn="l"/>
              </a:tabLst>
            </a:pPr>
            <a:r>
              <a:rPr lang="en-US" dirty="0"/>
              <a:t>	</a:t>
            </a:r>
            <a:br>
              <a:rPr lang="en-US" dirty="0"/>
            </a:br>
            <a:r>
              <a:rPr lang="en-US" dirty="0"/>
              <a:t>	</a:t>
            </a:r>
          </a:p>
        </p:txBody>
      </p:sp>
      <p:sp>
        <p:nvSpPr>
          <p:cNvPr id="5" name="Content Placeholder 4">
            <a:extLst>
              <a:ext uri="{FF2B5EF4-FFF2-40B4-BE49-F238E27FC236}">
                <a16:creationId xmlns:a16="http://schemas.microsoft.com/office/drawing/2014/main" id="{68A61458-F4BC-4879-8DCE-A738B235DFF6}"/>
              </a:ext>
            </a:extLst>
          </p:cNvPr>
          <p:cNvSpPr>
            <a:spLocks noGrp="1"/>
          </p:cNvSpPr>
          <p:nvPr>
            <p:ph sz="half" idx="2"/>
          </p:nvPr>
        </p:nvSpPr>
        <p:spPr>
          <a:xfrm>
            <a:off x="7010400" y="2436299"/>
            <a:ext cx="5181600" cy="2664506"/>
          </a:xfrm>
        </p:spPr>
        <p:txBody>
          <a:bodyPr/>
          <a:lstStyle/>
          <a:p>
            <a:pPr>
              <a:tabLst>
                <a:tab pos="508000" algn="l"/>
              </a:tabLst>
            </a:pPr>
            <a:r>
              <a:rPr lang="en-US" dirty="0"/>
              <a:t>2- Rule and reign:</a:t>
            </a:r>
          </a:p>
          <a:p>
            <a:pPr>
              <a:tabLst>
                <a:tab pos="508000" algn="l"/>
              </a:tabLst>
            </a:pPr>
            <a:r>
              <a:rPr lang="en-US" dirty="0"/>
              <a:t>     as King:</a:t>
            </a:r>
          </a:p>
          <a:p>
            <a:endParaRPr lang="en-US" dirty="0"/>
          </a:p>
        </p:txBody>
      </p:sp>
      <p:sp>
        <p:nvSpPr>
          <p:cNvPr id="6" name="TextBox 5">
            <a:extLst>
              <a:ext uri="{FF2B5EF4-FFF2-40B4-BE49-F238E27FC236}">
                <a16:creationId xmlns:a16="http://schemas.microsoft.com/office/drawing/2014/main" id="{5C964ED0-A4BC-44B2-B86D-4DF7A87E0529}"/>
              </a:ext>
            </a:extLst>
          </p:cNvPr>
          <p:cNvSpPr txBox="1"/>
          <p:nvPr/>
        </p:nvSpPr>
        <p:spPr>
          <a:xfrm>
            <a:off x="0" y="1364343"/>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FF0000"/>
                  </a:glow>
                </a:effectLst>
                <a:latin typeface="Arial Narrow" panose="020B0606020202030204" pitchFamily="34" charset="0"/>
              </a:rPr>
              <a:t>While the Old Testament speaks of TWO COMINGS ... </a:t>
            </a:r>
          </a:p>
        </p:txBody>
      </p:sp>
      <p:pic>
        <p:nvPicPr>
          <p:cNvPr id="4" name="Picture 3">
            <a:extLst>
              <a:ext uri="{FF2B5EF4-FFF2-40B4-BE49-F238E27FC236}">
                <a16:creationId xmlns:a16="http://schemas.microsoft.com/office/drawing/2014/main" id="{718B7DDC-0166-4701-89F3-87A2FD0D6B5B}"/>
              </a:ext>
            </a:extLst>
          </p:cNvPr>
          <p:cNvPicPr>
            <a:picLocks noChangeAspect="1"/>
          </p:cNvPicPr>
          <p:nvPr/>
        </p:nvPicPr>
        <p:blipFill>
          <a:blip r:embed="rId3"/>
          <a:stretch>
            <a:fillRect/>
          </a:stretch>
        </p:blipFill>
        <p:spPr>
          <a:xfrm>
            <a:off x="2299380" y="3272588"/>
            <a:ext cx="2714889" cy="2719137"/>
          </a:xfrm>
          <a:prstGeom prst="rect">
            <a:avLst/>
          </a:prstGeom>
          <a:effectLst>
            <a:outerShdw blurRad="50800" dist="152400" dir="5400000" algn="t" rotWithShape="0">
              <a:prstClr val="black">
                <a:alpha val="40000"/>
              </a:prstClr>
            </a:outerShdw>
          </a:effectLst>
        </p:spPr>
      </p:pic>
      <p:pic>
        <p:nvPicPr>
          <p:cNvPr id="11" name="Picture 10">
            <a:extLst>
              <a:ext uri="{FF2B5EF4-FFF2-40B4-BE49-F238E27FC236}">
                <a16:creationId xmlns:a16="http://schemas.microsoft.com/office/drawing/2014/main" id="{434D3D13-54B1-47D1-A93F-561D3883C5BF}"/>
              </a:ext>
            </a:extLst>
          </p:cNvPr>
          <p:cNvPicPr>
            <a:picLocks noChangeAspect="1"/>
          </p:cNvPicPr>
          <p:nvPr/>
        </p:nvPicPr>
        <p:blipFill>
          <a:blip r:embed="rId4"/>
          <a:stretch>
            <a:fillRect/>
          </a:stretch>
        </p:blipFill>
        <p:spPr>
          <a:xfrm>
            <a:off x="8699214" y="3296652"/>
            <a:ext cx="3260558" cy="2585521"/>
          </a:xfrm>
          <a:prstGeom prst="rect">
            <a:avLst/>
          </a:prstGeom>
          <a:effectLst>
            <a:outerShdw blurRad="50800" dist="152400" dir="5400000" algn="t" rotWithShape="0">
              <a:prstClr val="black">
                <a:alpha val="40000"/>
              </a:prstClr>
            </a:outerShdw>
          </a:effectLst>
        </p:spPr>
      </p:pic>
      <p:sp>
        <p:nvSpPr>
          <p:cNvPr id="13" name="TextBox 12">
            <a:extLst>
              <a:ext uri="{FF2B5EF4-FFF2-40B4-BE49-F238E27FC236}">
                <a16:creationId xmlns:a16="http://schemas.microsoft.com/office/drawing/2014/main" id="{592FE426-0955-42D7-80F8-82B9138B21A4}"/>
              </a:ext>
            </a:extLst>
          </p:cNvPr>
          <p:cNvSpPr txBox="1"/>
          <p:nvPr/>
        </p:nvSpPr>
        <p:spPr>
          <a:xfrm>
            <a:off x="0" y="5980459"/>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  </a:t>
            </a:r>
            <a:r>
              <a:rPr lang="en-US" sz="4000" b="1" dirty="0">
                <a:solidFill>
                  <a:schemeClr val="bg1"/>
                </a:solidFill>
                <a:effectLst>
                  <a:glow rad="127000">
                    <a:srgbClr val="FF0000"/>
                  </a:glow>
                </a:effectLst>
                <a:latin typeface="Arial Narrow" panose="020B0606020202030204" pitchFamily="34" charset="0"/>
              </a:rPr>
              <a:t>Jesus promise another BETWEEN THE TWO COMINGS!</a:t>
            </a:r>
          </a:p>
        </p:txBody>
      </p:sp>
      <p:sp>
        <p:nvSpPr>
          <p:cNvPr id="9" name="Arrow: Down 8">
            <a:extLst>
              <a:ext uri="{FF2B5EF4-FFF2-40B4-BE49-F238E27FC236}">
                <a16:creationId xmlns:a16="http://schemas.microsoft.com/office/drawing/2014/main" id="{BAA6E1AB-93E9-457F-87C2-622D3EEBD784}"/>
              </a:ext>
            </a:extLst>
          </p:cNvPr>
          <p:cNvSpPr/>
          <p:nvPr/>
        </p:nvSpPr>
        <p:spPr>
          <a:xfrm>
            <a:off x="485466" y="4136953"/>
            <a:ext cx="1233714" cy="1799771"/>
          </a:xfrm>
          <a:prstGeom prst="downArrow">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96F5A2B-F048-4417-BBE0-D18DE59CA5C8}"/>
              </a:ext>
            </a:extLst>
          </p:cNvPr>
          <p:cNvSpPr/>
          <p:nvPr/>
        </p:nvSpPr>
        <p:spPr>
          <a:xfrm rot="16200000">
            <a:off x="2883190" y="3829292"/>
            <a:ext cx="1233714" cy="3010181"/>
          </a:xfrm>
          <a:prstGeom prst="downArrow">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E4AD481-6A5B-424C-914E-C066804EA438}"/>
              </a:ext>
            </a:extLst>
          </p:cNvPr>
          <p:cNvSpPr/>
          <p:nvPr/>
        </p:nvSpPr>
        <p:spPr>
          <a:xfrm>
            <a:off x="6607628" y="4156242"/>
            <a:ext cx="1233714" cy="1799771"/>
          </a:xfrm>
          <a:prstGeom prst="downArrow">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CF588545-7564-46FF-9411-BEB3A6AD9F4A}"/>
              </a:ext>
            </a:extLst>
          </p:cNvPr>
          <p:cNvSpPr/>
          <p:nvPr/>
        </p:nvSpPr>
        <p:spPr>
          <a:xfrm rot="16200000">
            <a:off x="9037437" y="3758439"/>
            <a:ext cx="1233714" cy="3190465"/>
          </a:xfrm>
          <a:prstGeom prst="downArrow">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77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U-Turn 5">
            <a:extLst>
              <a:ext uri="{FF2B5EF4-FFF2-40B4-BE49-F238E27FC236}">
                <a16:creationId xmlns:a16="http://schemas.microsoft.com/office/drawing/2014/main" id="{26062BEA-0FB8-4472-8B11-459D3A8E31C1}"/>
              </a:ext>
            </a:extLst>
          </p:cNvPr>
          <p:cNvSpPr/>
          <p:nvPr/>
        </p:nvSpPr>
        <p:spPr>
          <a:xfrm flipV="1">
            <a:off x="9695543" y="0"/>
            <a:ext cx="2061029" cy="3352800"/>
          </a:xfrm>
          <a:prstGeom prst="uturnArrow">
            <a:avLst>
              <a:gd name="adj1" fmla="val 25000"/>
              <a:gd name="adj2" fmla="val 25000"/>
              <a:gd name="adj3" fmla="val 41901"/>
              <a:gd name="adj4" fmla="val 43750"/>
              <a:gd name="adj5" fmla="val 66342"/>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2"/>
          <p:cNvPicPr>
            <a:picLocks noChangeAspect="1" noChangeArrowheads="1"/>
          </p:cNvPicPr>
          <p:nvPr/>
        </p:nvPicPr>
        <p:blipFill>
          <a:blip r:embed="rId2" cstate="print"/>
          <a:srcRect l="-3947" r="-8383" b="7309"/>
          <a:stretch>
            <a:fillRect/>
          </a:stretch>
        </p:blipFill>
        <p:spPr bwMode="auto">
          <a:xfrm>
            <a:off x="5715001" y="1752600"/>
            <a:ext cx="5275051" cy="5105400"/>
          </a:xfrm>
          <a:prstGeom prst="rect">
            <a:avLst/>
          </a:prstGeom>
          <a:noFill/>
          <a:ln w="9525">
            <a:noFill/>
            <a:miter lim="800000"/>
            <a:headEnd/>
            <a:tailEnd/>
          </a:ln>
          <a:effectLst/>
        </p:spPr>
      </p:pic>
      <p:sp>
        <p:nvSpPr>
          <p:cNvPr id="5" name="Rectangular Callout 4"/>
          <p:cNvSpPr/>
          <p:nvPr/>
        </p:nvSpPr>
        <p:spPr>
          <a:xfrm>
            <a:off x="524989" y="1296883"/>
            <a:ext cx="6192981" cy="5043056"/>
          </a:xfrm>
          <a:prstGeom prst="wedgeRectCallout">
            <a:avLst>
              <a:gd name="adj1" fmla="val 75634"/>
              <a:gd name="adj2" fmla="val 937"/>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B655A-278D-4F9F-934E-DE4CF1FCA405}"/>
              </a:ext>
            </a:extLst>
          </p:cNvPr>
          <p:cNvSpPr>
            <a:spLocks noGrp="1"/>
          </p:cNvSpPr>
          <p:nvPr>
            <p:ph type="title"/>
          </p:nvPr>
        </p:nvSpPr>
        <p:spPr/>
        <p:txBody>
          <a:bodyPr/>
          <a:lstStyle/>
          <a:p>
            <a:r>
              <a:rPr lang="en-US" dirty="0"/>
              <a:t>Jesus Reveals the Rapture</a:t>
            </a:r>
          </a:p>
        </p:txBody>
      </p:sp>
      <p:sp>
        <p:nvSpPr>
          <p:cNvPr id="3" name="Content Placeholder 2"/>
          <p:cNvSpPr>
            <a:spLocks noGrp="1"/>
          </p:cNvSpPr>
          <p:nvPr>
            <p:ph idx="1"/>
          </p:nvPr>
        </p:nvSpPr>
        <p:spPr>
          <a:xfrm>
            <a:off x="651659" y="1465118"/>
            <a:ext cx="5844639" cy="4858802"/>
          </a:xfrm>
        </p:spPr>
        <p:txBody>
          <a:bodyPr/>
          <a:lstStyle/>
          <a:p>
            <a:pPr>
              <a:lnSpc>
                <a:spcPts val="3800"/>
              </a:lnSpc>
            </a:pPr>
            <a:r>
              <a:rPr lang="en-US" dirty="0"/>
              <a:t> </a:t>
            </a:r>
            <a:r>
              <a:rPr lang="en-US" baseline="30000" dirty="0"/>
              <a:t>2</a:t>
            </a:r>
            <a:r>
              <a:rPr lang="en-US" dirty="0"/>
              <a:t> In my Father's house are many rooms; if it were not so, I would have told you. I am going there to prepare a place for you.   </a:t>
            </a:r>
            <a:r>
              <a:rPr lang="en-US" baseline="30000" dirty="0"/>
              <a:t>3</a:t>
            </a:r>
            <a:r>
              <a:rPr lang="en-US" dirty="0"/>
              <a:t> And if I go and prepare a place for you, </a:t>
            </a:r>
            <a:r>
              <a:rPr lang="en-US" dirty="0">
                <a:effectLst>
                  <a:glow rad="127000">
                    <a:srgbClr val="FF0000"/>
                  </a:glow>
                </a:effectLst>
              </a:rPr>
              <a:t>I will come back and take you to be with me</a:t>
            </a:r>
            <a:r>
              <a:rPr lang="en-US" dirty="0"/>
              <a:t> that you also may be where I am.      </a:t>
            </a:r>
            <a:r>
              <a:rPr lang="en-US" sz="2400" dirty="0"/>
              <a:t>John 14:2-3</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Until Then God wants us …</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1 Thessalonians 4:13-18</a:t>
            </a:r>
          </a:p>
        </p:txBody>
      </p:sp>
    </p:spTree>
    <p:extLst>
      <p:ext uri="{BB962C8B-B14F-4D97-AF65-F5344CB8AC3E}">
        <p14:creationId xmlns:p14="http://schemas.microsoft.com/office/powerpoint/2010/main" val="409305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0" y="3403600"/>
            <a:ext cx="9753599" cy="34544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 To Be </a:t>
            </a:r>
            <a:r>
              <a:rPr lang="en-US" u="sng" dirty="0" err="1">
                <a:solidFill>
                  <a:srgbClr val="FF0000"/>
                </a:solidFill>
              </a:rPr>
              <a:t>INFORMed</a:t>
            </a:r>
            <a:r>
              <a:rPr lang="en-US" dirty="0"/>
              <a:t> of His Return</a:t>
            </a:r>
          </a:p>
        </p:txBody>
      </p:sp>
      <p:sp>
        <p:nvSpPr>
          <p:cNvPr id="3" name="Content Placeholder 2"/>
          <p:cNvSpPr>
            <a:spLocks noGrp="1"/>
          </p:cNvSpPr>
          <p:nvPr>
            <p:ph idx="1"/>
          </p:nvPr>
        </p:nvSpPr>
        <p:spPr>
          <a:xfrm>
            <a:off x="570016" y="1318161"/>
            <a:ext cx="6897584" cy="4858802"/>
          </a:xfrm>
        </p:spPr>
        <p:txBody>
          <a:bodyPr/>
          <a:lstStyle/>
          <a:p>
            <a:r>
              <a:rPr lang="en-US" baseline="30000" dirty="0"/>
              <a:t>1Thess 4:13</a:t>
            </a:r>
            <a:r>
              <a:rPr lang="en-US" dirty="0"/>
              <a:t> Brothers, </a:t>
            </a:r>
            <a:r>
              <a:rPr lang="en-US" dirty="0">
                <a:effectLst>
                  <a:glow rad="127000">
                    <a:srgbClr val="FF0000"/>
                  </a:glow>
                </a:effectLst>
              </a:rPr>
              <a:t>we do not want you to be ignorant </a:t>
            </a:r>
            <a:r>
              <a:rPr lang="en-US" dirty="0"/>
              <a:t>about those who fall asleep, or to grieve like the rest of men, who have no hope. </a:t>
            </a:r>
          </a:p>
        </p:txBody>
      </p:sp>
      <p:pic>
        <p:nvPicPr>
          <p:cNvPr id="5" name="Picture 4">
            <a:extLst>
              <a:ext uri="{FF2B5EF4-FFF2-40B4-BE49-F238E27FC236}">
                <a16:creationId xmlns:a16="http://schemas.microsoft.com/office/drawing/2014/main" id="{EE47A7BE-8C7C-498C-92E0-EBA299BCFC8F}"/>
              </a:ext>
            </a:extLst>
          </p:cNvPr>
          <p:cNvPicPr>
            <a:picLocks noChangeAspect="1"/>
          </p:cNvPicPr>
          <p:nvPr/>
        </p:nvPicPr>
        <p:blipFill>
          <a:blip r:embed="rId4"/>
          <a:stretch>
            <a:fillRect/>
          </a:stretch>
        </p:blipFill>
        <p:spPr>
          <a:xfrm>
            <a:off x="8281406" y="1350254"/>
            <a:ext cx="5089998" cy="5614261"/>
          </a:xfrm>
          <a:prstGeom prst="rect">
            <a:avLst/>
          </a:prstGeom>
        </p:spPr>
      </p:pic>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1" y="3403600"/>
            <a:ext cx="12192000" cy="3454400"/>
          </a:xfrm>
          <a:prstGeom prst="rect">
            <a:avLst/>
          </a:prstGeom>
          <a:noFill/>
          <a:ln w="9525">
            <a:noFill/>
            <a:miter lim="800000"/>
            <a:headEnd/>
            <a:tailEnd/>
          </a:ln>
          <a:effectLst/>
        </p:spPr>
      </p:pic>
      <p:pic>
        <p:nvPicPr>
          <p:cNvPr id="337924" name="Picture 4"/>
          <p:cNvPicPr>
            <a:picLocks noChangeAspect="1" noChangeArrowheads="1"/>
          </p:cNvPicPr>
          <p:nvPr/>
        </p:nvPicPr>
        <p:blipFill>
          <a:blip r:embed="rId4" cstate="print"/>
          <a:srcRect/>
          <a:stretch>
            <a:fillRect/>
          </a:stretch>
        </p:blipFill>
        <p:spPr bwMode="auto">
          <a:xfrm>
            <a:off x="6645660" y="1363661"/>
            <a:ext cx="6349904" cy="6117793"/>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1. to Be Informed of His Return</a:t>
            </a:r>
          </a:p>
        </p:txBody>
      </p:sp>
      <p:sp>
        <p:nvSpPr>
          <p:cNvPr id="3" name="Content Placeholder 2"/>
          <p:cNvSpPr>
            <a:spLocks noGrp="1"/>
          </p:cNvSpPr>
          <p:nvPr>
            <p:ph idx="1"/>
          </p:nvPr>
        </p:nvSpPr>
        <p:spPr>
          <a:xfrm>
            <a:off x="570016" y="1318161"/>
            <a:ext cx="6897584" cy="4858802"/>
          </a:xfrm>
        </p:spPr>
        <p:txBody>
          <a:bodyPr/>
          <a:lstStyle/>
          <a:p>
            <a:r>
              <a:rPr lang="en-US" baseline="30000" dirty="0"/>
              <a:t>1Thess 4:13</a:t>
            </a:r>
            <a:r>
              <a:rPr lang="en-US" dirty="0"/>
              <a:t> Brothers, we do not want you to be ignorant </a:t>
            </a:r>
            <a:r>
              <a:rPr lang="en-US" dirty="0">
                <a:effectLst>
                  <a:glow rad="127000">
                    <a:srgbClr val="FF0000"/>
                  </a:glow>
                </a:effectLst>
              </a:rPr>
              <a:t>about those who fall asleep, or to grieve like the rest of men, who have no hope</a:t>
            </a:r>
            <a:r>
              <a:rPr lang="en-US" dirty="0"/>
              <a:t>. </a:t>
            </a:r>
          </a:p>
        </p:txBody>
      </p:sp>
    </p:spTree>
    <p:extLst>
      <p:ext uri="{BB962C8B-B14F-4D97-AF65-F5344CB8AC3E}">
        <p14:creationId xmlns:p14="http://schemas.microsoft.com/office/powerpoint/2010/main" val="529599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7924"/>
                                        </p:tgtEl>
                                        <p:attrNameLst>
                                          <p:attrName>style.visibility</p:attrName>
                                        </p:attrNameLst>
                                      </p:cBhvr>
                                      <p:to>
                                        <p:strVal val="visible"/>
                                      </p:to>
                                    </p:set>
                                    <p:animEffect transition="in" filter="randombar(horizontal)">
                                      <p:cBhvr>
                                        <p:cTn id="7" dur="500"/>
                                        <p:tgtEl>
                                          <p:spTgt spid="33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16443"/>
          </a:xfrm>
        </p:spPr>
        <p:txBody>
          <a:bodyPr/>
          <a:lstStyle/>
          <a:p>
            <a:pPr lvl="0"/>
            <a:r>
              <a:rPr lang="en-US" dirty="0"/>
              <a:t>Anticipating QUESTIONS regarding His Return</a:t>
            </a:r>
          </a:p>
        </p:txBody>
      </p:sp>
      <p:sp>
        <p:nvSpPr>
          <p:cNvPr id="3" name="Content Placeholder 2"/>
          <p:cNvSpPr>
            <a:spLocks noGrp="1"/>
          </p:cNvSpPr>
          <p:nvPr>
            <p:ph idx="1"/>
          </p:nvPr>
        </p:nvSpPr>
        <p:spPr>
          <a:xfrm>
            <a:off x="1025611" y="3672344"/>
            <a:ext cx="4413527" cy="2675597"/>
          </a:xfrm>
        </p:spPr>
        <p:txBody>
          <a:bodyPr/>
          <a:lstStyle/>
          <a:p>
            <a:r>
              <a:rPr lang="en-US" dirty="0"/>
              <a:t>What happens to those who die before </a:t>
            </a:r>
            <a:br>
              <a:rPr lang="en-US" dirty="0"/>
            </a:br>
            <a:r>
              <a:rPr lang="en-US" dirty="0"/>
              <a:t>Jesus returns?  </a:t>
            </a:r>
          </a:p>
        </p:txBody>
      </p:sp>
      <p:sp>
        <p:nvSpPr>
          <p:cNvPr id="4" name="Content Placeholder 2"/>
          <p:cNvSpPr txBox="1">
            <a:spLocks/>
          </p:cNvSpPr>
          <p:nvPr/>
        </p:nvSpPr>
        <p:spPr>
          <a:xfrm>
            <a:off x="7293831" y="3660394"/>
            <a:ext cx="3629541" cy="1496079"/>
          </a:xfrm>
          <a:prstGeom prst="rect">
            <a:avLst/>
          </a:prstGeom>
        </p:spPr>
        <p:txBody>
          <a:bodyPr vert="horz" lIns="91440" tIns="45720" rIns="91440" bIns="45720" rtlCol="0">
            <a:noAutofit/>
          </a:bodyPr>
          <a:lstStyle/>
          <a:p>
            <a:pPr>
              <a:lnSpc>
                <a:spcPct val="90000"/>
              </a:lnSpc>
              <a:spcBef>
                <a:spcPct val="20000"/>
              </a:spcBef>
              <a:defRPr/>
            </a:pPr>
            <a:r>
              <a:rPr lang="en-US" sz="4000" b="1" dirty="0">
                <a:solidFill>
                  <a:schemeClr val="bg1"/>
                </a:solidFill>
                <a:effectLst>
                  <a:glow rad="127000">
                    <a:srgbClr val="052441"/>
                  </a:glow>
                </a:effectLst>
              </a:rPr>
              <a:t>Will they go to heaven or have they missed it? </a:t>
            </a:r>
          </a:p>
        </p:txBody>
      </p:sp>
      <p:sp>
        <p:nvSpPr>
          <p:cNvPr id="7" name="TextBox 6"/>
          <p:cNvSpPr txBox="1"/>
          <p:nvPr/>
        </p:nvSpPr>
        <p:spPr>
          <a:xfrm>
            <a:off x="4748464" y="610136"/>
            <a:ext cx="2775284" cy="6247864"/>
          </a:xfrm>
          <a:prstGeom prst="rect">
            <a:avLst/>
          </a:prstGeom>
          <a:noFill/>
        </p:spPr>
        <p:txBody>
          <a:bodyPr wrap="square" rtlCol="0">
            <a:spAutoFit/>
          </a:bodyPr>
          <a:lstStyle/>
          <a:p>
            <a:r>
              <a:rPr lang="en-US" sz="40000" dirty="0">
                <a:ln>
                  <a:solidFill>
                    <a:srgbClr val="FFFF00"/>
                  </a:solidFill>
                </a:ln>
                <a:solidFill>
                  <a:srgbClr val="052441"/>
                </a:solidFill>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1" name="Picture 5"/>
          <p:cNvPicPr>
            <a:picLocks noChangeAspect="1" noChangeArrowheads="1"/>
          </p:cNvPicPr>
          <p:nvPr/>
        </p:nvPicPr>
        <p:blipFill>
          <a:blip r:embed="rId3" cstate="print"/>
          <a:srcRect r="7072"/>
          <a:stretch>
            <a:fillRect/>
          </a:stretch>
        </p:blipFill>
        <p:spPr bwMode="auto">
          <a:xfrm>
            <a:off x="4765592" y="863826"/>
            <a:ext cx="7426408" cy="5994174"/>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  2.  To HAVE </a:t>
            </a:r>
            <a:r>
              <a:rPr lang="en-US" u="sng" dirty="0">
                <a:solidFill>
                  <a:srgbClr val="FF0000"/>
                </a:solidFill>
              </a:rPr>
              <a:t>Faith</a:t>
            </a:r>
            <a:r>
              <a:rPr lang="en-US" dirty="0"/>
              <a:t> in His Return</a:t>
            </a:r>
          </a:p>
        </p:txBody>
      </p:sp>
      <p:sp>
        <p:nvSpPr>
          <p:cNvPr id="3" name="Content Placeholder 2"/>
          <p:cNvSpPr>
            <a:spLocks noGrp="1"/>
          </p:cNvSpPr>
          <p:nvPr>
            <p:ph idx="1"/>
          </p:nvPr>
        </p:nvSpPr>
        <p:spPr>
          <a:xfrm>
            <a:off x="570015" y="1318161"/>
            <a:ext cx="5479093" cy="4858802"/>
          </a:xfrm>
        </p:spPr>
        <p:txBody>
          <a:bodyPr/>
          <a:lstStyle/>
          <a:p>
            <a:r>
              <a:rPr lang="en-US" baseline="30000" dirty="0"/>
              <a:t>14</a:t>
            </a:r>
            <a:r>
              <a:rPr lang="en-US" dirty="0"/>
              <a:t> </a:t>
            </a:r>
            <a:r>
              <a:rPr lang="en-US" dirty="0">
                <a:effectLst>
                  <a:glow rad="127000">
                    <a:srgbClr val="FF0000"/>
                  </a:glow>
                </a:effectLst>
              </a:rPr>
              <a:t>We </a:t>
            </a:r>
            <a:r>
              <a:rPr lang="en-US" dirty="0">
                <a:solidFill>
                  <a:srgbClr val="FF0000"/>
                </a:solidFill>
                <a:effectLst>
                  <a:glow rad="127000">
                    <a:schemeClr val="bg1"/>
                  </a:glow>
                </a:effectLst>
              </a:rPr>
              <a:t>believe</a:t>
            </a:r>
            <a:r>
              <a:rPr lang="en-US" dirty="0">
                <a:effectLst>
                  <a:glow rad="127000">
                    <a:srgbClr val="FF0000"/>
                  </a:glow>
                </a:effectLst>
              </a:rPr>
              <a:t> that Jesus died and rose again </a:t>
            </a:r>
            <a:r>
              <a:rPr lang="en-US" dirty="0"/>
              <a:t>and so we believe that God will bring with Jesus those who have fallen </a:t>
            </a:r>
            <a:br>
              <a:rPr lang="en-US" dirty="0"/>
            </a:br>
            <a:r>
              <a:rPr lang="en-US" dirty="0"/>
              <a:t>asleep in him. </a:t>
            </a:r>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2D9A1B-84BA-4AD9-80A9-4A8D1FE6F8BB}"/>
              </a:ext>
            </a:extLst>
          </p:cNvPr>
          <p:cNvPicPr>
            <a:picLocks noChangeAspect="1"/>
          </p:cNvPicPr>
          <p:nvPr/>
        </p:nvPicPr>
        <p:blipFill>
          <a:blip r:embed="rId3"/>
          <a:stretch>
            <a:fillRect/>
          </a:stretch>
        </p:blipFill>
        <p:spPr>
          <a:xfrm>
            <a:off x="7613752" y="5323735"/>
            <a:ext cx="4578248" cy="1534265"/>
          </a:xfrm>
          <a:prstGeom prst="rect">
            <a:avLst/>
          </a:prstGeom>
        </p:spPr>
      </p:pic>
      <p:sp>
        <p:nvSpPr>
          <p:cNvPr id="2" name="Title 1"/>
          <p:cNvSpPr>
            <a:spLocks noGrp="1"/>
          </p:cNvSpPr>
          <p:nvPr>
            <p:ph type="title"/>
          </p:nvPr>
        </p:nvSpPr>
        <p:spPr/>
        <p:txBody>
          <a:bodyPr/>
          <a:lstStyle/>
          <a:p>
            <a:pPr algn="l"/>
            <a:r>
              <a:rPr lang="en-US" dirty="0"/>
              <a:t>  2.  To Have Faith in His Return</a:t>
            </a:r>
          </a:p>
        </p:txBody>
      </p:sp>
      <p:sp>
        <p:nvSpPr>
          <p:cNvPr id="3" name="Content Placeholder 2"/>
          <p:cNvSpPr>
            <a:spLocks noGrp="1"/>
          </p:cNvSpPr>
          <p:nvPr>
            <p:ph idx="1"/>
          </p:nvPr>
        </p:nvSpPr>
        <p:spPr>
          <a:xfrm>
            <a:off x="570015" y="1318161"/>
            <a:ext cx="5479093" cy="4858802"/>
          </a:xfrm>
        </p:spPr>
        <p:txBody>
          <a:bodyPr/>
          <a:lstStyle/>
          <a:p>
            <a:r>
              <a:rPr lang="en-US" baseline="30000" dirty="0"/>
              <a:t>14</a:t>
            </a:r>
            <a:r>
              <a:rPr lang="en-US" dirty="0"/>
              <a:t> We </a:t>
            </a:r>
            <a:r>
              <a:rPr lang="en-US" dirty="0">
                <a:solidFill>
                  <a:srgbClr val="FF0000"/>
                </a:solidFill>
                <a:effectLst>
                  <a:glow rad="127000">
                    <a:schemeClr val="bg1"/>
                  </a:glow>
                </a:effectLst>
              </a:rPr>
              <a:t>believe</a:t>
            </a:r>
            <a:r>
              <a:rPr lang="en-US" dirty="0">
                <a:effectLst>
                  <a:glow rad="127000">
                    <a:srgbClr val="FF0000"/>
                  </a:glow>
                </a:effectLst>
              </a:rPr>
              <a:t> </a:t>
            </a:r>
            <a:r>
              <a:rPr lang="en-US" dirty="0"/>
              <a:t>that Jesus died and rose again and so we </a:t>
            </a:r>
            <a:r>
              <a:rPr lang="en-US" dirty="0">
                <a:solidFill>
                  <a:srgbClr val="FF0000"/>
                </a:solidFill>
                <a:effectLst>
                  <a:glow rad="127000">
                    <a:schemeClr val="bg1"/>
                  </a:glow>
                </a:effectLst>
              </a:rPr>
              <a:t>believe</a:t>
            </a:r>
            <a:r>
              <a:rPr lang="en-US" dirty="0"/>
              <a:t> </a:t>
            </a:r>
            <a:r>
              <a:rPr lang="en-US" dirty="0">
                <a:effectLst>
                  <a:glow rad="127000">
                    <a:srgbClr val="FF0000"/>
                  </a:glow>
                </a:effectLst>
              </a:rPr>
              <a:t>that God will bring with Jesus those who have fallen </a:t>
            </a:r>
            <a:br>
              <a:rPr lang="en-US" dirty="0">
                <a:effectLst>
                  <a:glow rad="127000">
                    <a:srgbClr val="FF0000"/>
                  </a:glow>
                </a:effectLst>
              </a:rPr>
            </a:br>
            <a:r>
              <a:rPr lang="en-US" dirty="0">
                <a:effectLst>
                  <a:glow rad="127000">
                    <a:srgbClr val="FF0000"/>
                  </a:glow>
                </a:effectLst>
              </a:rPr>
              <a:t>asleep in him</a:t>
            </a:r>
            <a:r>
              <a:rPr lang="en-US" dirty="0"/>
              <a:t>. </a:t>
            </a:r>
          </a:p>
        </p:txBody>
      </p:sp>
      <p:grpSp>
        <p:nvGrpSpPr>
          <p:cNvPr id="4" name="Group 3">
            <a:extLst>
              <a:ext uri="{FF2B5EF4-FFF2-40B4-BE49-F238E27FC236}">
                <a16:creationId xmlns:a16="http://schemas.microsoft.com/office/drawing/2014/main" id="{D6FF8A47-8A14-45A3-B45F-487B74946EA9}"/>
              </a:ext>
            </a:extLst>
          </p:cNvPr>
          <p:cNvGrpSpPr/>
          <p:nvPr/>
        </p:nvGrpSpPr>
        <p:grpSpPr>
          <a:xfrm>
            <a:off x="8699156" y="2"/>
            <a:ext cx="3282777" cy="3432334"/>
            <a:chOff x="6376085" y="0"/>
            <a:chExt cx="5605850" cy="6308535"/>
          </a:xfrm>
        </p:grpSpPr>
        <p:pic>
          <p:nvPicPr>
            <p:cNvPr id="6" name="Picture 5">
              <a:extLst>
                <a:ext uri="{FF2B5EF4-FFF2-40B4-BE49-F238E27FC236}">
                  <a16:creationId xmlns:a16="http://schemas.microsoft.com/office/drawing/2014/main" id="{E3F2A464-23D1-4416-90B4-F501DC75A75D}"/>
                </a:ext>
              </a:extLst>
            </p:cNvPr>
            <p:cNvPicPr>
              <a:picLocks noChangeAspect="1"/>
            </p:cNvPicPr>
            <p:nvPr/>
          </p:nvPicPr>
          <p:blipFill>
            <a:blip r:embed="rId4"/>
            <a:stretch>
              <a:fillRect/>
            </a:stretch>
          </p:blipFill>
          <p:spPr>
            <a:xfrm flipH="1">
              <a:off x="8939985" y="2829697"/>
              <a:ext cx="1714968" cy="1765367"/>
            </a:xfrm>
            <a:prstGeom prst="rect">
              <a:avLst/>
            </a:prstGeom>
          </p:spPr>
        </p:pic>
        <p:pic>
          <p:nvPicPr>
            <p:cNvPr id="7" name="Picture 6">
              <a:extLst>
                <a:ext uri="{FF2B5EF4-FFF2-40B4-BE49-F238E27FC236}">
                  <a16:creationId xmlns:a16="http://schemas.microsoft.com/office/drawing/2014/main" id="{8201FBEE-1EF2-480A-B0A2-B27F8FDFA67A}"/>
                </a:ext>
              </a:extLst>
            </p:cNvPr>
            <p:cNvPicPr>
              <a:picLocks noChangeAspect="1"/>
            </p:cNvPicPr>
            <p:nvPr/>
          </p:nvPicPr>
          <p:blipFill>
            <a:blip r:embed="rId4"/>
            <a:stretch>
              <a:fillRect/>
            </a:stretch>
          </p:blipFill>
          <p:spPr>
            <a:xfrm flipH="1">
              <a:off x="7411866" y="2014772"/>
              <a:ext cx="1670350" cy="1719438"/>
            </a:xfrm>
            <a:prstGeom prst="rect">
              <a:avLst/>
            </a:prstGeom>
          </p:spPr>
        </p:pic>
        <p:pic>
          <p:nvPicPr>
            <p:cNvPr id="5" name="Picture 4">
              <a:extLst>
                <a:ext uri="{FF2B5EF4-FFF2-40B4-BE49-F238E27FC236}">
                  <a16:creationId xmlns:a16="http://schemas.microsoft.com/office/drawing/2014/main" id="{8B4FA4D7-9A6A-4D4B-99EA-510783E151A4}"/>
                </a:ext>
              </a:extLst>
            </p:cNvPr>
            <p:cNvPicPr>
              <a:picLocks noChangeAspect="1"/>
            </p:cNvPicPr>
            <p:nvPr/>
          </p:nvPicPr>
          <p:blipFill>
            <a:blip r:embed="rId4"/>
            <a:stretch>
              <a:fillRect/>
            </a:stretch>
          </p:blipFill>
          <p:spPr>
            <a:xfrm flipH="1">
              <a:off x="6376085" y="3269189"/>
              <a:ext cx="2952577" cy="3039346"/>
            </a:xfrm>
            <a:prstGeom prst="rect">
              <a:avLst/>
            </a:prstGeom>
          </p:spPr>
        </p:pic>
        <p:pic>
          <p:nvPicPr>
            <p:cNvPr id="8" name="Picture 7">
              <a:extLst>
                <a:ext uri="{FF2B5EF4-FFF2-40B4-BE49-F238E27FC236}">
                  <a16:creationId xmlns:a16="http://schemas.microsoft.com/office/drawing/2014/main" id="{1DFA78EC-EBD5-453F-92CC-B6D6A3D00EB9}"/>
                </a:ext>
              </a:extLst>
            </p:cNvPr>
            <p:cNvPicPr>
              <a:picLocks noChangeAspect="1"/>
            </p:cNvPicPr>
            <p:nvPr/>
          </p:nvPicPr>
          <p:blipFill>
            <a:blip r:embed="rId4"/>
            <a:stretch>
              <a:fillRect/>
            </a:stretch>
          </p:blipFill>
          <p:spPr>
            <a:xfrm flipH="1">
              <a:off x="8886438" y="1712385"/>
              <a:ext cx="1307886" cy="1346322"/>
            </a:xfrm>
            <a:prstGeom prst="rect">
              <a:avLst/>
            </a:prstGeom>
          </p:spPr>
        </p:pic>
        <p:pic>
          <p:nvPicPr>
            <p:cNvPr id="9" name="Picture 8">
              <a:extLst>
                <a:ext uri="{FF2B5EF4-FFF2-40B4-BE49-F238E27FC236}">
                  <a16:creationId xmlns:a16="http://schemas.microsoft.com/office/drawing/2014/main" id="{C159C913-8897-4435-83F5-D00292CF871A}"/>
                </a:ext>
              </a:extLst>
            </p:cNvPr>
            <p:cNvPicPr>
              <a:picLocks noChangeAspect="1"/>
            </p:cNvPicPr>
            <p:nvPr/>
          </p:nvPicPr>
          <p:blipFill>
            <a:blip r:embed="rId4"/>
            <a:stretch>
              <a:fillRect/>
            </a:stretch>
          </p:blipFill>
          <p:spPr>
            <a:xfrm flipH="1">
              <a:off x="8668136" y="863398"/>
              <a:ext cx="1044275" cy="1074964"/>
            </a:xfrm>
            <a:prstGeom prst="rect">
              <a:avLst/>
            </a:prstGeom>
          </p:spPr>
        </p:pic>
        <p:pic>
          <p:nvPicPr>
            <p:cNvPr id="10" name="Picture 9">
              <a:extLst>
                <a:ext uri="{FF2B5EF4-FFF2-40B4-BE49-F238E27FC236}">
                  <a16:creationId xmlns:a16="http://schemas.microsoft.com/office/drawing/2014/main" id="{BBACDD13-127D-46F3-9BF6-4DD5F57581F3}"/>
                </a:ext>
              </a:extLst>
            </p:cNvPr>
            <p:cNvPicPr>
              <a:picLocks noChangeAspect="1"/>
            </p:cNvPicPr>
            <p:nvPr/>
          </p:nvPicPr>
          <p:blipFill>
            <a:blip r:embed="rId4"/>
            <a:stretch>
              <a:fillRect/>
            </a:stretch>
          </p:blipFill>
          <p:spPr>
            <a:xfrm flipH="1">
              <a:off x="9945001" y="1225862"/>
              <a:ext cx="1044275" cy="1074964"/>
            </a:xfrm>
            <a:prstGeom prst="rect">
              <a:avLst/>
            </a:prstGeom>
          </p:spPr>
        </p:pic>
        <p:pic>
          <p:nvPicPr>
            <p:cNvPr id="11" name="Picture 10">
              <a:extLst>
                <a:ext uri="{FF2B5EF4-FFF2-40B4-BE49-F238E27FC236}">
                  <a16:creationId xmlns:a16="http://schemas.microsoft.com/office/drawing/2014/main" id="{F71CCEAD-AB03-48CF-95C1-C819202D2F2D}"/>
                </a:ext>
              </a:extLst>
            </p:cNvPr>
            <p:cNvPicPr>
              <a:picLocks noChangeAspect="1"/>
            </p:cNvPicPr>
            <p:nvPr/>
          </p:nvPicPr>
          <p:blipFill>
            <a:blip r:embed="rId4"/>
            <a:stretch>
              <a:fillRect/>
            </a:stretch>
          </p:blipFill>
          <p:spPr>
            <a:xfrm flipH="1">
              <a:off x="10937660" y="1588327"/>
              <a:ext cx="1044275" cy="1074964"/>
            </a:xfrm>
            <a:prstGeom prst="rect">
              <a:avLst/>
            </a:prstGeom>
          </p:spPr>
        </p:pic>
        <p:pic>
          <p:nvPicPr>
            <p:cNvPr id="12" name="Picture 11">
              <a:extLst>
                <a:ext uri="{FF2B5EF4-FFF2-40B4-BE49-F238E27FC236}">
                  <a16:creationId xmlns:a16="http://schemas.microsoft.com/office/drawing/2014/main" id="{ACC3A95F-4461-4E29-8253-FFEE6F0F578D}"/>
                </a:ext>
              </a:extLst>
            </p:cNvPr>
            <p:cNvPicPr>
              <a:picLocks noChangeAspect="1"/>
            </p:cNvPicPr>
            <p:nvPr/>
          </p:nvPicPr>
          <p:blipFill>
            <a:blip r:embed="rId4"/>
            <a:stretch>
              <a:fillRect/>
            </a:stretch>
          </p:blipFill>
          <p:spPr>
            <a:xfrm flipH="1">
              <a:off x="10929421" y="571194"/>
              <a:ext cx="895993" cy="922324"/>
            </a:xfrm>
            <a:prstGeom prst="rect">
              <a:avLst/>
            </a:prstGeom>
          </p:spPr>
        </p:pic>
        <p:pic>
          <p:nvPicPr>
            <p:cNvPr id="13" name="Picture 12">
              <a:extLst>
                <a:ext uri="{FF2B5EF4-FFF2-40B4-BE49-F238E27FC236}">
                  <a16:creationId xmlns:a16="http://schemas.microsoft.com/office/drawing/2014/main" id="{AA44FB6C-1F4B-401E-9F9F-1C746D156939}"/>
                </a:ext>
              </a:extLst>
            </p:cNvPr>
            <p:cNvPicPr>
              <a:picLocks noChangeAspect="1"/>
            </p:cNvPicPr>
            <p:nvPr/>
          </p:nvPicPr>
          <p:blipFill>
            <a:blip r:embed="rId4"/>
            <a:stretch>
              <a:fillRect/>
            </a:stretch>
          </p:blipFill>
          <p:spPr>
            <a:xfrm flipH="1">
              <a:off x="9660794" y="439389"/>
              <a:ext cx="895993" cy="922324"/>
            </a:xfrm>
            <a:prstGeom prst="rect">
              <a:avLst/>
            </a:prstGeom>
          </p:spPr>
        </p:pic>
        <p:pic>
          <p:nvPicPr>
            <p:cNvPr id="14" name="Picture 13">
              <a:extLst>
                <a:ext uri="{FF2B5EF4-FFF2-40B4-BE49-F238E27FC236}">
                  <a16:creationId xmlns:a16="http://schemas.microsoft.com/office/drawing/2014/main" id="{208D2803-2605-4184-ADA2-1D6B6C725EDA}"/>
                </a:ext>
              </a:extLst>
            </p:cNvPr>
            <p:cNvPicPr>
              <a:picLocks noChangeAspect="1"/>
            </p:cNvPicPr>
            <p:nvPr/>
          </p:nvPicPr>
          <p:blipFill>
            <a:blip r:embed="rId4"/>
            <a:stretch>
              <a:fillRect/>
            </a:stretch>
          </p:blipFill>
          <p:spPr>
            <a:xfrm flipH="1">
              <a:off x="10490886" y="0"/>
              <a:ext cx="749642" cy="771672"/>
            </a:xfrm>
            <a:prstGeom prst="rect">
              <a:avLst/>
            </a:prstGeom>
          </p:spPr>
        </p:pic>
        <p:pic>
          <p:nvPicPr>
            <p:cNvPr id="15" name="Picture 14">
              <a:extLst>
                <a:ext uri="{FF2B5EF4-FFF2-40B4-BE49-F238E27FC236}">
                  <a16:creationId xmlns:a16="http://schemas.microsoft.com/office/drawing/2014/main" id="{D63DEB30-1818-46FB-908B-21EE740F4995}"/>
                </a:ext>
              </a:extLst>
            </p:cNvPr>
            <p:cNvPicPr>
              <a:picLocks noChangeAspect="1"/>
            </p:cNvPicPr>
            <p:nvPr/>
          </p:nvPicPr>
          <p:blipFill>
            <a:blip r:embed="rId4"/>
            <a:stretch>
              <a:fillRect/>
            </a:stretch>
          </p:blipFill>
          <p:spPr>
            <a:xfrm flipH="1">
              <a:off x="10398081" y="2433196"/>
              <a:ext cx="1307886" cy="1346322"/>
            </a:xfrm>
            <a:prstGeom prst="rect">
              <a:avLst/>
            </a:prstGeom>
          </p:spPr>
        </p:pic>
      </p:grpSp>
      <p:grpSp>
        <p:nvGrpSpPr>
          <p:cNvPr id="19" name="Group 6">
            <a:extLst>
              <a:ext uri="{FF2B5EF4-FFF2-40B4-BE49-F238E27FC236}">
                <a16:creationId xmlns:a16="http://schemas.microsoft.com/office/drawing/2014/main" id="{40576EC6-6C10-4AF4-A0E0-C40FE214C542}"/>
              </a:ext>
            </a:extLst>
          </p:cNvPr>
          <p:cNvGrpSpPr>
            <a:grpSpLocks/>
          </p:cNvGrpSpPr>
          <p:nvPr/>
        </p:nvGrpSpPr>
        <p:grpSpPr bwMode="auto">
          <a:xfrm>
            <a:off x="8336437" y="5331379"/>
            <a:ext cx="2023988" cy="1134540"/>
            <a:chOff x="3840" y="3459"/>
            <a:chExt cx="1536" cy="861"/>
          </a:xfrm>
        </p:grpSpPr>
        <p:sp>
          <p:nvSpPr>
            <p:cNvPr id="20" name="Freeform 7">
              <a:extLst>
                <a:ext uri="{FF2B5EF4-FFF2-40B4-BE49-F238E27FC236}">
                  <a16:creationId xmlns:a16="http://schemas.microsoft.com/office/drawing/2014/main" id="{1DE4EEE9-C0F2-4CFF-9440-4018E1F2766A}"/>
                </a:ext>
              </a:extLst>
            </p:cNvPr>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21" name="Freeform 8">
              <a:extLst>
                <a:ext uri="{FF2B5EF4-FFF2-40B4-BE49-F238E27FC236}">
                  <a16:creationId xmlns:a16="http://schemas.microsoft.com/office/drawing/2014/main" id="{485F6F79-9658-4DB3-8947-84DD06E750E4}"/>
                </a:ext>
              </a:extLst>
            </p:cNvPr>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22" name="Freeform 9">
              <a:extLst>
                <a:ext uri="{FF2B5EF4-FFF2-40B4-BE49-F238E27FC236}">
                  <a16:creationId xmlns:a16="http://schemas.microsoft.com/office/drawing/2014/main" id="{6BEAC8C7-5D7D-41F4-817B-0C58BABD1AA1}"/>
                </a:ext>
              </a:extLst>
            </p:cNvPr>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23" name="Freeform 10">
              <a:extLst>
                <a:ext uri="{FF2B5EF4-FFF2-40B4-BE49-F238E27FC236}">
                  <a16:creationId xmlns:a16="http://schemas.microsoft.com/office/drawing/2014/main" id="{4A335558-BC8F-4BA2-9BD3-2AC146118104}"/>
                </a:ext>
              </a:extLst>
            </p:cNvPr>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24" name="Freeform 11">
              <a:extLst>
                <a:ext uri="{FF2B5EF4-FFF2-40B4-BE49-F238E27FC236}">
                  <a16:creationId xmlns:a16="http://schemas.microsoft.com/office/drawing/2014/main" id="{1354EC90-A736-4DCB-8767-E7D28A6E8529}"/>
                </a:ext>
              </a:extLst>
            </p:cNvPr>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25" name="Freeform 12">
              <a:extLst>
                <a:ext uri="{FF2B5EF4-FFF2-40B4-BE49-F238E27FC236}">
                  <a16:creationId xmlns:a16="http://schemas.microsoft.com/office/drawing/2014/main" id="{6DFB303C-1642-4980-92C6-3E31D71B52B5}"/>
                </a:ext>
              </a:extLst>
            </p:cNvPr>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26" name="Freeform 13">
              <a:extLst>
                <a:ext uri="{FF2B5EF4-FFF2-40B4-BE49-F238E27FC236}">
                  <a16:creationId xmlns:a16="http://schemas.microsoft.com/office/drawing/2014/main" id="{A87F85E3-B912-4AE4-8E79-A3FB6A500CFF}"/>
                </a:ext>
              </a:extLst>
            </p:cNvPr>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27" name="Freeform 14">
              <a:extLst>
                <a:ext uri="{FF2B5EF4-FFF2-40B4-BE49-F238E27FC236}">
                  <a16:creationId xmlns:a16="http://schemas.microsoft.com/office/drawing/2014/main" id="{829575AB-1C4C-48E4-A6A8-A7B219444359}"/>
                </a:ext>
              </a:extLst>
            </p:cNvPr>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8" name="Freeform 15">
              <a:extLst>
                <a:ext uri="{FF2B5EF4-FFF2-40B4-BE49-F238E27FC236}">
                  <a16:creationId xmlns:a16="http://schemas.microsoft.com/office/drawing/2014/main" id="{D0EC7CF5-09BF-4842-9492-E010BAC1A4F8}"/>
                </a:ext>
              </a:extLst>
            </p:cNvPr>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9" name="Freeform 16">
              <a:extLst>
                <a:ext uri="{FF2B5EF4-FFF2-40B4-BE49-F238E27FC236}">
                  <a16:creationId xmlns:a16="http://schemas.microsoft.com/office/drawing/2014/main" id="{D495565B-4C2E-429A-94B7-47D0F85A059C}"/>
                </a:ext>
              </a:extLst>
            </p:cNvPr>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30" name="Freeform 17">
              <a:extLst>
                <a:ext uri="{FF2B5EF4-FFF2-40B4-BE49-F238E27FC236}">
                  <a16:creationId xmlns:a16="http://schemas.microsoft.com/office/drawing/2014/main" id="{C2C960A7-BE2B-44D4-BC7A-C08BEC787D42}"/>
                </a:ext>
              </a:extLst>
            </p:cNvPr>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31" name="Freeform 18">
              <a:extLst>
                <a:ext uri="{FF2B5EF4-FFF2-40B4-BE49-F238E27FC236}">
                  <a16:creationId xmlns:a16="http://schemas.microsoft.com/office/drawing/2014/main" id="{41EA0347-939F-4D50-A7CC-884F20C601B7}"/>
                </a:ext>
              </a:extLst>
            </p:cNvPr>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32" name="Freeform 19">
              <a:extLst>
                <a:ext uri="{FF2B5EF4-FFF2-40B4-BE49-F238E27FC236}">
                  <a16:creationId xmlns:a16="http://schemas.microsoft.com/office/drawing/2014/main" id="{E84F7FF7-4A91-4C0B-A70B-346C03A13D3F}"/>
                </a:ext>
              </a:extLst>
            </p:cNvPr>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33" name="Freeform 20">
              <a:extLst>
                <a:ext uri="{FF2B5EF4-FFF2-40B4-BE49-F238E27FC236}">
                  <a16:creationId xmlns:a16="http://schemas.microsoft.com/office/drawing/2014/main" id="{F44EABB1-6630-4221-9B37-AE7401F979F1}"/>
                </a:ext>
              </a:extLst>
            </p:cNvPr>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34" name="Freeform 21">
              <a:extLst>
                <a:ext uri="{FF2B5EF4-FFF2-40B4-BE49-F238E27FC236}">
                  <a16:creationId xmlns:a16="http://schemas.microsoft.com/office/drawing/2014/main" id="{E8D786CC-36DC-4600-BB06-C7A09B6B6E77}"/>
                </a:ext>
              </a:extLst>
            </p:cNvPr>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35" name="Freeform 22">
              <a:extLst>
                <a:ext uri="{FF2B5EF4-FFF2-40B4-BE49-F238E27FC236}">
                  <a16:creationId xmlns:a16="http://schemas.microsoft.com/office/drawing/2014/main" id="{1710CA79-4090-4DBF-9054-EF71DEFA10AE}"/>
                </a:ext>
              </a:extLst>
            </p:cNvPr>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36" name="Freeform 23">
              <a:extLst>
                <a:ext uri="{FF2B5EF4-FFF2-40B4-BE49-F238E27FC236}">
                  <a16:creationId xmlns:a16="http://schemas.microsoft.com/office/drawing/2014/main" id="{2B92330F-82D8-421A-884E-EE357B40AA51}"/>
                </a:ext>
              </a:extLst>
            </p:cNvPr>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37" name="Picture 24" descr="grave-02">
            <a:extLst>
              <a:ext uri="{FF2B5EF4-FFF2-40B4-BE49-F238E27FC236}">
                <a16:creationId xmlns:a16="http://schemas.microsoft.com/office/drawing/2014/main" id="{48E3DBD5-8E8B-4D79-9759-A733A61B268C}"/>
              </a:ext>
            </a:extLst>
          </p:cNvPr>
          <p:cNvPicPr>
            <a:picLocks noChangeAspect="1" noChangeArrowheads="1"/>
          </p:cNvPicPr>
          <p:nvPr/>
        </p:nvPicPr>
        <p:blipFill>
          <a:blip r:embed="rId5" cstate="print"/>
          <a:srcRect/>
          <a:stretch>
            <a:fillRect/>
          </a:stretch>
        </p:blipFill>
        <p:spPr bwMode="auto">
          <a:xfrm>
            <a:off x="6671546" y="3520140"/>
            <a:ext cx="3596917" cy="2168935"/>
          </a:xfrm>
          <a:prstGeom prst="rect">
            <a:avLst/>
          </a:prstGeom>
          <a:noFill/>
        </p:spPr>
      </p:pic>
      <p:pic>
        <p:nvPicPr>
          <p:cNvPr id="39" name="Picture 2">
            <a:extLst>
              <a:ext uri="{FF2B5EF4-FFF2-40B4-BE49-F238E27FC236}">
                <a16:creationId xmlns:a16="http://schemas.microsoft.com/office/drawing/2014/main" id="{6B53FBE1-EA14-4210-BBBB-0F67E368AD68}"/>
              </a:ext>
            </a:extLst>
          </p:cNvPr>
          <p:cNvPicPr>
            <a:picLocks noChangeAspect="1" noChangeArrowheads="1"/>
          </p:cNvPicPr>
          <p:nvPr/>
        </p:nvPicPr>
        <p:blipFill>
          <a:blip r:embed="rId6" cstate="print"/>
          <a:srcRect/>
          <a:stretch>
            <a:fillRect/>
          </a:stretch>
        </p:blipFill>
        <p:spPr bwMode="auto">
          <a:xfrm>
            <a:off x="4961366" y="5335588"/>
            <a:ext cx="5500686" cy="1522412"/>
          </a:xfrm>
          <a:prstGeom prst="rect">
            <a:avLst/>
          </a:prstGeom>
          <a:noFill/>
          <a:ln w="9525">
            <a:noFill/>
            <a:miter lim="800000"/>
            <a:headEnd/>
            <a:tailEnd/>
          </a:ln>
          <a:effectLst/>
        </p:spPr>
      </p:pic>
    </p:spTree>
    <p:extLst>
      <p:ext uri="{BB962C8B-B14F-4D97-AF65-F5344CB8AC3E}">
        <p14:creationId xmlns:p14="http://schemas.microsoft.com/office/powerpoint/2010/main" val="571861930"/>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2E8285-7D39-4F09-8DDD-CB4C8E6BAF49}"/>
              </a:ext>
            </a:extLst>
          </p:cNvPr>
          <p:cNvSpPr/>
          <p:nvPr/>
        </p:nvSpPr>
        <p:spPr>
          <a:xfrm>
            <a:off x="1215189" y="1720517"/>
            <a:ext cx="1792706" cy="854242"/>
          </a:xfrm>
          <a:prstGeom prst="rect">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3A262D-4929-4C36-8F59-4E8B36835A00}"/>
              </a:ext>
            </a:extLst>
          </p:cNvPr>
          <p:cNvGrpSpPr/>
          <p:nvPr/>
        </p:nvGrpSpPr>
        <p:grpSpPr>
          <a:xfrm>
            <a:off x="9149118" y="2495927"/>
            <a:ext cx="3022120" cy="3549692"/>
            <a:chOff x="9149118" y="2495927"/>
            <a:chExt cx="3022120" cy="3549692"/>
          </a:xfrm>
        </p:grpSpPr>
        <p:sp>
          <p:nvSpPr>
            <p:cNvPr id="23" name="Rectangle 22">
              <a:extLst>
                <a:ext uri="{FF2B5EF4-FFF2-40B4-BE49-F238E27FC236}">
                  <a16:creationId xmlns:a16="http://schemas.microsoft.com/office/drawing/2014/main" id="{CF624D3D-E86F-461C-8B2D-5A4A9C889CC4}"/>
                </a:ext>
              </a:extLst>
            </p:cNvPr>
            <p:cNvSpPr/>
            <p:nvPr/>
          </p:nvSpPr>
          <p:spPr>
            <a:xfrm>
              <a:off x="9149118" y="2495927"/>
              <a:ext cx="3022120" cy="354969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0C5373E8-4F7D-4E26-B7D5-5799A5A7E45B}"/>
                </a:ext>
              </a:extLst>
            </p:cNvPr>
            <p:cNvPicPr>
              <a:picLocks noChangeAspect="1"/>
            </p:cNvPicPr>
            <p:nvPr/>
          </p:nvPicPr>
          <p:blipFill>
            <a:blip r:embed="rId2"/>
            <a:stretch>
              <a:fillRect/>
            </a:stretch>
          </p:blipFill>
          <p:spPr>
            <a:xfrm>
              <a:off x="9872134" y="3274455"/>
              <a:ext cx="1342864" cy="2228878"/>
            </a:xfrm>
            <a:prstGeom prst="rect">
              <a:avLst/>
            </a:prstGeom>
            <a:effectLst>
              <a:glow rad="266700">
                <a:schemeClr val="bg1">
                  <a:alpha val="87000"/>
                </a:schemeClr>
              </a:glow>
            </a:effectLst>
          </p:spPr>
        </p:pic>
      </p:grpSp>
      <p:sp>
        <p:nvSpPr>
          <p:cNvPr id="4" name="Rectangle 3">
            <a:extLst>
              <a:ext uri="{FF2B5EF4-FFF2-40B4-BE49-F238E27FC236}">
                <a16:creationId xmlns:a16="http://schemas.microsoft.com/office/drawing/2014/main" id="{20ACEF6E-E21D-4E68-A216-B6BB065E5529}"/>
              </a:ext>
            </a:extLst>
          </p:cNvPr>
          <p:cNvSpPr/>
          <p:nvPr/>
        </p:nvSpPr>
        <p:spPr>
          <a:xfrm>
            <a:off x="8432800" y="1219199"/>
            <a:ext cx="2336800" cy="84182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 y="2493672"/>
            <a:ext cx="9156358" cy="4865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Stages of the Righteous Resurrections</a:t>
            </a:r>
          </a:p>
        </p:txBody>
      </p:sp>
      <p:sp>
        <p:nvSpPr>
          <p:cNvPr id="2" name="Title 1"/>
          <p:cNvSpPr>
            <a:spLocks noGrp="1"/>
          </p:cNvSpPr>
          <p:nvPr>
            <p:ph type="title"/>
          </p:nvPr>
        </p:nvSpPr>
        <p:spPr/>
        <p:txBody>
          <a:bodyPr/>
          <a:lstStyle/>
          <a:p>
            <a:r>
              <a:rPr lang="en-US" dirty="0"/>
              <a:t>There are two resurrections:</a:t>
            </a:r>
          </a:p>
        </p:txBody>
      </p:sp>
      <p:sp>
        <p:nvSpPr>
          <p:cNvPr id="3" name="Content Placeholder 2"/>
          <p:cNvSpPr>
            <a:spLocks noGrp="1"/>
          </p:cNvSpPr>
          <p:nvPr>
            <p:ph idx="1"/>
          </p:nvPr>
        </p:nvSpPr>
        <p:spPr>
          <a:xfrm>
            <a:off x="570016" y="1318161"/>
            <a:ext cx="11376560" cy="1425039"/>
          </a:xfrm>
        </p:spPr>
        <p:txBody>
          <a:bodyPr/>
          <a:lstStyle/>
          <a:p>
            <a:r>
              <a:rPr lang="en-US" dirty="0"/>
              <a:t> “there will be a resurrection of both the </a:t>
            </a:r>
            <a:r>
              <a:rPr lang="en-US" dirty="0">
                <a:solidFill>
                  <a:srgbClr val="FF0000"/>
                </a:solidFill>
                <a:effectLst>
                  <a:glow rad="127000">
                    <a:schemeClr val="bg1"/>
                  </a:glow>
                </a:effectLst>
              </a:rPr>
              <a:t>righteous</a:t>
            </a:r>
            <a:r>
              <a:rPr lang="en-US" dirty="0"/>
              <a:t> and the </a:t>
            </a:r>
            <a:r>
              <a:rPr lang="en-US" dirty="0">
                <a:solidFill>
                  <a:schemeClr val="accent6">
                    <a:lumMod val="50000"/>
                  </a:schemeClr>
                </a:solidFill>
                <a:effectLst>
                  <a:glow rad="127000">
                    <a:schemeClr val="bg1"/>
                  </a:glow>
                </a:effectLst>
              </a:rPr>
              <a:t>wicked</a:t>
            </a:r>
            <a:r>
              <a:rPr lang="en-US" dirty="0"/>
              <a:t>.” (Act 24:15)</a:t>
            </a:r>
          </a:p>
        </p:txBody>
      </p:sp>
      <p:sp>
        <p:nvSpPr>
          <p:cNvPr id="42" name="Freeform 41"/>
          <p:cNvSpPr/>
          <p:nvPr/>
        </p:nvSpPr>
        <p:spPr>
          <a:xfrm>
            <a:off x="7899014" y="4003352"/>
            <a:ext cx="1101605" cy="655608"/>
          </a:xfrm>
          <a:custGeom>
            <a:avLst/>
            <a:gdLst>
              <a:gd name="connsiteX0" fmla="*/ 51758 w 1052423"/>
              <a:gd name="connsiteY0" fmla="*/ 120770 h 862642"/>
              <a:gd name="connsiteX1" fmla="*/ 155275 w 1052423"/>
              <a:gd name="connsiteY1" fmla="*/ 862642 h 862642"/>
              <a:gd name="connsiteX2" fmla="*/ 966158 w 1052423"/>
              <a:gd name="connsiteY2" fmla="*/ 845389 h 862642"/>
              <a:gd name="connsiteX3" fmla="*/ 1052423 w 1052423"/>
              <a:gd name="connsiteY3" fmla="*/ 69011 h 862642"/>
              <a:gd name="connsiteX4" fmla="*/ 845389 w 1052423"/>
              <a:gd name="connsiteY4" fmla="*/ 345057 h 862642"/>
              <a:gd name="connsiteX5" fmla="*/ 638355 w 1052423"/>
              <a:gd name="connsiteY5" fmla="*/ 34506 h 862642"/>
              <a:gd name="connsiteX6" fmla="*/ 483079 w 1052423"/>
              <a:gd name="connsiteY6" fmla="*/ 310551 h 862642"/>
              <a:gd name="connsiteX7" fmla="*/ 241540 w 1052423"/>
              <a:gd name="connsiteY7" fmla="*/ 0 h 862642"/>
              <a:gd name="connsiteX8" fmla="*/ 224287 w 1052423"/>
              <a:gd name="connsiteY8" fmla="*/ 310551 h 862642"/>
              <a:gd name="connsiteX9" fmla="*/ 0 w 1052423"/>
              <a:gd name="connsiteY9" fmla="*/ 69011 h 862642"/>
              <a:gd name="connsiteX10" fmla="*/ 51758 w 1052423"/>
              <a:gd name="connsiteY10" fmla="*/ 120770 h 862642"/>
              <a:gd name="connsiteX0" fmla="*/ 51758 w 1052423"/>
              <a:gd name="connsiteY0" fmla="*/ 120770 h 862642"/>
              <a:gd name="connsiteX1" fmla="*/ 155275 w 1052423"/>
              <a:gd name="connsiteY1" fmla="*/ 862642 h 862642"/>
              <a:gd name="connsiteX2" fmla="*/ 966158 w 1052423"/>
              <a:gd name="connsiteY2" fmla="*/ 845389 h 862642"/>
              <a:gd name="connsiteX3" fmla="*/ 1052423 w 1052423"/>
              <a:gd name="connsiteY3" fmla="*/ 69011 h 862642"/>
              <a:gd name="connsiteX4" fmla="*/ 845389 w 1052423"/>
              <a:gd name="connsiteY4" fmla="*/ 345057 h 862642"/>
              <a:gd name="connsiteX5" fmla="*/ 638355 w 1052423"/>
              <a:gd name="connsiteY5" fmla="*/ 34506 h 862642"/>
              <a:gd name="connsiteX6" fmla="*/ 483079 w 1052423"/>
              <a:gd name="connsiteY6" fmla="*/ 310551 h 862642"/>
              <a:gd name="connsiteX7" fmla="*/ 310552 w 1052423"/>
              <a:gd name="connsiteY7" fmla="*/ 0 h 862642"/>
              <a:gd name="connsiteX8" fmla="*/ 224287 w 1052423"/>
              <a:gd name="connsiteY8" fmla="*/ 310551 h 862642"/>
              <a:gd name="connsiteX9" fmla="*/ 0 w 1052423"/>
              <a:gd name="connsiteY9" fmla="*/ 69011 h 862642"/>
              <a:gd name="connsiteX10" fmla="*/ 51758 w 1052423"/>
              <a:gd name="connsiteY10" fmla="*/ 120770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40036 w 1054104"/>
              <a:gd name="connsiteY5" fmla="*/ 34506 h 862642"/>
              <a:gd name="connsiteX6" fmla="*/ 484760 w 1054104"/>
              <a:gd name="connsiteY6" fmla="*/ 310551 h 862642"/>
              <a:gd name="connsiteX7" fmla="*/ 312233 w 1054104"/>
              <a:gd name="connsiteY7" fmla="*/ 0 h 862642"/>
              <a:gd name="connsiteX8" fmla="*/ 225968 w 1054104"/>
              <a:gd name="connsiteY8" fmla="*/ 310551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99413 w 1054104"/>
              <a:gd name="connsiteY5" fmla="*/ 3257 h 862642"/>
              <a:gd name="connsiteX6" fmla="*/ 484760 w 1054104"/>
              <a:gd name="connsiteY6" fmla="*/ 310551 h 862642"/>
              <a:gd name="connsiteX7" fmla="*/ 312233 w 1054104"/>
              <a:gd name="connsiteY7" fmla="*/ 0 h 862642"/>
              <a:gd name="connsiteX8" fmla="*/ 225968 w 1054104"/>
              <a:gd name="connsiteY8" fmla="*/ 310551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99413 w 1054104"/>
              <a:gd name="connsiteY5" fmla="*/ 3257 h 862642"/>
              <a:gd name="connsiteX6" fmla="*/ 526323 w 1054104"/>
              <a:gd name="connsiteY6" fmla="*/ 326176 h 862642"/>
              <a:gd name="connsiteX7" fmla="*/ 312233 w 1054104"/>
              <a:gd name="connsiteY7" fmla="*/ 0 h 862642"/>
              <a:gd name="connsiteX8" fmla="*/ 225968 w 1054104"/>
              <a:gd name="connsiteY8" fmla="*/ 310551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99413 w 1054104"/>
              <a:gd name="connsiteY5" fmla="*/ 3257 h 862642"/>
              <a:gd name="connsiteX6" fmla="*/ 526323 w 1054104"/>
              <a:gd name="connsiteY6" fmla="*/ 326176 h 862642"/>
              <a:gd name="connsiteX7" fmla="*/ 353797 w 1054104"/>
              <a:gd name="connsiteY7" fmla="*/ 0 h 862642"/>
              <a:gd name="connsiteX8" fmla="*/ 225968 w 1054104"/>
              <a:gd name="connsiteY8" fmla="*/ 310551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99413 w 1054104"/>
              <a:gd name="connsiteY5" fmla="*/ 3257 h 862642"/>
              <a:gd name="connsiteX6" fmla="*/ 526323 w 1054104"/>
              <a:gd name="connsiteY6" fmla="*/ 326176 h 862642"/>
              <a:gd name="connsiteX7" fmla="*/ 353797 w 1054104"/>
              <a:gd name="connsiteY7" fmla="*/ 0 h 862642"/>
              <a:gd name="connsiteX8" fmla="*/ 243781 w 1054104"/>
              <a:gd name="connsiteY8" fmla="*/ 505868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47070 w 1054104"/>
              <a:gd name="connsiteY4" fmla="*/ 345057 h 862642"/>
              <a:gd name="connsiteX5" fmla="*/ 699413 w 1054104"/>
              <a:gd name="connsiteY5" fmla="*/ 3257 h 862642"/>
              <a:gd name="connsiteX6" fmla="*/ 532261 w 1054104"/>
              <a:gd name="connsiteY6" fmla="*/ 505868 h 862642"/>
              <a:gd name="connsiteX7" fmla="*/ 353797 w 1054104"/>
              <a:gd name="connsiteY7" fmla="*/ 0 h 862642"/>
              <a:gd name="connsiteX8" fmla="*/ 243781 w 1054104"/>
              <a:gd name="connsiteY8" fmla="*/ 505868 h 862642"/>
              <a:gd name="connsiteX9" fmla="*/ 1681 w 1054104"/>
              <a:gd name="connsiteY9" fmla="*/ 69011 h 862642"/>
              <a:gd name="connsiteX10" fmla="*/ 0 w 1054104"/>
              <a:gd name="connsiteY10" fmla="*/ 58268 h 862642"/>
              <a:gd name="connsiteX0" fmla="*/ 0 w 1054104"/>
              <a:gd name="connsiteY0" fmla="*/ 58268 h 862642"/>
              <a:gd name="connsiteX1" fmla="*/ 156956 w 1054104"/>
              <a:gd name="connsiteY1" fmla="*/ 862642 h 862642"/>
              <a:gd name="connsiteX2" fmla="*/ 967839 w 1054104"/>
              <a:gd name="connsiteY2" fmla="*/ 845389 h 862642"/>
              <a:gd name="connsiteX3" fmla="*/ 1054104 w 1054104"/>
              <a:gd name="connsiteY3" fmla="*/ 69011 h 862642"/>
              <a:gd name="connsiteX4" fmla="*/ 835195 w 1054104"/>
              <a:gd name="connsiteY4" fmla="*/ 524750 h 862642"/>
              <a:gd name="connsiteX5" fmla="*/ 699413 w 1054104"/>
              <a:gd name="connsiteY5" fmla="*/ 3257 h 862642"/>
              <a:gd name="connsiteX6" fmla="*/ 532261 w 1054104"/>
              <a:gd name="connsiteY6" fmla="*/ 505868 h 862642"/>
              <a:gd name="connsiteX7" fmla="*/ 353797 w 1054104"/>
              <a:gd name="connsiteY7" fmla="*/ 0 h 862642"/>
              <a:gd name="connsiteX8" fmla="*/ 243781 w 1054104"/>
              <a:gd name="connsiteY8" fmla="*/ 505868 h 862642"/>
              <a:gd name="connsiteX9" fmla="*/ 1681 w 1054104"/>
              <a:gd name="connsiteY9" fmla="*/ 69011 h 862642"/>
              <a:gd name="connsiteX10" fmla="*/ 0 w 1054104"/>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35195 w 1101605"/>
              <a:gd name="connsiteY4" fmla="*/ 524750 h 862642"/>
              <a:gd name="connsiteX5" fmla="*/ 699413 w 1101605"/>
              <a:gd name="connsiteY5" fmla="*/ 3257 h 862642"/>
              <a:gd name="connsiteX6" fmla="*/ 532261 w 1101605"/>
              <a:gd name="connsiteY6" fmla="*/ 505868 h 862642"/>
              <a:gd name="connsiteX7" fmla="*/ 353797 w 1101605"/>
              <a:gd name="connsiteY7" fmla="*/ 0 h 862642"/>
              <a:gd name="connsiteX8" fmla="*/ 243781 w 1101605"/>
              <a:gd name="connsiteY8" fmla="*/ 505868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35195 w 1101605"/>
              <a:gd name="connsiteY4" fmla="*/ 524750 h 862642"/>
              <a:gd name="connsiteX5" fmla="*/ 764727 w 1101605"/>
              <a:gd name="connsiteY5" fmla="*/ 18883 h 862642"/>
              <a:gd name="connsiteX6" fmla="*/ 532261 w 1101605"/>
              <a:gd name="connsiteY6" fmla="*/ 505868 h 862642"/>
              <a:gd name="connsiteX7" fmla="*/ 353797 w 1101605"/>
              <a:gd name="connsiteY7" fmla="*/ 0 h 862642"/>
              <a:gd name="connsiteX8" fmla="*/ 243781 w 1101605"/>
              <a:gd name="connsiteY8" fmla="*/ 505868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58945 w 1101605"/>
              <a:gd name="connsiteY4" fmla="*/ 446622 h 862642"/>
              <a:gd name="connsiteX5" fmla="*/ 764727 w 1101605"/>
              <a:gd name="connsiteY5" fmla="*/ 18883 h 862642"/>
              <a:gd name="connsiteX6" fmla="*/ 532261 w 1101605"/>
              <a:gd name="connsiteY6" fmla="*/ 505868 h 862642"/>
              <a:gd name="connsiteX7" fmla="*/ 353797 w 1101605"/>
              <a:gd name="connsiteY7" fmla="*/ 0 h 862642"/>
              <a:gd name="connsiteX8" fmla="*/ 243781 w 1101605"/>
              <a:gd name="connsiteY8" fmla="*/ 505868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58945 w 1101605"/>
              <a:gd name="connsiteY4" fmla="*/ 446622 h 862642"/>
              <a:gd name="connsiteX5" fmla="*/ 764727 w 1101605"/>
              <a:gd name="connsiteY5" fmla="*/ 18883 h 862642"/>
              <a:gd name="connsiteX6" fmla="*/ 556012 w 1101605"/>
              <a:gd name="connsiteY6" fmla="*/ 443366 h 862642"/>
              <a:gd name="connsiteX7" fmla="*/ 353797 w 1101605"/>
              <a:gd name="connsiteY7" fmla="*/ 0 h 862642"/>
              <a:gd name="connsiteX8" fmla="*/ 243781 w 1101605"/>
              <a:gd name="connsiteY8" fmla="*/ 505868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58945 w 1101605"/>
              <a:gd name="connsiteY4" fmla="*/ 446622 h 862642"/>
              <a:gd name="connsiteX5" fmla="*/ 764727 w 1101605"/>
              <a:gd name="connsiteY5" fmla="*/ 18883 h 862642"/>
              <a:gd name="connsiteX6" fmla="*/ 556012 w 1101605"/>
              <a:gd name="connsiteY6" fmla="*/ 443366 h 862642"/>
              <a:gd name="connsiteX7" fmla="*/ 353797 w 1101605"/>
              <a:gd name="connsiteY7" fmla="*/ 0 h 862642"/>
              <a:gd name="connsiteX8" fmla="*/ 255657 w 1101605"/>
              <a:gd name="connsiteY8" fmla="*/ 443366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67839 w 1101605"/>
              <a:gd name="connsiteY2" fmla="*/ 845389 h 862642"/>
              <a:gd name="connsiteX3" fmla="*/ 1101605 w 1101605"/>
              <a:gd name="connsiteY3" fmla="*/ 61200 h 862642"/>
              <a:gd name="connsiteX4" fmla="*/ 870820 w 1101605"/>
              <a:gd name="connsiteY4" fmla="*/ 430996 h 862642"/>
              <a:gd name="connsiteX5" fmla="*/ 764727 w 1101605"/>
              <a:gd name="connsiteY5" fmla="*/ 18883 h 862642"/>
              <a:gd name="connsiteX6" fmla="*/ 556012 w 1101605"/>
              <a:gd name="connsiteY6" fmla="*/ 443366 h 862642"/>
              <a:gd name="connsiteX7" fmla="*/ 353797 w 1101605"/>
              <a:gd name="connsiteY7" fmla="*/ 0 h 862642"/>
              <a:gd name="connsiteX8" fmla="*/ 255657 w 1101605"/>
              <a:gd name="connsiteY8" fmla="*/ 443366 h 862642"/>
              <a:gd name="connsiteX9" fmla="*/ 1681 w 1101605"/>
              <a:gd name="connsiteY9" fmla="*/ 69011 h 862642"/>
              <a:gd name="connsiteX10" fmla="*/ 0 w 1101605"/>
              <a:gd name="connsiteY10" fmla="*/ 58268 h 862642"/>
              <a:gd name="connsiteX0" fmla="*/ 0 w 1101605"/>
              <a:gd name="connsiteY0" fmla="*/ 58268 h 862642"/>
              <a:gd name="connsiteX1" fmla="*/ 156956 w 1101605"/>
              <a:gd name="connsiteY1" fmla="*/ 862642 h 862642"/>
              <a:gd name="connsiteX2" fmla="*/ 973777 w 1101605"/>
              <a:gd name="connsiteY2" fmla="*/ 861014 h 862642"/>
              <a:gd name="connsiteX3" fmla="*/ 1101605 w 1101605"/>
              <a:gd name="connsiteY3" fmla="*/ 61200 h 862642"/>
              <a:gd name="connsiteX4" fmla="*/ 870820 w 1101605"/>
              <a:gd name="connsiteY4" fmla="*/ 430996 h 862642"/>
              <a:gd name="connsiteX5" fmla="*/ 764727 w 1101605"/>
              <a:gd name="connsiteY5" fmla="*/ 18883 h 862642"/>
              <a:gd name="connsiteX6" fmla="*/ 556012 w 1101605"/>
              <a:gd name="connsiteY6" fmla="*/ 443366 h 862642"/>
              <a:gd name="connsiteX7" fmla="*/ 353797 w 1101605"/>
              <a:gd name="connsiteY7" fmla="*/ 0 h 862642"/>
              <a:gd name="connsiteX8" fmla="*/ 255657 w 1101605"/>
              <a:gd name="connsiteY8" fmla="*/ 443366 h 862642"/>
              <a:gd name="connsiteX9" fmla="*/ 1681 w 1101605"/>
              <a:gd name="connsiteY9" fmla="*/ 69011 h 862642"/>
              <a:gd name="connsiteX10" fmla="*/ 0 w 1101605"/>
              <a:gd name="connsiteY10" fmla="*/ 58268 h 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605" h="862642">
                <a:moveTo>
                  <a:pt x="0" y="58268"/>
                </a:moveTo>
                <a:lnTo>
                  <a:pt x="156956" y="862642"/>
                </a:lnTo>
                <a:lnTo>
                  <a:pt x="973777" y="861014"/>
                </a:lnTo>
                <a:lnTo>
                  <a:pt x="1101605" y="61200"/>
                </a:lnTo>
                <a:lnTo>
                  <a:pt x="870820" y="430996"/>
                </a:lnTo>
                <a:lnTo>
                  <a:pt x="764727" y="18883"/>
                </a:lnTo>
                <a:lnTo>
                  <a:pt x="556012" y="443366"/>
                </a:lnTo>
                <a:lnTo>
                  <a:pt x="353797" y="0"/>
                </a:lnTo>
                <a:lnTo>
                  <a:pt x="255657" y="443366"/>
                </a:lnTo>
                <a:lnTo>
                  <a:pt x="1681" y="69011"/>
                </a:lnTo>
                <a:lnTo>
                  <a:pt x="0" y="58268"/>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w="38100">
            <a:solidFill>
              <a:schemeClr val="tx1"/>
            </a:solidFill>
          </a:ln>
          <a:effectLst>
            <a:outerShdw blurRad="50800" dist="1905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55"/>
          <p:cNvGrpSpPr/>
          <p:nvPr/>
        </p:nvGrpSpPr>
        <p:grpSpPr>
          <a:xfrm>
            <a:off x="5773610" y="2918942"/>
            <a:ext cx="2085285" cy="3939058"/>
            <a:chOff x="3878908" y="3558742"/>
            <a:chExt cx="2085285" cy="3939058"/>
          </a:xfrm>
        </p:grpSpPr>
        <p:grpSp>
          <p:nvGrpSpPr>
            <p:cNvPr id="20" name="Group 49"/>
            <p:cNvGrpSpPr/>
            <p:nvPr/>
          </p:nvGrpSpPr>
          <p:grpSpPr>
            <a:xfrm>
              <a:off x="3878908" y="3558742"/>
              <a:ext cx="2085285" cy="2105615"/>
              <a:chOff x="3878908" y="3558742"/>
              <a:chExt cx="2085285" cy="2105615"/>
            </a:xfrm>
            <a:effectLst>
              <a:outerShdw blurRad="50800" dist="190500" dir="2700000" algn="ctr" rotWithShape="0">
                <a:srgbClr val="000000">
                  <a:alpha val="43137"/>
                </a:srgbClr>
              </a:outerShdw>
            </a:effectLst>
          </p:grpSpPr>
          <p:sp>
            <p:nvSpPr>
              <p:cNvPr id="35" name="Lightning Bolt 34"/>
              <p:cNvSpPr/>
              <p:nvPr/>
            </p:nvSpPr>
            <p:spPr>
              <a:xfrm rot="21296994" flipH="1">
                <a:off x="3878908" y="4352997"/>
                <a:ext cx="1229971" cy="1311360"/>
              </a:xfrm>
              <a:prstGeom prst="lightningBol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utoShape 56"/>
              <p:cNvSpPr>
                <a:spLocks noChangeArrowheads="1"/>
              </p:cNvSpPr>
              <p:nvPr/>
            </p:nvSpPr>
            <p:spPr bwMode="auto">
              <a:xfrm rot="16200000" flipV="1">
                <a:off x="4503368" y="3914360"/>
                <a:ext cx="1816443" cy="1105207"/>
              </a:xfrm>
              <a:custGeom>
                <a:avLst/>
                <a:gdLst>
                  <a:gd name="T0" fmla="*/ 492479 w 21600"/>
                  <a:gd name="T1" fmla="*/ 0 h 21600"/>
                  <a:gd name="T2" fmla="*/ 492479 w 21600"/>
                  <a:gd name="T3" fmla="*/ 286832 h 21600"/>
                  <a:gd name="T4" fmla="*/ 105392 w 21600"/>
                  <a:gd name="T5" fmla="*/ 509588 h 21600"/>
                  <a:gd name="T6" fmla="*/ 703262 w 21600"/>
                  <a:gd name="T7" fmla="*/ 14341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38100">
                <a:solidFill>
                  <a:schemeClr val="tx1"/>
                </a:solidFill>
                <a:miter lim="800000"/>
                <a:headEnd/>
                <a:tailEnd/>
              </a:ln>
            </p:spPr>
            <p:txBody>
              <a:bodyPr wrap="none" anchor="ctr"/>
              <a:lstStyle/>
              <a:p>
                <a:endParaRPr lang="en-US"/>
              </a:p>
            </p:txBody>
          </p:sp>
        </p:grpSp>
        <p:sp>
          <p:nvSpPr>
            <p:cNvPr id="49" name="TextBox 48"/>
            <p:cNvSpPr txBox="1"/>
            <p:nvPr/>
          </p:nvSpPr>
          <p:spPr>
            <a:xfrm>
              <a:off x="3984977" y="6711559"/>
              <a:ext cx="1872629" cy="786241"/>
            </a:xfrm>
            <a:prstGeom prst="rect">
              <a:avLst/>
            </a:prstGeom>
            <a:noFill/>
          </p:spPr>
          <p:txBody>
            <a:bodyPr wrap="square" rtlCol="0">
              <a:spAutoFit/>
            </a:bodyPr>
            <a:lstStyle/>
            <a:p>
              <a:pPr algn="ctr">
                <a:lnSpc>
                  <a:spcPct val="70000"/>
                </a:lnSpc>
              </a:pPr>
              <a:r>
                <a:rPr lang="en-US" sz="3200" b="1" dirty="0">
                  <a:solidFill>
                    <a:schemeClr val="bg1"/>
                  </a:solidFill>
                  <a:latin typeface="Arial Narrow" pitchFamily="34" charset="0"/>
                </a:rPr>
                <a:t>Rev 20:4</a:t>
              </a:r>
              <a:br>
                <a:rPr lang="en-US" sz="3200" b="1" dirty="0">
                  <a:solidFill>
                    <a:schemeClr val="bg1"/>
                  </a:solidFill>
                  <a:latin typeface="Arial Narrow" pitchFamily="34" charset="0"/>
                </a:rPr>
              </a:br>
              <a:r>
                <a:rPr lang="en-US" sz="3200" b="1" dirty="0">
                  <a:solidFill>
                    <a:schemeClr val="bg1"/>
                  </a:solidFill>
                  <a:latin typeface="Arial Narrow" pitchFamily="34" charset="0"/>
                </a:rPr>
                <a:t>revelation</a:t>
              </a:r>
            </a:p>
          </p:txBody>
        </p:sp>
        <p:sp>
          <p:nvSpPr>
            <p:cNvPr id="53" name="TextBox 52"/>
            <p:cNvSpPr txBox="1"/>
            <p:nvPr/>
          </p:nvSpPr>
          <p:spPr>
            <a:xfrm>
              <a:off x="3883376" y="3673767"/>
              <a:ext cx="1941692" cy="714939"/>
            </a:xfrm>
            <a:prstGeom prst="rect">
              <a:avLst/>
            </a:prstGeom>
            <a:noFill/>
          </p:spPr>
          <p:txBody>
            <a:bodyPr wrap="square" rtlCol="0">
              <a:spAutoFit/>
            </a:bodyPr>
            <a:lstStyle/>
            <a:p>
              <a:pPr>
                <a:lnSpc>
                  <a:spcPct val="70000"/>
                </a:lnSpc>
              </a:pPr>
              <a:r>
                <a:rPr lang="en-US" sz="2800" b="1" dirty="0"/>
                <a:t>     OT </a:t>
              </a:r>
              <a:br>
                <a:rPr lang="en-US" sz="2800" b="1" dirty="0"/>
              </a:br>
              <a:r>
                <a:rPr lang="en-US" sz="2800" b="1" dirty="0"/>
                <a:t>   Saints</a:t>
              </a:r>
            </a:p>
          </p:txBody>
        </p:sp>
      </p:grpSp>
      <p:pic>
        <p:nvPicPr>
          <p:cNvPr id="37" name="Picture 5">
            <a:extLst>
              <a:ext uri="{FF2B5EF4-FFF2-40B4-BE49-F238E27FC236}">
                <a16:creationId xmlns:a16="http://schemas.microsoft.com/office/drawing/2014/main" id="{A9FEE7CF-4627-4056-A02A-DA362312C2FE}"/>
              </a:ext>
            </a:extLst>
          </p:cNvPr>
          <p:cNvPicPr>
            <a:picLocks noChangeAspect="1" noChangeArrowheads="1"/>
          </p:cNvPicPr>
          <p:nvPr/>
        </p:nvPicPr>
        <p:blipFill>
          <a:blip r:embed="rId3" cstate="print"/>
          <a:srcRect r="7072"/>
          <a:stretch>
            <a:fillRect/>
          </a:stretch>
        </p:blipFill>
        <p:spPr bwMode="auto">
          <a:xfrm>
            <a:off x="-337748" y="3578383"/>
            <a:ext cx="3056235" cy="2466819"/>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EF6EE202-2E4D-4FA8-866E-A18BAF7F91BB}"/>
              </a:ext>
            </a:extLst>
          </p:cNvPr>
          <p:cNvPicPr>
            <a:picLocks noChangeAspect="1"/>
          </p:cNvPicPr>
          <p:nvPr/>
        </p:nvPicPr>
        <p:blipFill>
          <a:blip r:embed="rId4"/>
          <a:stretch>
            <a:fillRect/>
          </a:stretch>
        </p:blipFill>
        <p:spPr>
          <a:xfrm>
            <a:off x="1989437" y="3759203"/>
            <a:ext cx="4063999" cy="2286000"/>
          </a:xfrm>
          <a:prstGeom prst="rect">
            <a:avLst/>
          </a:prstGeom>
        </p:spPr>
      </p:pic>
      <p:sp>
        <p:nvSpPr>
          <p:cNvPr id="52" name="TextBox 51"/>
          <p:cNvSpPr txBox="1"/>
          <p:nvPr/>
        </p:nvSpPr>
        <p:spPr>
          <a:xfrm>
            <a:off x="2994758" y="3186366"/>
            <a:ext cx="1665112" cy="457843"/>
          </a:xfrm>
          <a:prstGeom prst="rect">
            <a:avLst/>
          </a:prstGeom>
          <a:noFill/>
        </p:spPr>
        <p:txBody>
          <a:bodyPr wrap="square" rtlCol="0">
            <a:spAutoFit/>
          </a:bodyPr>
          <a:lstStyle/>
          <a:p>
            <a:r>
              <a:rPr lang="en-US" sz="2800" b="1" dirty="0"/>
              <a:t>Church</a:t>
            </a:r>
          </a:p>
        </p:txBody>
      </p:sp>
      <p:grpSp>
        <p:nvGrpSpPr>
          <p:cNvPr id="9" name="Group 53"/>
          <p:cNvGrpSpPr/>
          <p:nvPr/>
        </p:nvGrpSpPr>
        <p:grpSpPr>
          <a:xfrm>
            <a:off x="203200" y="2980725"/>
            <a:ext cx="2490572" cy="3877275"/>
            <a:chOff x="-1320801" y="3793522"/>
            <a:chExt cx="2490572" cy="3877275"/>
          </a:xfrm>
        </p:grpSpPr>
        <p:sp>
          <p:nvSpPr>
            <p:cNvPr id="18" name="AutoShape 34"/>
            <p:cNvSpPr>
              <a:spLocks noChangeArrowheads="1"/>
            </p:cNvSpPr>
            <p:nvPr/>
          </p:nvSpPr>
          <p:spPr bwMode="auto">
            <a:xfrm rot="5400000" flipH="1">
              <a:off x="-290118" y="4082963"/>
              <a:ext cx="1749329" cy="1170448"/>
            </a:xfrm>
            <a:custGeom>
              <a:avLst/>
              <a:gdLst>
                <a:gd name="T0" fmla="*/ 483585 w 21600"/>
                <a:gd name="T1" fmla="*/ 0 h 21600"/>
                <a:gd name="T2" fmla="*/ 483585 w 21600"/>
                <a:gd name="T3" fmla="*/ 176030 h 21600"/>
                <a:gd name="T4" fmla="*/ 103488 w 21600"/>
                <a:gd name="T5" fmla="*/ 312737 h 21600"/>
                <a:gd name="T6" fmla="*/ 690562 w 21600"/>
                <a:gd name="T7" fmla="*/ 88015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28575">
              <a:solidFill>
                <a:schemeClr val="tx1"/>
              </a:solidFill>
              <a:miter lim="800000"/>
              <a:headEnd/>
              <a:tailEnd/>
            </a:ln>
          </p:spPr>
          <p:txBody>
            <a:bodyPr wrap="none" anchor="ctr"/>
            <a:lstStyle/>
            <a:p>
              <a:endParaRPr lang="en-US" dirty="0"/>
            </a:p>
          </p:txBody>
        </p:sp>
        <p:sp>
          <p:nvSpPr>
            <p:cNvPr id="47" name="TextBox 46"/>
            <p:cNvSpPr txBox="1"/>
            <p:nvPr/>
          </p:nvSpPr>
          <p:spPr>
            <a:xfrm>
              <a:off x="-1320801" y="6885967"/>
              <a:ext cx="2184400" cy="784830"/>
            </a:xfrm>
            <a:prstGeom prst="rect">
              <a:avLst/>
            </a:prstGeom>
            <a:noFill/>
          </p:spPr>
          <p:txBody>
            <a:bodyPr wrap="square" rtlCol="0">
              <a:spAutoFit/>
            </a:bodyPr>
            <a:lstStyle/>
            <a:p>
              <a:pPr algn="ctr">
                <a:lnSpc>
                  <a:spcPct val="75000"/>
                </a:lnSpc>
              </a:pPr>
              <a:r>
                <a:rPr lang="en-US" sz="3000" b="1" dirty="0">
                  <a:solidFill>
                    <a:schemeClr val="bg1"/>
                  </a:solidFill>
                  <a:effectLst>
                    <a:outerShdw blurRad="38100" dist="38100" dir="2700000" algn="tl">
                      <a:srgbClr val="000000">
                        <a:alpha val="43137"/>
                      </a:srgbClr>
                    </a:outerShdw>
                  </a:effectLst>
                  <a:latin typeface="Arial Narrow" pitchFamily="34" charset="0"/>
                </a:rPr>
                <a:t>1 </a:t>
              </a:r>
              <a:r>
                <a:rPr lang="en-US" sz="3000" b="1" dirty="0" err="1">
                  <a:solidFill>
                    <a:schemeClr val="bg1"/>
                  </a:solidFill>
                  <a:effectLst>
                    <a:outerShdw blurRad="38100" dist="38100" dir="2700000" algn="tl">
                      <a:srgbClr val="000000">
                        <a:alpha val="43137"/>
                      </a:srgbClr>
                    </a:outerShdw>
                  </a:effectLst>
                  <a:latin typeface="Arial Narrow" pitchFamily="34" charset="0"/>
                </a:rPr>
                <a:t>Cor</a:t>
              </a:r>
              <a:r>
                <a:rPr lang="en-US" sz="3000" b="1" dirty="0">
                  <a:solidFill>
                    <a:schemeClr val="bg1"/>
                  </a:solidFill>
                  <a:effectLst>
                    <a:outerShdw blurRad="38100" dist="38100" dir="2700000" algn="tl">
                      <a:srgbClr val="000000">
                        <a:alpha val="43137"/>
                      </a:srgbClr>
                    </a:outerShdw>
                  </a:effectLst>
                  <a:latin typeface="Arial Narrow" pitchFamily="34" charset="0"/>
                </a:rPr>
                <a:t> 15:23</a:t>
              </a:r>
              <a:br>
                <a:rPr lang="en-US" sz="3000" b="1" dirty="0">
                  <a:solidFill>
                    <a:schemeClr val="bg1"/>
                  </a:solidFill>
                  <a:effectLst>
                    <a:outerShdw blurRad="38100" dist="38100" dir="2700000" algn="tl">
                      <a:srgbClr val="000000">
                        <a:alpha val="43137"/>
                      </a:srgbClr>
                    </a:outerShdw>
                  </a:effectLst>
                  <a:latin typeface="Arial Narrow" pitchFamily="34" charset="0"/>
                </a:rPr>
              </a:br>
              <a:r>
                <a:rPr lang="en-US" sz="3000" b="1" dirty="0" err="1">
                  <a:solidFill>
                    <a:schemeClr val="bg1"/>
                  </a:solidFill>
                  <a:effectLst>
                    <a:outerShdw blurRad="38100" dist="38100" dir="2700000" algn="tl">
                      <a:srgbClr val="000000">
                        <a:alpha val="43137"/>
                      </a:srgbClr>
                    </a:outerShdw>
                  </a:effectLst>
                  <a:latin typeface="Arial Narrow" pitchFamily="34" charset="0"/>
                </a:rPr>
                <a:t>firstfruits</a:t>
              </a:r>
              <a:endParaRPr lang="en-US" sz="30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51" name="TextBox 50"/>
            <p:cNvSpPr txBox="1"/>
            <p:nvPr/>
          </p:nvSpPr>
          <p:spPr>
            <a:xfrm>
              <a:off x="-994186" y="3953246"/>
              <a:ext cx="1399822" cy="523220"/>
            </a:xfrm>
            <a:prstGeom prst="rect">
              <a:avLst/>
            </a:prstGeom>
            <a:noFill/>
          </p:spPr>
          <p:txBody>
            <a:bodyPr wrap="square" rtlCol="0">
              <a:spAutoFit/>
            </a:bodyPr>
            <a:lstStyle/>
            <a:p>
              <a:r>
                <a:rPr lang="en-US" sz="2800" b="1" dirty="0"/>
                <a:t>Christ</a:t>
              </a:r>
            </a:p>
          </p:txBody>
        </p:sp>
      </p:grpSp>
      <p:sp>
        <p:nvSpPr>
          <p:cNvPr id="21" name="TextBox 20">
            <a:extLst>
              <a:ext uri="{FF2B5EF4-FFF2-40B4-BE49-F238E27FC236}">
                <a16:creationId xmlns:a16="http://schemas.microsoft.com/office/drawing/2014/main" id="{D93BFF87-27E7-4597-800E-777CE1AB8B03}"/>
              </a:ext>
            </a:extLst>
          </p:cNvPr>
          <p:cNvSpPr txBox="1"/>
          <p:nvPr/>
        </p:nvSpPr>
        <p:spPr>
          <a:xfrm>
            <a:off x="2771573" y="6074658"/>
            <a:ext cx="2347784" cy="1212640"/>
          </a:xfrm>
          <a:prstGeom prst="rect">
            <a:avLst/>
          </a:prstGeom>
          <a:noFill/>
        </p:spPr>
        <p:txBody>
          <a:bodyPr wrap="square" rtlCol="0">
            <a:spAutoFit/>
          </a:bodyPr>
          <a:lstStyle/>
          <a:p>
            <a:pPr algn="ctr">
              <a:lnSpc>
                <a:spcPct val="70000"/>
              </a:lnSpc>
            </a:pPr>
            <a:r>
              <a:rPr lang="en-US" sz="3200" b="1" dirty="0">
                <a:solidFill>
                  <a:schemeClr val="bg1"/>
                </a:solidFill>
                <a:effectLst>
                  <a:outerShdw blurRad="38100" dist="38100" dir="2700000" algn="tl">
                    <a:srgbClr val="000000">
                      <a:alpha val="43137"/>
                    </a:srgbClr>
                  </a:outerShdw>
                </a:effectLst>
                <a:latin typeface="Arial Narrow" pitchFamily="34" charset="0"/>
              </a:rPr>
              <a:t>1 </a:t>
            </a:r>
            <a:r>
              <a:rPr lang="en-US" sz="3200" b="1" dirty="0" err="1">
                <a:solidFill>
                  <a:schemeClr val="bg1"/>
                </a:solidFill>
                <a:effectLst>
                  <a:outerShdw blurRad="38100" dist="38100" dir="2700000" algn="tl">
                    <a:srgbClr val="000000">
                      <a:alpha val="43137"/>
                    </a:srgbClr>
                  </a:outerShdw>
                </a:effectLst>
                <a:latin typeface="Arial Narrow" pitchFamily="34" charset="0"/>
              </a:rPr>
              <a:t>Thes</a:t>
            </a:r>
            <a:r>
              <a:rPr lang="en-US" sz="3200" b="1" dirty="0">
                <a:solidFill>
                  <a:schemeClr val="bg1"/>
                </a:solidFill>
                <a:effectLst>
                  <a:outerShdw blurRad="38100" dist="38100" dir="2700000" algn="tl">
                    <a:srgbClr val="000000">
                      <a:alpha val="43137"/>
                    </a:srgbClr>
                  </a:outerShdw>
                </a:effectLst>
                <a:latin typeface="Arial Narrow" pitchFamily="34" charset="0"/>
              </a:rPr>
              <a:t> 4:16</a:t>
            </a:r>
            <a:br>
              <a:rPr lang="en-US" sz="3200" b="1" dirty="0">
                <a:solidFill>
                  <a:schemeClr val="bg1"/>
                </a:solidFill>
                <a:effectLst>
                  <a:outerShdw blurRad="38100" dist="38100" dir="2700000" algn="tl">
                    <a:srgbClr val="000000">
                      <a:alpha val="43137"/>
                    </a:srgbClr>
                  </a:outerShdw>
                </a:effectLst>
                <a:latin typeface="Arial Narrow" pitchFamily="34" charset="0"/>
              </a:rPr>
            </a:br>
            <a:r>
              <a:rPr lang="en-US" sz="3200" b="1" dirty="0">
                <a:solidFill>
                  <a:schemeClr val="bg1"/>
                </a:solidFill>
                <a:effectLst>
                  <a:outerShdw blurRad="38100" dist="38100" dir="2700000" algn="tl">
                    <a:srgbClr val="000000">
                      <a:alpha val="43137"/>
                    </a:srgbClr>
                  </a:outerShdw>
                </a:effectLst>
                <a:latin typeface="Arial Narrow" pitchFamily="34" charset="0"/>
              </a:rPr>
              <a:t>rapture</a:t>
            </a:r>
          </a:p>
          <a:p>
            <a:endParaRPr lang="en-US" sz="2800" dirty="0">
              <a:effectLst>
                <a:outerShdw blurRad="38100" dist="38100" dir="2700000" algn="tl">
                  <a:srgbClr val="000000">
                    <a:alpha val="43137"/>
                  </a:srgbClr>
                </a:outerShdw>
              </a:effectLst>
            </a:endParaRPr>
          </a:p>
        </p:txBody>
      </p:sp>
      <p:sp>
        <p:nvSpPr>
          <p:cNvPr id="25" name="Rectangle 24">
            <a:extLst>
              <a:ext uri="{FF2B5EF4-FFF2-40B4-BE49-F238E27FC236}">
                <a16:creationId xmlns:a16="http://schemas.microsoft.com/office/drawing/2014/main" id="{D63D9867-31FB-4772-945D-9EB28EE45E37}"/>
              </a:ext>
            </a:extLst>
          </p:cNvPr>
          <p:cNvSpPr/>
          <p:nvPr/>
        </p:nvSpPr>
        <p:spPr>
          <a:xfrm>
            <a:off x="9131867" y="2493051"/>
            <a:ext cx="3060133" cy="4865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The Wicked</a:t>
            </a:r>
          </a:p>
        </p:txBody>
      </p:sp>
      <p:sp>
        <p:nvSpPr>
          <p:cNvPr id="30" name="Rectangle 29">
            <a:extLst>
              <a:ext uri="{FF2B5EF4-FFF2-40B4-BE49-F238E27FC236}">
                <a16:creationId xmlns:a16="http://schemas.microsoft.com/office/drawing/2014/main" id="{A51D535F-7D96-4552-8786-20D9D2CF6419}"/>
              </a:ext>
            </a:extLst>
          </p:cNvPr>
          <p:cNvSpPr/>
          <p:nvPr/>
        </p:nvSpPr>
        <p:spPr>
          <a:xfrm>
            <a:off x="0" y="5988757"/>
            <a:ext cx="12192000" cy="8692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       All “The Dead” stand before… (Rev 20:12)</a:t>
            </a:r>
          </a:p>
        </p:txBody>
      </p:sp>
      <p:sp>
        <p:nvSpPr>
          <p:cNvPr id="31" name="Arrow: U-Turn 30">
            <a:extLst>
              <a:ext uri="{FF2B5EF4-FFF2-40B4-BE49-F238E27FC236}">
                <a16:creationId xmlns:a16="http://schemas.microsoft.com/office/drawing/2014/main" id="{59DCE4BB-1B67-4535-A452-7DF721DA350D}"/>
              </a:ext>
            </a:extLst>
          </p:cNvPr>
          <p:cNvSpPr/>
          <p:nvPr/>
        </p:nvSpPr>
        <p:spPr>
          <a:xfrm rot="10800000" flipH="1">
            <a:off x="4470400" y="2963334"/>
            <a:ext cx="1422400" cy="2218266"/>
          </a:xfrm>
          <a:prstGeom prst="utur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utoShape 56">
            <a:extLst>
              <a:ext uri="{FF2B5EF4-FFF2-40B4-BE49-F238E27FC236}">
                <a16:creationId xmlns:a16="http://schemas.microsoft.com/office/drawing/2014/main" id="{51B54FE8-7585-48FD-9E7C-C38FA311CC48}"/>
              </a:ext>
            </a:extLst>
          </p:cNvPr>
          <p:cNvSpPr>
            <a:spLocks noChangeArrowheads="1"/>
          </p:cNvSpPr>
          <p:nvPr/>
        </p:nvSpPr>
        <p:spPr bwMode="auto">
          <a:xfrm rot="16200000" flipV="1">
            <a:off x="9375417" y="4989683"/>
            <a:ext cx="1349032" cy="1845733"/>
          </a:xfrm>
          <a:custGeom>
            <a:avLst/>
            <a:gdLst>
              <a:gd name="T0" fmla="*/ 492479 w 21600"/>
              <a:gd name="T1" fmla="*/ 0 h 21600"/>
              <a:gd name="T2" fmla="*/ 492479 w 21600"/>
              <a:gd name="T3" fmla="*/ 286832 h 21600"/>
              <a:gd name="T4" fmla="*/ 105392 w 21600"/>
              <a:gd name="T5" fmla="*/ 509588 h 21600"/>
              <a:gd name="T6" fmla="*/ 703262 w 21600"/>
              <a:gd name="T7" fmla="*/ 14341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38100">
            <a:solidFill>
              <a:schemeClr val="tx1"/>
            </a:solidFill>
            <a:miter lim="800000"/>
            <a:headEnd/>
            <a:tailEnd/>
          </a:ln>
          <a:effectLst>
            <a:outerShdw blurRad="50800" dist="190500" dir="2700000" algn="ctr" rotWithShape="0">
              <a:srgbClr val="000000">
                <a:alpha val="43137"/>
              </a:srgbClr>
            </a:outerShdw>
          </a:effectLst>
        </p:spPr>
        <p:txBody>
          <a:bodyPr wrap="none" anchor="ctr"/>
          <a:lstStyle/>
          <a:p>
            <a:endParaRPr lang="en-US"/>
          </a:p>
        </p:txBody>
      </p:sp>
    </p:spTree>
    <p:extLst>
      <p:ext uri="{BB962C8B-B14F-4D97-AF65-F5344CB8AC3E}">
        <p14:creationId xmlns:p14="http://schemas.microsoft.com/office/powerpoint/2010/main" val="7312387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randombar(horizontal)">
                                      <p:cBhvr>
                                        <p:cTn id="25" dur="500"/>
                                        <p:tgtEl>
                                          <p:spTgt spid="5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14" presetClass="entr" presetSubtype="1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52" grpId="0"/>
      <p:bldP spid="21" grpId="0"/>
      <p:bldP spid="25" grpId="0" animBg="1"/>
      <p:bldP spid="30" grpId="0" animBg="1"/>
      <p:bldP spid="31"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ACEF6E-E21D-4E68-A216-B6BB065E5529}"/>
              </a:ext>
            </a:extLst>
          </p:cNvPr>
          <p:cNvSpPr/>
          <p:nvPr/>
        </p:nvSpPr>
        <p:spPr>
          <a:xfrm>
            <a:off x="8432800" y="1219199"/>
            <a:ext cx="2336800" cy="841829"/>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 y="2493672"/>
            <a:ext cx="9156358" cy="4865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Stages of the Righteous Resurrections</a:t>
            </a:r>
          </a:p>
        </p:txBody>
      </p:sp>
      <p:sp>
        <p:nvSpPr>
          <p:cNvPr id="2" name="Title 1"/>
          <p:cNvSpPr>
            <a:spLocks noGrp="1"/>
          </p:cNvSpPr>
          <p:nvPr>
            <p:ph type="title"/>
          </p:nvPr>
        </p:nvSpPr>
        <p:spPr/>
        <p:txBody>
          <a:bodyPr/>
          <a:lstStyle/>
          <a:p>
            <a:r>
              <a:rPr lang="en-US" dirty="0"/>
              <a:t>There are two resurrections:</a:t>
            </a:r>
          </a:p>
        </p:txBody>
      </p:sp>
      <p:sp>
        <p:nvSpPr>
          <p:cNvPr id="3" name="Content Placeholder 2"/>
          <p:cNvSpPr>
            <a:spLocks noGrp="1"/>
          </p:cNvSpPr>
          <p:nvPr>
            <p:ph idx="1"/>
          </p:nvPr>
        </p:nvSpPr>
        <p:spPr>
          <a:xfrm>
            <a:off x="570016" y="1318161"/>
            <a:ext cx="11376560" cy="1425039"/>
          </a:xfrm>
        </p:spPr>
        <p:txBody>
          <a:bodyPr/>
          <a:lstStyle/>
          <a:p>
            <a:r>
              <a:rPr lang="en-US" dirty="0"/>
              <a:t> “there will be a resurrection of both the </a:t>
            </a:r>
            <a:r>
              <a:rPr lang="en-US" dirty="0">
                <a:solidFill>
                  <a:srgbClr val="FF0000"/>
                </a:solidFill>
                <a:effectLst>
                  <a:glow rad="127000">
                    <a:schemeClr val="bg1"/>
                  </a:glow>
                </a:effectLst>
              </a:rPr>
              <a:t>righteous</a:t>
            </a:r>
            <a:r>
              <a:rPr lang="en-US" dirty="0"/>
              <a:t> and the </a:t>
            </a:r>
            <a:r>
              <a:rPr lang="en-US" dirty="0">
                <a:solidFill>
                  <a:schemeClr val="accent6">
                    <a:lumMod val="50000"/>
                  </a:schemeClr>
                </a:solidFill>
                <a:effectLst>
                  <a:glow rad="127000">
                    <a:schemeClr val="bg1"/>
                  </a:glow>
                </a:effectLst>
              </a:rPr>
              <a:t>wicked</a:t>
            </a:r>
            <a:r>
              <a:rPr lang="en-US" dirty="0"/>
              <a:t>.” (Act 24:15)</a:t>
            </a:r>
          </a:p>
        </p:txBody>
      </p:sp>
      <p:pic>
        <p:nvPicPr>
          <p:cNvPr id="5" name="Picture 4">
            <a:extLst>
              <a:ext uri="{FF2B5EF4-FFF2-40B4-BE49-F238E27FC236}">
                <a16:creationId xmlns:a16="http://schemas.microsoft.com/office/drawing/2014/main" id="{EF6EE202-2E4D-4FA8-866E-A18BAF7F91BB}"/>
              </a:ext>
            </a:extLst>
          </p:cNvPr>
          <p:cNvPicPr>
            <a:picLocks noChangeAspect="1"/>
          </p:cNvPicPr>
          <p:nvPr/>
        </p:nvPicPr>
        <p:blipFill>
          <a:blip r:embed="rId2"/>
          <a:stretch>
            <a:fillRect/>
          </a:stretch>
        </p:blipFill>
        <p:spPr>
          <a:xfrm>
            <a:off x="1989437" y="3759203"/>
            <a:ext cx="4063999" cy="2286000"/>
          </a:xfrm>
          <a:prstGeom prst="rect">
            <a:avLst/>
          </a:prstGeom>
        </p:spPr>
      </p:pic>
      <p:sp>
        <p:nvSpPr>
          <p:cNvPr id="52" name="TextBox 51"/>
          <p:cNvSpPr txBox="1"/>
          <p:nvPr/>
        </p:nvSpPr>
        <p:spPr>
          <a:xfrm>
            <a:off x="2994758" y="3186366"/>
            <a:ext cx="1665112" cy="457843"/>
          </a:xfrm>
          <a:prstGeom prst="rect">
            <a:avLst/>
          </a:prstGeom>
          <a:noFill/>
        </p:spPr>
        <p:txBody>
          <a:bodyPr wrap="square" rtlCol="0">
            <a:spAutoFit/>
          </a:bodyPr>
          <a:lstStyle/>
          <a:p>
            <a:r>
              <a:rPr lang="en-US" sz="2800" b="1" dirty="0"/>
              <a:t>Church</a:t>
            </a:r>
          </a:p>
        </p:txBody>
      </p:sp>
      <p:sp>
        <p:nvSpPr>
          <p:cNvPr id="21" name="TextBox 20">
            <a:extLst>
              <a:ext uri="{FF2B5EF4-FFF2-40B4-BE49-F238E27FC236}">
                <a16:creationId xmlns:a16="http://schemas.microsoft.com/office/drawing/2014/main" id="{D93BFF87-27E7-4597-800E-777CE1AB8B03}"/>
              </a:ext>
            </a:extLst>
          </p:cNvPr>
          <p:cNvSpPr txBox="1"/>
          <p:nvPr/>
        </p:nvSpPr>
        <p:spPr>
          <a:xfrm>
            <a:off x="2771573" y="6074658"/>
            <a:ext cx="2347784" cy="1212640"/>
          </a:xfrm>
          <a:prstGeom prst="rect">
            <a:avLst/>
          </a:prstGeom>
          <a:noFill/>
        </p:spPr>
        <p:txBody>
          <a:bodyPr wrap="square" rtlCol="0">
            <a:spAutoFit/>
          </a:bodyPr>
          <a:lstStyle/>
          <a:p>
            <a:pPr algn="ctr">
              <a:lnSpc>
                <a:spcPct val="70000"/>
              </a:lnSpc>
            </a:pPr>
            <a:r>
              <a:rPr lang="en-US" sz="3200" b="1" dirty="0">
                <a:solidFill>
                  <a:schemeClr val="bg1"/>
                </a:solidFill>
                <a:effectLst>
                  <a:outerShdw blurRad="38100" dist="38100" dir="2700000" algn="tl">
                    <a:srgbClr val="000000">
                      <a:alpha val="43137"/>
                    </a:srgbClr>
                  </a:outerShdw>
                </a:effectLst>
                <a:latin typeface="Arial Narrow" pitchFamily="34" charset="0"/>
              </a:rPr>
              <a:t>1 </a:t>
            </a:r>
            <a:r>
              <a:rPr lang="en-US" sz="3200" b="1" dirty="0" err="1">
                <a:solidFill>
                  <a:schemeClr val="bg1"/>
                </a:solidFill>
                <a:effectLst>
                  <a:outerShdw blurRad="38100" dist="38100" dir="2700000" algn="tl">
                    <a:srgbClr val="000000">
                      <a:alpha val="43137"/>
                    </a:srgbClr>
                  </a:outerShdw>
                </a:effectLst>
                <a:latin typeface="Arial Narrow" pitchFamily="34" charset="0"/>
              </a:rPr>
              <a:t>Thes</a:t>
            </a:r>
            <a:r>
              <a:rPr lang="en-US" sz="3200" b="1" dirty="0">
                <a:solidFill>
                  <a:schemeClr val="bg1"/>
                </a:solidFill>
                <a:effectLst>
                  <a:outerShdw blurRad="38100" dist="38100" dir="2700000" algn="tl">
                    <a:srgbClr val="000000">
                      <a:alpha val="43137"/>
                    </a:srgbClr>
                  </a:outerShdw>
                </a:effectLst>
                <a:latin typeface="Arial Narrow" pitchFamily="34" charset="0"/>
              </a:rPr>
              <a:t> 4:16</a:t>
            </a:r>
            <a:br>
              <a:rPr lang="en-US" sz="3200" b="1" dirty="0">
                <a:solidFill>
                  <a:schemeClr val="bg1"/>
                </a:solidFill>
                <a:effectLst>
                  <a:outerShdw blurRad="38100" dist="38100" dir="2700000" algn="tl">
                    <a:srgbClr val="000000">
                      <a:alpha val="43137"/>
                    </a:srgbClr>
                  </a:outerShdw>
                </a:effectLst>
                <a:latin typeface="Arial Narrow" pitchFamily="34" charset="0"/>
              </a:rPr>
            </a:br>
            <a:r>
              <a:rPr lang="en-US" sz="3200" b="1" dirty="0">
                <a:solidFill>
                  <a:schemeClr val="bg1"/>
                </a:solidFill>
                <a:effectLst>
                  <a:outerShdw blurRad="38100" dist="38100" dir="2700000" algn="tl">
                    <a:srgbClr val="000000">
                      <a:alpha val="43137"/>
                    </a:srgbClr>
                  </a:outerShdw>
                </a:effectLst>
                <a:latin typeface="Arial Narrow" pitchFamily="34" charset="0"/>
              </a:rPr>
              <a:t>rapture</a:t>
            </a:r>
          </a:p>
          <a:p>
            <a:endParaRPr lang="en-US" sz="2800" dirty="0">
              <a:effectLst>
                <a:outerShdw blurRad="38100" dist="38100" dir="2700000" algn="tl">
                  <a:srgbClr val="000000">
                    <a:alpha val="43137"/>
                  </a:srgbClr>
                </a:outerShdw>
              </a:effectLst>
            </a:endParaRPr>
          </a:p>
        </p:txBody>
      </p:sp>
      <p:sp>
        <p:nvSpPr>
          <p:cNvPr id="25" name="Rectangle 24">
            <a:extLst>
              <a:ext uri="{FF2B5EF4-FFF2-40B4-BE49-F238E27FC236}">
                <a16:creationId xmlns:a16="http://schemas.microsoft.com/office/drawing/2014/main" id="{D63D9867-31FB-4772-945D-9EB28EE45E37}"/>
              </a:ext>
            </a:extLst>
          </p:cNvPr>
          <p:cNvSpPr/>
          <p:nvPr/>
        </p:nvSpPr>
        <p:spPr>
          <a:xfrm>
            <a:off x="9131867" y="2493051"/>
            <a:ext cx="3060133" cy="4865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The Wicked</a:t>
            </a:r>
          </a:p>
        </p:txBody>
      </p:sp>
      <p:sp>
        <p:nvSpPr>
          <p:cNvPr id="31" name="Arrow: U-Turn 30">
            <a:extLst>
              <a:ext uri="{FF2B5EF4-FFF2-40B4-BE49-F238E27FC236}">
                <a16:creationId xmlns:a16="http://schemas.microsoft.com/office/drawing/2014/main" id="{59DCE4BB-1B67-4535-A452-7DF721DA350D}"/>
              </a:ext>
            </a:extLst>
          </p:cNvPr>
          <p:cNvSpPr/>
          <p:nvPr/>
        </p:nvSpPr>
        <p:spPr>
          <a:xfrm rot="10800000" flipH="1">
            <a:off x="4470400" y="2963334"/>
            <a:ext cx="1422400" cy="2218266"/>
          </a:xfrm>
          <a:prstGeom prst="utur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ontent Placeholder 2">
            <a:extLst>
              <a:ext uri="{FF2B5EF4-FFF2-40B4-BE49-F238E27FC236}">
                <a16:creationId xmlns:a16="http://schemas.microsoft.com/office/drawing/2014/main" id="{CEF08DA6-6955-49FC-98C7-F2B7D59558FE}"/>
              </a:ext>
            </a:extLst>
          </p:cNvPr>
          <p:cNvSpPr txBox="1">
            <a:spLocks/>
          </p:cNvSpPr>
          <p:nvPr/>
        </p:nvSpPr>
        <p:spPr>
          <a:xfrm>
            <a:off x="6482707" y="4180116"/>
            <a:ext cx="5041635" cy="1616680"/>
          </a:xfrm>
          <a:prstGeom prst="rect">
            <a:avLst/>
          </a:prstGeom>
        </p:spPr>
        <p:txBody>
          <a:bodyPr vert="horz" lIns="91440" tIns="45720" rIns="91440" bIns="45720" rtlCol="0">
            <a:normAutofit fontScale="92500" lnSpcReduction="20000"/>
          </a:bodyPr>
          <a:lstStyle/>
          <a:p>
            <a:pPr algn="ctr">
              <a:spcBef>
                <a:spcPct val="20000"/>
              </a:spcBef>
              <a:defRPr/>
            </a:pPr>
            <a:r>
              <a:rPr lang="en-US" sz="4400" b="1" dirty="0">
                <a:solidFill>
                  <a:schemeClr val="bg1"/>
                </a:solidFill>
                <a:effectLst>
                  <a:outerShdw blurRad="38100" dist="101600" dir="2700000" algn="tl">
                    <a:srgbClr val="000000">
                      <a:alpha val="43137"/>
                    </a:srgbClr>
                  </a:outerShdw>
                </a:effectLst>
              </a:rPr>
              <a:t>What will the resurrection/rapture be like?</a:t>
            </a:r>
          </a:p>
        </p:txBody>
      </p:sp>
    </p:spTree>
    <p:extLst>
      <p:ext uri="{BB962C8B-B14F-4D97-AF65-F5344CB8AC3E}">
        <p14:creationId xmlns:p14="http://schemas.microsoft.com/office/powerpoint/2010/main" val="40396372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U-Turn 6">
            <a:extLst>
              <a:ext uri="{FF2B5EF4-FFF2-40B4-BE49-F238E27FC236}">
                <a16:creationId xmlns:a16="http://schemas.microsoft.com/office/drawing/2014/main" id="{D6377CB1-1D49-4825-9F6F-A160400CED2D}"/>
              </a:ext>
            </a:extLst>
          </p:cNvPr>
          <p:cNvSpPr/>
          <p:nvPr/>
        </p:nvSpPr>
        <p:spPr>
          <a:xfrm rot="10800000" flipH="1">
            <a:off x="9984508" y="-1"/>
            <a:ext cx="2013527" cy="3366655"/>
          </a:xfrm>
          <a:prstGeom prst="uturnArrow">
            <a:avLst>
              <a:gd name="adj1" fmla="val 25000"/>
              <a:gd name="adj2" fmla="val 25000"/>
              <a:gd name="adj3" fmla="val 47018"/>
              <a:gd name="adj4" fmla="val 43750"/>
              <a:gd name="adj5" fmla="val 6677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pPr lvl="0" algn="l"/>
            <a:r>
              <a:rPr lang="en-US" dirty="0"/>
              <a:t>  3. To Be </a:t>
            </a:r>
            <a:r>
              <a:rPr lang="en-US" u="sng" dirty="0">
                <a:solidFill>
                  <a:srgbClr val="FF0000"/>
                </a:solidFill>
              </a:rPr>
              <a:t>Assured</a:t>
            </a:r>
            <a:r>
              <a:rPr lang="en-US" dirty="0"/>
              <a:t> of His Return</a:t>
            </a:r>
          </a:p>
        </p:txBody>
      </p:sp>
      <p:sp>
        <p:nvSpPr>
          <p:cNvPr id="3" name="Content Placeholder 2"/>
          <p:cNvSpPr>
            <a:spLocks noGrp="1"/>
          </p:cNvSpPr>
          <p:nvPr>
            <p:ph idx="1"/>
          </p:nvPr>
        </p:nvSpPr>
        <p:spPr>
          <a:xfrm>
            <a:off x="570015" y="1318161"/>
            <a:ext cx="8835242" cy="4858802"/>
          </a:xfrm>
        </p:spPr>
        <p:txBody>
          <a:bodyPr/>
          <a:lstStyle/>
          <a:p>
            <a:r>
              <a:rPr lang="en-US" baseline="30000" dirty="0"/>
              <a:t>15</a:t>
            </a:r>
            <a:r>
              <a:rPr lang="en-US" dirty="0"/>
              <a:t> According to </a:t>
            </a:r>
            <a:r>
              <a:rPr lang="en-US" dirty="0">
                <a:effectLst>
                  <a:glow rad="127000">
                    <a:srgbClr val="FF0000"/>
                  </a:glow>
                </a:effectLst>
              </a:rPr>
              <a:t>the Lord's own word</a:t>
            </a:r>
            <a:r>
              <a:rPr lang="en-US" dirty="0"/>
              <a:t>, we tell you that we who are still alive, who are left till the coming of the Lord, will certainly not precede those who have fallen asleep. </a:t>
            </a:r>
          </a:p>
        </p:txBody>
      </p:sp>
      <p:pic>
        <p:nvPicPr>
          <p:cNvPr id="8" name="Picture 2"/>
          <p:cNvPicPr>
            <a:picLocks noChangeAspect="1" noChangeArrowheads="1"/>
          </p:cNvPicPr>
          <p:nvPr/>
        </p:nvPicPr>
        <p:blipFill>
          <a:blip r:embed="rId2" cstate="print"/>
          <a:srcRect l="-3947" r="-8383" b="7309"/>
          <a:stretch>
            <a:fillRect/>
          </a:stretch>
        </p:blipFill>
        <p:spPr bwMode="auto">
          <a:xfrm>
            <a:off x="7287821"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5685C99E-05C5-4942-95F0-19A8EF03BAFD}"/>
              </a:ext>
            </a:extLst>
          </p:cNvPr>
          <p:cNvSpPr/>
          <p:nvPr/>
        </p:nvSpPr>
        <p:spPr>
          <a:xfrm>
            <a:off x="690089" y="3715657"/>
            <a:ext cx="6192981" cy="2506353"/>
          </a:xfrm>
          <a:prstGeom prst="wedgeRectCallout">
            <a:avLst>
              <a:gd name="adj1" fmla="val 98133"/>
              <a:gd name="adj2" fmla="val -57552"/>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A46CA03-5DEB-49C8-9E69-C77369F3BB16}"/>
              </a:ext>
            </a:extLst>
          </p:cNvPr>
          <p:cNvSpPr txBox="1">
            <a:spLocks/>
          </p:cNvSpPr>
          <p:nvPr/>
        </p:nvSpPr>
        <p:spPr>
          <a:xfrm>
            <a:off x="932873" y="3976913"/>
            <a:ext cx="5844639" cy="23016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800"/>
              </a:lnSpc>
            </a:pPr>
            <a:r>
              <a:rPr lang="en-US" baseline="30000" dirty="0"/>
              <a:t>3</a:t>
            </a:r>
            <a:r>
              <a:rPr lang="en-US" dirty="0"/>
              <a:t> ... </a:t>
            </a:r>
            <a:r>
              <a:rPr lang="en-US" dirty="0">
                <a:effectLst>
                  <a:glow rad="127000">
                    <a:srgbClr val="FF0000"/>
                  </a:glow>
                </a:effectLst>
              </a:rPr>
              <a:t>I will come back and take you to be with me</a:t>
            </a:r>
            <a:r>
              <a:rPr lang="en-US" dirty="0"/>
              <a:t> that you also may be where I am.      </a:t>
            </a:r>
            <a:r>
              <a:rPr lang="en-US" sz="2400" dirty="0"/>
              <a:t>John 14:2-3</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8"/>
          <p:cNvSpPr/>
          <p:nvPr/>
        </p:nvSpPr>
        <p:spPr>
          <a:xfrm>
            <a:off x="372688" y="3481757"/>
            <a:ext cx="7693736" cy="351632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lvl="0" algn="l"/>
            <a:r>
              <a:rPr lang="en-US" dirty="0"/>
              <a:t>  4. To Know the  </a:t>
            </a:r>
            <a:r>
              <a:rPr lang="en-US" u="sng" dirty="0">
                <a:solidFill>
                  <a:srgbClr val="FF0000"/>
                </a:solidFill>
              </a:rPr>
              <a:t>details </a:t>
            </a:r>
            <a:endParaRPr lang="en-US" dirty="0"/>
          </a:p>
        </p:txBody>
      </p:sp>
      <p:sp>
        <p:nvSpPr>
          <p:cNvPr id="3" name="Content Placeholder 2"/>
          <p:cNvSpPr>
            <a:spLocks noGrp="1"/>
          </p:cNvSpPr>
          <p:nvPr>
            <p:ph idx="1"/>
          </p:nvPr>
        </p:nvSpPr>
        <p:spPr>
          <a:xfrm>
            <a:off x="570015" y="1318161"/>
            <a:ext cx="9048117" cy="4858802"/>
          </a:xfrm>
        </p:spPr>
        <p:txBody>
          <a:bodyPr/>
          <a:lstStyle/>
          <a:p>
            <a:r>
              <a:rPr lang="en-US" baseline="30000" dirty="0"/>
              <a:t>15</a:t>
            </a:r>
            <a:r>
              <a:rPr lang="en-US" dirty="0"/>
              <a:t> According to the Lord's own word, we tell you that we who are still alive, who are left till the coming of the Lord, will certainly </a:t>
            </a:r>
            <a:r>
              <a:rPr lang="en-US" dirty="0">
                <a:effectLst>
                  <a:glow rad="127000">
                    <a:srgbClr val="FF0000"/>
                  </a:glow>
                </a:effectLst>
              </a:rPr>
              <a:t>not precede</a:t>
            </a:r>
            <a:r>
              <a:rPr lang="en-US" dirty="0"/>
              <a:t> those who have fallen asleep. </a:t>
            </a:r>
          </a:p>
        </p:txBody>
      </p:sp>
      <p:sp>
        <p:nvSpPr>
          <p:cNvPr id="8" name="Content Placeholder 2"/>
          <p:cNvSpPr txBox="1">
            <a:spLocks/>
          </p:cNvSpPr>
          <p:nvPr/>
        </p:nvSpPr>
        <p:spPr>
          <a:xfrm>
            <a:off x="1701855" y="4647429"/>
            <a:ext cx="5124672" cy="1424918"/>
          </a:xfrm>
          <a:prstGeom prst="rect">
            <a:avLst/>
          </a:prstGeom>
        </p:spPr>
        <p:txBody>
          <a:bodyPr vert="horz" lIns="91440" tIns="45720" rIns="91440" bIns="45720" rtlCol="0">
            <a:normAutofit fontScale="92500"/>
          </a:bodyPr>
          <a:lstStyle/>
          <a:p>
            <a:pPr>
              <a:spcBef>
                <a:spcPct val="20000"/>
              </a:spcBef>
              <a:defRPr/>
            </a:pPr>
            <a:r>
              <a:rPr lang="en-US" sz="5400" b="1" dirty="0">
                <a:solidFill>
                  <a:schemeClr val="bg1"/>
                </a:solidFill>
                <a:effectLst>
                  <a:outerShdw blurRad="38100" dist="101600" dir="2700000" algn="tl">
                    <a:srgbClr val="000000">
                      <a:alpha val="43137"/>
                    </a:srgbClr>
                  </a:outerShdw>
                </a:effectLst>
              </a:rPr>
              <a:t>There is an order:</a:t>
            </a:r>
          </a:p>
        </p:txBody>
      </p:sp>
      <p:sp>
        <p:nvSpPr>
          <p:cNvPr id="6" name="Arrow: U-Turn 5">
            <a:extLst>
              <a:ext uri="{FF2B5EF4-FFF2-40B4-BE49-F238E27FC236}">
                <a16:creationId xmlns:a16="http://schemas.microsoft.com/office/drawing/2014/main" id="{04F7830B-F86C-4E11-A0CB-DB519B1D47A5}"/>
              </a:ext>
            </a:extLst>
          </p:cNvPr>
          <p:cNvSpPr/>
          <p:nvPr/>
        </p:nvSpPr>
        <p:spPr>
          <a:xfrm rot="10800000" flipH="1">
            <a:off x="9984508" y="-1"/>
            <a:ext cx="2013527" cy="3366655"/>
          </a:xfrm>
          <a:prstGeom prst="uturnArrow">
            <a:avLst>
              <a:gd name="adj1" fmla="val 25000"/>
              <a:gd name="adj2" fmla="val 25000"/>
              <a:gd name="adj3" fmla="val 47018"/>
              <a:gd name="adj4" fmla="val 43750"/>
              <a:gd name="adj5" fmla="val 6677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2">
            <a:extLst>
              <a:ext uri="{FF2B5EF4-FFF2-40B4-BE49-F238E27FC236}">
                <a16:creationId xmlns:a16="http://schemas.microsoft.com/office/drawing/2014/main" id="{F7B38B01-38B3-4976-AC70-C5FAAF24427F}"/>
              </a:ext>
            </a:extLst>
          </p:cNvPr>
          <p:cNvPicPr>
            <a:picLocks noChangeAspect="1" noChangeArrowheads="1"/>
          </p:cNvPicPr>
          <p:nvPr/>
        </p:nvPicPr>
        <p:blipFill>
          <a:blip r:embed="rId2" cstate="print"/>
          <a:srcRect l="-3947" r="-8383" b="7309"/>
          <a:stretch>
            <a:fillRect/>
          </a:stretch>
        </p:blipFill>
        <p:spPr bwMode="auto">
          <a:xfrm>
            <a:off x="7287821" y="1752600"/>
            <a:ext cx="5275051" cy="5105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899563" cy="4858802"/>
          </a:xfrm>
        </p:spPr>
        <p:txBody>
          <a:bodyPr/>
          <a:lstStyle/>
          <a:p>
            <a:r>
              <a:rPr lang="en-US" baseline="30000" dirty="0"/>
              <a:t>16</a:t>
            </a:r>
            <a:r>
              <a:rPr lang="en-US" dirty="0"/>
              <a:t> For the </a:t>
            </a:r>
            <a:r>
              <a:rPr lang="en-US" dirty="0">
                <a:effectLst>
                  <a:glow rad="127000">
                    <a:srgbClr val="FF0000"/>
                  </a:glow>
                </a:effectLst>
              </a:rPr>
              <a:t>Lord himself will come down from heaven</a:t>
            </a:r>
            <a:r>
              <a:rPr lang="en-US" dirty="0"/>
              <a:t>, with a loud command, with the voice of the archangel and with the trumpet call of God, and the dead in Christ will rise first.</a:t>
            </a:r>
          </a:p>
        </p:txBody>
      </p:sp>
      <p:pic>
        <p:nvPicPr>
          <p:cNvPr id="8" name="Picture 6"/>
          <p:cNvPicPr>
            <a:picLocks noChangeAspect="1" noChangeArrowheads="1"/>
          </p:cNvPicPr>
          <p:nvPr/>
        </p:nvPicPr>
        <p:blipFill>
          <a:blip r:embed="rId2" cstate="print"/>
          <a:srcRect/>
          <a:stretch>
            <a:fillRect/>
          </a:stretch>
        </p:blipFill>
        <p:spPr bwMode="auto">
          <a:xfrm>
            <a:off x="7124700" y="3095626"/>
            <a:ext cx="3360738" cy="3762375"/>
          </a:xfrm>
          <a:prstGeom prst="rect">
            <a:avLst/>
          </a:prstGeom>
          <a:noFill/>
          <a:ln w="9525" algn="ctr">
            <a:noFill/>
            <a:miter lim="800000"/>
            <a:headEnd/>
            <a:tailEnd/>
          </a:ln>
          <a:effectLst/>
        </p:spPr>
      </p:pic>
      <p:sp>
        <p:nvSpPr>
          <p:cNvPr id="9" name="Flowchart: Connector 8"/>
          <p:cNvSpPr/>
          <p:nvPr/>
        </p:nvSpPr>
        <p:spPr>
          <a:xfrm>
            <a:off x="2181894" y="978528"/>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39411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745184" cy="4858802"/>
          </a:xfrm>
        </p:spPr>
        <p:txBody>
          <a:bodyPr/>
          <a:lstStyle/>
          <a:p>
            <a:r>
              <a:rPr lang="en-US" baseline="30000" dirty="0"/>
              <a:t>16</a:t>
            </a:r>
            <a:r>
              <a:rPr lang="en-US" dirty="0"/>
              <a:t> For the Lord himself will come down from heaven, </a:t>
            </a:r>
            <a:r>
              <a:rPr lang="en-US" dirty="0">
                <a:effectLst>
                  <a:glow rad="127000">
                    <a:srgbClr val="FF0000"/>
                  </a:glow>
                </a:effectLst>
              </a:rPr>
              <a:t>with a loud command</a:t>
            </a:r>
            <a:r>
              <a:rPr lang="en-US" dirty="0"/>
              <a:t>, with the voice of the archangel and with the trumpet call of God, and the dead in Christ will rise first.</a:t>
            </a:r>
          </a:p>
        </p:txBody>
      </p:sp>
      <p:pic>
        <p:nvPicPr>
          <p:cNvPr id="6" name="Picture 6"/>
          <p:cNvPicPr>
            <a:picLocks noChangeAspect="1" noChangeArrowheads="1"/>
          </p:cNvPicPr>
          <p:nvPr/>
        </p:nvPicPr>
        <p:blipFill>
          <a:blip r:embed="rId2" cstate="print"/>
          <a:srcRect/>
          <a:stretch>
            <a:fillRect/>
          </a:stretch>
        </p:blipFill>
        <p:spPr bwMode="auto">
          <a:xfrm>
            <a:off x="7124700" y="3095626"/>
            <a:ext cx="3360738" cy="3762375"/>
          </a:xfrm>
          <a:prstGeom prst="rect">
            <a:avLst/>
          </a:prstGeom>
          <a:noFill/>
          <a:ln w="9525" algn="ctr">
            <a:noFill/>
            <a:miter lim="800000"/>
            <a:headEnd/>
            <a:tailEnd/>
          </a:ln>
          <a:effectLst/>
        </p:spPr>
      </p:pic>
      <p:sp>
        <p:nvSpPr>
          <p:cNvPr id="7" name="Flowchart: Connector 6"/>
          <p:cNvSpPr/>
          <p:nvPr/>
        </p:nvSpPr>
        <p:spPr>
          <a:xfrm>
            <a:off x="4131824" y="1577047"/>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a:t>
            </a:r>
          </a:p>
        </p:txBody>
      </p:sp>
      <p:sp>
        <p:nvSpPr>
          <p:cNvPr id="10" name="Oval Callout 9"/>
          <p:cNvSpPr/>
          <p:nvPr/>
        </p:nvSpPr>
        <p:spPr>
          <a:xfrm>
            <a:off x="7389341" y="1161535"/>
            <a:ext cx="2414135" cy="1681419"/>
          </a:xfrm>
          <a:prstGeom prst="wedgeEllipseCallout">
            <a:avLst>
              <a:gd name="adj1" fmla="val 1857"/>
              <a:gd name="adj2" fmla="val 1080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3600" b="1" dirty="0">
                <a:effectLst>
                  <a:outerShdw blurRad="38100" dist="38100" dir="2700000" algn="tl">
                    <a:srgbClr val="000000">
                      <a:alpha val="43137"/>
                    </a:srgbClr>
                  </a:outerShdw>
                </a:effectLst>
              </a:rPr>
              <a:t>Church, come forth!</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875813" cy="4858802"/>
          </a:xfrm>
        </p:spPr>
        <p:txBody>
          <a:bodyPr/>
          <a:lstStyle/>
          <a:p>
            <a:r>
              <a:rPr lang="en-US" baseline="30000" dirty="0"/>
              <a:t>16</a:t>
            </a:r>
            <a:r>
              <a:rPr lang="en-US" dirty="0"/>
              <a:t> For the Lord himself will come down from heaven, with a loud command, </a:t>
            </a:r>
            <a:r>
              <a:rPr lang="en-US" dirty="0">
                <a:effectLst>
                  <a:glow rad="127000">
                    <a:srgbClr val="FF0000"/>
                  </a:glow>
                </a:effectLst>
              </a:rPr>
              <a:t>with the voice of the archangel </a:t>
            </a:r>
            <a:r>
              <a:rPr lang="en-US" dirty="0"/>
              <a:t>and with the trumpet call of God, and the dead in Christ will rise first.</a:t>
            </a:r>
          </a:p>
        </p:txBody>
      </p:sp>
      <p:pic>
        <p:nvPicPr>
          <p:cNvPr id="7" name="Picture 6"/>
          <p:cNvPicPr>
            <a:picLocks noChangeAspect="1" noChangeArrowheads="1"/>
          </p:cNvPicPr>
          <p:nvPr/>
        </p:nvPicPr>
        <p:blipFill>
          <a:blip r:embed="rId2" cstate="print"/>
          <a:srcRect/>
          <a:stretch>
            <a:fillRect/>
          </a:stretch>
        </p:blipFill>
        <p:spPr bwMode="auto">
          <a:xfrm>
            <a:off x="7124700" y="3095626"/>
            <a:ext cx="3360738" cy="3762375"/>
          </a:xfrm>
          <a:prstGeom prst="rect">
            <a:avLst/>
          </a:prstGeom>
          <a:noFill/>
          <a:ln w="9525" algn="ctr">
            <a:noFill/>
            <a:miter lim="800000"/>
            <a:headEnd/>
            <a:tailEnd/>
          </a:ln>
          <a:effectLst/>
        </p:spPr>
      </p:pic>
      <p:sp>
        <p:nvSpPr>
          <p:cNvPr id="8" name="Flowchart: Connector 7"/>
          <p:cNvSpPr/>
          <p:nvPr/>
        </p:nvSpPr>
        <p:spPr>
          <a:xfrm>
            <a:off x="2428903" y="205443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3</a:t>
            </a:r>
          </a:p>
        </p:txBody>
      </p:sp>
      <p:sp>
        <p:nvSpPr>
          <p:cNvPr id="11" name="Oval Callout 9">
            <a:extLst>
              <a:ext uri="{FF2B5EF4-FFF2-40B4-BE49-F238E27FC236}">
                <a16:creationId xmlns:a16="http://schemas.microsoft.com/office/drawing/2014/main" id="{D07D7DF2-FA32-43A3-933C-D6A2FFC0E747}"/>
              </a:ext>
            </a:extLst>
          </p:cNvPr>
          <p:cNvSpPr/>
          <p:nvPr/>
        </p:nvSpPr>
        <p:spPr>
          <a:xfrm>
            <a:off x="7389341" y="1161535"/>
            <a:ext cx="2414135" cy="1681419"/>
          </a:xfrm>
          <a:prstGeom prst="wedgeEllipseCallout">
            <a:avLst>
              <a:gd name="adj1" fmla="val 1857"/>
              <a:gd name="adj2" fmla="val 1080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3600" b="1" dirty="0">
                <a:effectLst>
                  <a:outerShdw blurRad="38100" dist="38100" dir="2700000" algn="tl">
                    <a:srgbClr val="000000">
                      <a:alpha val="43137"/>
                    </a:srgbClr>
                  </a:outerShdw>
                </a:effectLst>
              </a:rPr>
              <a:t>Church, come forth!</a:t>
            </a:r>
          </a:p>
        </p:txBody>
      </p:sp>
      <p:pic>
        <p:nvPicPr>
          <p:cNvPr id="10" name="Picture 3"/>
          <p:cNvPicPr>
            <a:picLocks noChangeAspect="1" noChangeArrowheads="1"/>
          </p:cNvPicPr>
          <p:nvPr/>
        </p:nvPicPr>
        <p:blipFill>
          <a:blip r:embed="rId3" cstate="print"/>
          <a:srcRect/>
          <a:stretch>
            <a:fillRect/>
          </a:stretch>
        </p:blipFill>
        <p:spPr bwMode="auto">
          <a:xfrm rot="471682" flipH="1">
            <a:off x="8871547" y="803128"/>
            <a:ext cx="3187713" cy="3595482"/>
          </a:xfrm>
          <a:prstGeom prst="rect">
            <a:avLst/>
          </a:prstGeom>
          <a:noFill/>
          <a:ln w="9525">
            <a:noFill/>
            <a:miter lim="800000"/>
            <a:headEnd/>
            <a:tailEnd/>
          </a:ln>
          <a:effectLst>
            <a:outerShdw blurRad="50800" dist="190500" dir="2700000" algn="tl" rotWithShape="0">
              <a:prstClr val="black">
                <a:alpha val="40000"/>
              </a:prstClr>
            </a:outerShdw>
          </a:effec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863937" cy="4858802"/>
          </a:xfrm>
        </p:spPr>
        <p:txBody>
          <a:bodyPr/>
          <a:lstStyle/>
          <a:p>
            <a:r>
              <a:rPr lang="en-US" baseline="30000" dirty="0"/>
              <a:t>16</a:t>
            </a:r>
            <a:r>
              <a:rPr lang="en-US" dirty="0"/>
              <a:t> For the Lord himself will come down from heaven, with a loud command, with the voice of the archangel and </a:t>
            </a:r>
            <a:r>
              <a:rPr lang="en-US" dirty="0">
                <a:effectLst>
                  <a:glow rad="127000">
                    <a:srgbClr val="FF0000"/>
                  </a:glow>
                </a:effectLst>
              </a:rPr>
              <a:t>with the trumpet call of God</a:t>
            </a:r>
            <a:r>
              <a:rPr lang="en-US" dirty="0"/>
              <a:t>, and the dead in Christ will rise first.</a:t>
            </a:r>
          </a:p>
        </p:txBody>
      </p:sp>
      <p:pic>
        <p:nvPicPr>
          <p:cNvPr id="7" name="Picture 6"/>
          <p:cNvPicPr>
            <a:picLocks noChangeAspect="1" noChangeArrowheads="1"/>
          </p:cNvPicPr>
          <p:nvPr/>
        </p:nvPicPr>
        <p:blipFill>
          <a:blip r:embed="rId2" cstate="print"/>
          <a:srcRect/>
          <a:stretch>
            <a:fillRect/>
          </a:stretch>
        </p:blipFill>
        <p:spPr bwMode="auto">
          <a:xfrm>
            <a:off x="7124700" y="3095626"/>
            <a:ext cx="3360738" cy="3762375"/>
          </a:xfrm>
          <a:prstGeom prst="rect">
            <a:avLst/>
          </a:prstGeom>
          <a:noFill/>
          <a:ln w="9525" algn="ctr">
            <a:noFill/>
            <a:miter lim="800000"/>
            <a:headEnd/>
            <a:tailEnd/>
          </a:ln>
          <a:effectLst/>
        </p:spPr>
      </p:pic>
      <p:sp>
        <p:nvSpPr>
          <p:cNvPr id="8" name="Flowchart: Connector 7"/>
          <p:cNvSpPr/>
          <p:nvPr/>
        </p:nvSpPr>
        <p:spPr>
          <a:xfrm>
            <a:off x="3129547" y="2660079"/>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4</a:t>
            </a:r>
          </a:p>
        </p:txBody>
      </p:sp>
      <p:sp>
        <p:nvSpPr>
          <p:cNvPr id="10" name="Oval Callout 9">
            <a:extLst>
              <a:ext uri="{FF2B5EF4-FFF2-40B4-BE49-F238E27FC236}">
                <a16:creationId xmlns:a16="http://schemas.microsoft.com/office/drawing/2014/main" id="{1972A13E-4A99-4D43-B079-BDE7EE18E245}"/>
              </a:ext>
            </a:extLst>
          </p:cNvPr>
          <p:cNvSpPr/>
          <p:nvPr/>
        </p:nvSpPr>
        <p:spPr>
          <a:xfrm>
            <a:off x="7389341" y="1161535"/>
            <a:ext cx="2414135" cy="1681419"/>
          </a:xfrm>
          <a:prstGeom prst="wedgeEllipseCallout">
            <a:avLst>
              <a:gd name="adj1" fmla="val 1857"/>
              <a:gd name="adj2" fmla="val 10807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r>
              <a:rPr lang="en-US" sz="3600" b="1" dirty="0">
                <a:effectLst>
                  <a:outerShdw blurRad="38100" dist="38100" dir="2700000" algn="tl">
                    <a:srgbClr val="000000">
                      <a:alpha val="43137"/>
                    </a:srgbClr>
                  </a:outerShdw>
                </a:effectLst>
              </a:rPr>
              <a:t>Church, come forth!</a:t>
            </a:r>
          </a:p>
        </p:txBody>
      </p:sp>
      <p:pic>
        <p:nvPicPr>
          <p:cNvPr id="286722" name="Picture 2"/>
          <p:cNvPicPr>
            <a:picLocks noChangeAspect="1" noChangeArrowheads="1"/>
          </p:cNvPicPr>
          <p:nvPr/>
        </p:nvPicPr>
        <p:blipFill>
          <a:blip r:embed="rId3" cstate="print"/>
          <a:srcRect/>
          <a:stretch>
            <a:fillRect/>
          </a:stretch>
        </p:blipFill>
        <p:spPr bwMode="auto">
          <a:xfrm rot="18963553" flipV="1">
            <a:off x="7965350" y="-609179"/>
            <a:ext cx="2881235" cy="2840749"/>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04A1E5E6-5722-4522-9D74-2C9801BB7E62}"/>
              </a:ext>
            </a:extLst>
          </p:cNvPr>
          <p:cNvPicPr>
            <a:picLocks noChangeAspect="1" noChangeArrowheads="1"/>
          </p:cNvPicPr>
          <p:nvPr/>
        </p:nvPicPr>
        <p:blipFill>
          <a:blip r:embed="rId4" cstate="print"/>
          <a:srcRect/>
          <a:stretch>
            <a:fillRect/>
          </a:stretch>
        </p:blipFill>
        <p:spPr bwMode="auto">
          <a:xfrm rot="471682" flipH="1">
            <a:off x="8871547" y="803128"/>
            <a:ext cx="3187713" cy="3595482"/>
          </a:xfrm>
          <a:prstGeom prst="rect">
            <a:avLst/>
          </a:prstGeom>
          <a:noFill/>
          <a:ln w="9525">
            <a:noFill/>
            <a:miter lim="800000"/>
            <a:headEnd/>
            <a:tailEnd/>
          </a:ln>
          <a:effectLst>
            <a:outerShdw blurRad="50800" dist="190500" dir="2700000" algn="tl" rotWithShape="0">
              <a:prstClr val="black">
                <a:alpha val="40000"/>
              </a:prstClr>
            </a:outerShdw>
          </a:effectLst>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p:txBody>
          <a:bodyPr/>
          <a:lstStyle/>
          <a:p>
            <a:pPr lvl="0" algn="l"/>
            <a:r>
              <a:rPr lang="en-US" dirty="0"/>
              <a:t>  4. To Know the  details</a:t>
            </a:r>
          </a:p>
        </p:txBody>
      </p:sp>
      <p:pic>
        <p:nvPicPr>
          <p:cNvPr id="32" name="Picture 26" descr="Jeususinclouds02"/>
          <p:cNvPicPr>
            <a:picLocks noChangeAspect="1" noChangeArrowheads="1"/>
          </p:cNvPicPr>
          <p:nvPr/>
        </p:nvPicPr>
        <p:blipFill>
          <a:blip r:embed="rId3" cstate="print"/>
          <a:srcRect/>
          <a:stretch>
            <a:fillRect/>
          </a:stretch>
        </p:blipFill>
        <p:spPr bwMode="auto">
          <a:xfrm>
            <a:off x="7740535" y="99750"/>
            <a:ext cx="2382838" cy="2667000"/>
          </a:xfrm>
          <a:prstGeom prst="rect">
            <a:avLst/>
          </a:prstGeom>
          <a:noFill/>
        </p:spPr>
      </p:pic>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4" cstate="print"/>
          <a:srcRect/>
          <a:stretch>
            <a:fillRect/>
          </a:stretch>
        </p:blipFill>
        <p:spPr bwMode="auto">
          <a:xfrm>
            <a:off x="7882511" y="3557210"/>
            <a:ext cx="2784302" cy="2168935"/>
          </a:xfrm>
          <a:prstGeom prst="rect">
            <a:avLst/>
          </a:prstGeom>
          <a:noFill/>
        </p:spPr>
      </p:pic>
      <p:pic>
        <p:nvPicPr>
          <p:cNvPr id="30" name="Picture 25" descr="mourner"/>
          <p:cNvPicPr>
            <a:picLocks noChangeAspect="1" noChangeArrowheads="1"/>
          </p:cNvPicPr>
          <p:nvPr/>
        </p:nvPicPr>
        <p:blipFill>
          <a:blip r:embed="rId5" cstate="print"/>
          <a:srcRect/>
          <a:stretch>
            <a:fillRect/>
          </a:stretch>
        </p:blipFill>
        <p:spPr bwMode="auto">
          <a:xfrm>
            <a:off x="6821289" y="3458097"/>
            <a:ext cx="2276987" cy="1752542"/>
          </a:xfrm>
          <a:prstGeom prst="rect">
            <a:avLst/>
          </a:prstGeom>
          <a:noFill/>
        </p:spPr>
      </p:pic>
      <p:pic>
        <p:nvPicPr>
          <p:cNvPr id="285698" name="Picture 2"/>
          <p:cNvPicPr>
            <a:picLocks noChangeAspect="1" noChangeArrowheads="1"/>
          </p:cNvPicPr>
          <p:nvPr/>
        </p:nvPicPr>
        <p:blipFill>
          <a:blip r:embed="rId6" cstate="print"/>
          <a:srcRect/>
          <a:stretch>
            <a:fillRect/>
          </a:stretch>
        </p:blipFill>
        <p:spPr bwMode="auto">
          <a:xfrm>
            <a:off x="6691314" y="5335588"/>
            <a:ext cx="3976687" cy="1522412"/>
          </a:xfrm>
          <a:prstGeom prst="rect">
            <a:avLst/>
          </a:prstGeom>
          <a:noFill/>
          <a:ln w="9525">
            <a:noFill/>
            <a:miter lim="800000"/>
            <a:headEnd/>
            <a:tailEnd/>
          </a:ln>
          <a:effectLst/>
        </p:spPr>
      </p:pic>
      <p:sp>
        <p:nvSpPr>
          <p:cNvPr id="3" name="Content Placeholder 2"/>
          <p:cNvSpPr>
            <a:spLocks noGrp="1"/>
          </p:cNvSpPr>
          <p:nvPr>
            <p:ph idx="1"/>
          </p:nvPr>
        </p:nvSpPr>
        <p:spPr>
          <a:xfrm>
            <a:off x="570016" y="1318161"/>
            <a:ext cx="6650181" cy="4858802"/>
          </a:xfrm>
        </p:spPr>
        <p:txBody>
          <a:bodyPr/>
          <a:lstStyle/>
          <a:p>
            <a:r>
              <a:rPr lang="en-US" baseline="30000" dirty="0"/>
              <a:t>16</a:t>
            </a:r>
            <a:r>
              <a:rPr lang="en-US" dirty="0"/>
              <a:t> For the Lord himself will come down from heaven, with a loud command, with the voice of the archangel and with the trumpet call of God, and </a:t>
            </a:r>
            <a:r>
              <a:rPr lang="en-US" dirty="0">
                <a:effectLst>
                  <a:glow rad="127000">
                    <a:srgbClr val="FF0000"/>
                  </a:glow>
                </a:effectLst>
              </a:rPr>
              <a:t>the dead in Christ will rise first.</a:t>
            </a:r>
          </a:p>
        </p:txBody>
      </p:sp>
      <p:pic>
        <p:nvPicPr>
          <p:cNvPr id="37" name="Picture 8" descr="raptured-01"/>
          <p:cNvPicPr>
            <a:picLocks noChangeAspect="1" noChangeArrowheads="1"/>
          </p:cNvPicPr>
          <p:nvPr/>
        </p:nvPicPr>
        <p:blipFill>
          <a:blip r:embed="rId7" cstate="print"/>
          <a:srcRect/>
          <a:stretch>
            <a:fillRect/>
          </a:stretch>
        </p:blipFill>
        <p:spPr bwMode="auto">
          <a:xfrm>
            <a:off x="9328414" y="5963636"/>
            <a:ext cx="1035050" cy="2581275"/>
          </a:xfrm>
          <a:prstGeom prst="rect">
            <a:avLst/>
          </a:prstGeom>
          <a:noFill/>
        </p:spPr>
      </p:pic>
      <p:sp>
        <p:nvSpPr>
          <p:cNvPr id="38" name="Flowchart: Connector 37"/>
          <p:cNvSpPr/>
          <p:nvPr/>
        </p:nvSpPr>
        <p:spPr>
          <a:xfrm>
            <a:off x="3398512" y="3248844"/>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5</a:t>
            </a:r>
          </a:p>
        </p:txBody>
      </p:sp>
      <p:pic>
        <p:nvPicPr>
          <p:cNvPr id="285700" name="Picture 4"/>
          <p:cNvPicPr>
            <a:picLocks noChangeAspect="1" noChangeArrowheads="1"/>
          </p:cNvPicPr>
          <p:nvPr/>
        </p:nvPicPr>
        <p:blipFill>
          <a:blip r:embed="rId8" cstate="print"/>
          <a:srcRect/>
          <a:stretch>
            <a:fillRect/>
          </a:stretch>
        </p:blipFill>
        <p:spPr bwMode="auto">
          <a:xfrm>
            <a:off x="6691314" y="5335588"/>
            <a:ext cx="3976687" cy="1522412"/>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90A8D76C-9103-4A59-BC2F-0BDF3E6BD28A}"/>
              </a:ext>
            </a:extLst>
          </p:cNvPr>
          <p:cNvSpPr txBox="1"/>
          <p:nvPr/>
        </p:nvSpPr>
        <p:spPr>
          <a:xfrm>
            <a:off x="680224" y="5107259"/>
            <a:ext cx="11073161" cy="1193180"/>
          </a:xfrm>
          <a:prstGeom prst="rect">
            <a:avLst/>
          </a:prstGeom>
          <a:noFill/>
        </p:spPr>
        <p:txBody>
          <a:bodyPr wrap="square" rtlCol="0">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7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8570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64" presetClass="path" presetSubtype="0" accel="50000" decel="50000" fill="hold" nodeType="withEffect">
                                  <p:stCondLst>
                                    <p:cond delay="0"/>
                                  </p:stCondLst>
                                  <p:childTnLst>
                                    <p:animMotion origin="layout" path="M 5.55556E-7 -8.42203E-7 L -0.00156 -0.66798 " pathEditMode="relative" rAng="0" ptsTypes="AA">
                                      <p:cBhvr>
                                        <p:cTn id="13" dur="2000" fill="hold"/>
                                        <p:tgtEl>
                                          <p:spTgt spid="37"/>
                                        </p:tgtEl>
                                        <p:attrNameLst>
                                          <p:attrName>ppt_x</p:attrName>
                                          <p:attrName>ppt_y</p:attrName>
                                        </p:attrNameLst>
                                      </p:cBhvr>
                                      <p:rCtr x="-100" y="-33400"/>
                                    </p:animMotion>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0" name="Picture 25" descr="mourner"/>
          <p:cNvPicPr>
            <a:picLocks noChangeAspect="1" noChangeArrowheads="1"/>
          </p:cNvPicPr>
          <p:nvPr/>
        </p:nvPicPr>
        <p:blipFill>
          <a:blip r:embed="rId4" cstate="print"/>
          <a:srcRect/>
          <a:stretch>
            <a:fillRect/>
          </a:stretch>
        </p:blipFill>
        <p:spPr bwMode="auto">
          <a:xfrm>
            <a:off x="6821289" y="3458097"/>
            <a:ext cx="2276987" cy="1752542"/>
          </a:xfrm>
          <a:prstGeom prst="rect">
            <a:avLst/>
          </a:prstGeom>
          <a:noFill/>
        </p:spPr>
      </p:pic>
      <p:pic>
        <p:nvPicPr>
          <p:cNvPr id="31" name="Picture 26" descr="Jeususinclouds02"/>
          <p:cNvPicPr>
            <a:picLocks noChangeAspect="1" noChangeArrowheads="1"/>
          </p:cNvPicPr>
          <p:nvPr/>
        </p:nvPicPr>
        <p:blipFill>
          <a:blip r:embed="rId5"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6"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7"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460176" cy="4858802"/>
          </a:xfrm>
        </p:spPr>
        <p:txBody>
          <a:bodyPr/>
          <a:lstStyle/>
          <a:p>
            <a:r>
              <a:rPr lang="en-US" baseline="30000" dirty="0"/>
              <a:t>17</a:t>
            </a:r>
            <a:r>
              <a:rPr lang="en-US" dirty="0"/>
              <a:t> </a:t>
            </a:r>
            <a:r>
              <a:rPr lang="en-US" dirty="0">
                <a:effectLst>
                  <a:glow rad="127000">
                    <a:srgbClr val="FF0000"/>
                  </a:glow>
                </a:effectLst>
              </a:rPr>
              <a:t>After that, we who are still alive and are left will be caught up together with them </a:t>
            </a:r>
            <a:r>
              <a:rPr lang="en-US" dirty="0"/>
              <a:t>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706564" y="922739"/>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6</a:t>
            </a:r>
          </a:p>
        </p:txBody>
      </p:sp>
      <p:pic>
        <p:nvPicPr>
          <p:cNvPr id="36" name="Picture 9" descr="raptured-02"/>
          <p:cNvPicPr>
            <a:picLocks noChangeAspect="1" noChangeArrowheads="1"/>
          </p:cNvPicPr>
          <p:nvPr/>
        </p:nvPicPr>
        <p:blipFill>
          <a:blip r:embed="rId8" cstate="print"/>
          <a:srcRect/>
          <a:stretch>
            <a:fillRect/>
          </a:stretch>
        </p:blipFill>
        <p:spPr bwMode="auto">
          <a:xfrm>
            <a:off x="7194884" y="2791661"/>
            <a:ext cx="1143000" cy="2581275"/>
          </a:xfrm>
          <a:prstGeom prst="rect">
            <a:avLst/>
          </a:prstGeom>
          <a:noFill/>
        </p:spPr>
      </p:pic>
      <p:pic>
        <p:nvPicPr>
          <p:cNvPr id="34" name="Picture 4"/>
          <p:cNvPicPr>
            <a:picLocks noChangeAspect="1" noChangeArrowheads="1"/>
          </p:cNvPicPr>
          <p:nvPr/>
        </p:nvPicPr>
        <p:blipFill>
          <a:blip r:embed="rId9" cstate="print"/>
          <a:srcRect/>
          <a:stretch>
            <a:fillRect/>
          </a:stretch>
        </p:blipFill>
        <p:spPr bwMode="auto">
          <a:xfrm>
            <a:off x="6691314" y="5335588"/>
            <a:ext cx="3976687" cy="152241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1.11111E-6 -2.08092E-6 L 0.00521 -0.22312 " pathEditMode="relative" rAng="0" ptsTypes="AA">
                                      <p:cBhvr>
                                        <p:cTn id="10" dur="2000" fill="hold"/>
                                        <p:tgtEl>
                                          <p:spTgt spid="36"/>
                                        </p:tgtEl>
                                        <p:attrNameLst>
                                          <p:attrName>ppt_x</p:attrName>
                                          <p:attrName>ppt_y</p:attrName>
                                        </p:attrNameLst>
                                      </p:cBhvr>
                                      <p:rCtr x="300" y="-11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8" name="Rectangle 37"/>
          <p:cNvSpPr/>
          <p:nvPr/>
        </p:nvSpPr>
        <p:spPr>
          <a:xfrm>
            <a:off x="349991" y="1262241"/>
            <a:ext cx="11291881" cy="5127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434899" y="1315844"/>
            <a:ext cx="11206974" cy="5078313"/>
          </a:xfrm>
          <a:prstGeom prst="rect">
            <a:avLst/>
          </a:prstGeom>
          <a:noFill/>
        </p:spPr>
        <p:txBody>
          <a:bodyPr wrap="square" rtlCol="0">
            <a:spAutoFit/>
          </a:bodyPr>
          <a:lstStyle/>
          <a:p>
            <a:pPr>
              <a:lnSpc>
                <a:spcPct val="90000"/>
              </a:lnSpc>
            </a:pPr>
            <a:r>
              <a:rPr lang="en-US" sz="3600" dirty="0"/>
              <a:t> </a:t>
            </a:r>
            <a:r>
              <a:rPr lang="en-US" sz="3600" b="1" baseline="30000" dirty="0">
                <a:solidFill>
                  <a:schemeClr val="bg1"/>
                </a:solidFill>
                <a:effectLst>
                  <a:outerShdw blurRad="38100" dist="38100" dir="2700000" algn="tl">
                    <a:srgbClr val="000000">
                      <a:alpha val="43137"/>
                    </a:srgbClr>
                  </a:outerShdw>
                </a:effectLst>
              </a:rPr>
              <a:t>51</a:t>
            </a:r>
            <a:r>
              <a:rPr lang="en-US" sz="3600" b="1" dirty="0">
                <a:solidFill>
                  <a:schemeClr val="bg1"/>
                </a:solidFill>
                <a:effectLst>
                  <a:outerShdw blurRad="38100" dist="38100" dir="2700000" algn="tl">
                    <a:srgbClr val="000000">
                      <a:alpha val="43137"/>
                    </a:srgbClr>
                  </a:outerShdw>
                </a:effectLst>
              </a:rPr>
              <a:t> Listen, I tell you a mystery: We will not all sleep, but we will all be changed-- </a:t>
            </a:r>
            <a:r>
              <a:rPr lang="en-US" sz="3600" b="1" baseline="30000" dirty="0">
                <a:solidFill>
                  <a:schemeClr val="bg1"/>
                </a:solidFill>
                <a:effectLst>
                  <a:outerShdw blurRad="38100" dist="38100" dir="2700000" algn="tl">
                    <a:srgbClr val="000000">
                      <a:alpha val="43137"/>
                    </a:srgbClr>
                  </a:outerShdw>
                </a:effectLst>
              </a:rPr>
              <a:t>52</a:t>
            </a:r>
            <a:r>
              <a:rPr lang="en-US" sz="3600" b="1" dirty="0">
                <a:solidFill>
                  <a:schemeClr val="bg1"/>
                </a:solidFill>
                <a:effectLst>
                  <a:outerShdw blurRad="38100" dist="38100" dir="2700000" algn="tl">
                    <a:srgbClr val="000000">
                      <a:alpha val="43137"/>
                    </a:srgbClr>
                  </a:outerShdw>
                </a:effectLst>
              </a:rPr>
              <a:t> in a flash, in the twinkling of an eye, at the last trumpet. For the trumpet will sound, the dead will be raised imperishable, and we will be changed.</a:t>
            </a:r>
          </a:p>
          <a:p>
            <a:pPr>
              <a:lnSpc>
                <a:spcPct val="90000"/>
              </a:lnSpc>
            </a:pPr>
            <a:r>
              <a:rPr lang="en-US" sz="3600" b="1" dirty="0">
                <a:solidFill>
                  <a:schemeClr val="bg1"/>
                </a:solidFill>
                <a:effectLst>
                  <a:outerShdw blurRad="38100" dist="38100" dir="2700000" algn="tl">
                    <a:srgbClr val="000000">
                      <a:alpha val="43137"/>
                    </a:srgbClr>
                  </a:outerShdw>
                </a:effectLst>
              </a:rPr>
              <a:t> </a:t>
            </a:r>
            <a:r>
              <a:rPr lang="en-US" sz="3600" b="1" baseline="30000" dirty="0">
                <a:solidFill>
                  <a:schemeClr val="bg1"/>
                </a:solidFill>
                <a:effectLst>
                  <a:outerShdw blurRad="38100" dist="38100" dir="2700000" algn="tl">
                    <a:srgbClr val="000000">
                      <a:alpha val="43137"/>
                    </a:srgbClr>
                  </a:outerShdw>
                </a:effectLst>
              </a:rPr>
              <a:t>53</a:t>
            </a:r>
            <a:r>
              <a:rPr lang="en-US" sz="3600" b="1" dirty="0">
                <a:solidFill>
                  <a:schemeClr val="bg1"/>
                </a:solidFill>
                <a:effectLst>
                  <a:outerShdw blurRad="38100" dist="38100" dir="2700000" algn="tl">
                    <a:srgbClr val="000000">
                      <a:alpha val="43137"/>
                    </a:srgbClr>
                  </a:outerShdw>
                </a:effectLst>
              </a:rPr>
              <a:t> For the perishable must clothe itself with the imperishable, and the mortal with immortality.  </a:t>
            </a:r>
            <a:r>
              <a:rPr lang="en-US" sz="3600" b="1" baseline="30000" dirty="0">
                <a:solidFill>
                  <a:schemeClr val="bg1"/>
                </a:solidFill>
                <a:effectLst>
                  <a:outerShdw blurRad="38100" dist="38100" dir="2700000" algn="tl">
                    <a:srgbClr val="000000">
                      <a:alpha val="43137"/>
                    </a:srgbClr>
                  </a:outerShdw>
                </a:effectLst>
              </a:rPr>
              <a:t>54</a:t>
            </a:r>
            <a:r>
              <a:rPr lang="en-US" sz="3600" b="1" dirty="0">
                <a:solidFill>
                  <a:schemeClr val="bg1"/>
                </a:solidFill>
                <a:effectLst>
                  <a:outerShdw blurRad="38100" dist="38100" dir="2700000" algn="tl">
                    <a:srgbClr val="000000">
                      <a:alpha val="43137"/>
                    </a:srgbClr>
                  </a:outerShdw>
                </a:effectLst>
              </a:rPr>
              <a:t> When the perishable has been clothed with the imperishable, and the mortal with immortality, then the saying that is written will come true: "Death has been swallowed up in victory." (1Corinthians 15:51-54)</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2093020"/>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8" name="Rectangle 37"/>
          <p:cNvSpPr/>
          <p:nvPr/>
        </p:nvSpPr>
        <p:spPr>
          <a:xfrm>
            <a:off x="457199" y="3024134"/>
            <a:ext cx="6713035" cy="2529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58025" y="3133689"/>
            <a:ext cx="7876643" cy="2862322"/>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“Caught up" =  </a:t>
            </a:r>
            <a:r>
              <a:rPr lang="en-US" sz="3600" dirty="0" err="1">
                <a:solidFill>
                  <a:schemeClr val="bg1"/>
                </a:solidFill>
                <a:effectLst>
                  <a:outerShdw blurRad="38100" dist="38100" dir="2700000" algn="tl">
                    <a:srgbClr val="000000">
                      <a:alpha val="43137"/>
                    </a:srgbClr>
                  </a:outerShdw>
                </a:effectLst>
                <a:latin typeface="Symbol" pitchFamily="18" charset="2"/>
              </a:rPr>
              <a:t>arpaghsomeqa</a:t>
            </a:r>
            <a:br>
              <a:rPr lang="en-US" sz="3600" dirty="0">
                <a:solidFill>
                  <a:schemeClr val="bg1"/>
                </a:solidFill>
                <a:effectLst>
                  <a:outerShdw blurRad="38100" dist="38100" dir="2700000" algn="tl">
                    <a:srgbClr val="000000">
                      <a:alpha val="43137"/>
                    </a:srgbClr>
                  </a:outerShdw>
                </a:effectLst>
                <a:latin typeface="Symbol" pitchFamily="18" charset="2"/>
              </a:rPr>
            </a:br>
            <a:r>
              <a:rPr lang="en-US" sz="3600" b="1" dirty="0">
                <a:solidFill>
                  <a:schemeClr val="bg1"/>
                </a:solidFill>
                <a:effectLst>
                  <a:outerShdw blurRad="38100" dist="38100" dir="2700000" algn="tl">
                    <a:srgbClr val="000000">
                      <a:alpha val="43137"/>
                    </a:srgbClr>
                  </a:outerShdw>
                </a:effectLst>
                <a:latin typeface="Symbol" pitchFamily="18" charset="2"/>
              </a:rPr>
              <a:t>	                  </a:t>
            </a:r>
            <a:r>
              <a:rPr lang="en-US" sz="3600" b="1" dirty="0" err="1">
                <a:solidFill>
                  <a:schemeClr val="bg1"/>
                </a:solidFill>
                <a:effectLst>
                  <a:outerShdw blurRad="38100" dist="38100" dir="2700000" algn="tl">
                    <a:srgbClr val="000000">
                      <a:alpha val="43137"/>
                    </a:srgbClr>
                  </a:outerShdw>
                </a:effectLst>
              </a:rPr>
              <a:t>harpagasometha</a:t>
            </a:r>
            <a:endParaRPr lang="en-US" sz="3600" b="1" dirty="0">
              <a:solidFill>
                <a:schemeClr val="bg1"/>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			  “robbed” </a:t>
            </a:r>
            <a:br>
              <a:rPr lang="en-US" sz="3600" b="1" dirty="0">
                <a:solidFill>
                  <a:schemeClr val="bg1"/>
                </a:solidFill>
                <a:effectLst>
                  <a:outerShdw blurRad="38100" dist="38100" dir="2700000" algn="tl">
                    <a:srgbClr val="000000">
                      <a:alpha val="43137"/>
                    </a:srgbClr>
                  </a:outerShdw>
                </a:effectLst>
              </a:rPr>
            </a:br>
            <a:r>
              <a:rPr lang="en-US" sz="3600" b="1" dirty="0">
                <a:solidFill>
                  <a:schemeClr val="bg1"/>
                </a:solidFill>
                <a:effectLst>
                  <a:outerShdw blurRad="38100" dist="38100" dir="2700000" algn="tl">
                    <a:srgbClr val="000000">
                      <a:alpha val="43137"/>
                    </a:srgbClr>
                  </a:outerShdw>
                </a:effectLst>
              </a:rPr>
              <a:t>			  (KJV – Phil 2:8)</a:t>
            </a:r>
            <a:endParaRPr lang="en-US" sz="3600" dirty="0">
              <a:solidFill>
                <a:schemeClr val="bg1"/>
              </a:solidFill>
              <a:effectLst>
                <a:outerShdw blurRad="38100" dist="38100" dir="2700000" algn="tl">
                  <a:srgbClr val="000000">
                    <a:alpha val="43137"/>
                  </a:srgbClr>
                </a:outerShdw>
              </a:effectLst>
            </a:endParaRPr>
          </a:p>
          <a:p>
            <a:endParaRPr lang="en-US" sz="3600"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6" name="Rectangle 35">
            <a:extLst>
              <a:ext uri="{FF2B5EF4-FFF2-40B4-BE49-F238E27FC236}">
                <a16:creationId xmlns:a16="http://schemas.microsoft.com/office/drawing/2014/main" id="{E916EE1C-D911-47A5-8A9E-1328B6DF49FC}"/>
              </a:ext>
            </a:extLst>
          </p:cNvPr>
          <p:cNvSpPr/>
          <p:nvPr/>
        </p:nvSpPr>
        <p:spPr>
          <a:xfrm>
            <a:off x="457199" y="3024134"/>
            <a:ext cx="6713035" cy="2529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80328" y="3234049"/>
            <a:ext cx="6712570" cy="2369880"/>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“Caught up" =  "rapture”  </a:t>
            </a:r>
          </a:p>
          <a:p>
            <a:r>
              <a:rPr lang="en-US" sz="3600" b="1" dirty="0">
                <a:solidFill>
                  <a:schemeClr val="bg1"/>
                </a:solidFill>
                <a:effectLst>
                  <a:outerShdw blurRad="38100" dist="38100" dir="2700000" algn="tl">
                    <a:srgbClr val="000000">
                      <a:alpha val="43137"/>
                    </a:srgbClr>
                  </a:outerShdw>
                </a:effectLst>
              </a:rPr>
              <a:t>From the Latin word </a:t>
            </a:r>
            <a:r>
              <a:rPr lang="en-US" sz="4000" b="1" dirty="0">
                <a:solidFill>
                  <a:schemeClr val="bg1"/>
                </a:solidFill>
                <a:effectLst>
                  <a:outerShdw blurRad="38100" dist="38100" dir="2700000" algn="tl">
                    <a:srgbClr val="000000">
                      <a:alpha val="43137"/>
                    </a:srgbClr>
                  </a:outerShdw>
                </a:effectLst>
              </a:rPr>
              <a:t>"</a:t>
            </a:r>
            <a:r>
              <a:rPr lang="en-US" sz="4000" b="1" i="1" dirty="0" err="1">
                <a:solidFill>
                  <a:schemeClr val="bg1"/>
                </a:solidFill>
                <a:effectLst>
                  <a:outerShdw blurRad="38100" dist="38100" dir="2700000" algn="tl">
                    <a:srgbClr val="000000">
                      <a:alpha val="43137"/>
                    </a:srgbClr>
                  </a:outerShdw>
                </a:effectLst>
              </a:rPr>
              <a:t>rapiemur</a:t>
            </a:r>
            <a:r>
              <a:rPr lang="en-US" sz="4000" b="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which means “will be caught up.”</a:t>
            </a: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803296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6" name="Rectangle 35">
            <a:extLst>
              <a:ext uri="{FF2B5EF4-FFF2-40B4-BE49-F238E27FC236}">
                <a16:creationId xmlns:a16="http://schemas.microsoft.com/office/drawing/2014/main" id="{5398B8BE-89B9-44C8-B5F8-EB03817902F1}"/>
              </a:ext>
            </a:extLst>
          </p:cNvPr>
          <p:cNvSpPr/>
          <p:nvPr/>
        </p:nvSpPr>
        <p:spPr>
          <a:xfrm>
            <a:off x="457199" y="3024134"/>
            <a:ext cx="6713035" cy="1073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02269" y="3144840"/>
            <a:ext cx="8374971" cy="1144929"/>
          </a:xfrm>
          <a:prstGeom prst="rect">
            <a:avLst/>
          </a:prstGeom>
          <a:noFill/>
        </p:spPr>
        <p:txBody>
          <a:bodyPr wrap="square" rtlCol="0">
            <a:spAutoFit/>
          </a:bodyPr>
          <a:lstStyle/>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1-Snatch away speedily  </a:t>
            </a:r>
            <a:r>
              <a:rPr lang="en-US" sz="2800" b="1" dirty="0">
                <a:solidFill>
                  <a:schemeClr val="bg1"/>
                </a:solidFill>
                <a:effectLst>
                  <a:outerShdw blurRad="38100" dist="38100" dir="2700000" algn="tl">
                    <a:srgbClr val="000000">
                      <a:alpha val="43137"/>
                    </a:srgbClr>
                  </a:outerShdw>
                </a:effectLst>
              </a:rPr>
              <a:t>Acts 8:39</a:t>
            </a:r>
            <a:r>
              <a:rPr lang="en-US" sz="3600" b="1" dirty="0">
                <a:solidFill>
                  <a:schemeClr val="bg1"/>
                </a:solidFill>
                <a:effectLst>
                  <a:outerShdw blurRad="38100" dist="38100" dir="2700000" algn="tl">
                    <a:srgbClr val="000000">
                      <a:alpha val="43137"/>
                    </a:srgbClr>
                  </a:outerShdw>
                </a:effectLst>
              </a:rPr>
              <a:t> </a:t>
            </a: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0421456"/>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6" name="Rectangle 35">
            <a:extLst>
              <a:ext uri="{FF2B5EF4-FFF2-40B4-BE49-F238E27FC236}">
                <a16:creationId xmlns:a16="http://schemas.microsoft.com/office/drawing/2014/main" id="{5398B8BE-89B9-44C8-B5F8-EB03817902F1}"/>
              </a:ext>
            </a:extLst>
          </p:cNvPr>
          <p:cNvSpPr/>
          <p:nvPr/>
        </p:nvSpPr>
        <p:spPr>
          <a:xfrm>
            <a:off x="457199" y="3024134"/>
            <a:ext cx="6713035" cy="1852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02269" y="3144840"/>
            <a:ext cx="8374971" cy="2142125"/>
          </a:xfrm>
          <a:prstGeom prst="rect">
            <a:avLst/>
          </a:prstGeom>
          <a:noFill/>
        </p:spPr>
        <p:txBody>
          <a:bodyPr wrap="square" rtlCol="0">
            <a:spAutoFit/>
          </a:bodyPr>
          <a:lstStyle/>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1-Snatch away speedily  </a:t>
            </a:r>
            <a:r>
              <a:rPr lang="en-US" sz="2800" b="1" dirty="0">
                <a:solidFill>
                  <a:schemeClr val="bg1"/>
                </a:solidFill>
                <a:effectLst>
                  <a:outerShdw blurRad="38100" dist="38100" dir="2700000" algn="tl">
                    <a:srgbClr val="000000">
                      <a:alpha val="43137"/>
                    </a:srgbClr>
                  </a:outerShdw>
                </a:effectLst>
              </a:rPr>
              <a:t>Acts 8:39</a:t>
            </a:r>
            <a:r>
              <a:rPr lang="en-US" sz="3600" b="1" dirty="0">
                <a:solidFill>
                  <a:schemeClr val="bg1"/>
                </a:solidFill>
                <a:effectLst>
                  <a:outerShdw blurRad="38100" dist="38100" dir="2700000" algn="tl">
                    <a:srgbClr val="000000">
                      <a:alpha val="43137"/>
                    </a:srgbClr>
                  </a:outerShdw>
                </a:effectLst>
              </a:rPr>
              <a:t> </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2-Seize and carry-off by force </a:t>
            </a:r>
            <a:br>
              <a:rPr lang="en-US" sz="36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John 6:15 </a:t>
            </a: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3690386"/>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7CB7-6728-4E6F-8E03-0031E8C86842}"/>
              </a:ext>
            </a:extLst>
          </p:cNvPr>
          <p:cNvSpPr>
            <a:spLocks noGrp="1"/>
          </p:cNvSpPr>
          <p:nvPr>
            <p:ph type="title"/>
          </p:nvPr>
        </p:nvSpPr>
        <p:spPr/>
        <p:txBody>
          <a:bodyPr/>
          <a:lstStyle/>
          <a:p>
            <a:r>
              <a:rPr lang="en-US" dirty="0"/>
              <a:t>The RAPTURE</a:t>
            </a:r>
          </a:p>
        </p:txBody>
      </p:sp>
      <p:sp>
        <p:nvSpPr>
          <p:cNvPr id="3" name="Content Placeholder 2">
            <a:extLst>
              <a:ext uri="{FF2B5EF4-FFF2-40B4-BE49-F238E27FC236}">
                <a16:creationId xmlns:a16="http://schemas.microsoft.com/office/drawing/2014/main" id="{5C1DC37B-6B72-434A-A647-9DAB426048A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54963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6" name="Rectangle 35">
            <a:extLst>
              <a:ext uri="{FF2B5EF4-FFF2-40B4-BE49-F238E27FC236}">
                <a16:creationId xmlns:a16="http://schemas.microsoft.com/office/drawing/2014/main" id="{5398B8BE-89B9-44C8-B5F8-EB03817902F1}"/>
              </a:ext>
            </a:extLst>
          </p:cNvPr>
          <p:cNvSpPr/>
          <p:nvPr/>
        </p:nvSpPr>
        <p:spPr>
          <a:xfrm>
            <a:off x="457199" y="3024134"/>
            <a:ext cx="6713035" cy="2817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02269" y="3144840"/>
            <a:ext cx="8374971" cy="3139321"/>
          </a:xfrm>
          <a:prstGeom prst="rect">
            <a:avLst/>
          </a:prstGeom>
          <a:noFill/>
        </p:spPr>
        <p:txBody>
          <a:bodyPr wrap="square" rtlCol="0">
            <a:spAutoFit/>
          </a:bodyPr>
          <a:lstStyle/>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1-Snatch away speedily  </a:t>
            </a:r>
            <a:r>
              <a:rPr lang="en-US" sz="2800" b="1" dirty="0">
                <a:solidFill>
                  <a:schemeClr val="bg1"/>
                </a:solidFill>
                <a:effectLst>
                  <a:outerShdw blurRad="38100" dist="38100" dir="2700000" algn="tl">
                    <a:srgbClr val="000000">
                      <a:alpha val="43137"/>
                    </a:srgbClr>
                  </a:outerShdw>
                </a:effectLst>
              </a:rPr>
              <a:t>Acts 8:39</a:t>
            </a:r>
            <a:r>
              <a:rPr lang="en-US" sz="3600" b="1" dirty="0">
                <a:solidFill>
                  <a:schemeClr val="bg1"/>
                </a:solidFill>
                <a:effectLst>
                  <a:outerShdw blurRad="38100" dist="38100" dir="2700000" algn="tl">
                    <a:srgbClr val="000000">
                      <a:alpha val="43137"/>
                    </a:srgbClr>
                  </a:outerShdw>
                </a:effectLst>
              </a:rPr>
              <a:t> </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2-Seize and carry-off by force </a:t>
            </a:r>
            <a:br>
              <a:rPr lang="en-US" sz="36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John 6:15 </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3-Rescue from danger/destruction </a:t>
            </a:r>
            <a:br>
              <a:rPr lang="en-US" sz="36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Acts 23:10</a:t>
            </a: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776066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sp>
        <p:nvSpPr>
          <p:cNvPr id="2" name="Title 1"/>
          <p:cNvSpPr>
            <a:spLocks noGrp="1"/>
          </p:cNvSpPr>
          <p:nvPr>
            <p:ph type="title"/>
          </p:nvPr>
        </p:nvSpPr>
        <p:spPr>
          <a:xfrm>
            <a:off x="0" y="0"/>
            <a:ext cx="12192000" cy="1325563"/>
          </a:xfrm>
        </p:spPr>
        <p:txBody>
          <a:bodyPr/>
          <a:lstStyle/>
          <a:p>
            <a:pPr lvl="0" algn="l"/>
            <a:r>
              <a:rPr lang="en-US" dirty="0"/>
              <a:t>  4. To Know the  details</a:t>
            </a:r>
          </a:p>
        </p:txBody>
      </p:sp>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1" name="Picture 26" descr="Jeususinclouds02"/>
          <p:cNvPicPr>
            <a:picLocks noChangeAspect="1" noChangeArrowheads="1"/>
          </p:cNvPicPr>
          <p:nvPr/>
        </p:nvPicPr>
        <p:blipFill>
          <a:blip r:embed="rId4" cstate="print"/>
          <a:srcRect/>
          <a:stretch>
            <a:fillRect/>
          </a:stretch>
        </p:blipFill>
        <p:spPr bwMode="auto">
          <a:xfrm>
            <a:off x="7740535" y="99750"/>
            <a:ext cx="2382838" cy="2667000"/>
          </a:xfrm>
          <a:prstGeom prst="rect">
            <a:avLst/>
          </a:prstGeom>
          <a:noFill/>
        </p:spPr>
      </p:pic>
      <p:pic>
        <p:nvPicPr>
          <p:cNvPr id="32" name="Picture 2"/>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3" name="Picture 8" descr="raptured-01"/>
          <p:cNvPicPr>
            <a:picLocks noChangeAspect="1" noChangeArrowheads="1"/>
          </p:cNvPicPr>
          <p:nvPr/>
        </p:nvPicPr>
        <p:blipFill>
          <a:blip r:embed="rId6" cstate="print"/>
          <a:srcRect/>
          <a:stretch>
            <a:fillRect/>
          </a:stretch>
        </p:blipFill>
        <p:spPr bwMode="auto">
          <a:xfrm>
            <a:off x="9309371" y="1385730"/>
            <a:ext cx="1035050" cy="2581275"/>
          </a:xfrm>
          <a:prstGeom prst="rect">
            <a:avLst/>
          </a:prstGeom>
          <a:noFill/>
        </p:spPr>
      </p:pic>
      <p:sp>
        <p:nvSpPr>
          <p:cNvPr id="3" name="Content Placeholder 2"/>
          <p:cNvSpPr>
            <a:spLocks noGrp="1"/>
          </p:cNvSpPr>
          <p:nvPr>
            <p:ph idx="1"/>
          </p:nvPr>
        </p:nvSpPr>
        <p:spPr>
          <a:xfrm>
            <a:off x="570016" y="1318161"/>
            <a:ext cx="6341423" cy="4858802"/>
          </a:xfrm>
        </p:spPr>
        <p:txBody>
          <a:bodyPr/>
          <a:lstStyle/>
          <a:p>
            <a:r>
              <a:rPr lang="en-US" baseline="30000" dirty="0"/>
              <a:t>17</a:t>
            </a:r>
            <a:r>
              <a:rPr lang="en-US" dirty="0"/>
              <a:t> After that, we who are still alive and are left will be </a:t>
            </a:r>
            <a:r>
              <a:rPr lang="en-US" dirty="0">
                <a:effectLst>
                  <a:glow rad="127000">
                    <a:srgbClr val="FF0000"/>
                  </a:glow>
                </a:effectLst>
              </a:rPr>
              <a:t>caught up </a:t>
            </a:r>
            <a:r>
              <a:rPr lang="en-US" dirty="0"/>
              <a:t>together with them in the clouds to meet the Lord in the air.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sp>
        <p:nvSpPr>
          <p:cNvPr id="35" name="Flowchart: Connector 34"/>
          <p:cNvSpPr/>
          <p:nvPr/>
        </p:nvSpPr>
        <p:spPr>
          <a:xfrm>
            <a:off x="5052933" y="1564006"/>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7</a:t>
            </a:r>
          </a:p>
        </p:txBody>
      </p:sp>
      <p:pic>
        <p:nvPicPr>
          <p:cNvPr id="34" name="Picture 4"/>
          <p:cNvPicPr>
            <a:picLocks noChangeAspect="1" noChangeArrowheads="1"/>
          </p:cNvPicPr>
          <p:nvPr/>
        </p:nvPicPr>
        <p:blipFill>
          <a:blip r:embed="rId7" cstate="print"/>
          <a:srcRect/>
          <a:stretch>
            <a:fillRect/>
          </a:stretch>
        </p:blipFill>
        <p:spPr bwMode="auto">
          <a:xfrm>
            <a:off x="6691314" y="5335588"/>
            <a:ext cx="3976687" cy="1522412"/>
          </a:xfrm>
          <a:prstGeom prst="rect">
            <a:avLst/>
          </a:prstGeom>
          <a:noFill/>
          <a:ln w="9525">
            <a:noFill/>
            <a:miter lim="800000"/>
            <a:headEnd/>
            <a:tailEnd/>
          </a:ln>
          <a:effectLst/>
        </p:spPr>
      </p:pic>
      <p:pic>
        <p:nvPicPr>
          <p:cNvPr id="37" name="Picture 9" descr="raptured-02"/>
          <p:cNvPicPr>
            <a:picLocks noChangeAspect="1" noChangeArrowheads="1"/>
          </p:cNvPicPr>
          <p:nvPr/>
        </p:nvPicPr>
        <p:blipFill>
          <a:blip r:embed="rId8" cstate="print"/>
          <a:srcRect/>
          <a:stretch>
            <a:fillRect/>
          </a:stretch>
        </p:blipFill>
        <p:spPr bwMode="auto">
          <a:xfrm>
            <a:off x="7234989" y="1243597"/>
            <a:ext cx="1143000" cy="2581275"/>
          </a:xfrm>
          <a:prstGeom prst="rect">
            <a:avLst/>
          </a:prstGeom>
          <a:noFill/>
        </p:spPr>
      </p:pic>
      <p:sp>
        <p:nvSpPr>
          <p:cNvPr id="36" name="Rectangle 35">
            <a:extLst>
              <a:ext uri="{FF2B5EF4-FFF2-40B4-BE49-F238E27FC236}">
                <a16:creationId xmlns:a16="http://schemas.microsoft.com/office/drawing/2014/main" id="{5398B8BE-89B9-44C8-B5F8-EB03817902F1}"/>
              </a:ext>
            </a:extLst>
          </p:cNvPr>
          <p:cNvSpPr/>
          <p:nvPr/>
        </p:nvSpPr>
        <p:spPr>
          <a:xfrm>
            <a:off x="457199" y="3024134"/>
            <a:ext cx="6713035" cy="341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Box 38"/>
          <p:cNvSpPr txBox="1"/>
          <p:nvPr/>
        </p:nvSpPr>
        <p:spPr>
          <a:xfrm>
            <a:off x="502269" y="3144840"/>
            <a:ext cx="8374971" cy="3748719"/>
          </a:xfrm>
          <a:prstGeom prst="rect">
            <a:avLst/>
          </a:prstGeom>
          <a:noFill/>
        </p:spPr>
        <p:txBody>
          <a:bodyPr wrap="square" rtlCol="0">
            <a:spAutoFit/>
          </a:bodyPr>
          <a:lstStyle/>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1-Snatch away speedily  </a:t>
            </a:r>
            <a:r>
              <a:rPr lang="en-US" sz="2800" b="1" dirty="0">
                <a:solidFill>
                  <a:schemeClr val="bg1"/>
                </a:solidFill>
                <a:effectLst>
                  <a:outerShdw blurRad="38100" dist="38100" dir="2700000" algn="tl">
                    <a:srgbClr val="000000">
                      <a:alpha val="43137"/>
                    </a:srgbClr>
                  </a:outerShdw>
                </a:effectLst>
              </a:rPr>
              <a:t>Acts 8:39</a:t>
            </a:r>
            <a:r>
              <a:rPr lang="en-US" sz="3600" b="1" dirty="0">
                <a:solidFill>
                  <a:schemeClr val="bg1"/>
                </a:solidFill>
                <a:effectLst>
                  <a:outerShdw blurRad="38100" dist="38100" dir="2700000" algn="tl">
                    <a:srgbClr val="000000">
                      <a:alpha val="43137"/>
                    </a:srgbClr>
                  </a:outerShdw>
                </a:effectLst>
              </a:rPr>
              <a:t> </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2-Seize and carry-off by force </a:t>
            </a:r>
            <a:br>
              <a:rPr lang="en-US" sz="36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John 6:15 </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3-Rescue from danger/destruction </a:t>
            </a:r>
            <a:br>
              <a:rPr lang="en-US" sz="36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Acts 23:10</a:t>
            </a:r>
          </a:p>
          <a:p>
            <a:pPr marL="465138" indent="-465138">
              <a:lnSpc>
                <a:spcPct val="90000"/>
              </a:lnSpc>
              <a:spcBef>
                <a:spcPct val="20000"/>
              </a:spcBef>
              <a:buClr>
                <a:schemeClr val="hlink"/>
              </a:buClr>
              <a:buSzPct val="60000"/>
            </a:pPr>
            <a:r>
              <a:rPr lang="en-US" sz="3600" b="1" dirty="0">
                <a:solidFill>
                  <a:schemeClr val="bg1"/>
                </a:solidFill>
                <a:effectLst>
                  <a:outerShdw blurRad="38100" dist="38100" dir="2700000" algn="tl">
                    <a:srgbClr val="000000">
                      <a:alpha val="43137"/>
                    </a:srgbClr>
                  </a:outerShdw>
                </a:effectLst>
              </a:rPr>
              <a:t>4-Move to a new place </a:t>
            </a:r>
            <a:r>
              <a:rPr lang="en-US" sz="2800" b="1" dirty="0">
                <a:solidFill>
                  <a:schemeClr val="bg1"/>
                </a:solidFill>
                <a:effectLst>
                  <a:outerShdw blurRad="38100" dist="38100" dir="2700000" algn="tl">
                    <a:srgbClr val="000000">
                      <a:alpha val="43137"/>
                    </a:srgbClr>
                  </a:outerShdw>
                </a:effectLst>
              </a:rPr>
              <a:t>2 Cor 12:1-4</a:t>
            </a:r>
            <a:endParaRPr lang="en-US" sz="3600" b="1" dirty="0">
              <a:solidFill>
                <a:schemeClr val="bg1"/>
              </a:solidFill>
              <a:effectLst>
                <a:outerShdw blurRad="38100" dist="38100" dir="2700000" algn="tl">
                  <a:srgbClr val="000000">
                    <a:alpha val="43137"/>
                  </a:srgbClr>
                </a:outerShdw>
              </a:effectLst>
            </a:endParaRPr>
          </a:p>
          <a:p>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9624961"/>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46038"/>
            <a:ext cx="5487986" cy="6904038"/>
          </a:xfrm>
          <a:prstGeom prst="rect">
            <a:avLst/>
          </a:prstGeom>
          <a:noFill/>
          <a:ln w="9525">
            <a:noFill/>
            <a:miter lim="800000"/>
            <a:headEnd/>
            <a:tailEnd/>
          </a:ln>
          <a:effectLst/>
        </p:spPr>
      </p:pic>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2" name="Picture 2"/>
          <p:cNvPicPr>
            <a:picLocks noChangeAspect="1" noChangeArrowheads="1"/>
          </p:cNvPicPr>
          <p:nvPr/>
        </p:nvPicPr>
        <p:blipFill>
          <a:blip r:embed="rId4" cstate="print"/>
          <a:srcRect/>
          <a:stretch>
            <a:fillRect/>
          </a:stretch>
        </p:blipFill>
        <p:spPr bwMode="auto">
          <a:xfrm>
            <a:off x="6691314" y="5335588"/>
            <a:ext cx="3976687" cy="1522412"/>
          </a:xfrm>
          <a:prstGeom prst="rect">
            <a:avLst/>
          </a:prstGeom>
          <a:noFill/>
          <a:ln w="9525">
            <a:noFill/>
            <a:miter lim="800000"/>
            <a:headEnd/>
            <a:tailEnd/>
          </a:ln>
          <a:effectLst/>
        </p:spPr>
      </p:pic>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507678" cy="4858802"/>
          </a:xfrm>
        </p:spPr>
        <p:txBody>
          <a:bodyPr/>
          <a:lstStyle/>
          <a:p>
            <a:r>
              <a:rPr lang="en-US" baseline="30000" dirty="0"/>
              <a:t>17</a:t>
            </a:r>
            <a:r>
              <a:rPr lang="en-US" dirty="0"/>
              <a:t> After that, we who are still alive and are left will be caught up together with them in the clouds </a:t>
            </a:r>
            <a:r>
              <a:rPr lang="en-US" dirty="0">
                <a:effectLst>
                  <a:glow rad="127000">
                    <a:srgbClr val="FF0000"/>
                  </a:glow>
                </a:effectLst>
              </a:rPr>
              <a:t>to meet the Lord in the air</a:t>
            </a:r>
            <a:r>
              <a:rPr lang="en-US" dirty="0"/>
              <a:t>. And so we will be with the Lord forever.</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4" name="Picture 4"/>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grpSp>
        <p:nvGrpSpPr>
          <p:cNvPr id="5" name="Group 39"/>
          <p:cNvGrpSpPr/>
          <p:nvPr/>
        </p:nvGrpSpPr>
        <p:grpSpPr>
          <a:xfrm>
            <a:off x="7234989" y="99750"/>
            <a:ext cx="3109432" cy="3867254"/>
            <a:chOff x="5710989" y="99750"/>
            <a:chExt cx="3109432" cy="3867254"/>
          </a:xfrm>
        </p:grpSpPr>
        <p:pic>
          <p:nvPicPr>
            <p:cNvPr id="31" name="Picture 26" descr="Jeususinclouds02"/>
            <p:cNvPicPr>
              <a:picLocks noChangeAspect="1" noChangeArrowheads="1"/>
            </p:cNvPicPr>
            <p:nvPr/>
          </p:nvPicPr>
          <p:blipFill>
            <a:blip r:embed="rId6" cstate="print"/>
            <a:srcRect/>
            <a:stretch>
              <a:fillRect/>
            </a:stretch>
          </p:blipFill>
          <p:spPr bwMode="auto">
            <a:xfrm>
              <a:off x="6216535" y="99750"/>
              <a:ext cx="2382838" cy="2667000"/>
            </a:xfrm>
            <a:prstGeom prst="rect">
              <a:avLst/>
            </a:prstGeom>
            <a:noFill/>
          </p:spPr>
        </p:pic>
        <p:pic>
          <p:nvPicPr>
            <p:cNvPr id="33" name="Picture 8" descr="raptured-01"/>
            <p:cNvPicPr>
              <a:picLocks noChangeAspect="1" noChangeArrowheads="1"/>
            </p:cNvPicPr>
            <p:nvPr/>
          </p:nvPicPr>
          <p:blipFill>
            <a:blip r:embed="rId7" cstate="print"/>
            <a:srcRect/>
            <a:stretch>
              <a:fillRect/>
            </a:stretch>
          </p:blipFill>
          <p:spPr bwMode="auto">
            <a:xfrm>
              <a:off x="7785371" y="1385729"/>
              <a:ext cx="1035050" cy="2581275"/>
            </a:xfrm>
            <a:prstGeom prst="rect">
              <a:avLst/>
            </a:prstGeom>
            <a:noFill/>
          </p:spPr>
        </p:pic>
        <p:pic>
          <p:nvPicPr>
            <p:cNvPr id="37" name="Picture 9" descr="raptured-02"/>
            <p:cNvPicPr>
              <a:picLocks noChangeAspect="1" noChangeArrowheads="1"/>
            </p:cNvPicPr>
            <p:nvPr/>
          </p:nvPicPr>
          <p:blipFill>
            <a:blip r:embed="rId8" cstate="print"/>
            <a:srcRect/>
            <a:stretch>
              <a:fillRect/>
            </a:stretch>
          </p:blipFill>
          <p:spPr bwMode="auto">
            <a:xfrm>
              <a:off x="5710989" y="1243596"/>
              <a:ext cx="1143000" cy="2581275"/>
            </a:xfrm>
            <a:prstGeom prst="rect">
              <a:avLst/>
            </a:prstGeom>
            <a:noFill/>
          </p:spPr>
        </p:pic>
      </p:grpSp>
      <p:sp>
        <p:nvSpPr>
          <p:cNvPr id="35" name="Flowchart: Connector 34"/>
          <p:cNvSpPr/>
          <p:nvPr/>
        </p:nvSpPr>
        <p:spPr>
          <a:xfrm>
            <a:off x="1653882" y="2595284"/>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8</a:t>
            </a:r>
          </a:p>
        </p:txBody>
      </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6704014" y="0"/>
            <a:ext cx="5487986" cy="6904038"/>
          </a:xfrm>
          <a:prstGeom prst="rect">
            <a:avLst/>
          </a:prstGeom>
          <a:noFill/>
          <a:ln w="9525">
            <a:noFill/>
            <a:miter lim="800000"/>
            <a:headEnd/>
            <a:tailEnd/>
          </a:ln>
          <a:effectLst/>
        </p:spPr>
      </p:pic>
      <p:grpSp>
        <p:nvGrpSpPr>
          <p:cNvPr id="4" name="Group 6"/>
          <p:cNvGrpSpPr>
            <a:grpSpLocks/>
          </p:cNvGrpSpPr>
          <p:nvPr/>
        </p:nvGrpSpPr>
        <p:grpSpPr bwMode="auto">
          <a:xfrm>
            <a:off x="8336437" y="5331379"/>
            <a:ext cx="2023988" cy="1134540"/>
            <a:chOff x="3840" y="3459"/>
            <a:chExt cx="1536" cy="861"/>
          </a:xfrm>
        </p:grpSpPr>
        <p:sp>
          <p:nvSpPr>
            <p:cNvPr id="12" name="Freeform 7"/>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2" name="Picture 2"/>
          <p:cNvPicPr>
            <a:picLocks noChangeAspect="1" noChangeArrowheads="1"/>
          </p:cNvPicPr>
          <p:nvPr/>
        </p:nvPicPr>
        <p:blipFill>
          <a:blip r:embed="rId4" cstate="print"/>
          <a:srcRect/>
          <a:stretch>
            <a:fillRect/>
          </a:stretch>
        </p:blipFill>
        <p:spPr bwMode="auto">
          <a:xfrm>
            <a:off x="6691314" y="5335588"/>
            <a:ext cx="3976687" cy="1522412"/>
          </a:xfrm>
          <a:prstGeom prst="rect">
            <a:avLst/>
          </a:prstGeom>
          <a:noFill/>
          <a:ln w="9525">
            <a:noFill/>
            <a:miter lim="800000"/>
            <a:headEnd/>
            <a:tailEnd/>
          </a:ln>
          <a:effectLst/>
        </p:spPr>
      </p:pic>
      <p:sp>
        <p:nvSpPr>
          <p:cNvPr id="2" name="Title 1"/>
          <p:cNvSpPr>
            <a:spLocks noGrp="1"/>
          </p:cNvSpPr>
          <p:nvPr>
            <p:ph type="title"/>
          </p:nvPr>
        </p:nvSpPr>
        <p:spPr/>
        <p:txBody>
          <a:bodyPr/>
          <a:lstStyle/>
          <a:p>
            <a:pPr lvl="0" algn="l"/>
            <a:r>
              <a:rPr lang="en-US" dirty="0"/>
              <a:t>  4. To Know the  details</a:t>
            </a:r>
          </a:p>
        </p:txBody>
      </p:sp>
      <p:sp>
        <p:nvSpPr>
          <p:cNvPr id="3" name="Content Placeholder 2"/>
          <p:cNvSpPr>
            <a:spLocks noGrp="1"/>
          </p:cNvSpPr>
          <p:nvPr>
            <p:ph idx="1"/>
          </p:nvPr>
        </p:nvSpPr>
        <p:spPr>
          <a:xfrm>
            <a:off x="570016" y="1318161"/>
            <a:ext cx="6507678" cy="4858802"/>
          </a:xfrm>
        </p:spPr>
        <p:txBody>
          <a:bodyPr/>
          <a:lstStyle/>
          <a:p>
            <a:r>
              <a:rPr lang="en-US" baseline="30000" dirty="0"/>
              <a:t>17</a:t>
            </a:r>
            <a:r>
              <a:rPr lang="en-US" dirty="0"/>
              <a:t> After that, we who are still alive and are left will be caught up together with them in the clouds to meet the Lord in the air. And so </a:t>
            </a:r>
            <a:r>
              <a:rPr lang="en-US" dirty="0">
                <a:effectLst>
                  <a:glow rad="127000">
                    <a:srgbClr val="FF0000"/>
                  </a:glow>
                </a:effectLst>
              </a:rPr>
              <a:t>we will be with the Lord forever</a:t>
            </a:r>
            <a:r>
              <a:rPr lang="en-US" dirty="0"/>
              <a:t>.</a:t>
            </a:r>
          </a:p>
        </p:txBody>
      </p:sp>
      <p:pic>
        <p:nvPicPr>
          <p:cNvPr id="9" name="Picture 24" descr="grave-02"/>
          <p:cNvPicPr>
            <a:picLocks noChangeAspect="1" noChangeArrowheads="1"/>
          </p:cNvPicPr>
          <p:nvPr/>
        </p:nvPicPr>
        <p:blipFill>
          <a:blip r:embed="rId3" cstate="print"/>
          <a:srcRect/>
          <a:stretch>
            <a:fillRect/>
          </a:stretch>
        </p:blipFill>
        <p:spPr bwMode="auto">
          <a:xfrm>
            <a:off x="7882511" y="3557210"/>
            <a:ext cx="2784302" cy="2168935"/>
          </a:xfrm>
          <a:prstGeom prst="rect">
            <a:avLst/>
          </a:prstGeom>
          <a:noFill/>
        </p:spPr>
      </p:pic>
      <p:pic>
        <p:nvPicPr>
          <p:cNvPr id="34" name="Picture 4"/>
          <p:cNvPicPr>
            <a:picLocks noChangeAspect="1" noChangeArrowheads="1"/>
          </p:cNvPicPr>
          <p:nvPr/>
        </p:nvPicPr>
        <p:blipFill>
          <a:blip r:embed="rId5" cstate="print"/>
          <a:srcRect/>
          <a:stretch>
            <a:fillRect/>
          </a:stretch>
        </p:blipFill>
        <p:spPr bwMode="auto">
          <a:xfrm>
            <a:off x="6691314" y="5335588"/>
            <a:ext cx="3976687" cy="1522412"/>
          </a:xfrm>
          <a:prstGeom prst="rect">
            <a:avLst/>
          </a:prstGeom>
          <a:noFill/>
          <a:ln w="9525">
            <a:noFill/>
            <a:miter lim="800000"/>
            <a:headEnd/>
            <a:tailEnd/>
          </a:ln>
          <a:effectLst/>
        </p:spPr>
      </p:pic>
      <p:grpSp>
        <p:nvGrpSpPr>
          <p:cNvPr id="5" name="Group 39"/>
          <p:cNvGrpSpPr/>
          <p:nvPr/>
        </p:nvGrpSpPr>
        <p:grpSpPr>
          <a:xfrm>
            <a:off x="7234989" y="99750"/>
            <a:ext cx="3109432" cy="3867254"/>
            <a:chOff x="5710989" y="99750"/>
            <a:chExt cx="3109432" cy="3867254"/>
          </a:xfrm>
        </p:grpSpPr>
        <p:pic>
          <p:nvPicPr>
            <p:cNvPr id="31" name="Picture 26" descr="Jeususinclouds02"/>
            <p:cNvPicPr>
              <a:picLocks noChangeAspect="1" noChangeArrowheads="1"/>
            </p:cNvPicPr>
            <p:nvPr/>
          </p:nvPicPr>
          <p:blipFill>
            <a:blip r:embed="rId6" cstate="print"/>
            <a:srcRect/>
            <a:stretch>
              <a:fillRect/>
            </a:stretch>
          </p:blipFill>
          <p:spPr bwMode="auto">
            <a:xfrm>
              <a:off x="6216535" y="99750"/>
              <a:ext cx="2382838" cy="2667000"/>
            </a:xfrm>
            <a:prstGeom prst="rect">
              <a:avLst/>
            </a:prstGeom>
            <a:noFill/>
          </p:spPr>
        </p:pic>
        <p:pic>
          <p:nvPicPr>
            <p:cNvPr id="33" name="Picture 8" descr="raptured-01"/>
            <p:cNvPicPr>
              <a:picLocks noChangeAspect="1" noChangeArrowheads="1"/>
            </p:cNvPicPr>
            <p:nvPr/>
          </p:nvPicPr>
          <p:blipFill>
            <a:blip r:embed="rId7" cstate="print"/>
            <a:srcRect/>
            <a:stretch>
              <a:fillRect/>
            </a:stretch>
          </p:blipFill>
          <p:spPr bwMode="auto">
            <a:xfrm>
              <a:off x="7785371" y="1385729"/>
              <a:ext cx="1035050" cy="2581275"/>
            </a:xfrm>
            <a:prstGeom prst="rect">
              <a:avLst/>
            </a:prstGeom>
            <a:noFill/>
          </p:spPr>
        </p:pic>
        <p:pic>
          <p:nvPicPr>
            <p:cNvPr id="37" name="Picture 9" descr="raptured-02"/>
            <p:cNvPicPr>
              <a:picLocks noChangeAspect="1" noChangeArrowheads="1"/>
            </p:cNvPicPr>
            <p:nvPr/>
          </p:nvPicPr>
          <p:blipFill>
            <a:blip r:embed="rId8" cstate="print"/>
            <a:srcRect/>
            <a:stretch>
              <a:fillRect/>
            </a:stretch>
          </p:blipFill>
          <p:spPr bwMode="auto">
            <a:xfrm>
              <a:off x="5710989" y="1243596"/>
              <a:ext cx="1143000" cy="2581275"/>
            </a:xfrm>
            <a:prstGeom prst="rect">
              <a:avLst/>
            </a:prstGeom>
            <a:noFill/>
          </p:spPr>
        </p:pic>
      </p:grpSp>
      <p:sp>
        <p:nvSpPr>
          <p:cNvPr id="35" name="Flowchart: Connector 34"/>
          <p:cNvSpPr/>
          <p:nvPr/>
        </p:nvSpPr>
        <p:spPr>
          <a:xfrm>
            <a:off x="2318901" y="3141549"/>
            <a:ext cx="565265" cy="598516"/>
          </a:xfrm>
          <a:prstGeom prst="flowChartConnector">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9</a:t>
            </a:r>
          </a:p>
        </p:txBody>
      </p:sp>
    </p:spTree>
    <p:extLst>
      <p:ext uri="{BB962C8B-B14F-4D97-AF65-F5344CB8AC3E}">
        <p14:creationId xmlns:p14="http://schemas.microsoft.com/office/powerpoint/2010/main" val="396709895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5. To Be </a:t>
            </a:r>
            <a:r>
              <a:rPr lang="en-US" u="sng" dirty="0">
                <a:solidFill>
                  <a:srgbClr val="FF0000"/>
                </a:solidFill>
              </a:rPr>
              <a:t>Encouraged</a:t>
            </a:r>
            <a:endParaRPr lang="en-US" dirty="0"/>
          </a:p>
        </p:txBody>
      </p:sp>
      <p:sp>
        <p:nvSpPr>
          <p:cNvPr id="3" name="Content Placeholder 2"/>
          <p:cNvSpPr>
            <a:spLocks noGrp="1"/>
          </p:cNvSpPr>
          <p:nvPr>
            <p:ph idx="1"/>
          </p:nvPr>
        </p:nvSpPr>
        <p:spPr/>
        <p:txBody>
          <a:bodyPr/>
          <a:lstStyle/>
          <a:p>
            <a:r>
              <a:rPr lang="en-US" baseline="30000" dirty="0"/>
              <a:t>18</a:t>
            </a:r>
            <a:r>
              <a:rPr lang="en-US" dirty="0"/>
              <a:t> Therefore </a:t>
            </a:r>
            <a:r>
              <a:rPr lang="en-US" dirty="0">
                <a:effectLst>
                  <a:glow rad="127000">
                    <a:srgbClr val="FF0000"/>
                  </a:glow>
                </a:effectLst>
              </a:rPr>
              <a:t>encourage</a:t>
            </a:r>
            <a:r>
              <a:rPr lang="en-US" dirty="0"/>
              <a:t> each other with these words.</a:t>
            </a:r>
          </a:p>
          <a:p>
            <a:endParaRPr lang="en-US" dirty="0"/>
          </a:p>
        </p:txBody>
      </p:sp>
    </p:spTree>
    <p:extLst>
      <p:ext uri="{BB962C8B-B14F-4D97-AF65-F5344CB8AC3E}">
        <p14:creationId xmlns:p14="http://schemas.microsoft.com/office/powerpoint/2010/main" val="395966913"/>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28DD74E-E8B9-4D72-824F-07930E446FC2}"/>
              </a:ext>
            </a:extLst>
          </p:cNvPr>
          <p:cNvPicPr>
            <a:picLocks noChangeAspect="1" noChangeArrowheads="1"/>
          </p:cNvPicPr>
          <p:nvPr/>
        </p:nvPicPr>
        <p:blipFill>
          <a:blip r:embed="rId2" cstate="print"/>
          <a:srcRect l="-3947" r="-8383" b="7309"/>
          <a:stretch>
            <a:fillRect/>
          </a:stretch>
        </p:blipFill>
        <p:spPr bwMode="auto">
          <a:xfrm>
            <a:off x="7287821" y="1752600"/>
            <a:ext cx="5275051" cy="5105400"/>
          </a:xfrm>
          <a:prstGeom prst="rect">
            <a:avLst/>
          </a:prstGeom>
          <a:noFill/>
          <a:ln w="9525">
            <a:noFill/>
            <a:miter lim="800000"/>
            <a:headEnd/>
            <a:tailEnd/>
          </a:ln>
          <a:effectLst/>
        </p:spPr>
      </p:pic>
      <p:sp>
        <p:nvSpPr>
          <p:cNvPr id="5" name="Rectangular Callout 4">
            <a:extLst>
              <a:ext uri="{FF2B5EF4-FFF2-40B4-BE49-F238E27FC236}">
                <a16:creationId xmlns:a16="http://schemas.microsoft.com/office/drawing/2014/main" id="{FB179040-E6D1-4660-94AB-A280A58DE4D9}"/>
              </a:ext>
            </a:extLst>
          </p:cNvPr>
          <p:cNvSpPr/>
          <p:nvPr/>
        </p:nvSpPr>
        <p:spPr>
          <a:xfrm>
            <a:off x="690089" y="2803359"/>
            <a:ext cx="6192981" cy="3418652"/>
          </a:xfrm>
          <a:prstGeom prst="wedgeRectCallout">
            <a:avLst>
              <a:gd name="adj1" fmla="val 93470"/>
              <a:gd name="adj2" fmla="val -38196"/>
            </a:avLst>
          </a:prstGeom>
          <a:solidFill>
            <a:schemeClr val="tx2">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Encouraged from His</a:t>
            </a:r>
            <a:r>
              <a:rPr lang="en-US" sz="5400" dirty="0"/>
              <a:t> </a:t>
            </a:r>
            <a:r>
              <a:rPr lang="en-US" dirty="0">
                <a:solidFill>
                  <a:srgbClr val="FF0000"/>
                </a:solidFill>
              </a:rPr>
              <a:t>Promise</a:t>
            </a:r>
          </a:p>
        </p:txBody>
      </p:sp>
      <p:sp>
        <p:nvSpPr>
          <p:cNvPr id="3" name="Content Placeholder 2"/>
          <p:cNvSpPr>
            <a:spLocks noGrp="1"/>
          </p:cNvSpPr>
          <p:nvPr>
            <p:ph idx="1"/>
          </p:nvPr>
        </p:nvSpPr>
        <p:spPr>
          <a:xfrm>
            <a:off x="858782" y="3092113"/>
            <a:ext cx="6336110" cy="3036721"/>
          </a:xfrm>
          <a:effectLst>
            <a:glow rad="127000">
              <a:srgbClr val="FF0000"/>
            </a:glow>
          </a:effectLst>
        </p:spPr>
        <p:txBody>
          <a:bodyPr/>
          <a:lstStyle/>
          <a:p>
            <a:r>
              <a:rPr lang="en-US" dirty="0"/>
              <a:t> </a:t>
            </a:r>
            <a:r>
              <a:rPr lang="en-US" baseline="30000" dirty="0"/>
              <a:t>1</a:t>
            </a:r>
            <a:r>
              <a:rPr lang="en-US" dirty="0"/>
              <a:t> "</a:t>
            </a:r>
            <a:r>
              <a:rPr lang="en-US" dirty="0">
                <a:effectLst>
                  <a:glow rad="127000">
                    <a:srgbClr val="FF0000"/>
                  </a:glow>
                </a:effectLst>
              </a:rPr>
              <a:t>Do not let your hearts be troubled.</a:t>
            </a:r>
            <a:r>
              <a:rPr lang="en-US" dirty="0"/>
              <a:t> ... </a:t>
            </a:r>
            <a:r>
              <a:rPr lang="en-US" dirty="0">
                <a:effectLst>
                  <a:glow rad="127000">
                    <a:srgbClr val="FF0000"/>
                  </a:glow>
                </a:effectLst>
              </a:rPr>
              <a:t>I will come back and take you to be with me </a:t>
            </a:r>
            <a:r>
              <a:rPr lang="en-US" dirty="0"/>
              <a:t>that you also may be where I am.” (John 14:1, 3)</a:t>
            </a:r>
          </a:p>
        </p:txBody>
      </p:sp>
    </p:spTree>
    <p:extLst>
      <p:ext uri="{BB962C8B-B14F-4D97-AF65-F5344CB8AC3E}">
        <p14:creationId xmlns:p14="http://schemas.microsoft.com/office/powerpoint/2010/main" val="39004543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1D627-6044-41C6-8A3B-C377E6E75E1D}"/>
              </a:ext>
            </a:extLst>
          </p:cNvPr>
          <p:cNvPicPr>
            <a:picLocks noChangeAspect="1"/>
          </p:cNvPicPr>
          <p:nvPr/>
        </p:nvPicPr>
        <p:blipFill rotWithShape="1">
          <a:blip r:embed="rId3"/>
          <a:srcRect r="18479"/>
          <a:stretch/>
        </p:blipFill>
        <p:spPr>
          <a:xfrm>
            <a:off x="6601326" y="0"/>
            <a:ext cx="5590674" cy="6858000"/>
          </a:xfrm>
          <a:prstGeom prst="rect">
            <a:avLst/>
          </a:prstGeom>
        </p:spPr>
      </p:pic>
      <p:sp>
        <p:nvSpPr>
          <p:cNvPr id="2" name="Title 1"/>
          <p:cNvSpPr>
            <a:spLocks noGrp="1"/>
          </p:cNvSpPr>
          <p:nvPr>
            <p:ph type="title"/>
          </p:nvPr>
        </p:nvSpPr>
        <p:spPr/>
        <p:txBody>
          <a:bodyPr>
            <a:normAutofit/>
          </a:bodyPr>
          <a:lstStyle/>
          <a:p>
            <a:pPr algn="l"/>
            <a:r>
              <a:rPr lang="en-US" dirty="0"/>
              <a:t>   Encouraged from The </a:t>
            </a:r>
            <a:r>
              <a:rPr lang="en-US" dirty="0">
                <a:solidFill>
                  <a:srgbClr val="FF0000"/>
                </a:solidFill>
              </a:rPr>
              <a:t>Hope</a:t>
            </a:r>
          </a:p>
        </p:txBody>
      </p:sp>
      <p:sp>
        <p:nvSpPr>
          <p:cNvPr id="3" name="Content Placeholder 2"/>
          <p:cNvSpPr>
            <a:spLocks noGrp="1"/>
          </p:cNvSpPr>
          <p:nvPr>
            <p:ph idx="1"/>
          </p:nvPr>
        </p:nvSpPr>
        <p:spPr>
          <a:xfrm>
            <a:off x="570016" y="1318161"/>
            <a:ext cx="7518907" cy="4858802"/>
          </a:xfrm>
        </p:spPr>
        <p:txBody>
          <a:bodyPr/>
          <a:lstStyle/>
          <a:p>
            <a:r>
              <a:rPr lang="en-US" baseline="30000" dirty="0"/>
              <a:t>13</a:t>
            </a:r>
            <a:r>
              <a:rPr lang="en-US" dirty="0"/>
              <a:t> ... we wait for the </a:t>
            </a:r>
            <a:r>
              <a:rPr lang="en-US" dirty="0">
                <a:effectLst>
                  <a:glow rad="127000">
                    <a:srgbClr val="FF0000"/>
                  </a:glow>
                </a:effectLst>
              </a:rPr>
              <a:t>blessed hope</a:t>
            </a:r>
            <a:r>
              <a:rPr lang="en-US" dirty="0"/>
              <a:t>--the glorious appearing of our great God and Savior, Jesus Christ,</a:t>
            </a:r>
          </a:p>
          <a:p>
            <a:r>
              <a:rPr lang="en-US" dirty="0"/>
              <a:t> </a:t>
            </a:r>
            <a:r>
              <a:rPr lang="en-US" baseline="30000" dirty="0"/>
              <a:t>14</a:t>
            </a:r>
            <a:r>
              <a:rPr lang="en-US" dirty="0"/>
              <a:t> who gave himself for us to redeem us from all wickedness and to purify for himself </a:t>
            </a:r>
            <a:r>
              <a:rPr lang="en-US" dirty="0">
                <a:effectLst>
                  <a:glow rad="127000">
                    <a:srgbClr val="FF0000"/>
                  </a:glow>
                </a:effectLst>
              </a:rPr>
              <a:t>a people that are his very own</a:t>
            </a:r>
            <a:r>
              <a:rPr lang="en-US" dirty="0"/>
              <a:t>,  (Titus 2:13-14)</a:t>
            </a:r>
          </a:p>
        </p:txBody>
      </p:sp>
    </p:spTree>
    <p:extLst>
      <p:ext uri="{BB962C8B-B14F-4D97-AF65-F5344CB8AC3E}">
        <p14:creationId xmlns:p14="http://schemas.microsoft.com/office/powerpoint/2010/main" val="3563355164"/>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Encouraged from </a:t>
            </a:r>
            <a:r>
              <a:rPr lang="en-US" dirty="0">
                <a:solidFill>
                  <a:srgbClr val="FF0000"/>
                </a:solidFill>
              </a:rPr>
              <a:t>Glorification</a:t>
            </a:r>
          </a:p>
        </p:txBody>
      </p:sp>
      <p:sp>
        <p:nvSpPr>
          <p:cNvPr id="3" name="Content Placeholder 2"/>
          <p:cNvSpPr>
            <a:spLocks noGrp="1"/>
          </p:cNvSpPr>
          <p:nvPr>
            <p:ph idx="1"/>
          </p:nvPr>
        </p:nvSpPr>
        <p:spPr>
          <a:xfrm>
            <a:off x="570016" y="1318161"/>
            <a:ext cx="7455047" cy="4858802"/>
          </a:xfrm>
        </p:spPr>
        <p:txBody>
          <a:bodyPr/>
          <a:lstStyle/>
          <a:p>
            <a:r>
              <a:rPr lang="en-US" dirty="0"/>
              <a:t> </a:t>
            </a:r>
            <a:r>
              <a:rPr lang="en-US" baseline="30000" dirty="0"/>
              <a:t>20</a:t>
            </a:r>
            <a:r>
              <a:rPr lang="en-US" dirty="0"/>
              <a:t> But our citizenship is in heaven. And we eagerly await a Savior from there, the Lord Jesus Christ,</a:t>
            </a:r>
          </a:p>
          <a:p>
            <a:r>
              <a:rPr lang="en-US" dirty="0"/>
              <a:t> </a:t>
            </a:r>
            <a:r>
              <a:rPr lang="en-US" baseline="30000" dirty="0"/>
              <a:t>21</a:t>
            </a:r>
            <a:r>
              <a:rPr lang="en-US" dirty="0"/>
              <a:t> who, by the power that enables him to bring everything under his control, will </a:t>
            </a:r>
            <a:r>
              <a:rPr lang="en-US" dirty="0">
                <a:effectLst>
                  <a:glow rad="127000">
                    <a:srgbClr val="FF0000"/>
                  </a:glow>
                </a:effectLst>
              </a:rPr>
              <a:t>transform our lowly bodies so that they will be like his glorious body</a:t>
            </a:r>
            <a:r>
              <a:rPr lang="en-US" dirty="0"/>
              <a:t>.   (Phil 3:20-1)</a:t>
            </a:r>
          </a:p>
        </p:txBody>
      </p:sp>
      <p:pic>
        <p:nvPicPr>
          <p:cNvPr id="5" name="Picture 4">
            <a:extLst>
              <a:ext uri="{FF2B5EF4-FFF2-40B4-BE49-F238E27FC236}">
                <a16:creationId xmlns:a16="http://schemas.microsoft.com/office/drawing/2014/main" id="{3D8826BF-464E-43FD-AC46-5C28A5C375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bright="-30000" contrast="54000"/>
                    </a14:imgEffect>
                  </a14:imgLayer>
                </a14:imgProps>
              </a:ext>
            </a:extLst>
          </a:blip>
          <a:stretch>
            <a:fillRect/>
          </a:stretch>
        </p:blipFill>
        <p:spPr>
          <a:xfrm>
            <a:off x="6424007" y="0"/>
            <a:ext cx="6947932" cy="7832214"/>
          </a:xfrm>
          <a:prstGeom prst="rect">
            <a:avLst/>
          </a:prstGeom>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Encouraged from </a:t>
            </a:r>
            <a:r>
              <a:rPr lang="en-US" dirty="0">
                <a:solidFill>
                  <a:srgbClr val="FF0000"/>
                </a:solidFill>
              </a:rPr>
              <a:t>Glorification</a:t>
            </a:r>
          </a:p>
        </p:txBody>
      </p:sp>
      <p:sp>
        <p:nvSpPr>
          <p:cNvPr id="3" name="Content Placeholder 2"/>
          <p:cNvSpPr>
            <a:spLocks noGrp="1"/>
          </p:cNvSpPr>
          <p:nvPr>
            <p:ph idx="1"/>
          </p:nvPr>
        </p:nvSpPr>
        <p:spPr>
          <a:xfrm>
            <a:off x="570016" y="1318161"/>
            <a:ext cx="7306887" cy="4858802"/>
          </a:xfrm>
        </p:spPr>
        <p:txBody>
          <a:bodyPr/>
          <a:lstStyle/>
          <a:p>
            <a:r>
              <a:rPr lang="en-US" dirty="0"/>
              <a:t>... we know that when he appears, </a:t>
            </a:r>
            <a:r>
              <a:rPr lang="en-US" dirty="0">
                <a:effectLst>
                  <a:glow rad="127000">
                    <a:srgbClr val="FF0000"/>
                  </a:glow>
                </a:effectLst>
              </a:rPr>
              <a:t>we shall be like him</a:t>
            </a:r>
            <a:r>
              <a:rPr lang="en-US" dirty="0"/>
              <a:t>, for we shall see him as he is.   </a:t>
            </a:r>
            <a:r>
              <a:rPr lang="en-US" baseline="30000" dirty="0"/>
              <a:t>3</a:t>
            </a:r>
            <a:r>
              <a:rPr lang="en-US" dirty="0"/>
              <a:t> Everyone who has this hope in him purifies himself, just as he is pure.</a:t>
            </a:r>
          </a:p>
          <a:p>
            <a:r>
              <a:rPr lang="en-US" dirty="0"/>
              <a:t> (1John 3:2-3)</a:t>
            </a:r>
          </a:p>
        </p:txBody>
      </p:sp>
      <p:pic>
        <p:nvPicPr>
          <p:cNvPr id="4" name="Picture 3">
            <a:extLst>
              <a:ext uri="{FF2B5EF4-FFF2-40B4-BE49-F238E27FC236}">
                <a16:creationId xmlns:a16="http://schemas.microsoft.com/office/drawing/2014/main" id="{6FAE5B52-6065-4B21-B70D-F697551D03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bright="-30000" contrast="54000"/>
                    </a14:imgEffect>
                  </a14:imgLayer>
                </a14:imgProps>
              </a:ext>
            </a:extLst>
          </a:blip>
          <a:stretch>
            <a:fillRect/>
          </a:stretch>
        </p:blipFill>
        <p:spPr>
          <a:xfrm>
            <a:off x="6424007" y="0"/>
            <a:ext cx="6947932" cy="7832214"/>
          </a:xfrm>
          <a:prstGeom prst="rect">
            <a:avLst/>
          </a:prstGeom>
        </p:spPr>
      </p:pic>
    </p:spTree>
    <p:extLst>
      <p:ext uri="{BB962C8B-B14F-4D97-AF65-F5344CB8AC3E}">
        <p14:creationId xmlns:p14="http://schemas.microsoft.com/office/powerpoint/2010/main" val="561975667"/>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Encouraged from </a:t>
            </a:r>
            <a:r>
              <a:rPr lang="en-US" dirty="0">
                <a:solidFill>
                  <a:srgbClr val="FF0000"/>
                </a:solidFill>
              </a:rPr>
              <a:t>Glorification</a:t>
            </a:r>
          </a:p>
        </p:txBody>
      </p:sp>
      <p:sp>
        <p:nvSpPr>
          <p:cNvPr id="3" name="Content Placeholder 2"/>
          <p:cNvSpPr>
            <a:spLocks noGrp="1"/>
          </p:cNvSpPr>
          <p:nvPr>
            <p:ph idx="1"/>
          </p:nvPr>
        </p:nvSpPr>
        <p:spPr>
          <a:xfrm>
            <a:off x="570016" y="1318161"/>
            <a:ext cx="7254635" cy="4858802"/>
          </a:xfrm>
        </p:spPr>
        <p:txBody>
          <a:bodyPr/>
          <a:lstStyle/>
          <a:p>
            <a:r>
              <a:rPr lang="en-US" dirty="0"/>
              <a:t> </a:t>
            </a:r>
            <a:r>
              <a:rPr lang="en-US" baseline="30000" dirty="0"/>
              <a:t>18</a:t>
            </a:r>
            <a:r>
              <a:rPr lang="en-US" dirty="0"/>
              <a:t> I consider that our present sufferings are not worth comparing with the </a:t>
            </a:r>
            <a:r>
              <a:rPr lang="en-US" dirty="0">
                <a:effectLst>
                  <a:glow rad="127000">
                    <a:srgbClr val="FF0000"/>
                  </a:glow>
                </a:effectLst>
              </a:rPr>
              <a:t>glory</a:t>
            </a:r>
            <a:r>
              <a:rPr lang="en-US" dirty="0"/>
              <a:t> that will be revealed in us. (Romans 8:18)</a:t>
            </a:r>
          </a:p>
        </p:txBody>
      </p:sp>
      <p:pic>
        <p:nvPicPr>
          <p:cNvPr id="4" name="Picture 3">
            <a:extLst>
              <a:ext uri="{FF2B5EF4-FFF2-40B4-BE49-F238E27FC236}">
                <a16:creationId xmlns:a16="http://schemas.microsoft.com/office/drawing/2014/main" id="{0284D1AD-9099-43E1-BA5D-A74A093986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bright="-30000" contrast="54000"/>
                    </a14:imgEffect>
                  </a14:imgLayer>
                </a14:imgProps>
              </a:ext>
            </a:extLst>
          </a:blip>
          <a:stretch>
            <a:fillRect/>
          </a:stretch>
        </p:blipFill>
        <p:spPr>
          <a:xfrm>
            <a:off x="6424007" y="0"/>
            <a:ext cx="6947932" cy="7832214"/>
          </a:xfrm>
          <a:prstGeom prst="rect">
            <a:avLst/>
          </a:prstGeom>
        </p:spPr>
      </p:pic>
    </p:spTree>
    <p:extLst>
      <p:ext uri="{BB962C8B-B14F-4D97-AF65-F5344CB8AC3E}">
        <p14:creationId xmlns:p14="http://schemas.microsoft.com/office/powerpoint/2010/main" val="476413575"/>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Rapture not Revealed in OT</a:t>
            </a:r>
          </a:p>
        </p:txBody>
      </p:sp>
      <p:sp>
        <p:nvSpPr>
          <p:cNvPr id="8" name="Content Placeholder 7">
            <a:extLst>
              <a:ext uri="{FF2B5EF4-FFF2-40B4-BE49-F238E27FC236}">
                <a16:creationId xmlns:a16="http://schemas.microsoft.com/office/drawing/2014/main" id="{F87793CE-051F-477B-BC6E-53BE162753BE}"/>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4BB2DC6F-2142-4AB1-A0B6-34D99D82F37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868831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1884219"/>
          </a:xfrm>
        </p:spPr>
        <p:txBody>
          <a:bodyPr>
            <a:noAutofit/>
          </a:bodyPr>
          <a:lstStyle/>
          <a:p>
            <a:pPr>
              <a:lnSpc>
                <a:spcPct val="70000"/>
              </a:lnSpc>
            </a:pPr>
            <a:r>
              <a:rPr lang="en-US" sz="9600" b="0" dirty="0">
                <a:latin typeface="Airstrike Condensed" pitchFamily="2" charset="0"/>
              </a:rPr>
              <a:t>Let’s Pray!</a:t>
            </a:r>
            <a:endParaRPr lang="en-US" sz="8000" b="0" dirty="0">
              <a:latin typeface="Airstrike Condensed" pitchFamily="2" charset="0"/>
            </a:endParaRPr>
          </a:p>
        </p:txBody>
      </p:sp>
    </p:spTree>
    <p:extLst>
      <p:ext uri="{BB962C8B-B14F-4D97-AF65-F5344CB8AC3E}">
        <p14:creationId xmlns:p14="http://schemas.microsoft.com/office/powerpoint/2010/main" val="387284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Rapture not Revealed in OT</a:t>
            </a:r>
          </a:p>
        </p:txBody>
      </p:sp>
      <p:sp>
        <p:nvSpPr>
          <p:cNvPr id="3" name="Content Placeholder 2">
            <a:extLst>
              <a:ext uri="{FF2B5EF4-FFF2-40B4-BE49-F238E27FC236}">
                <a16:creationId xmlns:a16="http://schemas.microsoft.com/office/drawing/2014/main" id="{88BA0D6E-4746-4AF0-B5AC-43C9989F8444}"/>
              </a:ext>
            </a:extLst>
          </p:cNvPr>
          <p:cNvSpPr>
            <a:spLocks noGrp="1"/>
          </p:cNvSpPr>
          <p:nvPr>
            <p:ph sz="half" idx="1"/>
          </p:nvPr>
        </p:nvSpPr>
        <p:spPr>
          <a:xfrm>
            <a:off x="533400" y="2452914"/>
            <a:ext cx="5181600" cy="3665992"/>
          </a:xfrm>
        </p:spPr>
        <p:txBody>
          <a:bodyPr/>
          <a:lstStyle/>
          <a:p>
            <a:pPr>
              <a:tabLst>
                <a:tab pos="465138" algn="l"/>
              </a:tabLst>
            </a:pPr>
            <a:r>
              <a:rPr lang="en-US" dirty="0"/>
              <a:t>1- Suffer and die:</a:t>
            </a:r>
          </a:p>
          <a:p>
            <a:pPr>
              <a:tabLst>
                <a:tab pos="465138" algn="l"/>
              </a:tabLst>
            </a:pPr>
            <a:r>
              <a:rPr lang="en-US" dirty="0"/>
              <a:t>	as Savior.</a:t>
            </a:r>
          </a:p>
          <a:p>
            <a:pPr>
              <a:tabLst>
                <a:tab pos="465138" algn="l"/>
              </a:tabLst>
            </a:pPr>
            <a:endParaRPr lang="en-US" dirty="0"/>
          </a:p>
          <a:p>
            <a:pPr>
              <a:tabLst>
                <a:tab pos="508000" algn="l"/>
              </a:tabLst>
            </a:pPr>
            <a:r>
              <a:rPr lang="en-US" dirty="0"/>
              <a:t>	</a:t>
            </a:r>
          </a:p>
          <a:p>
            <a:pPr>
              <a:tabLst>
                <a:tab pos="508000" algn="l"/>
              </a:tabLst>
            </a:pPr>
            <a:r>
              <a:rPr lang="en-US" dirty="0"/>
              <a:t>	</a:t>
            </a:r>
            <a:br>
              <a:rPr lang="en-US" dirty="0"/>
            </a:br>
            <a:r>
              <a:rPr lang="en-US" dirty="0"/>
              <a:t>	</a:t>
            </a:r>
          </a:p>
        </p:txBody>
      </p:sp>
      <p:sp>
        <p:nvSpPr>
          <p:cNvPr id="5" name="Content Placeholder 4">
            <a:extLst>
              <a:ext uri="{FF2B5EF4-FFF2-40B4-BE49-F238E27FC236}">
                <a16:creationId xmlns:a16="http://schemas.microsoft.com/office/drawing/2014/main" id="{68A61458-F4BC-4879-8DCE-A738B235DFF6}"/>
              </a:ext>
            </a:extLst>
          </p:cNvPr>
          <p:cNvSpPr>
            <a:spLocks noGrp="1"/>
          </p:cNvSpPr>
          <p:nvPr>
            <p:ph sz="half" idx="2"/>
          </p:nvPr>
        </p:nvSpPr>
        <p:spPr>
          <a:xfrm>
            <a:off x="6709229" y="2496457"/>
            <a:ext cx="5181600" cy="2664506"/>
          </a:xfrm>
        </p:spPr>
        <p:txBody>
          <a:bodyPr/>
          <a:lstStyle/>
          <a:p>
            <a:pPr>
              <a:tabLst>
                <a:tab pos="508000" algn="l"/>
              </a:tabLst>
            </a:pPr>
            <a:r>
              <a:rPr lang="en-US" dirty="0"/>
              <a:t>2- Rule and reign:</a:t>
            </a:r>
          </a:p>
          <a:p>
            <a:pPr>
              <a:tabLst>
                <a:tab pos="508000" algn="l"/>
              </a:tabLst>
            </a:pPr>
            <a:r>
              <a:rPr lang="en-US" dirty="0"/>
              <a:t>     as King:</a:t>
            </a:r>
          </a:p>
          <a:p>
            <a:endParaRPr lang="en-US" dirty="0"/>
          </a:p>
        </p:txBody>
      </p:sp>
      <p:sp>
        <p:nvSpPr>
          <p:cNvPr id="6" name="TextBox 5">
            <a:extLst>
              <a:ext uri="{FF2B5EF4-FFF2-40B4-BE49-F238E27FC236}">
                <a16:creationId xmlns:a16="http://schemas.microsoft.com/office/drawing/2014/main" id="{5C964ED0-A4BC-44B2-B86D-4DF7A87E0529}"/>
              </a:ext>
            </a:extLst>
          </p:cNvPr>
          <p:cNvSpPr txBox="1"/>
          <p:nvPr/>
        </p:nvSpPr>
        <p:spPr>
          <a:xfrm>
            <a:off x="0" y="1364343"/>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The Old Testament speaks of a Messiah who will come to: </a:t>
            </a:r>
          </a:p>
        </p:txBody>
      </p:sp>
      <p:pic>
        <p:nvPicPr>
          <p:cNvPr id="4" name="Picture 3">
            <a:extLst>
              <a:ext uri="{FF2B5EF4-FFF2-40B4-BE49-F238E27FC236}">
                <a16:creationId xmlns:a16="http://schemas.microsoft.com/office/drawing/2014/main" id="{718B7DDC-0166-4701-89F3-87A2FD0D6B5B}"/>
              </a:ext>
            </a:extLst>
          </p:cNvPr>
          <p:cNvPicPr>
            <a:picLocks noChangeAspect="1"/>
          </p:cNvPicPr>
          <p:nvPr/>
        </p:nvPicPr>
        <p:blipFill>
          <a:blip r:embed="rId3"/>
          <a:stretch>
            <a:fillRect/>
          </a:stretch>
        </p:blipFill>
        <p:spPr>
          <a:xfrm>
            <a:off x="2612200" y="3344778"/>
            <a:ext cx="2714889" cy="2719137"/>
          </a:xfrm>
          <a:prstGeom prst="rect">
            <a:avLst/>
          </a:prstGeom>
          <a:effectLst>
            <a:outerShdw blurRad="50800" dist="152400" dir="5400000" algn="t" rotWithShape="0">
              <a:prstClr val="black">
                <a:alpha val="40000"/>
              </a:prstClr>
            </a:outerShdw>
          </a:effectLst>
        </p:spPr>
      </p:pic>
      <p:pic>
        <p:nvPicPr>
          <p:cNvPr id="11" name="Picture 10">
            <a:extLst>
              <a:ext uri="{FF2B5EF4-FFF2-40B4-BE49-F238E27FC236}">
                <a16:creationId xmlns:a16="http://schemas.microsoft.com/office/drawing/2014/main" id="{434D3D13-54B1-47D1-A93F-561D3883C5BF}"/>
              </a:ext>
            </a:extLst>
          </p:cNvPr>
          <p:cNvPicPr>
            <a:picLocks noChangeAspect="1"/>
          </p:cNvPicPr>
          <p:nvPr/>
        </p:nvPicPr>
        <p:blipFill>
          <a:blip r:embed="rId4"/>
          <a:stretch>
            <a:fillRect/>
          </a:stretch>
        </p:blipFill>
        <p:spPr>
          <a:xfrm>
            <a:off x="8398043" y="3356810"/>
            <a:ext cx="3260558" cy="2585521"/>
          </a:xfrm>
          <a:prstGeom prst="rect">
            <a:avLst/>
          </a:prstGeom>
          <a:effectLst>
            <a:outerShdw blurRad="50800" dist="152400" dir="5400000" algn="t" rotWithShape="0">
              <a:prstClr val="black">
                <a:alpha val="40000"/>
              </a:prstClr>
            </a:outerShdw>
          </a:effectLst>
        </p:spPr>
      </p:pic>
      <p:sp>
        <p:nvSpPr>
          <p:cNvPr id="13" name="TextBox 12">
            <a:extLst>
              <a:ext uri="{FF2B5EF4-FFF2-40B4-BE49-F238E27FC236}">
                <a16:creationId xmlns:a16="http://schemas.microsoft.com/office/drawing/2014/main" id="{592FE426-0955-42D7-80F8-82B9138B21A4}"/>
              </a:ext>
            </a:extLst>
          </p:cNvPr>
          <p:cNvSpPr txBox="1"/>
          <p:nvPr/>
        </p:nvSpPr>
        <p:spPr>
          <a:xfrm>
            <a:off x="0" y="5980459"/>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  Could there be two Messiahs?  </a:t>
            </a:r>
            <a:r>
              <a:rPr lang="en-US" sz="4000" b="1" dirty="0">
                <a:solidFill>
                  <a:schemeClr val="bg1">
                    <a:alpha val="0"/>
                  </a:schemeClr>
                </a:solidFill>
                <a:effectLst>
                  <a:glow rad="127000">
                    <a:srgbClr val="052441"/>
                  </a:glow>
                </a:effectLst>
                <a:latin typeface="Arial Narrow" panose="020B0606020202030204" pitchFamily="34" charset="0"/>
              </a:rPr>
              <a:t>No!  Two comings!</a:t>
            </a:r>
          </a:p>
        </p:txBody>
      </p:sp>
    </p:spTree>
    <p:extLst>
      <p:ext uri="{BB962C8B-B14F-4D97-AF65-F5344CB8AC3E}">
        <p14:creationId xmlns:p14="http://schemas.microsoft.com/office/powerpoint/2010/main" val="241555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Rapture not Revealed in OT</a:t>
            </a:r>
          </a:p>
        </p:txBody>
      </p:sp>
      <p:sp>
        <p:nvSpPr>
          <p:cNvPr id="3" name="Content Placeholder 2">
            <a:extLst>
              <a:ext uri="{FF2B5EF4-FFF2-40B4-BE49-F238E27FC236}">
                <a16:creationId xmlns:a16="http://schemas.microsoft.com/office/drawing/2014/main" id="{88BA0D6E-4746-4AF0-B5AC-43C9989F8444}"/>
              </a:ext>
            </a:extLst>
          </p:cNvPr>
          <p:cNvSpPr>
            <a:spLocks noGrp="1"/>
          </p:cNvSpPr>
          <p:nvPr>
            <p:ph sz="half" idx="1"/>
          </p:nvPr>
        </p:nvSpPr>
        <p:spPr>
          <a:xfrm>
            <a:off x="533400" y="2452914"/>
            <a:ext cx="5181600" cy="3665992"/>
          </a:xfrm>
        </p:spPr>
        <p:txBody>
          <a:bodyPr/>
          <a:lstStyle/>
          <a:p>
            <a:pPr>
              <a:tabLst>
                <a:tab pos="465138" algn="l"/>
              </a:tabLst>
            </a:pPr>
            <a:r>
              <a:rPr lang="en-US" dirty="0"/>
              <a:t>1- Suffer and die:</a:t>
            </a:r>
          </a:p>
          <a:p>
            <a:pPr>
              <a:tabLst>
                <a:tab pos="465138" algn="l"/>
              </a:tabLst>
            </a:pPr>
            <a:r>
              <a:rPr lang="en-US" dirty="0"/>
              <a:t>	as Savior.</a:t>
            </a:r>
          </a:p>
          <a:p>
            <a:pPr>
              <a:tabLst>
                <a:tab pos="465138" algn="l"/>
              </a:tabLst>
            </a:pPr>
            <a:endParaRPr lang="en-US" dirty="0"/>
          </a:p>
          <a:p>
            <a:pPr>
              <a:tabLst>
                <a:tab pos="508000" algn="l"/>
              </a:tabLst>
            </a:pPr>
            <a:r>
              <a:rPr lang="en-US" dirty="0"/>
              <a:t>	</a:t>
            </a:r>
          </a:p>
          <a:p>
            <a:pPr>
              <a:tabLst>
                <a:tab pos="508000" algn="l"/>
              </a:tabLst>
            </a:pPr>
            <a:r>
              <a:rPr lang="en-US" dirty="0"/>
              <a:t>	</a:t>
            </a:r>
            <a:br>
              <a:rPr lang="en-US" dirty="0"/>
            </a:br>
            <a:r>
              <a:rPr lang="en-US" dirty="0"/>
              <a:t>	</a:t>
            </a:r>
          </a:p>
        </p:txBody>
      </p:sp>
      <p:sp>
        <p:nvSpPr>
          <p:cNvPr id="5" name="Content Placeholder 4">
            <a:extLst>
              <a:ext uri="{FF2B5EF4-FFF2-40B4-BE49-F238E27FC236}">
                <a16:creationId xmlns:a16="http://schemas.microsoft.com/office/drawing/2014/main" id="{68A61458-F4BC-4879-8DCE-A738B235DFF6}"/>
              </a:ext>
            </a:extLst>
          </p:cNvPr>
          <p:cNvSpPr>
            <a:spLocks noGrp="1"/>
          </p:cNvSpPr>
          <p:nvPr>
            <p:ph sz="half" idx="2"/>
          </p:nvPr>
        </p:nvSpPr>
        <p:spPr>
          <a:xfrm>
            <a:off x="6709229" y="2496457"/>
            <a:ext cx="5181600" cy="2664506"/>
          </a:xfrm>
        </p:spPr>
        <p:txBody>
          <a:bodyPr/>
          <a:lstStyle/>
          <a:p>
            <a:pPr>
              <a:tabLst>
                <a:tab pos="508000" algn="l"/>
              </a:tabLst>
            </a:pPr>
            <a:r>
              <a:rPr lang="en-US" dirty="0"/>
              <a:t>2- Rule and reign:</a:t>
            </a:r>
          </a:p>
          <a:p>
            <a:pPr>
              <a:tabLst>
                <a:tab pos="508000" algn="l"/>
              </a:tabLst>
            </a:pPr>
            <a:r>
              <a:rPr lang="en-US" dirty="0"/>
              <a:t>     as King:</a:t>
            </a:r>
          </a:p>
          <a:p>
            <a:endParaRPr lang="en-US" dirty="0"/>
          </a:p>
        </p:txBody>
      </p:sp>
      <p:sp>
        <p:nvSpPr>
          <p:cNvPr id="6" name="TextBox 5">
            <a:extLst>
              <a:ext uri="{FF2B5EF4-FFF2-40B4-BE49-F238E27FC236}">
                <a16:creationId xmlns:a16="http://schemas.microsoft.com/office/drawing/2014/main" id="{5C964ED0-A4BC-44B2-B86D-4DF7A87E0529}"/>
              </a:ext>
            </a:extLst>
          </p:cNvPr>
          <p:cNvSpPr txBox="1"/>
          <p:nvPr/>
        </p:nvSpPr>
        <p:spPr>
          <a:xfrm>
            <a:off x="0" y="1364343"/>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The Old Testament speaks of a Messiah who will come to: </a:t>
            </a:r>
          </a:p>
        </p:txBody>
      </p:sp>
      <p:pic>
        <p:nvPicPr>
          <p:cNvPr id="4" name="Picture 3">
            <a:extLst>
              <a:ext uri="{FF2B5EF4-FFF2-40B4-BE49-F238E27FC236}">
                <a16:creationId xmlns:a16="http://schemas.microsoft.com/office/drawing/2014/main" id="{718B7DDC-0166-4701-89F3-87A2FD0D6B5B}"/>
              </a:ext>
            </a:extLst>
          </p:cNvPr>
          <p:cNvPicPr>
            <a:picLocks noChangeAspect="1"/>
          </p:cNvPicPr>
          <p:nvPr/>
        </p:nvPicPr>
        <p:blipFill>
          <a:blip r:embed="rId3"/>
          <a:stretch>
            <a:fillRect/>
          </a:stretch>
        </p:blipFill>
        <p:spPr>
          <a:xfrm>
            <a:off x="2612200" y="3344778"/>
            <a:ext cx="2714889" cy="2719137"/>
          </a:xfrm>
          <a:prstGeom prst="rect">
            <a:avLst/>
          </a:prstGeom>
          <a:effectLst>
            <a:outerShdw blurRad="50800" dist="152400" dir="5400000" algn="t" rotWithShape="0">
              <a:prstClr val="black">
                <a:alpha val="40000"/>
              </a:prstClr>
            </a:outerShdw>
          </a:effectLst>
        </p:spPr>
      </p:pic>
      <p:pic>
        <p:nvPicPr>
          <p:cNvPr id="11" name="Picture 10">
            <a:extLst>
              <a:ext uri="{FF2B5EF4-FFF2-40B4-BE49-F238E27FC236}">
                <a16:creationId xmlns:a16="http://schemas.microsoft.com/office/drawing/2014/main" id="{434D3D13-54B1-47D1-A93F-561D3883C5BF}"/>
              </a:ext>
            </a:extLst>
          </p:cNvPr>
          <p:cNvPicPr>
            <a:picLocks noChangeAspect="1"/>
          </p:cNvPicPr>
          <p:nvPr/>
        </p:nvPicPr>
        <p:blipFill>
          <a:blip r:embed="rId4"/>
          <a:stretch>
            <a:fillRect/>
          </a:stretch>
        </p:blipFill>
        <p:spPr>
          <a:xfrm>
            <a:off x="8398043" y="3356810"/>
            <a:ext cx="3260558" cy="2585521"/>
          </a:xfrm>
          <a:prstGeom prst="rect">
            <a:avLst/>
          </a:prstGeom>
          <a:effectLst>
            <a:outerShdw blurRad="50800" dist="152400" dir="5400000" algn="t" rotWithShape="0">
              <a:prstClr val="black">
                <a:alpha val="40000"/>
              </a:prstClr>
            </a:outerShdw>
          </a:effectLst>
        </p:spPr>
      </p:pic>
      <p:sp>
        <p:nvSpPr>
          <p:cNvPr id="13" name="TextBox 12">
            <a:extLst>
              <a:ext uri="{FF2B5EF4-FFF2-40B4-BE49-F238E27FC236}">
                <a16:creationId xmlns:a16="http://schemas.microsoft.com/office/drawing/2014/main" id="{592FE426-0955-42D7-80F8-82B9138B21A4}"/>
              </a:ext>
            </a:extLst>
          </p:cNvPr>
          <p:cNvSpPr txBox="1"/>
          <p:nvPr/>
        </p:nvSpPr>
        <p:spPr>
          <a:xfrm>
            <a:off x="0" y="5980459"/>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  Could there be two Messiahs?  No!  Two comings!</a:t>
            </a:r>
          </a:p>
        </p:txBody>
      </p:sp>
    </p:spTree>
    <p:extLst>
      <p:ext uri="{BB962C8B-B14F-4D97-AF65-F5344CB8AC3E}">
        <p14:creationId xmlns:p14="http://schemas.microsoft.com/office/powerpoint/2010/main" val="255020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Rapture not Revealed in OT</a:t>
            </a:r>
          </a:p>
        </p:txBody>
      </p:sp>
      <p:sp>
        <p:nvSpPr>
          <p:cNvPr id="3" name="Content Placeholder 2">
            <a:extLst>
              <a:ext uri="{FF2B5EF4-FFF2-40B4-BE49-F238E27FC236}">
                <a16:creationId xmlns:a16="http://schemas.microsoft.com/office/drawing/2014/main" id="{88BA0D6E-4746-4AF0-B5AC-43C9989F8444}"/>
              </a:ext>
            </a:extLst>
          </p:cNvPr>
          <p:cNvSpPr>
            <a:spLocks noGrp="1"/>
          </p:cNvSpPr>
          <p:nvPr>
            <p:ph sz="half" idx="1"/>
          </p:nvPr>
        </p:nvSpPr>
        <p:spPr>
          <a:xfrm>
            <a:off x="533400" y="2452914"/>
            <a:ext cx="5181600" cy="3665992"/>
          </a:xfrm>
        </p:spPr>
        <p:txBody>
          <a:bodyPr/>
          <a:lstStyle/>
          <a:p>
            <a:pPr>
              <a:tabLst>
                <a:tab pos="465138" algn="l"/>
              </a:tabLst>
            </a:pPr>
            <a:r>
              <a:rPr lang="en-US" dirty="0"/>
              <a:t>1- Suffer and die:</a:t>
            </a:r>
          </a:p>
          <a:p>
            <a:pPr>
              <a:tabLst>
                <a:tab pos="465138" algn="l"/>
              </a:tabLst>
            </a:pPr>
            <a:r>
              <a:rPr lang="en-US" dirty="0"/>
              <a:t>	as Savior.</a:t>
            </a:r>
          </a:p>
          <a:p>
            <a:pPr>
              <a:tabLst>
                <a:tab pos="465138" algn="l"/>
              </a:tabLst>
            </a:pPr>
            <a:endParaRPr lang="en-US" dirty="0"/>
          </a:p>
          <a:p>
            <a:pPr>
              <a:tabLst>
                <a:tab pos="508000" algn="l"/>
              </a:tabLst>
            </a:pPr>
            <a:r>
              <a:rPr lang="en-US" dirty="0"/>
              <a:t>	</a:t>
            </a:r>
          </a:p>
          <a:p>
            <a:pPr>
              <a:tabLst>
                <a:tab pos="508000" algn="l"/>
              </a:tabLst>
            </a:pPr>
            <a:r>
              <a:rPr lang="en-US" dirty="0"/>
              <a:t>	</a:t>
            </a:r>
            <a:br>
              <a:rPr lang="en-US" dirty="0"/>
            </a:br>
            <a:r>
              <a:rPr lang="en-US" dirty="0"/>
              <a:t>	</a:t>
            </a:r>
          </a:p>
        </p:txBody>
      </p:sp>
      <p:sp>
        <p:nvSpPr>
          <p:cNvPr id="5" name="Content Placeholder 4">
            <a:extLst>
              <a:ext uri="{FF2B5EF4-FFF2-40B4-BE49-F238E27FC236}">
                <a16:creationId xmlns:a16="http://schemas.microsoft.com/office/drawing/2014/main" id="{68A61458-F4BC-4879-8DCE-A738B235DFF6}"/>
              </a:ext>
            </a:extLst>
          </p:cNvPr>
          <p:cNvSpPr>
            <a:spLocks noGrp="1"/>
          </p:cNvSpPr>
          <p:nvPr>
            <p:ph sz="half" idx="2"/>
          </p:nvPr>
        </p:nvSpPr>
        <p:spPr>
          <a:xfrm>
            <a:off x="6709229" y="2496457"/>
            <a:ext cx="5181600" cy="2664506"/>
          </a:xfrm>
        </p:spPr>
        <p:txBody>
          <a:bodyPr/>
          <a:lstStyle/>
          <a:p>
            <a:pPr>
              <a:tabLst>
                <a:tab pos="508000" algn="l"/>
              </a:tabLst>
            </a:pPr>
            <a:r>
              <a:rPr lang="en-US" dirty="0"/>
              <a:t>2- Rule and reign:</a:t>
            </a:r>
          </a:p>
          <a:p>
            <a:pPr>
              <a:tabLst>
                <a:tab pos="508000" algn="l"/>
              </a:tabLst>
            </a:pPr>
            <a:r>
              <a:rPr lang="en-US" dirty="0"/>
              <a:t>     as King:</a:t>
            </a:r>
          </a:p>
          <a:p>
            <a:endParaRPr lang="en-US" dirty="0"/>
          </a:p>
        </p:txBody>
      </p:sp>
      <p:sp>
        <p:nvSpPr>
          <p:cNvPr id="6" name="TextBox 5">
            <a:extLst>
              <a:ext uri="{FF2B5EF4-FFF2-40B4-BE49-F238E27FC236}">
                <a16:creationId xmlns:a16="http://schemas.microsoft.com/office/drawing/2014/main" id="{5C964ED0-A4BC-44B2-B86D-4DF7A87E0529}"/>
              </a:ext>
            </a:extLst>
          </p:cNvPr>
          <p:cNvSpPr txBox="1"/>
          <p:nvPr/>
        </p:nvSpPr>
        <p:spPr>
          <a:xfrm>
            <a:off x="0" y="1364343"/>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The Old Testament speaks of a Messiah who will come to: </a:t>
            </a:r>
          </a:p>
        </p:txBody>
      </p:sp>
      <p:pic>
        <p:nvPicPr>
          <p:cNvPr id="4" name="Picture 3">
            <a:extLst>
              <a:ext uri="{FF2B5EF4-FFF2-40B4-BE49-F238E27FC236}">
                <a16:creationId xmlns:a16="http://schemas.microsoft.com/office/drawing/2014/main" id="{718B7DDC-0166-4701-89F3-87A2FD0D6B5B}"/>
              </a:ext>
            </a:extLst>
          </p:cNvPr>
          <p:cNvPicPr>
            <a:picLocks noChangeAspect="1"/>
          </p:cNvPicPr>
          <p:nvPr/>
        </p:nvPicPr>
        <p:blipFill>
          <a:blip r:embed="rId3"/>
          <a:stretch>
            <a:fillRect/>
          </a:stretch>
        </p:blipFill>
        <p:spPr>
          <a:xfrm>
            <a:off x="2612200" y="3344778"/>
            <a:ext cx="2714889" cy="2719137"/>
          </a:xfrm>
          <a:prstGeom prst="rect">
            <a:avLst/>
          </a:prstGeom>
          <a:effectLst>
            <a:outerShdw blurRad="50800" dist="152400" dir="5400000" algn="t" rotWithShape="0">
              <a:prstClr val="black">
                <a:alpha val="40000"/>
              </a:prstClr>
            </a:outerShdw>
          </a:effectLst>
        </p:spPr>
      </p:pic>
      <p:pic>
        <p:nvPicPr>
          <p:cNvPr id="11" name="Picture 10">
            <a:extLst>
              <a:ext uri="{FF2B5EF4-FFF2-40B4-BE49-F238E27FC236}">
                <a16:creationId xmlns:a16="http://schemas.microsoft.com/office/drawing/2014/main" id="{434D3D13-54B1-47D1-A93F-561D3883C5BF}"/>
              </a:ext>
            </a:extLst>
          </p:cNvPr>
          <p:cNvPicPr>
            <a:picLocks noChangeAspect="1"/>
          </p:cNvPicPr>
          <p:nvPr/>
        </p:nvPicPr>
        <p:blipFill>
          <a:blip r:embed="rId4"/>
          <a:stretch>
            <a:fillRect/>
          </a:stretch>
        </p:blipFill>
        <p:spPr>
          <a:xfrm>
            <a:off x="8398043" y="3356810"/>
            <a:ext cx="3260558" cy="2585521"/>
          </a:xfrm>
          <a:prstGeom prst="rect">
            <a:avLst/>
          </a:prstGeom>
          <a:effectLst>
            <a:outerShdw blurRad="50800" dist="152400" dir="5400000" algn="t" rotWithShape="0">
              <a:prstClr val="black">
                <a:alpha val="40000"/>
              </a:prstClr>
            </a:outerShdw>
          </a:effectLst>
        </p:spPr>
      </p:pic>
      <p:sp>
        <p:nvSpPr>
          <p:cNvPr id="13" name="TextBox 12">
            <a:extLst>
              <a:ext uri="{FF2B5EF4-FFF2-40B4-BE49-F238E27FC236}">
                <a16:creationId xmlns:a16="http://schemas.microsoft.com/office/drawing/2014/main" id="{592FE426-0955-42D7-80F8-82B9138B21A4}"/>
              </a:ext>
            </a:extLst>
          </p:cNvPr>
          <p:cNvSpPr txBox="1"/>
          <p:nvPr/>
        </p:nvSpPr>
        <p:spPr>
          <a:xfrm>
            <a:off x="0" y="5980459"/>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  Could there be two Messiahs?  No!  Two comings!</a:t>
            </a:r>
          </a:p>
        </p:txBody>
      </p:sp>
      <p:sp>
        <p:nvSpPr>
          <p:cNvPr id="9" name="Arrow: Down 8">
            <a:extLst>
              <a:ext uri="{FF2B5EF4-FFF2-40B4-BE49-F238E27FC236}">
                <a16:creationId xmlns:a16="http://schemas.microsoft.com/office/drawing/2014/main" id="{BAA6E1AB-93E9-457F-87C2-622D3EEBD784}"/>
              </a:ext>
            </a:extLst>
          </p:cNvPr>
          <p:cNvSpPr/>
          <p:nvPr/>
        </p:nvSpPr>
        <p:spPr>
          <a:xfrm>
            <a:off x="798286" y="4209143"/>
            <a:ext cx="1233714" cy="1799771"/>
          </a:xfrm>
          <a:prstGeom prst="downArrow">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96F5A2B-F048-4417-BBE0-D18DE59CA5C8}"/>
              </a:ext>
            </a:extLst>
          </p:cNvPr>
          <p:cNvSpPr/>
          <p:nvPr/>
        </p:nvSpPr>
        <p:spPr>
          <a:xfrm rot="16200000">
            <a:off x="3432633" y="3664859"/>
            <a:ext cx="1233714" cy="3483428"/>
          </a:xfrm>
          <a:prstGeom prst="downArrow">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E4AD481-6A5B-424C-914E-C066804EA438}"/>
              </a:ext>
            </a:extLst>
          </p:cNvPr>
          <p:cNvSpPr/>
          <p:nvPr/>
        </p:nvSpPr>
        <p:spPr>
          <a:xfrm>
            <a:off x="6306457" y="4216400"/>
            <a:ext cx="1233714" cy="1799771"/>
          </a:xfrm>
          <a:prstGeom prst="downArrow">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CF588545-7564-46FF-9411-BEB3A6AD9F4A}"/>
              </a:ext>
            </a:extLst>
          </p:cNvPr>
          <p:cNvSpPr/>
          <p:nvPr/>
        </p:nvSpPr>
        <p:spPr>
          <a:xfrm rot="16200000">
            <a:off x="8882747" y="3672116"/>
            <a:ext cx="1233714" cy="3483428"/>
          </a:xfrm>
          <a:prstGeom prst="downArrow">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6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09F6-C748-4ADC-9985-DCBD6F400F2D}"/>
              </a:ext>
            </a:extLst>
          </p:cNvPr>
          <p:cNvSpPr>
            <a:spLocks noGrp="1"/>
          </p:cNvSpPr>
          <p:nvPr>
            <p:ph type="title"/>
          </p:nvPr>
        </p:nvSpPr>
        <p:spPr/>
        <p:txBody>
          <a:bodyPr/>
          <a:lstStyle/>
          <a:p>
            <a:r>
              <a:rPr lang="en-US" dirty="0"/>
              <a:t>Rapture not Revealed in OT</a:t>
            </a:r>
          </a:p>
        </p:txBody>
      </p:sp>
      <p:sp>
        <p:nvSpPr>
          <p:cNvPr id="3" name="Content Placeholder 2">
            <a:extLst>
              <a:ext uri="{FF2B5EF4-FFF2-40B4-BE49-F238E27FC236}">
                <a16:creationId xmlns:a16="http://schemas.microsoft.com/office/drawing/2014/main" id="{88BA0D6E-4746-4AF0-B5AC-43C9989F8444}"/>
              </a:ext>
            </a:extLst>
          </p:cNvPr>
          <p:cNvSpPr>
            <a:spLocks noGrp="1"/>
          </p:cNvSpPr>
          <p:nvPr>
            <p:ph sz="half" idx="1"/>
          </p:nvPr>
        </p:nvSpPr>
        <p:spPr>
          <a:xfrm>
            <a:off x="533400" y="2452914"/>
            <a:ext cx="5181600" cy="3665992"/>
          </a:xfrm>
        </p:spPr>
        <p:txBody>
          <a:bodyPr/>
          <a:lstStyle/>
          <a:p>
            <a:pPr>
              <a:tabLst>
                <a:tab pos="465138" algn="l"/>
              </a:tabLst>
            </a:pPr>
            <a:r>
              <a:rPr lang="en-US" dirty="0"/>
              <a:t>1- Suffer and die:</a:t>
            </a:r>
          </a:p>
          <a:p>
            <a:pPr>
              <a:tabLst>
                <a:tab pos="465138" algn="l"/>
              </a:tabLst>
            </a:pPr>
            <a:r>
              <a:rPr lang="en-US" dirty="0"/>
              <a:t>	as Savior.</a:t>
            </a:r>
          </a:p>
          <a:p>
            <a:pPr>
              <a:tabLst>
                <a:tab pos="465138" algn="l"/>
              </a:tabLst>
            </a:pPr>
            <a:endParaRPr lang="en-US" dirty="0"/>
          </a:p>
          <a:p>
            <a:pPr>
              <a:tabLst>
                <a:tab pos="508000" algn="l"/>
              </a:tabLst>
            </a:pPr>
            <a:r>
              <a:rPr lang="en-US" dirty="0"/>
              <a:t>	</a:t>
            </a:r>
          </a:p>
          <a:p>
            <a:pPr>
              <a:tabLst>
                <a:tab pos="508000" algn="l"/>
              </a:tabLst>
            </a:pPr>
            <a:r>
              <a:rPr lang="en-US" dirty="0"/>
              <a:t>	</a:t>
            </a:r>
            <a:br>
              <a:rPr lang="en-US" dirty="0"/>
            </a:br>
            <a:r>
              <a:rPr lang="en-US" dirty="0"/>
              <a:t>	</a:t>
            </a:r>
          </a:p>
        </p:txBody>
      </p:sp>
      <p:sp>
        <p:nvSpPr>
          <p:cNvPr id="5" name="Content Placeholder 4">
            <a:extLst>
              <a:ext uri="{FF2B5EF4-FFF2-40B4-BE49-F238E27FC236}">
                <a16:creationId xmlns:a16="http://schemas.microsoft.com/office/drawing/2014/main" id="{68A61458-F4BC-4879-8DCE-A738B235DFF6}"/>
              </a:ext>
            </a:extLst>
          </p:cNvPr>
          <p:cNvSpPr>
            <a:spLocks noGrp="1"/>
          </p:cNvSpPr>
          <p:nvPr>
            <p:ph sz="half" idx="2"/>
          </p:nvPr>
        </p:nvSpPr>
        <p:spPr>
          <a:xfrm>
            <a:off x="6709229" y="2496457"/>
            <a:ext cx="5181600" cy="2664506"/>
          </a:xfrm>
        </p:spPr>
        <p:txBody>
          <a:bodyPr/>
          <a:lstStyle/>
          <a:p>
            <a:pPr>
              <a:tabLst>
                <a:tab pos="508000" algn="l"/>
              </a:tabLst>
            </a:pPr>
            <a:r>
              <a:rPr lang="en-US" dirty="0"/>
              <a:t>2- Rule and reign:</a:t>
            </a:r>
          </a:p>
          <a:p>
            <a:pPr>
              <a:tabLst>
                <a:tab pos="508000" algn="l"/>
              </a:tabLst>
            </a:pPr>
            <a:r>
              <a:rPr lang="en-US" dirty="0"/>
              <a:t>     as King:</a:t>
            </a:r>
          </a:p>
          <a:p>
            <a:endParaRPr lang="en-US" dirty="0"/>
          </a:p>
        </p:txBody>
      </p:sp>
      <p:sp>
        <p:nvSpPr>
          <p:cNvPr id="6" name="TextBox 5">
            <a:extLst>
              <a:ext uri="{FF2B5EF4-FFF2-40B4-BE49-F238E27FC236}">
                <a16:creationId xmlns:a16="http://schemas.microsoft.com/office/drawing/2014/main" id="{5C964ED0-A4BC-44B2-B86D-4DF7A87E0529}"/>
              </a:ext>
            </a:extLst>
          </p:cNvPr>
          <p:cNvSpPr txBox="1"/>
          <p:nvPr/>
        </p:nvSpPr>
        <p:spPr>
          <a:xfrm>
            <a:off x="0" y="1364343"/>
            <a:ext cx="12192000" cy="707886"/>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The Old Testament speaks of a Messiah who will come to: </a:t>
            </a:r>
          </a:p>
        </p:txBody>
      </p:sp>
      <p:pic>
        <p:nvPicPr>
          <p:cNvPr id="4" name="Picture 3">
            <a:extLst>
              <a:ext uri="{FF2B5EF4-FFF2-40B4-BE49-F238E27FC236}">
                <a16:creationId xmlns:a16="http://schemas.microsoft.com/office/drawing/2014/main" id="{718B7DDC-0166-4701-89F3-87A2FD0D6B5B}"/>
              </a:ext>
            </a:extLst>
          </p:cNvPr>
          <p:cNvPicPr>
            <a:picLocks noChangeAspect="1"/>
          </p:cNvPicPr>
          <p:nvPr/>
        </p:nvPicPr>
        <p:blipFill>
          <a:blip r:embed="rId3"/>
          <a:stretch>
            <a:fillRect/>
          </a:stretch>
        </p:blipFill>
        <p:spPr>
          <a:xfrm>
            <a:off x="2612200" y="3344778"/>
            <a:ext cx="2714889" cy="2719137"/>
          </a:xfrm>
          <a:prstGeom prst="rect">
            <a:avLst/>
          </a:prstGeom>
          <a:effectLst>
            <a:outerShdw blurRad="50800" dist="152400" dir="5400000" algn="t" rotWithShape="0">
              <a:prstClr val="black">
                <a:alpha val="40000"/>
              </a:prstClr>
            </a:outerShdw>
          </a:effectLst>
        </p:spPr>
      </p:pic>
      <p:pic>
        <p:nvPicPr>
          <p:cNvPr id="11" name="Picture 10">
            <a:extLst>
              <a:ext uri="{FF2B5EF4-FFF2-40B4-BE49-F238E27FC236}">
                <a16:creationId xmlns:a16="http://schemas.microsoft.com/office/drawing/2014/main" id="{434D3D13-54B1-47D1-A93F-561D3883C5BF}"/>
              </a:ext>
            </a:extLst>
          </p:cNvPr>
          <p:cNvPicPr>
            <a:picLocks noChangeAspect="1"/>
          </p:cNvPicPr>
          <p:nvPr/>
        </p:nvPicPr>
        <p:blipFill>
          <a:blip r:embed="rId4"/>
          <a:stretch>
            <a:fillRect/>
          </a:stretch>
        </p:blipFill>
        <p:spPr>
          <a:xfrm>
            <a:off x="8398043" y="3356810"/>
            <a:ext cx="3260558" cy="2585521"/>
          </a:xfrm>
          <a:prstGeom prst="rect">
            <a:avLst/>
          </a:prstGeom>
          <a:effectLst>
            <a:outerShdw blurRad="50800" dist="152400" dir="5400000" algn="t" rotWithShape="0">
              <a:prstClr val="black">
                <a:alpha val="40000"/>
              </a:prstClr>
            </a:outerShdw>
          </a:effectLst>
        </p:spPr>
      </p:pic>
      <p:sp>
        <p:nvSpPr>
          <p:cNvPr id="13" name="TextBox 12">
            <a:extLst>
              <a:ext uri="{FF2B5EF4-FFF2-40B4-BE49-F238E27FC236}">
                <a16:creationId xmlns:a16="http://schemas.microsoft.com/office/drawing/2014/main" id="{592FE426-0955-42D7-80F8-82B9138B21A4}"/>
              </a:ext>
            </a:extLst>
          </p:cNvPr>
          <p:cNvSpPr txBox="1"/>
          <p:nvPr/>
        </p:nvSpPr>
        <p:spPr>
          <a:xfrm>
            <a:off x="0" y="5931472"/>
            <a:ext cx="12192000" cy="1446550"/>
          </a:xfrm>
          <a:prstGeom prst="rect">
            <a:avLst/>
          </a:prstGeom>
          <a:noFill/>
        </p:spPr>
        <p:txBody>
          <a:bodyPr wrap="square" rtlCol="0">
            <a:spAutoFit/>
          </a:bodyPr>
          <a:lstStyle/>
          <a:p>
            <a:pPr algn="ctr">
              <a:tabLst>
                <a:tab pos="1030288" algn="l"/>
                <a:tab pos="1089025" algn="l"/>
              </a:tabLst>
            </a:pPr>
            <a:r>
              <a:rPr lang="en-US" sz="4000" b="1" dirty="0">
                <a:solidFill>
                  <a:schemeClr val="bg1"/>
                </a:solidFill>
                <a:effectLst>
                  <a:glow rad="127000">
                    <a:srgbClr val="052441"/>
                  </a:glow>
                </a:effectLst>
                <a:latin typeface="Arial Narrow" panose="020B0606020202030204" pitchFamily="34" charset="0"/>
              </a:rPr>
              <a:t>  </a:t>
            </a:r>
            <a:r>
              <a:rPr lang="en-US" sz="4800" b="1" dirty="0">
                <a:solidFill>
                  <a:schemeClr val="bg1"/>
                </a:solidFill>
                <a:effectLst>
                  <a:glow rad="127000">
                    <a:srgbClr val="052441"/>
                  </a:glow>
                </a:effectLst>
                <a:latin typeface="Arial Narrow" panose="020B0606020202030204" pitchFamily="34" charset="0"/>
              </a:rPr>
              <a:t>Sometimes the two are run together, as in ...</a:t>
            </a:r>
            <a:endParaRPr lang="en-US" sz="4000" b="1" dirty="0">
              <a:solidFill>
                <a:schemeClr val="bg1"/>
              </a:solidFill>
              <a:effectLst>
                <a:glow rad="127000">
                  <a:srgbClr val="052441"/>
                </a:glow>
              </a:effectLst>
              <a:latin typeface="Arial Narrow" panose="020B0606020202030204" pitchFamily="34" charset="0"/>
            </a:endParaRPr>
          </a:p>
          <a:p>
            <a:pPr algn="ctr">
              <a:tabLst>
                <a:tab pos="1030288" algn="l"/>
                <a:tab pos="1089025" algn="l"/>
              </a:tabLst>
            </a:pPr>
            <a:endParaRPr lang="en-US" sz="4000" b="1" dirty="0">
              <a:solidFill>
                <a:schemeClr val="bg1"/>
              </a:solidFill>
              <a:effectLst>
                <a:glow rad="127000">
                  <a:srgbClr val="052441"/>
                </a:glow>
              </a:effectLst>
              <a:latin typeface="Arial Narrow" panose="020B0606020202030204" pitchFamily="34" charset="0"/>
            </a:endParaRPr>
          </a:p>
        </p:txBody>
      </p:sp>
      <p:sp>
        <p:nvSpPr>
          <p:cNvPr id="9" name="Arrow: Down 8">
            <a:extLst>
              <a:ext uri="{FF2B5EF4-FFF2-40B4-BE49-F238E27FC236}">
                <a16:creationId xmlns:a16="http://schemas.microsoft.com/office/drawing/2014/main" id="{BAA6E1AB-93E9-457F-87C2-622D3EEBD784}"/>
              </a:ext>
            </a:extLst>
          </p:cNvPr>
          <p:cNvSpPr/>
          <p:nvPr/>
        </p:nvSpPr>
        <p:spPr>
          <a:xfrm>
            <a:off x="798286" y="4209143"/>
            <a:ext cx="1233714" cy="1799771"/>
          </a:xfrm>
          <a:prstGeom prst="downArrow">
            <a:avLst/>
          </a:prstGeom>
          <a:solidFill>
            <a:schemeClr val="bg1"/>
          </a:solidFill>
          <a:ln w="57150">
            <a:solidFill>
              <a:srgbClr val="052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9B9E1D85-DB47-4526-8835-CE2381BD26CA}"/>
              </a:ext>
            </a:extLst>
          </p:cNvPr>
          <p:cNvSpPr/>
          <p:nvPr/>
        </p:nvSpPr>
        <p:spPr>
          <a:xfrm rot="16200000">
            <a:off x="6154059" y="943432"/>
            <a:ext cx="1233714" cy="8926281"/>
          </a:xfrm>
          <a:prstGeom prst="downArrow">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070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1489</TotalTime>
  <Words>5106</Words>
  <Application>Microsoft Office PowerPoint</Application>
  <PresentationFormat>Widescreen</PresentationFormat>
  <Paragraphs>274</Paragraphs>
  <Slides>50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Airstrike Condensed</vt:lpstr>
      <vt:lpstr>Arial</vt:lpstr>
      <vt:lpstr>Arial Narrow</vt:lpstr>
      <vt:lpstr>Calibri</vt:lpstr>
      <vt:lpstr>Symbol</vt:lpstr>
      <vt:lpstr>Office Theme</vt:lpstr>
      <vt:lpstr>Things  to Come!</vt:lpstr>
      <vt:lpstr>Things  to Come!</vt:lpstr>
      <vt:lpstr>Predictive prophecy</vt:lpstr>
      <vt:lpstr>The RAPTURE</vt:lpstr>
      <vt:lpstr>Rapture not Revealed in OT</vt:lpstr>
      <vt:lpstr>Rapture not Revealed in OT</vt:lpstr>
      <vt:lpstr>Rapture not Revealed in OT</vt:lpstr>
      <vt:lpstr>Rapture not Revealed in OT</vt:lpstr>
      <vt:lpstr>Rapture not Revealed in OT</vt:lpstr>
      <vt:lpstr>PowerPoint Presentation</vt:lpstr>
      <vt:lpstr>PowerPoint Presentation</vt:lpstr>
      <vt:lpstr>PowerPoint Presentation</vt:lpstr>
      <vt:lpstr>PowerPoint Presentation</vt:lpstr>
      <vt:lpstr>PowerPoint Presentation</vt:lpstr>
      <vt:lpstr>Jesus Reveals the Rapture</vt:lpstr>
      <vt:lpstr>Jesus Reveals the Rapture</vt:lpstr>
      <vt:lpstr>Jesus Reveals the Rapture</vt:lpstr>
      <vt:lpstr>Jesus Reveals the Rapture</vt:lpstr>
      <vt:lpstr>Until Then God wants us …</vt:lpstr>
      <vt:lpstr> 1. To Be INFORMed of His Return</vt:lpstr>
      <vt:lpstr> 1. to Be Informed of His Return</vt:lpstr>
      <vt:lpstr>Anticipating QUESTIONS regarding His Return</vt:lpstr>
      <vt:lpstr>  2.  To HAVE Faith in His Return</vt:lpstr>
      <vt:lpstr>  2.  To Have Faith in His Return</vt:lpstr>
      <vt:lpstr>There are two resurrections:</vt:lpstr>
      <vt:lpstr>There are two resurrections:</vt:lpstr>
      <vt:lpstr>  3. To Be Assured of His Return</vt:lpstr>
      <vt:lpstr>  4. To Know the  details </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4. To Know the  details</vt:lpstr>
      <vt:lpstr> 5. To Be Encouraged</vt:lpstr>
      <vt:lpstr>Encouraged from His Promise</vt:lpstr>
      <vt:lpstr>   Encouraged from The Hope</vt:lpstr>
      <vt:lpstr>Encouraged from Glorification</vt:lpstr>
      <vt:lpstr>Encouraged from Glorification</vt:lpstr>
      <vt:lpstr>Encouraged from Glorification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136</cp:revision>
  <dcterms:created xsi:type="dcterms:W3CDTF">2019-06-15T15:18:52Z</dcterms:created>
  <dcterms:modified xsi:type="dcterms:W3CDTF">2021-06-29T00:49:17Z</dcterms:modified>
</cp:coreProperties>
</file>