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57" r:id="rId2"/>
    <p:sldId id="256" r:id="rId3"/>
    <p:sldId id="277" r:id="rId4"/>
    <p:sldId id="278" r:id="rId5"/>
    <p:sldId id="304" r:id="rId6"/>
    <p:sldId id="305" r:id="rId7"/>
    <p:sldId id="297" r:id="rId8"/>
    <p:sldId id="306" r:id="rId9"/>
    <p:sldId id="293" r:id="rId10"/>
    <p:sldId id="294" r:id="rId11"/>
    <p:sldId id="300" r:id="rId12"/>
    <p:sldId id="298" r:id="rId13"/>
    <p:sldId id="308" r:id="rId14"/>
    <p:sldId id="309" r:id="rId15"/>
    <p:sldId id="310" r:id="rId16"/>
    <p:sldId id="295" r:id="rId17"/>
    <p:sldId id="296" r:id="rId18"/>
    <p:sldId id="307" r:id="rId19"/>
    <p:sldId id="301" r:id="rId20"/>
    <p:sldId id="302" r:id="rId21"/>
    <p:sldId id="303" r:id="rId22"/>
    <p:sldId id="311"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69598" autoAdjust="0"/>
  </p:normalViewPr>
  <p:slideViewPr>
    <p:cSldViewPr snapToGrid="0">
      <p:cViewPr varScale="1">
        <p:scale>
          <a:sx n="56" d="100"/>
          <a:sy n="56" d="100"/>
        </p:scale>
        <p:origin x="16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B9386-D438-4E09-AB0C-5E866E398AE2}"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52B17-D7F4-403F-B8D3-22F1A4C3B28D}" type="slidenum">
              <a:rPr lang="en-US" smtClean="0"/>
              <a:t>‹#›</a:t>
            </a:fld>
            <a:endParaRPr lang="en-US"/>
          </a:p>
        </p:txBody>
      </p:sp>
    </p:spTree>
    <p:extLst>
      <p:ext uri="{BB962C8B-B14F-4D97-AF65-F5344CB8AC3E}">
        <p14:creationId xmlns:p14="http://schemas.microsoft.com/office/powerpoint/2010/main" val="3257752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away-forest-forest-path-mood-trees-266011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Sir, we wish to see Jesus." (Joh 12:21 ESV)</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a:t>
            </a:fld>
            <a:endParaRPr lang="en-US"/>
          </a:p>
        </p:txBody>
      </p:sp>
    </p:spTree>
    <p:extLst>
      <p:ext uri="{BB962C8B-B14F-4D97-AF65-F5344CB8AC3E}">
        <p14:creationId xmlns:p14="http://schemas.microsoft.com/office/powerpoint/2010/main" val="21998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10</a:t>
            </a:fld>
            <a:endParaRPr lang="en-US"/>
          </a:p>
        </p:txBody>
      </p:sp>
    </p:spTree>
    <p:extLst>
      <p:ext uri="{BB962C8B-B14F-4D97-AF65-F5344CB8AC3E}">
        <p14:creationId xmlns:p14="http://schemas.microsoft.com/office/powerpoint/2010/main" val="72926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https://ministry-to-children.com/wp-content/uploads/2012/12/Jesus-in-manger.jpg</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11</a:t>
            </a:fld>
            <a:endParaRPr lang="en-US"/>
          </a:p>
        </p:txBody>
      </p:sp>
    </p:spTree>
    <p:extLst>
      <p:ext uri="{BB962C8B-B14F-4D97-AF65-F5344CB8AC3E}">
        <p14:creationId xmlns:p14="http://schemas.microsoft.com/office/powerpoint/2010/main" val="207909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http://upload.wikimedia.org/wikipedia/commons/e/eb/Bible-open.jpg</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12</a:t>
            </a:fld>
            <a:endParaRPr lang="en-US"/>
          </a:p>
        </p:txBody>
      </p:sp>
    </p:spTree>
    <p:extLst>
      <p:ext uri="{BB962C8B-B14F-4D97-AF65-F5344CB8AC3E}">
        <p14:creationId xmlns:p14="http://schemas.microsoft.com/office/powerpoint/2010/main" val="2001519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http://www.flickr.com/photos/baggis/2280580353</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13</a:t>
            </a:fld>
            <a:endParaRPr lang="en-US"/>
          </a:p>
        </p:txBody>
      </p:sp>
    </p:spTree>
    <p:extLst>
      <p:ext uri="{BB962C8B-B14F-4D97-AF65-F5344CB8AC3E}">
        <p14:creationId xmlns:p14="http://schemas.microsoft.com/office/powerpoint/2010/main" val="2469088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http://upload.wikimedia.org/wikipedia/commons/e/eb/Bible-open.jpg</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14</a:t>
            </a:fld>
            <a:endParaRPr lang="en-US"/>
          </a:p>
        </p:txBody>
      </p:sp>
    </p:spTree>
    <p:extLst>
      <p:ext uri="{BB962C8B-B14F-4D97-AF65-F5344CB8AC3E}">
        <p14:creationId xmlns:p14="http://schemas.microsoft.com/office/powerpoint/2010/main" val="2241402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Calibri" panose="020F0502020204030204" pitchFamily="34" charset="0"/>
              </a:rPr>
              <a:t>www.culture.ru/storage/images/e828106fd205daa891ee2e971c1c2aa5/7ad6e7aac3135c1235a931859dc9f480.jpeg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15</a:t>
            </a:fld>
            <a:endParaRPr lang="en-US"/>
          </a:p>
        </p:txBody>
      </p:sp>
    </p:spTree>
    <p:extLst>
      <p:ext uri="{BB962C8B-B14F-4D97-AF65-F5344CB8AC3E}">
        <p14:creationId xmlns:p14="http://schemas.microsoft.com/office/powerpoint/2010/main" val="307996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https://en.wikipedia.org/wiki/Life_(British_TV_series)#/media/File:BBC_Life_title_card.png</a:t>
            </a:r>
            <a:br>
              <a:rPr lang="en-US" dirty="0"/>
            </a:br>
            <a:br>
              <a:rPr lang="en-US" dirty="0"/>
            </a:br>
            <a:r>
              <a:rPr lang="en-US" sz="12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200" u="sng" dirty="0">
                <a:effectLst/>
                <a:latin typeface="Calibri" panose="020F0502020204030204" pitchFamily="34" charset="0"/>
                <a:ea typeface="Calibri" panose="020F0502020204030204" pitchFamily="34" charset="0"/>
                <a:cs typeface="Calibri" panose="020F0502020204030204" pitchFamily="34" charset="0"/>
              </a:rPr>
              <a:t>Father</a:t>
            </a:r>
            <a:r>
              <a:rPr lang="en-US" sz="1200" dirty="0">
                <a:effectLst/>
                <a:latin typeface="Calibri" panose="020F0502020204030204" pitchFamily="34" charset="0"/>
                <a:ea typeface="Calibri" panose="020F0502020204030204" pitchFamily="34" charset="0"/>
                <a:cs typeface="Calibri" panose="020F0502020204030204" pitchFamily="34" charset="0"/>
              </a:rPr>
              <a:t> John 14:1-5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200" u="sng" dirty="0">
                <a:effectLst/>
                <a:latin typeface="Calibri" panose="020F0502020204030204" pitchFamily="34" charset="0"/>
                <a:ea typeface="Calibri" panose="020F0502020204030204" pitchFamily="34" charset="0"/>
                <a:cs typeface="Calibri" panose="020F0502020204030204" pitchFamily="34" charset="0"/>
              </a:rPr>
              <a:t>Faith</a:t>
            </a:r>
            <a:r>
              <a:rPr lang="en-US" sz="1200" dirty="0">
                <a:effectLst/>
                <a:latin typeface="Calibri" panose="020F0502020204030204" pitchFamily="34" charset="0"/>
                <a:ea typeface="Calibri" panose="020F0502020204030204" pitchFamily="34" charset="0"/>
                <a:cs typeface="Calibri" panose="020F0502020204030204" pitchFamily="34" charset="0"/>
              </a:rPr>
              <a:t> Acts 24:14</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Divine</a:t>
            </a:r>
            <a:r>
              <a:rPr lang="en-US" sz="12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Tells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Know</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4] </a:t>
            </a:r>
            <a:r>
              <a:rPr lang="en-US" sz="1200" u="sng" dirty="0">
                <a:effectLst/>
                <a:latin typeface="Calibri" panose="020F0502020204030204" pitchFamily="34" charset="0"/>
                <a:ea typeface="Calibri" panose="020F0502020204030204" pitchFamily="34" charset="0"/>
                <a:cs typeface="Calibri" panose="020F0502020204030204" pitchFamily="34" charset="0"/>
              </a:rPr>
              <a:t>Does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Devine</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Eternal</a:t>
            </a:r>
            <a:r>
              <a:rPr lang="en-US" sz="12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16</a:t>
            </a:fld>
            <a:endParaRPr lang="en-US"/>
          </a:p>
        </p:txBody>
      </p:sp>
    </p:spTree>
    <p:extLst>
      <p:ext uri="{BB962C8B-B14F-4D97-AF65-F5344CB8AC3E}">
        <p14:creationId xmlns:p14="http://schemas.microsoft.com/office/powerpoint/2010/main" val="1937379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17</a:t>
            </a:fld>
            <a:endParaRPr lang="en-US"/>
          </a:p>
        </p:txBody>
      </p:sp>
    </p:spTree>
    <p:extLst>
      <p:ext uri="{BB962C8B-B14F-4D97-AF65-F5344CB8AC3E}">
        <p14:creationId xmlns:p14="http://schemas.microsoft.com/office/powerpoint/2010/main" val="3941694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18</a:t>
            </a:fld>
            <a:endParaRPr lang="en-US"/>
          </a:p>
        </p:txBody>
      </p:sp>
    </p:spTree>
    <p:extLst>
      <p:ext uri="{BB962C8B-B14F-4D97-AF65-F5344CB8AC3E}">
        <p14:creationId xmlns:p14="http://schemas.microsoft.com/office/powerpoint/2010/main" val="1318155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Tx/>
              <a:buNone/>
            </a:pPr>
            <a:r>
              <a:rPr lang="en-US" sz="1800" dirty="0">
                <a:effectLst/>
                <a:latin typeface="Calibri" panose="020F0502020204030204" pitchFamily="34" charset="0"/>
                <a:ea typeface="Calibri" panose="020F0502020204030204" pitchFamily="34" charset="0"/>
                <a:cs typeface="Calibri" panose="020F0502020204030204" pitchFamily="34" charset="0"/>
              </a:rPr>
              <a:t>https://i0.wp.com/ministry-to-children.com/wp-content/uploads/2015/01/imagine-heaven.jpg?resize=760%2C427&amp;ssl=1</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19</a:t>
            </a:fld>
            <a:endParaRPr lang="en-US"/>
          </a:p>
        </p:txBody>
      </p:sp>
    </p:spTree>
    <p:extLst>
      <p:ext uri="{BB962C8B-B14F-4D97-AF65-F5344CB8AC3E}">
        <p14:creationId xmlns:p14="http://schemas.microsoft.com/office/powerpoint/2010/main" val="43534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Sir, we wish to see Jesus." (Joh 12:21 ESV)</a:t>
            </a:r>
          </a:p>
          <a:p>
            <a:endParaRPr lang="en-US" sz="1200" b="0" i="0" u="none" strike="noStrike" kern="1200" baseline="0" dirty="0">
              <a:solidFill>
                <a:schemeClr val="tx1"/>
              </a:solidFill>
              <a:latin typeface="+mn-lt"/>
              <a:ea typeface="+mn-ea"/>
              <a:cs typeface="+mn-cs"/>
            </a:endParaRPr>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a:t>
            </a:fld>
            <a:endParaRPr lang="en-US"/>
          </a:p>
        </p:txBody>
      </p:sp>
    </p:spTree>
    <p:extLst>
      <p:ext uri="{BB962C8B-B14F-4D97-AF65-F5344CB8AC3E}">
        <p14:creationId xmlns:p14="http://schemas.microsoft.com/office/powerpoint/2010/main" val="1768275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20</a:t>
            </a:fld>
            <a:endParaRPr lang="en-US"/>
          </a:p>
        </p:txBody>
      </p:sp>
    </p:spTree>
    <p:extLst>
      <p:ext uri="{BB962C8B-B14F-4D97-AF65-F5344CB8AC3E}">
        <p14:creationId xmlns:p14="http://schemas.microsoft.com/office/powerpoint/2010/main" val="1869513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https://media.ldscdn.org/images/media-library/gospel-art/new-testament/jesus-at-the-door-39617-gallery.jpg</a:t>
            </a:r>
          </a:p>
        </p:txBody>
      </p:sp>
      <p:sp>
        <p:nvSpPr>
          <p:cNvPr id="4" name="Slide Number Placeholder 3"/>
          <p:cNvSpPr>
            <a:spLocks noGrp="1"/>
          </p:cNvSpPr>
          <p:nvPr>
            <p:ph type="sldNum" sz="quarter" idx="5"/>
          </p:nvPr>
        </p:nvSpPr>
        <p:spPr/>
        <p:txBody>
          <a:bodyPr/>
          <a:lstStyle/>
          <a:p>
            <a:fld id="{CBB52B17-D7F4-403F-B8D3-22F1A4C3B28D}" type="slidenum">
              <a:rPr lang="en-US" smtClean="0"/>
              <a:t>22</a:t>
            </a:fld>
            <a:endParaRPr lang="en-US"/>
          </a:p>
        </p:txBody>
      </p:sp>
    </p:spTree>
    <p:extLst>
      <p:ext uri="{BB962C8B-B14F-4D97-AF65-F5344CB8AC3E}">
        <p14:creationId xmlns:p14="http://schemas.microsoft.com/office/powerpoint/2010/main" val="687239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https://pixabay.com/photos/away-forest-forest-path-mood-trees-2660117/</a:t>
            </a:r>
            <a:endParaRPr lang="en-US" dirty="0"/>
          </a:p>
          <a:p>
            <a:endParaRPr lang="en-US" dirty="0"/>
          </a:p>
          <a:p>
            <a:endParaRPr lang="en-US" dirty="0"/>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200" u="sng" dirty="0">
                <a:effectLst/>
                <a:latin typeface="Calibri" panose="020F0502020204030204" pitchFamily="34" charset="0"/>
                <a:ea typeface="Calibri" panose="020F0502020204030204" pitchFamily="34" charset="0"/>
                <a:cs typeface="Calibri" panose="020F0502020204030204" pitchFamily="34" charset="0"/>
              </a:rPr>
              <a:t>Father</a:t>
            </a:r>
            <a:r>
              <a:rPr lang="en-US" sz="1200" dirty="0">
                <a:effectLst/>
                <a:latin typeface="Calibri" panose="020F0502020204030204" pitchFamily="34" charset="0"/>
                <a:ea typeface="Calibri" panose="020F0502020204030204" pitchFamily="34" charset="0"/>
                <a:cs typeface="Calibri" panose="020F0502020204030204" pitchFamily="34" charset="0"/>
              </a:rPr>
              <a:t> John 14:1-5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200" u="sng" dirty="0">
                <a:effectLst/>
                <a:latin typeface="Calibri" panose="020F0502020204030204" pitchFamily="34" charset="0"/>
                <a:ea typeface="Calibri" panose="020F0502020204030204" pitchFamily="34" charset="0"/>
                <a:cs typeface="Calibri" panose="020F0502020204030204" pitchFamily="34" charset="0"/>
              </a:rPr>
              <a:t>Faith</a:t>
            </a:r>
            <a:r>
              <a:rPr lang="en-US" sz="1200" dirty="0">
                <a:effectLst/>
                <a:latin typeface="Calibri" panose="020F0502020204030204" pitchFamily="34" charset="0"/>
                <a:ea typeface="Calibri" panose="020F0502020204030204" pitchFamily="34" charset="0"/>
                <a:cs typeface="Calibri" panose="020F0502020204030204" pitchFamily="34" charset="0"/>
              </a:rPr>
              <a:t> Acts 24:14</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Divine</a:t>
            </a:r>
            <a:r>
              <a:rPr lang="en-US" sz="12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Tells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Know</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4] </a:t>
            </a:r>
            <a:r>
              <a:rPr lang="en-US" sz="1200" u="sng" dirty="0">
                <a:effectLst/>
                <a:latin typeface="Calibri" panose="020F0502020204030204" pitchFamily="34" charset="0"/>
                <a:ea typeface="Calibri" panose="020F0502020204030204" pitchFamily="34" charset="0"/>
                <a:cs typeface="Calibri" panose="020F0502020204030204" pitchFamily="34" charset="0"/>
              </a:rPr>
              <a:t>Does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Devine</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Eternal</a:t>
            </a:r>
            <a:r>
              <a:rPr lang="en-US" sz="12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3</a:t>
            </a:fld>
            <a:endParaRPr lang="en-US"/>
          </a:p>
        </p:txBody>
      </p:sp>
    </p:spTree>
    <p:extLst>
      <p:ext uri="{BB962C8B-B14F-4D97-AF65-F5344CB8AC3E}">
        <p14:creationId xmlns:p14="http://schemas.microsoft.com/office/powerpoint/2010/main" val="330889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https://pixabay.com/photos/stairway-to-heaven-stairs-sky-3692368/</a:t>
            </a:r>
          </a:p>
          <a:p>
            <a:pPr marL="342900" marR="0" lvl="0" indent="-342900">
              <a:lnSpc>
                <a:spcPct val="107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4</a:t>
            </a:fld>
            <a:endParaRPr lang="en-US"/>
          </a:p>
        </p:txBody>
      </p:sp>
    </p:spTree>
    <p:extLst>
      <p:ext uri="{BB962C8B-B14F-4D97-AF65-F5344CB8AC3E}">
        <p14:creationId xmlns:p14="http://schemas.microsoft.com/office/powerpoint/2010/main" val="4180202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https://pixabay.com/photos/stairway-to-heaven-stairs-sky-3692368/</a:t>
            </a:r>
          </a:p>
          <a:p>
            <a:pPr marL="342900" marR="0" lvl="0" indent="-342900">
              <a:lnSpc>
                <a:spcPct val="107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5</a:t>
            </a:fld>
            <a:endParaRPr lang="en-US"/>
          </a:p>
        </p:txBody>
      </p:sp>
    </p:spTree>
    <p:extLst>
      <p:ext uri="{BB962C8B-B14F-4D97-AF65-F5344CB8AC3E}">
        <p14:creationId xmlns:p14="http://schemas.microsoft.com/office/powerpoint/2010/main" val="3371731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https://pixabay.com/photos/stairway-to-heaven-stairs-sky-3692368/</a:t>
            </a:r>
          </a:p>
          <a:p>
            <a:pPr marL="342900" marR="0" lvl="0" indent="-342900">
              <a:lnSpc>
                <a:spcPct val="107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6</a:t>
            </a:fld>
            <a:endParaRPr lang="en-US"/>
          </a:p>
        </p:txBody>
      </p:sp>
    </p:spTree>
    <p:extLst>
      <p:ext uri="{BB962C8B-B14F-4D97-AF65-F5344CB8AC3E}">
        <p14:creationId xmlns:p14="http://schemas.microsoft.com/office/powerpoint/2010/main" val="29320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7</a:t>
            </a:fld>
            <a:endParaRPr lang="en-US"/>
          </a:p>
        </p:txBody>
      </p:sp>
    </p:spTree>
    <p:extLst>
      <p:ext uri="{BB962C8B-B14F-4D97-AF65-F5344CB8AC3E}">
        <p14:creationId xmlns:p14="http://schemas.microsoft.com/office/powerpoint/2010/main" val="9084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https://pixabay.com/photos/stairway-to-heaven-stairs-sky-3692368/</a:t>
            </a:r>
          </a:p>
          <a:p>
            <a:pPr marL="342900" marR="0" lvl="0" indent="-342900">
              <a:lnSpc>
                <a:spcPct val="107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9:2; 19:9,23 24:4, 14,22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8</a:t>
            </a:fld>
            <a:endParaRPr lang="en-US"/>
          </a:p>
        </p:txBody>
      </p:sp>
    </p:spTree>
    <p:extLst>
      <p:ext uri="{BB962C8B-B14F-4D97-AF65-F5344CB8AC3E}">
        <p14:creationId xmlns:p14="http://schemas.microsoft.com/office/powerpoint/2010/main" val="1772563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https://unsplash.com/photos/m_tnGfoHeko</a:t>
            </a:r>
          </a:p>
          <a:p>
            <a:endParaRPr lang="en-US" dirty="0"/>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200" u="sng" dirty="0">
                <a:effectLst/>
                <a:latin typeface="Calibri" panose="020F0502020204030204" pitchFamily="34" charset="0"/>
                <a:ea typeface="Calibri" panose="020F0502020204030204" pitchFamily="34" charset="0"/>
                <a:cs typeface="Calibri" panose="020F0502020204030204" pitchFamily="34" charset="0"/>
              </a:rPr>
              <a:t>Father</a:t>
            </a:r>
            <a:r>
              <a:rPr lang="en-US" sz="1200" dirty="0">
                <a:effectLst/>
                <a:latin typeface="Calibri" panose="020F0502020204030204" pitchFamily="34" charset="0"/>
                <a:ea typeface="Calibri" panose="020F0502020204030204" pitchFamily="34" charset="0"/>
                <a:cs typeface="Calibri" panose="020F0502020204030204" pitchFamily="34" charset="0"/>
              </a:rPr>
              <a:t> John 14:1-5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200" u="sng" dirty="0">
                <a:effectLst/>
                <a:latin typeface="Calibri" panose="020F0502020204030204" pitchFamily="34" charset="0"/>
                <a:ea typeface="Calibri" panose="020F0502020204030204" pitchFamily="34" charset="0"/>
                <a:cs typeface="Calibri" panose="020F0502020204030204" pitchFamily="34" charset="0"/>
              </a:rPr>
              <a:t>Faith</a:t>
            </a:r>
            <a:r>
              <a:rPr lang="en-US" sz="1200" dirty="0">
                <a:effectLst/>
                <a:latin typeface="Calibri" panose="020F0502020204030204" pitchFamily="34" charset="0"/>
                <a:ea typeface="Calibri" panose="020F0502020204030204" pitchFamily="34" charset="0"/>
                <a:cs typeface="Calibri" panose="020F0502020204030204" pitchFamily="34" charset="0"/>
              </a:rPr>
              <a:t> Acts 24:14</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Divine</a:t>
            </a:r>
            <a:r>
              <a:rPr lang="en-US" sz="12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Tells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Know</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4] </a:t>
            </a:r>
            <a:r>
              <a:rPr lang="en-US" sz="1200" u="sng" dirty="0">
                <a:effectLst/>
                <a:latin typeface="Calibri" panose="020F0502020204030204" pitchFamily="34" charset="0"/>
                <a:ea typeface="Calibri" panose="020F0502020204030204" pitchFamily="34" charset="0"/>
                <a:cs typeface="Calibri" panose="020F0502020204030204" pitchFamily="34" charset="0"/>
              </a:rPr>
              <a:t>Does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Devine</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Eternal</a:t>
            </a:r>
            <a:r>
              <a:rPr lang="en-US" sz="12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9</a:t>
            </a:fld>
            <a:endParaRPr lang="en-US"/>
          </a:p>
        </p:txBody>
      </p:sp>
    </p:spTree>
    <p:extLst>
      <p:ext uri="{BB962C8B-B14F-4D97-AF65-F5344CB8AC3E}">
        <p14:creationId xmlns:p14="http://schemas.microsoft.com/office/powerpoint/2010/main" val="309432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descr="A picture containing indoor, sitting, looking, holding&#10;&#10;Description automatically generated">
            <a:extLst>
              <a:ext uri="{FF2B5EF4-FFF2-40B4-BE49-F238E27FC236}">
                <a16:creationId xmlns:a16="http://schemas.microsoft.com/office/drawing/2014/main" id="{6803B406-CBC6-42CB-9446-284C6BB8DD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573BE4A0-7E9F-4D12-A58E-686CD6A98E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C00DA5-7138-4C79-AD74-3080AAAD6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439F8B-CDBA-4596-AA13-4E516844055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A27657FD-4E99-4ED9-9FB9-49CF57D3B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3AC21-3C9E-4217-8008-A9DFD4A5F1DD}"/>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14" name="Picture 13" descr="A picture containing mirror, white, sitting, overhead&#10;&#10;Description automatically generated">
            <a:extLst>
              <a:ext uri="{FF2B5EF4-FFF2-40B4-BE49-F238E27FC236}">
                <a16:creationId xmlns:a16="http://schemas.microsoft.com/office/drawing/2014/main" id="{AA3BFD71-AB6A-4E94-B1B7-572C4B29D4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pic>
        <p:nvPicPr>
          <p:cNvPr id="15" name="Picture 14" descr="A person looking at the camera&#10;&#10;Description automatically generated">
            <a:extLst>
              <a:ext uri="{FF2B5EF4-FFF2-40B4-BE49-F238E27FC236}">
                <a16:creationId xmlns:a16="http://schemas.microsoft.com/office/drawing/2014/main" id="{3FB75E6A-CE9E-4D06-9FD2-823A470FE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6362" b="22357"/>
          <a:stretch/>
        </p:blipFill>
        <p:spPr>
          <a:xfrm>
            <a:off x="6871642" y="99291"/>
            <a:ext cx="5320358" cy="5324764"/>
          </a:xfrm>
          <a:prstGeom prst="rect">
            <a:avLst/>
          </a:prstGeom>
        </p:spPr>
      </p:pic>
    </p:spTree>
    <p:extLst>
      <p:ext uri="{BB962C8B-B14F-4D97-AF65-F5344CB8AC3E}">
        <p14:creationId xmlns:p14="http://schemas.microsoft.com/office/powerpoint/2010/main" val="62097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1D56-54C9-48D0-80C0-911F27125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2F55A-2B28-4B27-9913-9A370AAD7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A3657-9FBF-4E60-9B15-4ECDCA8AB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7FB4B5-2C34-4AB5-87A9-721A182240AB}"/>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9BAE61A2-9BD6-48B9-AE8A-FD861D9BF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A722B-72F5-46BF-89E9-A10FB364D4C1}"/>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404863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5D65-E927-4272-BA92-8DCB5ED4A2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CCB764-55AD-4E38-A4E8-A313B1518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402153-1E87-4D95-9FC9-3AA931B57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8CAF-8C8F-48E7-9AA6-FA090E473D36}"/>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B1DB8026-32A7-47A5-BDEB-814A92C4B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86CE8-9CFB-4A79-BD5D-F13C2522EFF5}"/>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2476053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DF9B-DA57-4B80-AF94-507EDBEA4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7D19F7-14B5-430B-8FFD-7C42DC11C3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D7494-0FAE-4608-B1C0-6DA97FFDA33B}"/>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D625B992-89D2-4EE6-BBE1-DA78D47D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6D615-9634-4CB1-B4A4-389AB9CAE011}"/>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1204519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E70C24-34AA-45D0-B358-17606DC16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A3E6E6-AB24-4AF9-9D4B-F44576B018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614FC-3B07-4A4E-B4BC-1E3688FF082A}"/>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BC3821AA-3489-4914-B087-8F8F73270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73864-97BA-4F99-BFB4-A3D7423DCA7E}"/>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245660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7183-B77C-4DB9-B895-DA2527641A1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7" name="Picture 6" descr="A picture containing mirror, white, sitting, overhead&#10;&#10;Description automatically generated">
            <a:extLst>
              <a:ext uri="{FF2B5EF4-FFF2-40B4-BE49-F238E27FC236}">
                <a16:creationId xmlns:a16="http://schemas.microsoft.com/office/drawing/2014/main" id="{F8E4D561-C695-42B6-95AA-84A6FC3291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spTree>
    <p:extLst>
      <p:ext uri="{BB962C8B-B14F-4D97-AF65-F5344CB8AC3E}">
        <p14:creationId xmlns:p14="http://schemas.microsoft.com/office/powerpoint/2010/main" val="138631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9" name="Picture 18" descr="A picture containing indoor, sitting, looking, holding&#10;&#10;Description automatically generated">
            <a:extLst>
              <a:ext uri="{FF2B5EF4-FFF2-40B4-BE49-F238E27FC236}">
                <a16:creationId xmlns:a16="http://schemas.microsoft.com/office/drawing/2014/main" id="{75510594-A874-4BBA-8C42-27C6F190FF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2D627183-B77C-4DB9-B895-DA2527641A18}"/>
              </a:ext>
            </a:extLst>
          </p:cNvPr>
          <p:cNvSpPr>
            <a:spLocks noGrp="1"/>
          </p:cNvSpPr>
          <p:nvPr>
            <p:ph type="title"/>
          </p:nvPr>
        </p:nvSpPr>
        <p:spPr/>
        <p:txBody>
          <a:bodyPr>
            <a:noAutofit/>
          </a:bodyPr>
          <a:lstStyle>
            <a:lvl1pPr>
              <a:defRPr sz="6000"/>
            </a:lvl1pPr>
          </a:lstStyle>
          <a:p>
            <a:r>
              <a:rPr lang="en-US" dirty="0"/>
              <a:t>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12" name="Picture 11" descr="A picture containing mirror, white, sitting, overhead&#10;&#10;Description automatically generated">
            <a:extLst>
              <a:ext uri="{FF2B5EF4-FFF2-40B4-BE49-F238E27FC236}">
                <a16:creationId xmlns:a16="http://schemas.microsoft.com/office/drawing/2014/main" id="{09428CAA-B7E7-4DCB-B1B8-D86B49D3E9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spTree>
    <p:extLst>
      <p:ext uri="{BB962C8B-B14F-4D97-AF65-F5344CB8AC3E}">
        <p14:creationId xmlns:p14="http://schemas.microsoft.com/office/powerpoint/2010/main" val="188565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7183-B77C-4DB9-B895-DA2527641A18}"/>
              </a:ext>
            </a:extLst>
          </p:cNvPr>
          <p:cNvSpPr>
            <a:spLocks noGrp="1"/>
          </p:cNvSpPr>
          <p:nvPr>
            <p:ph type="title" hasCustomPrompt="1"/>
          </p:nvPr>
        </p:nvSpPr>
        <p:spPr>
          <a:xfrm>
            <a:off x="73892" y="-1"/>
            <a:ext cx="12118108" cy="1228437"/>
          </a:xfrm>
        </p:spPr>
        <p:txBody>
          <a:bodyPr>
            <a:noAutofit/>
          </a:bodyPr>
          <a:lstStyle>
            <a:lvl1pPr algn="l">
              <a:defRPr sz="6000"/>
            </a:lvl1pPr>
          </a:lstStyle>
          <a:p>
            <a:r>
              <a:rPr lang="en-US" dirty="0"/>
              <a:t>  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a:xfrm>
            <a:off x="341745" y="1533236"/>
            <a:ext cx="11573163" cy="4643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414147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C109-1675-453B-967C-D542EE035F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5E0457-032D-4E76-97A5-22DA394F2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38F56-2F24-449D-AD32-7F10F9C5E203}"/>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424F65B8-3B71-4E3B-9FEA-CF2ED137A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810D3-2B8D-4533-8005-0754D79714D2}"/>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131221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5EAD-A1A9-41AD-8E0A-21E19D4FD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685B9-6769-4E10-BF0E-FAD0253CDB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E2329F-9A3B-460C-88E1-414EFBE8F1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486162-9CFB-49E0-859E-FC5A596FC71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65588C79-1B2F-4458-8798-5D0377C70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FDD16-66E3-4114-9D79-6190699B78D5}"/>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47032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147C8-B0B8-4744-81C3-1B55E27FAFFC}"/>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F098F62-6528-4119-820A-CF6340C03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F1D0E2-077E-47F7-AD60-BA73BAFE7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050F98-FBC6-439C-A4B3-23FB643F5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F15DFF-3CA6-45AB-9B25-F6EE34004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63C53-66DC-4B43-BBB6-32A81064DDE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8" name="Footer Placeholder 7">
            <a:extLst>
              <a:ext uri="{FF2B5EF4-FFF2-40B4-BE49-F238E27FC236}">
                <a16:creationId xmlns:a16="http://schemas.microsoft.com/office/drawing/2014/main" id="{253D70FD-381C-4A43-859A-6D09DFDF67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28D0AE-B6A6-4928-A6D0-3334C1F11EE8}"/>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24006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D4CA-4243-4F5F-9526-497459B112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581031-D837-4D2D-B89D-38A3ECAEE5AE}"/>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4" name="Footer Placeholder 3">
            <a:extLst>
              <a:ext uri="{FF2B5EF4-FFF2-40B4-BE49-F238E27FC236}">
                <a16:creationId xmlns:a16="http://schemas.microsoft.com/office/drawing/2014/main" id="{7F5A2924-B8B8-4EA1-99C1-F178EBE0E1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8BD223-9DD9-4E1E-AD1F-C11758865FD3}"/>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05373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D1FC8-32D0-42A0-A13E-E9DF52D5C6D4}"/>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3" name="Footer Placeholder 2">
            <a:extLst>
              <a:ext uri="{FF2B5EF4-FFF2-40B4-BE49-F238E27FC236}">
                <a16:creationId xmlns:a16="http://schemas.microsoft.com/office/drawing/2014/main" id="{D0E3076A-7297-40B5-86A5-DE3DA88365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DF267E-6DFC-43A2-954B-D6144D831929}"/>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838643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mirror, light&#10;&#10;Description automatically generated">
            <a:extLst>
              <a:ext uri="{FF2B5EF4-FFF2-40B4-BE49-F238E27FC236}">
                <a16:creationId xmlns:a16="http://schemas.microsoft.com/office/drawing/2014/main" id="{834C8F14-7BA4-4629-8290-039C17A4F5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3E1D15B4-0DB5-46C5-B908-81DCC442410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2"/>
            <a:ext cx="12344400" cy="6858002"/>
          </a:xfrm>
          <a:prstGeom prst="rect">
            <a:avLst/>
          </a:prstGeom>
        </p:spPr>
      </p:pic>
      <p:sp>
        <p:nvSpPr>
          <p:cNvPr id="2" name="Title Placeholder 1">
            <a:extLst>
              <a:ext uri="{FF2B5EF4-FFF2-40B4-BE49-F238E27FC236}">
                <a16:creationId xmlns:a16="http://schemas.microsoft.com/office/drawing/2014/main" id="{C0717B1E-C0DA-4EC8-A191-0801DF8AD59E}"/>
              </a:ext>
            </a:extLst>
          </p:cNvPr>
          <p:cNvSpPr>
            <a:spLocks noGrp="1"/>
          </p:cNvSpPr>
          <p:nvPr>
            <p:ph type="title"/>
          </p:nvPr>
        </p:nvSpPr>
        <p:spPr>
          <a:xfrm>
            <a:off x="73892" y="-1"/>
            <a:ext cx="7259782" cy="122843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AF58B10-0BBF-4D3A-91AF-3799CF77D937}"/>
              </a:ext>
            </a:extLst>
          </p:cNvPr>
          <p:cNvSpPr>
            <a:spLocks noGrp="1"/>
          </p:cNvSpPr>
          <p:nvPr>
            <p:ph type="body" idx="1"/>
          </p:nvPr>
        </p:nvSpPr>
        <p:spPr>
          <a:xfrm>
            <a:off x="341746" y="1533236"/>
            <a:ext cx="7811654" cy="46437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CD50A0-6ABF-42B4-A29B-8FF27BB08E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ECF38702-9533-4CAB-956A-098856863C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273D53-64CE-42A3-B10F-27305CE360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45F08-EE30-4908-BB2F-9D147742E20D}" type="slidenum">
              <a:rPr lang="en-US" smtClean="0"/>
              <a:t>‹#›</a:t>
            </a:fld>
            <a:endParaRPr lang="en-US"/>
          </a:p>
        </p:txBody>
      </p:sp>
    </p:spTree>
    <p:extLst>
      <p:ext uri="{BB962C8B-B14F-4D97-AF65-F5344CB8AC3E}">
        <p14:creationId xmlns:p14="http://schemas.microsoft.com/office/powerpoint/2010/main" val="2355893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6"/>
            <a:ext cx="7230035" cy="5163671"/>
          </a:xfrm>
        </p:spPr>
        <p:txBody>
          <a:bodyPr>
            <a:noAutofit/>
          </a:bodyPr>
          <a:lstStyle/>
          <a:p>
            <a:r>
              <a:rPr lang="en-US" sz="7200" b="1" dirty="0">
                <a:solidFill>
                  <a:schemeClr val="bg1"/>
                </a:solidFill>
                <a:latin typeface="+mn-lt"/>
              </a:rPr>
              <a:t>  </a:t>
            </a:r>
            <a:r>
              <a:rPr lang="en-US" sz="7200" b="1" dirty="0">
                <a:solidFill>
                  <a:schemeClr val="bg1"/>
                </a:solidFill>
              </a:rPr>
              <a:t>Seeing  </a:t>
            </a:r>
            <a:br>
              <a:rPr lang="en-US" sz="7200" b="1" dirty="0">
                <a:solidFill>
                  <a:schemeClr val="bg1"/>
                </a:solidFill>
              </a:rPr>
            </a:br>
            <a:r>
              <a:rPr lang="en-US" sz="7200" b="1" dirty="0">
                <a:solidFill>
                  <a:schemeClr val="bg1"/>
                </a:solidFill>
              </a:rPr>
              <a:t> Jesus as</a:t>
            </a:r>
            <a:br>
              <a:rPr lang="en-US" sz="7200" b="1" dirty="0">
                <a:solidFill>
                  <a:schemeClr val="bg1"/>
                </a:solidFill>
              </a:rPr>
            </a:br>
            <a:r>
              <a:rPr lang="en-US" sz="8800" b="1" dirty="0">
                <a:solidFill>
                  <a:schemeClr val="bg1"/>
                </a:solidFill>
              </a:rPr>
              <a:t>He Saw</a:t>
            </a:r>
            <a:br>
              <a:rPr lang="en-US" sz="7200" b="1" dirty="0">
                <a:solidFill>
                  <a:schemeClr val="bg1"/>
                </a:solidFill>
              </a:rPr>
            </a:br>
            <a:r>
              <a:rPr lang="en-US" sz="7200" b="1" dirty="0">
                <a:solidFill>
                  <a:schemeClr val="bg1"/>
                </a:solidFill>
              </a:rPr>
              <a:t> </a:t>
            </a:r>
            <a:r>
              <a:rPr lang="en-US" sz="11000" b="1" dirty="0">
                <a:solidFill>
                  <a:schemeClr val="bg1"/>
                </a:solidFill>
              </a:rPr>
              <a:t>Himself</a:t>
            </a:r>
          </a:p>
        </p:txBody>
      </p:sp>
      <p:pic>
        <p:nvPicPr>
          <p:cNvPr id="3" name="Picture 2">
            <a:extLst>
              <a:ext uri="{FF2B5EF4-FFF2-40B4-BE49-F238E27FC236}">
                <a16:creationId xmlns:a16="http://schemas.microsoft.com/office/drawing/2014/main" id="{CD3DADB2-3987-4853-9FE9-792677DCC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355599" y="258388"/>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469221"/>
      </p:ext>
    </p:extLst>
  </p:cSld>
  <p:clrMapOvr>
    <a:masterClrMapping/>
  </p:clrMapOvr>
  <mc:AlternateContent xmlns:mc="http://schemas.openxmlformats.org/markup-compatibility/2006">
    <mc:Choice xmlns:p14="http://schemas.microsoft.com/office/powerpoint/2010/main" Requires="p14">
      <p:transition p14:dur="400">
        <p:circle/>
      </p:transition>
    </mc:Choice>
    <mc:Fallback>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u="sng" dirty="0">
                <a:effectLst>
                  <a:glow rad="127000">
                    <a:schemeClr val="tx1"/>
                  </a:glow>
                  <a:outerShdw blurRad="38100" dist="38100" dir="2700000" algn="tl">
                    <a:srgbClr val="000000">
                      <a:alpha val="43137"/>
                    </a:srgbClr>
                  </a:outerShdw>
                </a:effectLst>
              </a:rPr>
              <a:t>Divine</a:t>
            </a:r>
            <a:r>
              <a:rPr lang="en-US" dirty="0"/>
              <a:t> Truth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6" y="1533236"/>
            <a:ext cx="6721526" cy="4643727"/>
          </a:xfrm>
        </p:spPr>
        <p:txBody>
          <a:bodyPr>
            <a:noAutofit/>
          </a:bodyPr>
          <a:lstStyle/>
          <a:p>
            <a:r>
              <a:rPr lang="en-US" i="0" u="none" strike="noStrike" baseline="0" dirty="0"/>
              <a:t> </a:t>
            </a:r>
            <a:r>
              <a:rPr lang="en-US" i="0" u="none" strike="noStrike" baseline="30000" dirty="0"/>
              <a:t>1 John 5:20</a:t>
            </a:r>
            <a:r>
              <a:rPr lang="en-US" i="0" u="none" strike="noStrike" baseline="0" dirty="0"/>
              <a:t> We know also that the Son of God has come and has given us understanding, so that we may know </a:t>
            </a:r>
            <a:r>
              <a:rPr lang="en-US" i="0" u="none" strike="noStrike" baseline="0" dirty="0">
                <a:effectLst>
                  <a:glow rad="127000">
                    <a:schemeClr val="tx1"/>
                  </a:glow>
                  <a:outerShdw blurRad="38100" dist="38100" dir="2700000" algn="tl">
                    <a:srgbClr val="000000">
                      <a:alpha val="43137"/>
                    </a:srgbClr>
                  </a:outerShdw>
                </a:effectLst>
              </a:rPr>
              <a:t>him who is true</a:t>
            </a:r>
            <a:r>
              <a:rPr lang="en-US" i="0" u="none" strike="noStrike" baseline="0" dirty="0"/>
              <a:t>. And we are in </a:t>
            </a:r>
            <a:r>
              <a:rPr lang="en-US" i="0" u="none" strike="noStrike" baseline="0" dirty="0">
                <a:effectLst>
                  <a:glow rad="127000">
                    <a:schemeClr val="tx1"/>
                  </a:glow>
                  <a:outerShdw blurRad="38100" dist="38100" dir="2700000" algn="tl">
                    <a:srgbClr val="000000">
                      <a:alpha val="43137"/>
                    </a:srgbClr>
                  </a:outerShdw>
                </a:effectLst>
              </a:rPr>
              <a:t>him who is true</a:t>
            </a:r>
            <a:r>
              <a:rPr lang="en-US" i="0" u="none" strike="noStrike" baseline="0" dirty="0"/>
              <a:t>--even in his Son Jesus Christ. </a:t>
            </a:r>
            <a:r>
              <a:rPr lang="en-US" i="0" u="none" strike="noStrike" baseline="0" dirty="0">
                <a:effectLst>
                  <a:glow rad="127000">
                    <a:schemeClr val="tx1"/>
                  </a:glow>
                  <a:outerShdw blurRad="38100" dist="38100" dir="2700000" algn="tl">
                    <a:srgbClr val="000000">
                      <a:alpha val="43137"/>
                    </a:srgbClr>
                  </a:outerShdw>
                </a:effectLst>
              </a:rPr>
              <a:t>He is the true God </a:t>
            </a:r>
            <a:r>
              <a:rPr lang="en-US" i="0" u="none" strike="noStrike" baseline="0" dirty="0"/>
              <a:t>and eternal life. </a:t>
            </a:r>
            <a:endParaRPr lang="en-US" dirty="0"/>
          </a:p>
        </p:txBody>
      </p:sp>
      <p:pic>
        <p:nvPicPr>
          <p:cNvPr id="9" name="Picture 8" descr="A person looking at the camera&#10;&#10;Description automatically generated">
            <a:extLst>
              <a:ext uri="{FF2B5EF4-FFF2-40B4-BE49-F238E27FC236}">
                <a16:creationId xmlns:a16="http://schemas.microsoft.com/office/drawing/2014/main" id="{8D7AEFF4-5389-4BFB-8A1C-74F5CE367BA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56362" r="-6750" b="22357"/>
          <a:stretch/>
        </p:blipFill>
        <p:spPr>
          <a:xfrm>
            <a:off x="6779449" y="-1"/>
            <a:ext cx="6143239" cy="5324765"/>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D954137E-6ABA-4D7B-8A3B-FCE395E0ACD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56362" r="-6750" b="22357"/>
          <a:stretch/>
        </p:blipFill>
        <p:spPr>
          <a:xfrm>
            <a:off x="6779448" y="-2"/>
            <a:ext cx="6143239" cy="5324765"/>
          </a:xfrm>
          <a:prstGeom prst="rect">
            <a:avLst/>
          </a:prstGeom>
        </p:spPr>
      </p:pic>
    </p:spTree>
    <p:extLst>
      <p:ext uri="{BB962C8B-B14F-4D97-AF65-F5344CB8AC3E}">
        <p14:creationId xmlns:p14="http://schemas.microsoft.com/office/powerpoint/2010/main" val="3149147390"/>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u="sng" dirty="0">
                <a:effectLst>
                  <a:glow rad="127000">
                    <a:schemeClr val="tx1"/>
                  </a:glow>
                  <a:outerShdw blurRad="38100" dist="38100" dir="2700000" algn="tl">
                    <a:srgbClr val="000000">
                      <a:alpha val="43137"/>
                    </a:srgbClr>
                  </a:outerShdw>
                </a:effectLst>
              </a:rPr>
              <a:t>Full</a:t>
            </a:r>
            <a:r>
              <a:rPr lang="en-US" dirty="0"/>
              <a:t> of Truth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6" y="1533236"/>
            <a:ext cx="6721526" cy="4643727"/>
          </a:xfrm>
        </p:spPr>
        <p:txBody>
          <a:bodyPr>
            <a:normAutofit/>
          </a:bodyPr>
          <a:lstStyle/>
          <a:p>
            <a:r>
              <a:rPr lang="en-US" i="0" u="none" strike="noStrike" baseline="30000" dirty="0"/>
              <a:t>John 1:14 </a:t>
            </a:r>
            <a:r>
              <a:rPr lang="en-US" i="0" u="none" strike="noStrike" baseline="0" dirty="0"/>
              <a:t>The Word became flesh and made his dwelling among us. We have seen his glory, the glory of the One and Only, who came from the Father, </a:t>
            </a:r>
            <a:r>
              <a:rPr lang="en-US" i="0" u="none" strike="noStrike" baseline="0" dirty="0">
                <a:effectLst>
                  <a:glow rad="127000">
                    <a:schemeClr val="tx1"/>
                  </a:glow>
                  <a:outerShdw blurRad="38100" dist="38100" dir="2700000" algn="tl">
                    <a:srgbClr val="000000">
                      <a:alpha val="43137"/>
                    </a:srgbClr>
                  </a:outerShdw>
                </a:effectLst>
              </a:rPr>
              <a:t>full of </a:t>
            </a:r>
            <a:r>
              <a:rPr lang="en-US" i="0" u="none" strike="noStrike" baseline="0" dirty="0"/>
              <a:t>grace and </a:t>
            </a:r>
            <a:r>
              <a:rPr lang="en-US" i="0" u="none" strike="noStrike" baseline="0" dirty="0">
                <a:effectLst>
                  <a:glow rad="127000">
                    <a:schemeClr val="tx1"/>
                  </a:glow>
                  <a:outerShdw blurRad="38100" dist="38100" dir="2700000" algn="tl">
                    <a:srgbClr val="000000">
                      <a:alpha val="43137"/>
                    </a:srgbClr>
                  </a:outerShdw>
                </a:effectLst>
              </a:rPr>
              <a:t>truth</a:t>
            </a:r>
            <a:r>
              <a:rPr lang="en-US" i="0" u="none" strike="noStrike" baseline="0" dirty="0"/>
              <a:t>. …  </a:t>
            </a:r>
            <a:r>
              <a:rPr lang="en-US" i="0" u="none" strike="noStrike" baseline="30000" dirty="0"/>
              <a:t>17</a:t>
            </a:r>
            <a:r>
              <a:rPr lang="en-US" i="0" u="none" strike="noStrike" baseline="0" dirty="0"/>
              <a:t> For the law was given through Moses; grace and </a:t>
            </a:r>
            <a:r>
              <a:rPr lang="en-US" i="0" u="none" strike="noStrike" baseline="0" dirty="0">
                <a:effectLst>
                  <a:glow rad="127000">
                    <a:schemeClr val="tx1"/>
                  </a:glow>
                  <a:outerShdw blurRad="38100" dist="38100" dir="2700000" algn="tl">
                    <a:srgbClr val="000000">
                      <a:alpha val="43137"/>
                    </a:srgbClr>
                  </a:outerShdw>
                </a:effectLst>
              </a:rPr>
              <a:t>truth came through Jesus Christ</a:t>
            </a:r>
            <a:r>
              <a:rPr lang="en-US" i="0" u="none" strike="noStrike" baseline="0" dirty="0"/>
              <a:t>. </a:t>
            </a:r>
            <a:endParaRPr lang="en-US" dirty="0"/>
          </a:p>
        </p:txBody>
      </p:sp>
      <p:pic>
        <p:nvPicPr>
          <p:cNvPr id="7" name="Picture 6" descr="A picture containing person, laying&#10;&#10;Description automatically generated">
            <a:extLst>
              <a:ext uri="{FF2B5EF4-FFF2-40B4-BE49-F238E27FC236}">
                <a16:creationId xmlns:a16="http://schemas.microsoft.com/office/drawing/2014/main" id="{5745B593-BB11-4300-9475-3A486CE19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605" y="-120771"/>
            <a:ext cx="6398809" cy="5382884"/>
          </a:xfrm>
          <a:prstGeom prst="rect">
            <a:avLst/>
          </a:prstGeom>
        </p:spPr>
      </p:pic>
    </p:spTree>
    <p:extLst>
      <p:ext uri="{BB962C8B-B14F-4D97-AF65-F5344CB8AC3E}">
        <p14:creationId xmlns:p14="http://schemas.microsoft.com/office/powerpoint/2010/main" val="3336922465"/>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DAC3532-D38D-4309-B5C1-E5CD3E3F1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090" y="-2"/>
            <a:ext cx="6930042" cy="5107441"/>
          </a:xfrm>
          <a:prstGeom prst="rect">
            <a:avLst/>
          </a:prstGeom>
        </p:spPr>
      </p:pic>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u="sng" dirty="0">
                <a:effectLst>
                  <a:glow rad="127000">
                    <a:schemeClr val="tx1"/>
                  </a:glow>
                  <a:outerShdw blurRad="38100" dist="38100" dir="2700000" algn="tl">
                    <a:srgbClr val="000000">
                      <a:alpha val="43137"/>
                    </a:srgbClr>
                  </a:outerShdw>
                </a:effectLst>
              </a:rPr>
              <a:t>Tells</a:t>
            </a:r>
            <a:r>
              <a:rPr lang="en-US" dirty="0"/>
              <a:t> the Truth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6" y="1533236"/>
            <a:ext cx="6821054" cy="4643727"/>
          </a:xfrm>
        </p:spPr>
        <p:txBody>
          <a:bodyPr>
            <a:normAutofit/>
          </a:bodyPr>
          <a:lstStyle/>
          <a:p>
            <a:r>
              <a:rPr lang="en-US" i="0" u="none" strike="noStrike" baseline="30000" dirty="0">
                <a:latin typeface="Arial" panose="020B0604020202020204" pitchFamily="34" charset="0"/>
              </a:rPr>
              <a:t>John 17:17</a:t>
            </a:r>
            <a:r>
              <a:rPr lang="en-US" i="0" u="none" strike="noStrike" baseline="0" dirty="0">
                <a:latin typeface="Arial" panose="020B0604020202020204" pitchFamily="34" charset="0"/>
              </a:rPr>
              <a:t> Sanctify them by the truth; your </a:t>
            </a:r>
            <a:r>
              <a:rPr lang="en-US" i="0" u="none" strike="noStrike" baseline="0" dirty="0">
                <a:effectLst>
                  <a:glow rad="127000">
                    <a:schemeClr val="tx1"/>
                  </a:glow>
                  <a:outerShdw blurRad="38100" dist="38100" dir="2700000" algn="tl">
                    <a:srgbClr val="000000">
                      <a:alpha val="43137"/>
                    </a:srgbClr>
                  </a:outerShdw>
                </a:effectLst>
                <a:latin typeface="Arial" panose="020B0604020202020204" pitchFamily="34" charset="0"/>
              </a:rPr>
              <a:t>word is truth</a:t>
            </a:r>
            <a:r>
              <a:rPr lang="en-US" i="0" u="none" strike="noStrike" baseline="0" dirty="0">
                <a:latin typeface="Arial" panose="020B0604020202020204" pitchFamily="34" charset="0"/>
              </a:rPr>
              <a:t>. </a:t>
            </a:r>
          </a:p>
          <a:p>
            <a:endParaRPr lang="en-US" dirty="0">
              <a:latin typeface="Arial" panose="020B0604020202020204" pitchFamily="34" charset="0"/>
            </a:endParaRPr>
          </a:p>
          <a:p>
            <a:r>
              <a:rPr lang="en-US" dirty="0">
                <a:latin typeface="Arial" panose="020B0604020202020204" pitchFamily="34" charset="0"/>
              </a:rPr>
              <a:t>Over 75 times Jesus says:</a:t>
            </a:r>
            <a:br>
              <a:rPr lang="en-US" dirty="0">
                <a:latin typeface="Arial" panose="020B0604020202020204" pitchFamily="34" charset="0"/>
              </a:rPr>
            </a:br>
            <a:r>
              <a:rPr lang="en-US" dirty="0">
                <a:latin typeface="Arial" panose="020B0604020202020204" pitchFamily="34" charset="0"/>
              </a:rPr>
              <a:t>“</a:t>
            </a:r>
            <a:r>
              <a:rPr lang="en-US" dirty="0">
                <a:effectLst>
                  <a:glow rad="127000">
                    <a:schemeClr val="tx1"/>
                  </a:glow>
                  <a:outerShdw blurRad="38100" dist="38100" dir="2700000" algn="tl">
                    <a:srgbClr val="000000">
                      <a:alpha val="43137"/>
                    </a:srgbClr>
                  </a:outerShdw>
                </a:effectLst>
                <a:latin typeface="Arial" panose="020B0604020202020204" pitchFamily="34" charset="0"/>
              </a:rPr>
              <a:t>I tell you the truth</a:t>
            </a:r>
            <a:r>
              <a:rPr lang="en-US" dirty="0">
                <a:latin typeface="Arial" panose="020B0604020202020204" pitchFamily="34" charset="0"/>
              </a:rPr>
              <a:t>,”</a:t>
            </a:r>
            <a:endParaRPr lang="en-US" dirty="0"/>
          </a:p>
        </p:txBody>
      </p:sp>
    </p:spTree>
    <p:extLst>
      <p:ext uri="{BB962C8B-B14F-4D97-AF65-F5344CB8AC3E}">
        <p14:creationId xmlns:p14="http://schemas.microsoft.com/office/powerpoint/2010/main" val="2299689985"/>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DAC3532-D38D-4309-B5C1-E5CD3E3F1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090" y="-2"/>
            <a:ext cx="6930042" cy="5107441"/>
          </a:xfrm>
          <a:prstGeom prst="rect">
            <a:avLst/>
          </a:prstGeom>
        </p:spPr>
      </p:pic>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u="sng" dirty="0">
                <a:effectLst>
                  <a:glow rad="127000">
                    <a:schemeClr val="tx1"/>
                  </a:glow>
                  <a:outerShdw blurRad="38100" dist="38100" dir="2700000" algn="tl">
                    <a:srgbClr val="000000">
                      <a:alpha val="43137"/>
                    </a:srgbClr>
                  </a:outerShdw>
                </a:effectLst>
              </a:rPr>
              <a:t>Tells</a:t>
            </a:r>
            <a:r>
              <a:rPr lang="en-US" dirty="0"/>
              <a:t> the Truth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5" y="1435262"/>
            <a:ext cx="8198098" cy="4643727"/>
          </a:xfrm>
        </p:spPr>
        <p:txBody>
          <a:bodyPr>
            <a:noAutofit/>
          </a:bodyPr>
          <a:lstStyle/>
          <a:p>
            <a:pPr algn="l" rtl="0"/>
            <a:r>
              <a:rPr lang="en-US" i="0" u="none" strike="noStrike" baseline="30000" dirty="0"/>
              <a:t>John 8:28</a:t>
            </a:r>
            <a:r>
              <a:rPr lang="en-US" i="0" u="none" strike="noStrike" baseline="0" dirty="0"/>
              <a:t> So Jesus said, "</a:t>
            </a:r>
            <a:r>
              <a:rPr lang="en-US" i="0" u="none" strike="noStrike" baseline="0" dirty="0">
                <a:effectLst>
                  <a:glow rad="127000">
                    <a:schemeClr val="tx1"/>
                  </a:glow>
                  <a:outerShdw blurRad="38100" dist="38100" dir="2700000" algn="tl">
                    <a:srgbClr val="000000">
                      <a:alpha val="43137"/>
                    </a:srgbClr>
                  </a:outerShdw>
                </a:effectLst>
              </a:rPr>
              <a:t>When </a:t>
            </a:r>
            <a:br>
              <a:rPr lang="en-US" i="0" u="none" strike="noStrike" baseline="0" dirty="0">
                <a:effectLst>
                  <a:glow rad="127000">
                    <a:schemeClr val="tx1"/>
                  </a:glow>
                  <a:outerShdw blurRad="38100" dist="38100" dir="2700000" algn="tl">
                    <a:srgbClr val="000000">
                      <a:alpha val="43137"/>
                    </a:srgbClr>
                  </a:outerShdw>
                </a:effectLst>
              </a:rPr>
            </a:br>
            <a:r>
              <a:rPr lang="en-US" i="0" u="none" strike="noStrike" baseline="0" dirty="0">
                <a:effectLst>
                  <a:glow rad="127000">
                    <a:schemeClr val="tx1"/>
                  </a:glow>
                  <a:outerShdw blurRad="38100" dist="38100" dir="2700000" algn="tl">
                    <a:srgbClr val="000000">
                      <a:alpha val="43137"/>
                    </a:srgbClr>
                  </a:outerShdw>
                </a:effectLst>
              </a:rPr>
              <a:t>you have lifted up the Son of </a:t>
            </a:r>
            <a:br>
              <a:rPr lang="en-US" i="0" u="none" strike="noStrike" baseline="0" dirty="0">
                <a:effectLst>
                  <a:glow rad="127000">
                    <a:schemeClr val="tx1"/>
                  </a:glow>
                  <a:outerShdw blurRad="38100" dist="38100" dir="2700000" algn="tl">
                    <a:srgbClr val="000000">
                      <a:alpha val="43137"/>
                    </a:srgbClr>
                  </a:outerShdw>
                </a:effectLst>
              </a:rPr>
            </a:br>
            <a:r>
              <a:rPr lang="en-US" i="0" u="none" strike="noStrike" baseline="0" dirty="0">
                <a:effectLst>
                  <a:glow rad="127000">
                    <a:schemeClr val="tx1"/>
                  </a:glow>
                  <a:outerShdw blurRad="38100" dist="38100" dir="2700000" algn="tl">
                    <a:srgbClr val="000000">
                      <a:alpha val="43137"/>
                    </a:srgbClr>
                  </a:outerShdw>
                </a:effectLst>
              </a:rPr>
              <a:t>Man, then you will know that </a:t>
            </a:r>
            <a:br>
              <a:rPr lang="en-US" i="0" u="none" strike="noStrike" baseline="0" dirty="0">
                <a:effectLst>
                  <a:glow rad="127000">
                    <a:schemeClr val="tx1"/>
                  </a:glow>
                  <a:outerShdw blurRad="38100" dist="38100" dir="2700000" algn="tl">
                    <a:srgbClr val="000000">
                      <a:alpha val="43137"/>
                    </a:srgbClr>
                  </a:outerShdw>
                </a:effectLst>
              </a:rPr>
            </a:br>
            <a:r>
              <a:rPr lang="en-US" i="0" u="none" strike="noStrike" baseline="0" dirty="0">
                <a:effectLst>
                  <a:glow rad="127000">
                    <a:schemeClr val="tx1"/>
                  </a:glow>
                  <a:outerShdw blurRad="38100" dist="38100" dir="2700000" algn="tl">
                    <a:srgbClr val="000000">
                      <a:alpha val="43137"/>
                    </a:srgbClr>
                  </a:outerShdw>
                </a:effectLst>
              </a:rPr>
              <a:t>I am</a:t>
            </a:r>
            <a:r>
              <a:rPr lang="en-US" i="0" u="none" strike="noStrike" baseline="0" dirty="0"/>
              <a:t> </a:t>
            </a:r>
            <a:r>
              <a:rPr lang="en-US" i="1" u="none" strike="noStrike" baseline="0" dirty="0"/>
              <a:t>the one I claim to be …</a:t>
            </a:r>
            <a:endParaRPr lang="en-US" i="0" u="none" strike="noStrike" baseline="0" dirty="0"/>
          </a:p>
          <a:p>
            <a:pPr algn="l" rtl="0"/>
            <a:r>
              <a:rPr lang="en-US" i="0" u="none" strike="noStrike" baseline="0" dirty="0"/>
              <a:t> </a:t>
            </a:r>
            <a:endParaRPr lang="en-US" dirty="0"/>
          </a:p>
        </p:txBody>
      </p:sp>
      <p:pic>
        <p:nvPicPr>
          <p:cNvPr id="6" name="Picture 5">
            <a:extLst>
              <a:ext uri="{FF2B5EF4-FFF2-40B4-BE49-F238E27FC236}">
                <a16:creationId xmlns:a16="http://schemas.microsoft.com/office/drawing/2014/main" id="{0F7690F1-C56F-4BC6-BC7B-70FEC93CC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527" y="-3"/>
            <a:ext cx="4773160" cy="4595436"/>
          </a:xfrm>
          <a:prstGeom prst="rect">
            <a:avLst/>
          </a:prstGeom>
        </p:spPr>
      </p:pic>
    </p:spTree>
    <p:extLst>
      <p:ext uri="{BB962C8B-B14F-4D97-AF65-F5344CB8AC3E}">
        <p14:creationId xmlns:p14="http://schemas.microsoft.com/office/powerpoint/2010/main" val="2507606295"/>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DAC3532-D38D-4309-B5C1-E5CD3E3F1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090" y="-2"/>
            <a:ext cx="6930042" cy="5107441"/>
          </a:xfrm>
          <a:prstGeom prst="rect">
            <a:avLst/>
          </a:prstGeom>
        </p:spPr>
      </p:pic>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u="sng" dirty="0">
                <a:effectLst>
                  <a:glow rad="127000">
                    <a:schemeClr val="tx1"/>
                  </a:glow>
                  <a:outerShdw blurRad="38100" dist="38100" dir="2700000" algn="tl">
                    <a:srgbClr val="000000">
                      <a:alpha val="43137"/>
                    </a:srgbClr>
                  </a:outerShdw>
                </a:effectLst>
              </a:rPr>
              <a:t>Tells</a:t>
            </a:r>
            <a:r>
              <a:rPr lang="en-US" dirty="0"/>
              <a:t> the Truth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5" y="1435262"/>
            <a:ext cx="8198098" cy="4643727"/>
          </a:xfrm>
        </p:spPr>
        <p:txBody>
          <a:bodyPr>
            <a:noAutofit/>
          </a:bodyPr>
          <a:lstStyle/>
          <a:p>
            <a:pPr algn="l" rtl="0"/>
            <a:r>
              <a:rPr lang="en-US" i="0" u="none" strike="noStrike" baseline="30000" dirty="0"/>
              <a:t>John 8:28</a:t>
            </a:r>
            <a:r>
              <a:rPr lang="en-US" i="0" u="none" strike="noStrike" baseline="0" dirty="0"/>
              <a:t> So Jesus said, "When </a:t>
            </a:r>
            <a:br>
              <a:rPr lang="en-US" i="0" u="none" strike="noStrike" baseline="0" dirty="0"/>
            </a:br>
            <a:r>
              <a:rPr lang="en-US" i="0" u="none" strike="noStrike" baseline="0" dirty="0"/>
              <a:t>you have lifted up the Son of </a:t>
            </a:r>
            <a:br>
              <a:rPr lang="en-US" i="0" u="none" strike="noStrike" baseline="0" dirty="0"/>
            </a:br>
            <a:r>
              <a:rPr lang="en-US" i="0" u="none" strike="noStrike" baseline="0" dirty="0"/>
              <a:t>Man, then you will know that </a:t>
            </a:r>
            <a:br>
              <a:rPr lang="en-US" i="0" u="none" strike="noStrike" baseline="0" dirty="0"/>
            </a:br>
            <a:r>
              <a:rPr lang="en-US" i="0" u="none" strike="noStrike" baseline="0" dirty="0"/>
              <a:t>I am </a:t>
            </a:r>
            <a:r>
              <a:rPr lang="en-US" i="1" u="none" strike="noStrike" baseline="0" dirty="0"/>
              <a:t>the one I claim to be …</a:t>
            </a:r>
            <a:endParaRPr lang="en-US" i="0" u="none" strike="noStrike" baseline="0" dirty="0"/>
          </a:p>
          <a:p>
            <a:pPr algn="l" rtl="0"/>
            <a:r>
              <a:rPr lang="en-US" i="0" u="none" strike="noStrike" baseline="0" dirty="0"/>
              <a:t> </a:t>
            </a:r>
            <a:r>
              <a:rPr lang="en-US" i="0" u="none" strike="noStrike" baseline="30000" dirty="0"/>
              <a:t>31</a:t>
            </a:r>
            <a:r>
              <a:rPr lang="en-US" i="0" u="none" strike="noStrike" baseline="0" dirty="0"/>
              <a:t> To the Jews who had believed </a:t>
            </a:r>
            <a:br>
              <a:rPr lang="en-US" i="0" u="none" strike="noStrike" baseline="0" dirty="0"/>
            </a:br>
            <a:r>
              <a:rPr lang="en-US" i="0" u="none" strike="noStrike" baseline="0" dirty="0"/>
              <a:t>him, Jesus said, "</a:t>
            </a:r>
            <a:r>
              <a:rPr lang="en-US" i="0" u="none" strike="noStrike" baseline="0" dirty="0">
                <a:effectLst>
                  <a:glow rad="127000">
                    <a:schemeClr val="tx1"/>
                  </a:glow>
                  <a:outerShdw blurRad="38100" dist="38100" dir="2700000" algn="tl">
                    <a:srgbClr val="000000">
                      <a:alpha val="43137"/>
                    </a:srgbClr>
                  </a:outerShdw>
                </a:effectLst>
              </a:rPr>
              <a:t>If you hold to my teaching, you are really my disciple</a:t>
            </a:r>
            <a:r>
              <a:rPr lang="en-US" i="0" u="none" strike="noStrike" baseline="0" dirty="0"/>
              <a:t>s.  </a:t>
            </a:r>
            <a:r>
              <a:rPr lang="en-US" i="0" u="none" strike="noStrike" baseline="30000" dirty="0"/>
              <a:t>32</a:t>
            </a:r>
            <a:r>
              <a:rPr lang="en-US" i="0" u="none" strike="noStrike" baseline="0" dirty="0"/>
              <a:t> Then you will know the truth, and the truth will set you free."</a:t>
            </a:r>
            <a:endParaRPr lang="en-US" dirty="0"/>
          </a:p>
        </p:txBody>
      </p:sp>
    </p:spTree>
    <p:extLst>
      <p:ext uri="{BB962C8B-B14F-4D97-AF65-F5344CB8AC3E}">
        <p14:creationId xmlns:p14="http://schemas.microsoft.com/office/powerpoint/2010/main" val="694624779"/>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DAC3532-D38D-4309-B5C1-E5CD3E3F1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090" y="-2"/>
            <a:ext cx="6930042" cy="5107441"/>
          </a:xfrm>
          <a:prstGeom prst="rect">
            <a:avLst/>
          </a:prstGeom>
        </p:spPr>
      </p:pic>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u="sng" dirty="0">
                <a:effectLst>
                  <a:glow rad="127000">
                    <a:schemeClr val="tx1"/>
                  </a:glow>
                  <a:outerShdw blurRad="38100" dist="38100" dir="2700000" algn="tl">
                    <a:srgbClr val="000000">
                      <a:alpha val="43137"/>
                    </a:srgbClr>
                  </a:outerShdw>
                </a:effectLst>
              </a:rPr>
              <a:t>Tells</a:t>
            </a:r>
            <a:r>
              <a:rPr lang="en-US" dirty="0"/>
              <a:t> the Truth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5" y="1435262"/>
            <a:ext cx="8198098" cy="4643727"/>
          </a:xfrm>
        </p:spPr>
        <p:txBody>
          <a:bodyPr>
            <a:noAutofit/>
          </a:bodyPr>
          <a:lstStyle/>
          <a:p>
            <a:pPr algn="l" rtl="0"/>
            <a:r>
              <a:rPr lang="en-US" i="0" u="none" strike="noStrike" baseline="30000" dirty="0"/>
              <a:t>John 8:28</a:t>
            </a:r>
            <a:r>
              <a:rPr lang="en-US" i="0" u="none" strike="noStrike" baseline="0" dirty="0"/>
              <a:t> So Jesus said, "When </a:t>
            </a:r>
            <a:br>
              <a:rPr lang="en-US" i="0" u="none" strike="noStrike" baseline="0" dirty="0"/>
            </a:br>
            <a:r>
              <a:rPr lang="en-US" i="0" u="none" strike="noStrike" baseline="0" dirty="0"/>
              <a:t>you have lifted up the Son of </a:t>
            </a:r>
            <a:br>
              <a:rPr lang="en-US" i="0" u="none" strike="noStrike" baseline="0" dirty="0"/>
            </a:br>
            <a:r>
              <a:rPr lang="en-US" i="0" u="none" strike="noStrike" baseline="0" dirty="0"/>
              <a:t>Man, then you will know that </a:t>
            </a:r>
            <a:br>
              <a:rPr lang="en-US" i="0" u="none" strike="noStrike" baseline="0" dirty="0"/>
            </a:br>
            <a:r>
              <a:rPr lang="en-US" i="0" u="none" strike="noStrike" baseline="0" dirty="0"/>
              <a:t>I am </a:t>
            </a:r>
            <a:r>
              <a:rPr lang="en-US" i="1" u="none" strike="noStrike" baseline="0" dirty="0"/>
              <a:t>the one I claim to be …</a:t>
            </a:r>
            <a:endParaRPr lang="en-US" i="0" u="none" strike="noStrike" baseline="0" dirty="0"/>
          </a:p>
          <a:p>
            <a:pPr algn="l" rtl="0"/>
            <a:r>
              <a:rPr lang="en-US" i="0" u="none" strike="noStrike" baseline="0" dirty="0"/>
              <a:t> </a:t>
            </a:r>
            <a:r>
              <a:rPr lang="en-US" i="0" u="none" strike="noStrike" baseline="30000" dirty="0"/>
              <a:t>31</a:t>
            </a:r>
            <a:r>
              <a:rPr lang="en-US" i="0" u="none" strike="noStrike" baseline="0" dirty="0"/>
              <a:t> To the Jews who had believed </a:t>
            </a:r>
            <a:br>
              <a:rPr lang="en-US" i="0" u="none" strike="noStrike" baseline="0" dirty="0"/>
            </a:br>
            <a:r>
              <a:rPr lang="en-US" i="0" u="none" strike="noStrike" baseline="0" dirty="0"/>
              <a:t>him, Jesus said, "</a:t>
            </a:r>
            <a:r>
              <a:rPr lang="en-US" i="0" u="none" strike="noStrike" baseline="0" dirty="0">
                <a:effectLst>
                  <a:glow rad="127000">
                    <a:schemeClr val="tx1">
                      <a:alpha val="0"/>
                    </a:schemeClr>
                  </a:glow>
                  <a:outerShdw blurRad="38100" dist="38100" dir="2700000" algn="tl">
                    <a:srgbClr val="000000">
                      <a:alpha val="43137"/>
                    </a:srgbClr>
                  </a:outerShdw>
                </a:effectLst>
              </a:rPr>
              <a:t>If you hold to my teaching</a:t>
            </a:r>
            <a:r>
              <a:rPr lang="en-US" i="0" u="none" strike="noStrike" baseline="0" dirty="0"/>
              <a:t>, you are really my disciples.  </a:t>
            </a:r>
            <a:r>
              <a:rPr lang="en-US" i="0" u="none" strike="noStrike" baseline="30000" dirty="0"/>
              <a:t>32</a:t>
            </a:r>
            <a:r>
              <a:rPr lang="en-US" i="0" u="none" strike="noStrike" baseline="0" dirty="0"/>
              <a:t> </a:t>
            </a:r>
            <a:r>
              <a:rPr lang="en-US" i="0" u="none" strike="noStrike" baseline="0" dirty="0">
                <a:effectLst>
                  <a:glow rad="127000">
                    <a:schemeClr val="tx1"/>
                  </a:glow>
                  <a:outerShdw blurRad="38100" dist="38100" dir="2700000" algn="tl">
                    <a:srgbClr val="000000">
                      <a:alpha val="43137"/>
                    </a:srgbClr>
                  </a:outerShdw>
                </a:effectLst>
              </a:rPr>
              <a:t>Then you will know </a:t>
            </a:r>
            <a:r>
              <a:rPr lang="en-US" i="0" u="none" strike="noStrike" baseline="0" dirty="0">
                <a:effectLst>
                  <a:glow rad="127000">
                    <a:srgbClr val="A50021"/>
                  </a:glow>
                  <a:outerShdw blurRad="38100" dist="38100" dir="2700000" algn="tl">
                    <a:srgbClr val="000000">
                      <a:alpha val="43137"/>
                    </a:srgbClr>
                  </a:outerShdw>
                </a:effectLst>
              </a:rPr>
              <a:t>the truth</a:t>
            </a:r>
            <a:r>
              <a:rPr lang="en-US" i="0" u="none" strike="noStrike" baseline="0" dirty="0">
                <a:effectLst>
                  <a:glow rad="127000">
                    <a:schemeClr val="tx1"/>
                  </a:glow>
                  <a:outerShdw blurRad="38100" dist="38100" dir="2700000" algn="tl">
                    <a:srgbClr val="000000">
                      <a:alpha val="43137"/>
                    </a:srgbClr>
                  </a:outerShdw>
                </a:effectLst>
              </a:rPr>
              <a:t>, and </a:t>
            </a:r>
            <a:r>
              <a:rPr lang="en-US" i="0" u="none" strike="noStrike" baseline="0" dirty="0">
                <a:effectLst>
                  <a:glow rad="127000">
                    <a:srgbClr val="A50021"/>
                  </a:glow>
                  <a:outerShdw blurRad="38100" dist="38100" dir="2700000" algn="tl">
                    <a:srgbClr val="000000">
                      <a:alpha val="43137"/>
                    </a:srgbClr>
                  </a:outerShdw>
                </a:effectLst>
              </a:rPr>
              <a:t>the truth </a:t>
            </a:r>
            <a:r>
              <a:rPr lang="en-US" i="0" u="none" strike="noStrike" baseline="0" dirty="0">
                <a:effectLst>
                  <a:glow rad="127000">
                    <a:schemeClr val="tx1"/>
                  </a:glow>
                  <a:outerShdw blurRad="38100" dist="38100" dir="2700000" algn="tl">
                    <a:srgbClr val="000000">
                      <a:alpha val="43137"/>
                    </a:srgbClr>
                  </a:outerShdw>
                </a:effectLst>
              </a:rPr>
              <a:t>will set you free</a:t>
            </a:r>
            <a:r>
              <a:rPr lang="en-US" i="0" u="none" strike="noStrike" baseline="0" dirty="0"/>
              <a:t>."</a:t>
            </a:r>
            <a:endParaRPr lang="en-US" dirty="0"/>
          </a:p>
        </p:txBody>
      </p:sp>
      <p:pic>
        <p:nvPicPr>
          <p:cNvPr id="6" name="Picture 5" descr="A picture containing person, indoor, handwear&#10;&#10;Description automatically generated">
            <a:extLst>
              <a:ext uri="{FF2B5EF4-FFF2-40B4-BE49-F238E27FC236}">
                <a16:creationId xmlns:a16="http://schemas.microsoft.com/office/drawing/2014/main" id="{A1F865BB-403D-4467-8539-EEBACECA9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096" y="-375556"/>
            <a:ext cx="6688266" cy="5241214"/>
          </a:xfrm>
          <a:prstGeom prst="rect">
            <a:avLst/>
          </a:prstGeom>
        </p:spPr>
      </p:pic>
    </p:spTree>
    <p:extLst>
      <p:ext uri="{BB962C8B-B14F-4D97-AF65-F5344CB8AC3E}">
        <p14:creationId xmlns:p14="http://schemas.microsoft.com/office/powerpoint/2010/main" val="1026283041"/>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ark, close&#10;&#10;Description automatically generated">
            <a:extLst>
              <a:ext uri="{FF2B5EF4-FFF2-40B4-BE49-F238E27FC236}">
                <a16:creationId xmlns:a16="http://schemas.microsoft.com/office/drawing/2014/main" id="{2B567244-26A0-4A18-B278-A7B06B29A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322139"/>
            <a:ext cx="5818538" cy="5565901"/>
          </a:xfrm>
          <a:prstGeom prst="rect">
            <a:avLst/>
          </a:prstGeom>
        </p:spPr>
      </p:pic>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460813"/>
          </a:xfrm>
        </p:spPr>
        <p:txBody>
          <a:bodyPr/>
          <a:lstStyle/>
          <a:p>
            <a:r>
              <a:rPr lang="en-US" dirty="0"/>
              <a:t>He Saw Himself as</a:t>
            </a:r>
            <a:br>
              <a:rPr lang="en-US" dirty="0"/>
            </a:br>
            <a:r>
              <a:rPr lang="en-US" dirty="0"/>
              <a:t>the </a:t>
            </a:r>
            <a:r>
              <a:rPr lang="en-US" dirty="0">
                <a:solidFill>
                  <a:srgbClr val="BFBFBF"/>
                </a:solidFill>
              </a:rPr>
              <a:t>Way</a:t>
            </a:r>
            <a:r>
              <a:rPr lang="en-US" dirty="0">
                <a:solidFill>
                  <a:schemeClr val="bg1">
                    <a:lumMod val="75000"/>
                  </a:schemeClr>
                </a:solidFill>
              </a:rPr>
              <a:t>, </a:t>
            </a:r>
            <a:r>
              <a:rPr lang="en-US" dirty="0">
                <a:solidFill>
                  <a:srgbClr val="BFBFBF"/>
                </a:solidFill>
              </a:rPr>
              <a:t>Truth</a:t>
            </a:r>
            <a:r>
              <a:rPr lang="en-US" dirty="0">
                <a:solidFill>
                  <a:schemeClr val="bg1">
                    <a:lumMod val="75000"/>
                  </a:schemeClr>
                </a:solidFill>
              </a:rPr>
              <a:t>, </a:t>
            </a:r>
            <a:r>
              <a:rPr lang="en-US" dirty="0">
                <a:effectLst>
                  <a:glow rad="127000">
                    <a:schemeClr val="tx1"/>
                  </a:glow>
                  <a:outerShdw blurRad="38100" dist="38100" dir="2700000" algn="tl">
                    <a:srgbClr val="000000">
                      <a:alpha val="43137"/>
                    </a:srgbClr>
                  </a:outerShdw>
                </a:effectLst>
              </a:rPr>
              <a:t>Life</a:t>
            </a: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254188" y="3872753"/>
            <a:ext cx="3809085" cy="2304210"/>
          </a:xfrm>
        </p:spPr>
        <p:txBody>
          <a:bodyPr/>
          <a:lstStyle/>
          <a:p>
            <a:pPr algn="ctr"/>
            <a:r>
              <a:rPr lang="en-US" sz="3600" dirty="0"/>
              <a:t>“</a:t>
            </a:r>
            <a:r>
              <a:rPr lang="en-US" dirty="0"/>
              <a:t>I am the way, and the truth, and the life” </a:t>
            </a:r>
            <a:r>
              <a:rPr lang="en-US" sz="3200" dirty="0"/>
              <a:t>(John 14:6)</a:t>
            </a:r>
          </a:p>
          <a:p>
            <a:pPr algn="ctr"/>
            <a:endParaRPr lang="en-US" dirty="0"/>
          </a:p>
        </p:txBody>
      </p:sp>
    </p:spTree>
    <p:extLst>
      <p:ext uri="{BB962C8B-B14F-4D97-AF65-F5344CB8AC3E}">
        <p14:creationId xmlns:p14="http://schemas.microsoft.com/office/powerpoint/2010/main" val="4021707049"/>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u="sng" dirty="0">
                <a:effectLst>
                  <a:glow rad="127000">
                    <a:schemeClr val="tx1"/>
                  </a:glow>
                  <a:outerShdw blurRad="38100" dist="38100" dir="2700000" algn="tl">
                    <a:srgbClr val="000000">
                      <a:alpha val="43137"/>
                    </a:srgbClr>
                  </a:outerShdw>
                </a:effectLst>
              </a:rPr>
              <a:t>Divine</a:t>
            </a:r>
            <a:r>
              <a:rPr lang="en-US" dirty="0"/>
              <a:t> Life</a:t>
            </a:r>
          </a:p>
        </p:txBody>
      </p:sp>
      <p:pic>
        <p:nvPicPr>
          <p:cNvPr id="6" name="Picture 5" descr="A picture containing dark, close&#10;&#10;Description automatically generated">
            <a:extLst>
              <a:ext uri="{FF2B5EF4-FFF2-40B4-BE49-F238E27FC236}">
                <a16:creationId xmlns:a16="http://schemas.microsoft.com/office/drawing/2014/main" id="{C42F3A3A-3478-4365-A0E2-477AE25AA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322139"/>
            <a:ext cx="5818538" cy="5565901"/>
          </a:xfrm>
          <a:prstGeom prst="rect">
            <a:avLst/>
          </a:prstGeom>
        </p:spPr>
      </p:pic>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20964" y="1228436"/>
            <a:ext cx="11252377" cy="4643727"/>
          </a:xfrm>
        </p:spPr>
        <p:txBody>
          <a:bodyPr>
            <a:noAutofit/>
          </a:bodyPr>
          <a:lstStyle/>
          <a:p>
            <a:pPr algn="l" rtl="0"/>
            <a:r>
              <a:rPr lang="en-US" i="0" u="none" strike="noStrike" baseline="30000" dirty="0"/>
              <a:t>John 1:1 </a:t>
            </a:r>
            <a:r>
              <a:rPr lang="en-US" i="0" u="none" strike="noStrike" baseline="0" dirty="0"/>
              <a:t>In the beginning was the </a:t>
            </a:r>
            <a:br>
              <a:rPr lang="en-US" i="0" u="none" strike="noStrike" baseline="0" dirty="0"/>
            </a:br>
            <a:r>
              <a:rPr lang="en-US" i="0" u="none" strike="noStrike" baseline="0" dirty="0"/>
              <a:t>Word, and the Word was with </a:t>
            </a:r>
            <a:br>
              <a:rPr lang="en-US" i="0" u="none" strike="noStrike" baseline="0" dirty="0"/>
            </a:br>
            <a:r>
              <a:rPr lang="en-US" i="0" u="none" strike="noStrike" baseline="0" dirty="0"/>
              <a:t>God, and the Word was God.  </a:t>
            </a:r>
            <a:r>
              <a:rPr lang="en-US" i="0" u="none" strike="noStrike" baseline="30000" dirty="0"/>
              <a:t>2</a:t>
            </a:r>
            <a:r>
              <a:rPr lang="en-US" i="0" u="none" strike="noStrike" baseline="0" dirty="0"/>
              <a:t> </a:t>
            </a:r>
            <a:br>
              <a:rPr lang="en-US" i="0" u="none" strike="noStrike" baseline="0" dirty="0"/>
            </a:br>
            <a:r>
              <a:rPr lang="en-US" i="0" u="none" strike="noStrike" baseline="0" dirty="0"/>
              <a:t>He was with God in the begin-</a:t>
            </a:r>
            <a:br>
              <a:rPr lang="en-US" i="0" u="none" strike="noStrike" baseline="0" dirty="0"/>
            </a:br>
            <a:r>
              <a:rPr lang="en-US" i="0" u="none" strike="noStrike" baseline="0" dirty="0" err="1"/>
              <a:t>ning</a:t>
            </a:r>
            <a:r>
              <a:rPr lang="en-US" i="0" u="none" strike="noStrike" baseline="0" dirty="0"/>
              <a:t>.  </a:t>
            </a:r>
            <a:r>
              <a:rPr lang="en-US" i="0" u="none" strike="noStrike" baseline="30000" dirty="0"/>
              <a:t>3</a:t>
            </a:r>
            <a:r>
              <a:rPr lang="en-US" i="0" u="none" strike="noStrike" baseline="0" dirty="0"/>
              <a:t> Through him all things </a:t>
            </a:r>
            <a:br>
              <a:rPr lang="en-US" i="0" u="none" strike="noStrike" baseline="0" dirty="0"/>
            </a:br>
            <a:r>
              <a:rPr lang="en-US" i="0" u="none" strike="noStrike" baseline="0" dirty="0"/>
              <a:t>were made; without him nothing </a:t>
            </a:r>
            <a:br>
              <a:rPr lang="en-US" i="0" u="none" strike="noStrike" baseline="0" dirty="0"/>
            </a:br>
            <a:r>
              <a:rPr lang="en-US" i="0" u="none" strike="noStrike" baseline="0" dirty="0"/>
              <a:t>was made that has been made.  </a:t>
            </a:r>
            <a:r>
              <a:rPr lang="en-US" i="0" u="none" strike="noStrike" baseline="30000" dirty="0"/>
              <a:t>4</a:t>
            </a:r>
            <a:r>
              <a:rPr lang="en-US" i="0" u="none" strike="noStrike" baseline="0" dirty="0"/>
              <a:t> </a:t>
            </a:r>
            <a:br>
              <a:rPr lang="en-US" i="0" u="none" strike="noStrike" baseline="0" dirty="0"/>
            </a:br>
            <a:r>
              <a:rPr lang="en-US" i="0" u="none" strike="noStrike" baseline="0" dirty="0">
                <a:effectLst>
                  <a:glow rad="127000">
                    <a:schemeClr val="tx1"/>
                  </a:glow>
                  <a:outerShdw blurRad="38100" dist="38100" dir="2700000" algn="tl">
                    <a:srgbClr val="000000">
                      <a:alpha val="43137"/>
                    </a:srgbClr>
                  </a:outerShdw>
                </a:effectLst>
              </a:rPr>
              <a:t>In him was life</a:t>
            </a:r>
            <a:r>
              <a:rPr lang="en-US" i="0" u="none" strike="noStrike" baseline="0" dirty="0"/>
              <a:t>, and that life was the </a:t>
            </a:r>
            <a:br>
              <a:rPr lang="en-US" i="0" u="none" strike="noStrike" baseline="0" dirty="0"/>
            </a:br>
            <a:r>
              <a:rPr lang="en-US" i="0" u="none" strike="noStrike" baseline="0" dirty="0"/>
              <a:t>light of men. </a:t>
            </a:r>
            <a:r>
              <a:rPr lang="en-US" i="0" u="none" strike="noStrike" baseline="30000" dirty="0"/>
              <a:t>5</a:t>
            </a:r>
            <a:r>
              <a:rPr lang="en-US" i="0" u="none" strike="noStrike" baseline="0" dirty="0"/>
              <a:t> The light shines in the </a:t>
            </a:r>
            <a:br>
              <a:rPr lang="en-US" i="0" u="none" strike="noStrike" baseline="0" dirty="0"/>
            </a:br>
            <a:r>
              <a:rPr lang="en-US" i="0" u="none" strike="noStrike" baseline="0" dirty="0"/>
              <a:t>darkness, but the darkness has not understood it.</a:t>
            </a:r>
          </a:p>
        </p:txBody>
      </p:sp>
    </p:spTree>
    <p:extLst>
      <p:ext uri="{BB962C8B-B14F-4D97-AF65-F5344CB8AC3E}">
        <p14:creationId xmlns:p14="http://schemas.microsoft.com/office/powerpoint/2010/main" val="1478116615"/>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u="sng" dirty="0">
                <a:effectLst>
                  <a:glow rad="127000">
                    <a:schemeClr val="tx1"/>
                  </a:glow>
                  <a:outerShdw blurRad="38100" dist="38100" dir="2700000" algn="tl">
                    <a:srgbClr val="000000">
                      <a:alpha val="43137"/>
                    </a:srgbClr>
                  </a:outerShdw>
                </a:effectLst>
              </a:rPr>
              <a:t>Divine</a:t>
            </a:r>
            <a:r>
              <a:rPr lang="en-US" dirty="0"/>
              <a:t> Life</a:t>
            </a:r>
          </a:p>
        </p:txBody>
      </p:sp>
      <p:pic>
        <p:nvPicPr>
          <p:cNvPr id="6" name="Picture 5" descr="A picture containing dark, close&#10;&#10;Description automatically generated">
            <a:extLst>
              <a:ext uri="{FF2B5EF4-FFF2-40B4-BE49-F238E27FC236}">
                <a16:creationId xmlns:a16="http://schemas.microsoft.com/office/drawing/2014/main" id="{C42F3A3A-3478-4365-A0E2-477AE25AA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322139"/>
            <a:ext cx="5818538" cy="5565901"/>
          </a:xfrm>
          <a:prstGeom prst="rect">
            <a:avLst/>
          </a:prstGeom>
        </p:spPr>
      </p:pic>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20964" y="1228436"/>
            <a:ext cx="11252377" cy="4643727"/>
          </a:xfrm>
        </p:spPr>
        <p:txBody>
          <a:bodyPr>
            <a:noAutofit/>
          </a:bodyPr>
          <a:lstStyle/>
          <a:p>
            <a:pPr algn="l" rtl="0"/>
            <a:r>
              <a:rPr lang="en-US" i="0" u="none" strike="noStrike" baseline="30000" dirty="0"/>
              <a:t>John 1:1 </a:t>
            </a:r>
            <a:r>
              <a:rPr lang="en-US" i="0" u="none" strike="noStrike" baseline="0" dirty="0"/>
              <a:t>In the beginning was the </a:t>
            </a:r>
            <a:br>
              <a:rPr lang="en-US" i="0" u="none" strike="noStrike" baseline="0" dirty="0"/>
            </a:br>
            <a:r>
              <a:rPr lang="en-US" i="0" u="none" strike="noStrike" baseline="0" dirty="0"/>
              <a:t>Word, and the Word was with </a:t>
            </a:r>
            <a:br>
              <a:rPr lang="en-US" i="0" u="none" strike="noStrike" baseline="0" dirty="0"/>
            </a:br>
            <a:r>
              <a:rPr lang="en-US" i="0" u="none" strike="noStrike" baseline="0" dirty="0"/>
              <a:t>God, and the Word was God.  </a:t>
            </a:r>
            <a:r>
              <a:rPr lang="en-US" i="0" u="none" strike="noStrike" baseline="30000" dirty="0"/>
              <a:t>2</a:t>
            </a:r>
            <a:r>
              <a:rPr lang="en-US" i="0" u="none" strike="noStrike" baseline="0" dirty="0"/>
              <a:t> </a:t>
            </a:r>
            <a:br>
              <a:rPr lang="en-US" i="0" u="none" strike="noStrike" baseline="0" dirty="0"/>
            </a:br>
            <a:r>
              <a:rPr lang="en-US" i="0" u="none" strike="noStrike" baseline="0" dirty="0"/>
              <a:t>He was with God in the begin-</a:t>
            </a:r>
            <a:br>
              <a:rPr lang="en-US" i="0" u="none" strike="noStrike" baseline="0" dirty="0"/>
            </a:br>
            <a:r>
              <a:rPr lang="en-US" i="0" u="none" strike="noStrike" baseline="0" dirty="0" err="1"/>
              <a:t>ning</a:t>
            </a:r>
            <a:r>
              <a:rPr lang="en-US" i="0" u="none" strike="noStrike" baseline="0" dirty="0"/>
              <a:t>.  </a:t>
            </a:r>
            <a:r>
              <a:rPr lang="en-US" i="0" u="none" strike="noStrike" baseline="30000" dirty="0"/>
              <a:t>3</a:t>
            </a:r>
            <a:r>
              <a:rPr lang="en-US" i="0" u="none" strike="noStrike" baseline="0" dirty="0"/>
              <a:t> Through him all things </a:t>
            </a:r>
            <a:br>
              <a:rPr lang="en-US" i="0" u="none" strike="noStrike" baseline="0" dirty="0"/>
            </a:br>
            <a:r>
              <a:rPr lang="en-US" i="0" u="none" strike="noStrike" baseline="0" dirty="0"/>
              <a:t>were made; without him nothing </a:t>
            </a:r>
            <a:br>
              <a:rPr lang="en-US" i="0" u="none" strike="noStrike" baseline="0" dirty="0"/>
            </a:br>
            <a:r>
              <a:rPr lang="en-US" i="0" u="none" strike="noStrike" baseline="0" dirty="0"/>
              <a:t>was made that has been made.  </a:t>
            </a:r>
            <a:r>
              <a:rPr lang="en-US" i="0" u="none" strike="noStrike" baseline="30000" dirty="0"/>
              <a:t>4</a:t>
            </a:r>
            <a:r>
              <a:rPr lang="en-US" i="0" u="none" strike="noStrike" baseline="0" dirty="0"/>
              <a:t> </a:t>
            </a:r>
            <a:br>
              <a:rPr lang="en-US" i="0" u="none" strike="noStrike" baseline="0" dirty="0"/>
            </a:br>
            <a:r>
              <a:rPr lang="en-US" i="0" u="none" strike="noStrike" baseline="0" dirty="0">
                <a:effectLst>
                  <a:glow rad="127000">
                    <a:schemeClr val="tx1"/>
                  </a:glow>
                  <a:outerShdw blurRad="38100" dist="38100" dir="2700000" algn="tl">
                    <a:srgbClr val="000000">
                      <a:alpha val="43137"/>
                    </a:srgbClr>
                  </a:outerShdw>
                </a:effectLst>
              </a:rPr>
              <a:t>In him was life</a:t>
            </a:r>
            <a:r>
              <a:rPr lang="en-US" i="0" u="none" strike="noStrike" baseline="0" dirty="0"/>
              <a:t>, and that </a:t>
            </a:r>
            <a:r>
              <a:rPr lang="en-US" i="0" u="none" strike="noStrike" baseline="0" dirty="0">
                <a:effectLst>
                  <a:glow rad="127000">
                    <a:schemeClr val="tx1"/>
                  </a:glow>
                  <a:outerShdw blurRad="38100" dist="38100" dir="2700000" algn="tl">
                    <a:srgbClr val="000000">
                      <a:alpha val="43137"/>
                    </a:srgbClr>
                  </a:outerShdw>
                </a:effectLst>
              </a:rPr>
              <a:t>life was the </a:t>
            </a:r>
            <a:br>
              <a:rPr lang="en-US" i="0" u="none" strike="noStrike" baseline="0" dirty="0">
                <a:effectLst>
                  <a:glow rad="127000">
                    <a:schemeClr val="tx1"/>
                  </a:glow>
                  <a:outerShdw blurRad="38100" dist="38100" dir="2700000" algn="tl">
                    <a:srgbClr val="000000">
                      <a:alpha val="43137"/>
                    </a:srgbClr>
                  </a:outerShdw>
                </a:effectLst>
              </a:rPr>
            </a:br>
            <a:r>
              <a:rPr lang="en-US" i="0" u="none" strike="noStrike" baseline="0" dirty="0">
                <a:effectLst>
                  <a:glow rad="127000">
                    <a:schemeClr val="tx1"/>
                  </a:glow>
                  <a:outerShdw blurRad="38100" dist="38100" dir="2700000" algn="tl">
                    <a:srgbClr val="000000">
                      <a:alpha val="43137"/>
                    </a:srgbClr>
                  </a:outerShdw>
                </a:effectLst>
              </a:rPr>
              <a:t>light of men</a:t>
            </a:r>
            <a:r>
              <a:rPr lang="en-US" i="0" u="none" strike="noStrike" baseline="0" dirty="0"/>
              <a:t>. </a:t>
            </a:r>
            <a:r>
              <a:rPr lang="en-US" i="0" u="none" strike="noStrike" baseline="30000" dirty="0"/>
              <a:t>5</a:t>
            </a:r>
            <a:r>
              <a:rPr lang="en-US" i="0" u="none" strike="noStrike" baseline="0" dirty="0"/>
              <a:t> The light shines in the </a:t>
            </a:r>
            <a:br>
              <a:rPr lang="en-US" i="0" u="none" strike="noStrike" baseline="0" dirty="0"/>
            </a:br>
            <a:r>
              <a:rPr lang="en-US" i="0" u="none" strike="noStrike" baseline="0" dirty="0"/>
              <a:t>darkness, but the darkness has not understood it.</a:t>
            </a:r>
          </a:p>
        </p:txBody>
      </p:sp>
      <p:pic>
        <p:nvPicPr>
          <p:cNvPr id="7" name="Picture 6" descr="A close up of a candle&#10;&#10;Description automatically generated">
            <a:extLst>
              <a:ext uri="{FF2B5EF4-FFF2-40B4-BE49-F238E27FC236}">
                <a16:creationId xmlns:a16="http://schemas.microsoft.com/office/drawing/2014/main" id="{CFC738B2-42DC-4B0C-B003-E40B1778C51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333674" y="-279918"/>
            <a:ext cx="6142160" cy="5705676"/>
          </a:xfrm>
          <a:prstGeom prst="rect">
            <a:avLst/>
          </a:prstGeom>
        </p:spPr>
      </p:pic>
    </p:spTree>
    <p:extLst>
      <p:ext uri="{BB962C8B-B14F-4D97-AF65-F5344CB8AC3E}">
        <p14:creationId xmlns:p14="http://schemas.microsoft.com/office/powerpoint/2010/main" val="422437281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u="sng" dirty="0">
                <a:effectLst>
                  <a:glow rad="127000">
                    <a:schemeClr val="tx1"/>
                  </a:glow>
                  <a:outerShdw blurRad="38100" dist="38100" dir="2700000" algn="tl">
                    <a:srgbClr val="000000">
                      <a:alpha val="43137"/>
                    </a:srgbClr>
                  </a:outerShdw>
                </a:effectLst>
              </a:rPr>
              <a:t>Eternal</a:t>
            </a:r>
            <a:r>
              <a:rPr lang="en-US" dirty="0"/>
              <a:t> Life</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6" y="1533236"/>
            <a:ext cx="6568209" cy="4643727"/>
          </a:xfrm>
        </p:spPr>
        <p:txBody>
          <a:bodyPr>
            <a:noAutofit/>
          </a:bodyPr>
          <a:lstStyle/>
          <a:p>
            <a:r>
              <a:rPr lang="en-US" i="0" u="none" strike="noStrike" baseline="30000" dirty="0"/>
              <a:t>1John</a:t>
            </a:r>
            <a:r>
              <a:rPr lang="en-US" dirty="0"/>
              <a:t> </a:t>
            </a:r>
            <a:r>
              <a:rPr lang="en-US" i="0" u="none" strike="noStrike" baseline="30000" dirty="0"/>
              <a:t>5:11</a:t>
            </a:r>
            <a:r>
              <a:rPr lang="en-US" i="0" u="none" strike="noStrike" baseline="0" dirty="0"/>
              <a:t> And this is the testimony: God has given us </a:t>
            </a:r>
            <a:r>
              <a:rPr lang="en-US" i="0" u="none" strike="noStrike" baseline="0" dirty="0">
                <a:effectLst>
                  <a:glow rad="127000">
                    <a:schemeClr val="tx1"/>
                  </a:glow>
                  <a:outerShdw blurRad="38100" dist="38100" dir="2700000" algn="tl">
                    <a:srgbClr val="000000">
                      <a:alpha val="43137"/>
                    </a:srgbClr>
                  </a:outerShdw>
                </a:effectLst>
              </a:rPr>
              <a:t>eternal life</a:t>
            </a:r>
            <a:r>
              <a:rPr lang="en-US" i="0" u="none" strike="noStrike" baseline="0" dirty="0"/>
              <a:t>, and this life is in his Son. …</a:t>
            </a:r>
            <a:endParaRPr lang="en-US" dirty="0"/>
          </a:p>
          <a:p>
            <a:r>
              <a:rPr lang="en-US" i="0" u="none" strike="noStrike" baseline="0" dirty="0"/>
              <a:t> </a:t>
            </a:r>
            <a:r>
              <a:rPr lang="en-US" i="0" u="none" strike="noStrike" baseline="30000" dirty="0"/>
              <a:t>13</a:t>
            </a:r>
            <a:r>
              <a:rPr lang="en-US" i="0" u="none" strike="noStrike" baseline="0" dirty="0"/>
              <a:t> I write these things to you who believe in the name of the Son of God so that you may know that you have </a:t>
            </a:r>
            <a:r>
              <a:rPr lang="en-US" i="0" u="none" strike="noStrike" baseline="0" dirty="0">
                <a:effectLst>
                  <a:glow rad="127000">
                    <a:schemeClr val="tx1"/>
                  </a:glow>
                  <a:outerShdw blurRad="38100" dist="38100" dir="2700000" algn="tl">
                    <a:srgbClr val="000000">
                      <a:alpha val="43137"/>
                    </a:srgbClr>
                  </a:outerShdw>
                </a:effectLst>
              </a:rPr>
              <a:t>eternal life</a:t>
            </a:r>
            <a:r>
              <a:rPr lang="en-US" i="0" u="none" strike="noStrike" baseline="0" dirty="0"/>
              <a:t>. </a:t>
            </a:r>
            <a:endParaRPr lang="en-US" dirty="0"/>
          </a:p>
        </p:txBody>
      </p:sp>
      <p:pic>
        <p:nvPicPr>
          <p:cNvPr id="6" name="Picture 5" descr="A picture containing dark, close&#10;&#10;Description automatically generated">
            <a:extLst>
              <a:ext uri="{FF2B5EF4-FFF2-40B4-BE49-F238E27FC236}">
                <a16:creationId xmlns:a16="http://schemas.microsoft.com/office/drawing/2014/main" id="{C35CB6C4-8BA1-4057-BCD6-F0BC70E86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322139"/>
            <a:ext cx="5818538" cy="5565901"/>
          </a:xfrm>
          <a:prstGeom prst="rect">
            <a:avLst/>
          </a:prstGeom>
        </p:spPr>
      </p:pic>
      <p:pic>
        <p:nvPicPr>
          <p:cNvPr id="3" name="Picture 2" descr="A picture containing microscope&#10;&#10;Description automatically generated">
            <a:extLst>
              <a:ext uri="{FF2B5EF4-FFF2-40B4-BE49-F238E27FC236}">
                <a16:creationId xmlns:a16="http://schemas.microsoft.com/office/drawing/2014/main" id="{1CB2B474-5B64-4AB7-AAC7-1E65255D491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000" contrast="54000"/>
                    </a14:imgEffect>
                  </a14:imgLayer>
                </a14:imgProps>
              </a:ext>
              <a:ext uri="{28A0092B-C50C-407E-A947-70E740481C1C}">
                <a14:useLocalDpi xmlns:a14="http://schemas.microsoft.com/office/drawing/2010/main" val="0"/>
              </a:ext>
            </a:extLst>
          </a:blip>
          <a:stretch>
            <a:fillRect/>
          </a:stretch>
        </p:blipFill>
        <p:spPr>
          <a:xfrm>
            <a:off x="7182129" y="-322139"/>
            <a:ext cx="6125360" cy="5794458"/>
          </a:xfrm>
          <a:prstGeom prst="rect">
            <a:avLst/>
          </a:prstGeom>
        </p:spPr>
      </p:pic>
    </p:spTree>
    <p:extLst>
      <p:ext uri="{BB962C8B-B14F-4D97-AF65-F5344CB8AC3E}">
        <p14:creationId xmlns:p14="http://schemas.microsoft.com/office/powerpoint/2010/main" val="3339533016"/>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6"/>
            <a:ext cx="7230035" cy="5163671"/>
          </a:xfrm>
        </p:spPr>
        <p:txBody>
          <a:bodyPr>
            <a:noAutofit/>
          </a:bodyPr>
          <a:lstStyle/>
          <a:p>
            <a:r>
              <a:rPr lang="en-US" sz="7200" b="1" dirty="0">
                <a:solidFill>
                  <a:schemeClr val="bg1"/>
                </a:solidFill>
                <a:latin typeface="+mn-lt"/>
              </a:rPr>
              <a:t>  </a:t>
            </a:r>
            <a:r>
              <a:rPr lang="en-US" sz="7200" b="1" dirty="0">
                <a:solidFill>
                  <a:schemeClr val="bg1"/>
                </a:solidFill>
              </a:rPr>
              <a:t>Seeing  </a:t>
            </a:r>
            <a:br>
              <a:rPr lang="en-US" sz="7200" b="1" dirty="0">
                <a:solidFill>
                  <a:schemeClr val="bg1"/>
                </a:solidFill>
              </a:rPr>
            </a:br>
            <a:r>
              <a:rPr lang="en-US" sz="7200" b="1" dirty="0">
                <a:solidFill>
                  <a:schemeClr val="bg1"/>
                </a:solidFill>
              </a:rPr>
              <a:t> Jesus as</a:t>
            </a:r>
            <a:br>
              <a:rPr lang="en-US" sz="7200" b="1" dirty="0">
                <a:solidFill>
                  <a:schemeClr val="bg1"/>
                </a:solidFill>
              </a:rPr>
            </a:br>
            <a:r>
              <a:rPr lang="en-US" sz="8800" b="1" dirty="0">
                <a:solidFill>
                  <a:schemeClr val="bg1"/>
                </a:solidFill>
              </a:rPr>
              <a:t>He Saw</a:t>
            </a:r>
            <a:br>
              <a:rPr lang="en-US" sz="7200" b="1" dirty="0">
                <a:solidFill>
                  <a:schemeClr val="bg1"/>
                </a:solidFill>
              </a:rPr>
            </a:br>
            <a:r>
              <a:rPr lang="en-US" sz="7200" b="1" dirty="0">
                <a:solidFill>
                  <a:schemeClr val="bg1"/>
                </a:solidFill>
              </a:rPr>
              <a:t> </a:t>
            </a:r>
            <a:r>
              <a:rPr lang="en-US" sz="11000" b="1" dirty="0">
                <a:solidFill>
                  <a:schemeClr val="bg1"/>
                </a:solidFill>
              </a:rPr>
              <a:t>Himself</a:t>
            </a:r>
          </a:p>
        </p:txBody>
      </p:sp>
    </p:spTree>
    <p:extLst>
      <p:ext uri="{BB962C8B-B14F-4D97-AF65-F5344CB8AC3E}">
        <p14:creationId xmlns:p14="http://schemas.microsoft.com/office/powerpoint/2010/main" val="21943027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u="sng" dirty="0">
                <a:effectLst>
                  <a:glow rad="127000">
                    <a:schemeClr val="tx1"/>
                  </a:glow>
                  <a:outerShdw blurRad="38100" dist="38100" dir="2700000" algn="tl">
                    <a:srgbClr val="000000">
                      <a:alpha val="43137"/>
                    </a:srgbClr>
                  </a:outerShdw>
                </a:effectLst>
              </a:rPr>
              <a:t>Fulfillin</a:t>
            </a:r>
            <a:r>
              <a:rPr lang="en-US" dirty="0">
                <a:effectLst>
                  <a:glow rad="127000">
                    <a:schemeClr val="tx1"/>
                  </a:glow>
                  <a:outerShdw blurRad="38100" dist="38100" dir="2700000" algn="tl">
                    <a:srgbClr val="000000">
                      <a:alpha val="43137"/>
                    </a:srgbClr>
                  </a:outerShdw>
                </a:effectLst>
              </a:rPr>
              <a:t>g</a:t>
            </a:r>
            <a:r>
              <a:rPr lang="en-US" dirty="0"/>
              <a:t> Life</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6" y="1533236"/>
            <a:ext cx="8802254" cy="4643727"/>
          </a:xfrm>
        </p:spPr>
        <p:txBody>
          <a:bodyPr>
            <a:normAutofit/>
          </a:bodyPr>
          <a:lstStyle/>
          <a:p>
            <a:r>
              <a:rPr lang="en-US" i="0" u="none" strike="noStrike" baseline="0" dirty="0"/>
              <a:t> </a:t>
            </a:r>
            <a:r>
              <a:rPr lang="en-US" i="0" u="none" strike="noStrike" baseline="30000" dirty="0"/>
              <a:t>John 10:10 </a:t>
            </a:r>
            <a:r>
              <a:rPr lang="en-US" i="0" u="none" strike="noStrike" baseline="0" dirty="0"/>
              <a:t>… I have come that </a:t>
            </a:r>
            <a:br>
              <a:rPr lang="en-US" i="0" u="none" strike="noStrike" baseline="0" dirty="0"/>
            </a:br>
            <a:r>
              <a:rPr lang="en-US" i="0" u="none" strike="noStrike" baseline="0" dirty="0"/>
              <a:t>they may have life, and </a:t>
            </a:r>
            <a:br>
              <a:rPr lang="en-US" i="0" u="none" strike="noStrike" baseline="0" dirty="0"/>
            </a:br>
            <a:r>
              <a:rPr lang="en-US" i="0" u="none" strike="noStrike" baseline="0" dirty="0">
                <a:effectLst>
                  <a:glow rad="127000">
                    <a:schemeClr val="tx1"/>
                  </a:glow>
                  <a:outerShdw blurRad="38100" dist="38100" dir="2700000" algn="tl">
                    <a:srgbClr val="000000">
                      <a:alpha val="43137"/>
                    </a:srgbClr>
                  </a:outerShdw>
                </a:effectLst>
              </a:rPr>
              <a:t>have it to the full</a:t>
            </a:r>
            <a:r>
              <a:rPr lang="en-US" i="0" u="none" strike="noStrike" baseline="0" dirty="0"/>
              <a:t>. </a:t>
            </a:r>
          </a:p>
          <a:p>
            <a:endParaRPr lang="en-US" dirty="0"/>
          </a:p>
          <a:p>
            <a:r>
              <a:rPr lang="en-US" sz="6600" i="0" u="none" strike="noStrike" baseline="0" dirty="0"/>
              <a:t>We are …</a:t>
            </a:r>
          </a:p>
          <a:p>
            <a:r>
              <a:rPr lang="en-US" sz="6600" dirty="0"/>
              <a:t>Who doesn’t want that? </a:t>
            </a:r>
            <a:endParaRPr lang="en-US" sz="6600" i="0" u="none" strike="noStrike" baseline="0" dirty="0"/>
          </a:p>
        </p:txBody>
      </p:sp>
      <p:pic>
        <p:nvPicPr>
          <p:cNvPr id="6" name="Picture 5" descr="A picture containing dark, close&#10;&#10;Description automatically generated">
            <a:extLst>
              <a:ext uri="{FF2B5EF4-FFF2-40B4-BE49-F238E27FC236}">
                <a16:creationId xmlns:a16="http://schemas.microsoft.com/office/drawing/2014/main" id="{24149A6C-611D-45D1-ACD6-353ECB904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322139"/>
            <a:ext cx="5818538" cy="5565901"/>
          </a:xfrm>
          <a:prstGeom prst="rect">
            <a:avLst/>
          </a:prstGeom>
        </p:spPr>
      </p:pic>
      <p:pic>
        <p:nvPicPr>
          <p:cNvPr id="7" name="Picture 6" descr="A picture containing blue, indoor&#10;&#10;Description automatically generated">
            <a:extLst>
              <a:ext uri="{FF2B5EF4-FFF2-40B4-BE49-F238E27FC236}">
                <a16:creationId xmlns:a16="http://schemas.microsoft.com/office/drawing/2014/main" id="{9004E5E2-0D7E-4B46-9DE9-E7042BE4B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528" y="-494791"/>
            <a:ext cx="5613218" cy="5613218"/>
          </a:xfrm>
          <a:prstGeom prst="rect">
            <a:avLst/>
          </a:prstGeom>
        </p:spPr>
      </p:pic>
      <p:sp>
        <p:nvSpPr>
          <p:cNvPr id="2" name="TextBox 1">
            <a:extLst>
              <a:ext uri="{FF2B5EF4-FFF2-40B4-BE49-F238E27FC236}">
                <a16:creationId xmlns:a16="http://schemas.microsoft.com/office/drawing/2014/main" id="{6E62A1CB-E4F1-49E6-9D54-037881E4C7C1}"/>
              </a:ext>
            </a:extLst>
          </p:cNvPr>
          <p:cNvSpPr txBox="1"/>
          <p:nvPr/>
        </p:nvSpPr>
        <p:spPr>
          <a:xfrm>
            <a:off x="8149351" y="-39757"/>
            <a:ext cx="4042649" cy="16712267"/>
          </a:xfrm>
          <a:prstGeom prst="rect">
            <a:avLst/>
          </a:prstGeom>
          <a:noFill/>
        </p:spPr>
        <p:txBody>
          <a:bodyPr wrap="square" rtlCol="0">
            <a:spAutoFit/>
          </a:bodyPr>
          <a:lstStyle/>
          <a:p>
            <a:pPr algn="ctr"/>
            <a:r>
              <a:rPr lang="en-US" sz="4000" b="1" dirty="0">
                <a:effectLst>
                  <a:glow rad="127000">
                    <a:schemeClr val="bg1"/>
                  </a:glow>
                </a:effectLst>
              </a:rPr>
              <a:t>Loved </a:t>
            </a:r>
          </a:p>
          <a:p>
            <a:pPr algn="ctr"/>
            <a:r>
              <a:rPr lang="en-US" sz="4000" b="1" dirty="0">
                <a:effectLst>
                  <a:glow rad="127000">
                    <a:schemeClr val="bg1"/>
                  </a:glow>
                </a:effectLst>
              </a:rPr>
              <a:t>Graced </a:t>
            </a:r>
          </a:p>
          <a:p>
            <a:pPr algn="ctr"/>
            <a:r>
              <a:rPr lang="en-US" sz="4000" b="1" dirty="0">
                <a:effectLst>
                  <a:glow rad="127000">
                    <a:schemeClr val="bg1"/>
                  </a:glow>
                </a:effectLst>
              </a:rPr>
              <a:t>Saved</a:t>
            </a:r>
          </a:p>
          <a:p>
            <a:pPr algn="ctr"/>
            <a:r>
              <a:rPr lang="en-US" sz="4000" b="1" dirty="0">
                <a:effectLst>
                  <a:glow rad="127000">
                    <a:schemeClr val="bg1"/>
                  </a:glow>
                </a:effectLst>
              </a:rPr>
              <a:t>New Creatures</a:t>
            </a:r>
          </a:p>
          <a:p>
            <a:pPr algn="ctr"/>
            <a:r>
              <a:rPr lang="en-US" sz="4000" b="1" dirty="0">
                <a:effectLst>
                  <a:glow rad="127000">
                    <a:schemeClr val="bg1"/>
                  </a:glow>
                </a:effectLst>
              </a:rPr>
              <a:t>Forgiven </a:t>
            </a:r>
          </a:p>
          <a:p>
            <a:pPr algn="ctr"/>
            <a:r>
              <a:rPr lang="en-US" sz="4000" b="1" dirty="0">
                <a:effectLst>
                  <a:glow rad="127000">
                    <a:schemeClr val="bg1"/>
                  </a:glow>
                </a:effectLst>
              </a:rPr>
              <a:t>Justified</a:t>
            </a:r>
          </a:p>
          <a:p>
            <a:pPr algn="ctr"/>
            <a:r>
              <a:rPr lang="en-US" sz="4000" b="1" dirty="0">
                <a:effectLst>
                  <a:glow rad="127000">
                    <a:schemeClr val="bg1"/>
                  </a:glow>
                </a:effectLst>
              </a:rPr>
              <a:t>Sanctified </a:t>
            </a:r>
          </a:p>
          <a:p>
            <a:pPr algn="ctr"/>
            <a:r>
              <a:rPr lang="en-US" sz="4000" b="1" dirty="0">
                <a:effectLst>
                  <a:glow rad="127000">
                    <a:schemeClr val="bg1"/>
                  </a:glow>
                </a:effectLst>
              </a:rPr>
              <a:t>Chosen</a:t>
            </a:r>
          </a:p>
          <a:p>
            <a:pPr algn="ctr"/>
            <a:r>
              <a:rPr lang="en-US" sz="4000" b="1" dirty="0">
                <a:effectLst>
                  <a:glow rad="127000">
                    <a:schemeClr val="bg1"/>
                  </a:glow>
                </a:effectLst>
              </a:rPr>
              <a:t>Family</a:t>
            </a:r>
          </a:p>
          <a:p>
            <a:pPr algn="ctr"/>
            <a:r>
              <a:rPr lang="en-US" sz="4000" b="1" dirty="0">
                <a:effectLst>
                  <a:glow rad="127000">
                    <a:schemeClr val="bg1"/>
                  </a:glow>
                </a:effectLst>
              </a:rPr>
              <a:t>Heirs</a:t>
            </a:r>
          </a:p>
          <a:p>
            <a:pPr algn="ctr"/>
            <a:r>
              <a:rPr lang="en-US" sz="4000" b="1" dirty="0">
                <a:effectLst>
                  <a:glow rad="127000">
                    <a:schemeClr val="bg1"/>
                  </a:glow>
                </a:effectLst>
              </a:rPr>
              <a:t>Reconciled</a:t>
            </a:r>
            <a:endParaRPr lang="en-US" sz="2400" b="1" dirty="0">
              <a:effectLst>
                <a:glow rad="127000">
                  <a:schemeClr val="bg1"/>
                </a:glow>
              </a:effectLst>
            </a:endParaRPr>
          </a:p>
          <a:p>
            <a:pPr algn="ctr"/>
            <a:endParaRPr lang="en-US" sz="2400" b="1" dirty="0">
              <a:effectLst>
                <a:glow rad="127000">
                  <a:schemeClr val="bg1"/>
                </a:glow>
              </a:effectLst>
            </a:endParaRPr>
          </a:p>
          <a:p>
            <a:pPr algn="ctr"/>
            <a:r>
              <a:rPr lang="en-US" sz="4000" b="1" dirty="0">
                <a:effectLst>
                  <a:glow rad="127000">
                    <a:schemeClr val="bg1"/>
                  </a:glow>
                </a:effectLst>
              </a:rPr>
              <a:t>Accepted</a:t>
            </a:r>
          </a:p>
          <a:p>
            <a:pPr algn="ctr"/>
            <a:r>
              <a:rPr lang="en-US" sz="4000" b="1" dirty="0">
                <a:effectLst>
                  <a:glow rad="127000">
                    <a:schemeClr val="bg1"/>
                  </a:glow>
                </a:effectLst>
              </a:rPr>
              <a:t>Eternally Alive</a:t>
            </a:r>
          </a:p>
          <a:p>
            <a:pPr algn="ctr"/>
            <a:r>
              <a:rPr lang="en-US" sz="4000" b="1" dirty="0">
                <a:effectLst>
                  <a:glow rad="127000">
                    <a:schemeClr val="bg1"/>
                  </a:glow>
                </a:effectLst>
              </a:rPr>
              <a:t>Friends of God</a:t>
            </a:r>
          </a:p>
          <a:p>
            <a:pPr algn="ctr"/>
            <a:r>
              <a:rPr lang="en-US" sz="4000" b="1" dirty="0">
                <a:effectLst>
                  <a:glow rad="127000">
                    <a:schemeClr val="bg1"/>
                  </a:glow>
                </a:effectLst>
              </a:rPr>
              <a:t>Hopeful </a:t>
            </a:r>
          </a:p>
          <a:p>
            <a:pPr algn="ctr"/>
            <a:r>
              <a:rPr lang="en-US" sz="4000" b="1" dirty="0">
                <a:effectLst>
                  <a:glow rad="127000">
                    <a:schemeClr val="bg1"/>
                  </a:glow>
                </a:effectLst>
              </a:rPr>
              <a:t>Temples </a:t>
            </a:r>
          </a:p>
          <a:p>
            <a:pPr algn="ctr"/>
            <a:r>
              <a:rPr lang="en-US" sz="4000" b="1" dirty="0">
                <a:effectLst>
                  <a:glow rad="127000">
                    <a:schemeClr val="bg1"/>
                  </a:glow>
                </a:effectLst>
              </a:rPr>
              <a:t>Indwelt</a:t>
            </a:r>
          </a:p>
          <a:p>
            <a:pPr algn="ctr"/>
            <a:r>
              <a:rPr lang="en-US" sz="4000" b="1" dirty="0">
                <a:effectLst>
                  <a:glow rad="127000">
                    <a:schemeClr val="bg1"/>
                  </a:glow>
                </a:effectLst>
              </a:rPr>
              <a:t>Filled </a:t>
            </a:r>
          </a:p>
          <a:p>
            <a:pPr algn="ctr"/>
            <a:r>
              <a:rPr lang="en-US" sz="4000" b="1" dirty="0">
                <a:effectLst>
                  <a:glow rad="127000">
                    <a:schemeClr val="bg1"/>
                  </a:glow>
                </a:effectLst>
              </a:rPr>
              <a:t>Sealed </a:t>
            </a:r>
          </a:p>
          <a:p>
            <a:pPr algn="ctr"/>
            <a:r>
              <a:rPr lang="en-US" sz="4000" b="1" dirty="0">
                <a:effectLst>
                  <a:glow rad="127000">
                    <a:schemeClr val="bg1"/>
                  </a:glow>
                </a:effectLst>
              </a:rPr>
              <a:t>Ambassadors </a:t>
            </a:r>
          </a:p>
          <a:p>
            <a:pPr algn="ctr"/>
            <a:r>
              <a:rPr lang="en-US" sz="4000" b="1" dirty="0">
                <a:effectLst>
                  <a:glow rad="127000">
                    <a:schemeClr val="bg1"/>
                  </a:glow>
                </a:effectLst>
              </a:rPr>
              <a:t>Heaven Bound</a:t>
            </a:r>
          </a:p>
          <a:p>
            <a:pPr algn="ctr"/>
            <a:r>
              <a:rPr lang="en-US" sz="4000" b="1" dirty="0">
                <a:effectLst>
                  <a:glow rad="127000">
                    <a:schemeClr val="bg1"/>
                  </a:glow>
                </a:effectLst>
              </a:rPr>
              <a:t>Winners</a:t>
            </a:r>
          </a:p>
          <a:p>
            <a:pPr algn="ctr"/>
            <a:endParaRPr lang="en-US" sz="4000" b="1" dirty="0">
              <a:effectLst>
                <a:glow rad="127000">
                  <a:schemeClr val="bg1"/>
                </a:glow>
              </a:effectLst>
            </a:endParaRPr>
          </a:p>
          <a:p>
            <a:pPr algn="ctr"/>
            <a:endParaRPr lang="en-US" sz="4000" b="1" dirty="0">
              <a:effectLst>
                <a:glow rad="127000">
                  <a:schemeClr val="bg1"/>
                </a:glow>
              </a:effectLst>
            </a:endParaRPr>
          </a:p>
          <a:p>
            <a:endParaRPr lang="en-US" sz="4000" b="1" dirty="0">
              <a:effectLst>
                <a:glow rad="127000">
                  <a:schemeClr val="bg1"/>
                </a:glow>
              </a:effectLst>
            </a:endParaRPr>
          </a:p>
          <a:p>
            <a:endParaRPr lang="en-US" sz="4000" b="1" dirty="0">
              <a:effectLst>
                <a:glow rad="127000">
                  <a:schemeClr val="bg1"/>
                </a:glow>
              </a:effectLst>
            </a:endParaRPr>
          </a:p>
        </p:txBody>
      </p:sp>
    </p:spTree>
    <p:extLst>
      <p:ext uri="{BB962C8B-B14F-4D97-AF65-F5344CB8AC3E}">
        <p14:creationId xmlns:p14="http://schemas.microsoft.com/office/powerpoint/2010/main" val="392529856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grpId="0" nodeType="clickEffect">
                                  <p:stCondLst>
                                    <p:cond delay="0"/>
                                  </p:stCondLst>
                                  <p:childTnLst>
                                    <p:animMotion origin="layout" path="M -4.58333E-6 -2.22045E-16 L 0.00118 -1.03495 " pathEditMode="relative" rAng="0" ptsTypes="AA">
                                      <p:cBhvr>
                                        <p:cTn id="16" dur="2000" fill="hold"/>
                                        <p:tgtEl>
                                          <p:spTgt spid="2"/>
                                        </p:tgtEl>
                                        <p:attrNameLst>
                                          <p:attrName>ppt_x</p:attrName>
                                          <p:attrName>ppt_y</p:attrName>
                                        </p:attrNameLst>
                                      </p:cBhvr>
                                      <p:rCtr x="52" y="-51759"/>
                                    </p:animMotion>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8746-A432-4A03-8FF8-DB8A29EE54A4}"/>
              </a:ext>
            </a:extLst>
          </p:cNvPr>
          <p:cNvSpPr>
            <a:spLocks noGrp="1"/>
          </p:cNvSpPr>
          <p:nvPr>
            <p:ph type="title"/>
          </p:nvPr>
        </p:nvSpPr>
        <p:spPr/>
        <p:txBody>
          <a:bodyPr/>
          <a:lstStyle/>
          <a:p>
            <a:r>
              <a:rPr lang="en-US" dirty="0"/>
              <a:t>Take Him With You!</a:t>
            </a:r>
          </a:p>
        </p:txBody>
      </p:sp>
      <p:sp>
        <p:nvSpPr>
          <p:cNvPr id="3" name="Content Placeholder 2">
            <a:extLst>
              <a:ext uri="{FF2B5EF4-FFF2-40B4-BE49-F238E27FC236}">
                <a16:creationId xmlns:a16="http://schemas.microsoft.com/office/drawing/2014/main" id="{4373DB48-4A94-409E-A382-862B0B0AFE0F}"/>
              </a:ext>
            </a:extLst>
          </p:cNvPr>
          <p:cNvSpPr>
            <a:spLocks noGrp="1"/>
          </p:cNvSpPr>
          <p:nvPr>
            <p:ph idx="1"/>
          </p:nvPr>
        </p:nvSpPr>
        <p:spPr>
          <a:xfrm>
            <a:off x="341745" y="1533236"/>
            <a:ext cx="8112443" cy="4643727"/>
          </a:xfrm>
        </p:spPr>
        <p:txBody>
          <a:bodyPr>
            <a:normAutofit/>
          </a:bodyPr>
          <a:lstStyle/>
          <a:p>
            <a:pPr algn="l" rtl="0"/>
            <a:r>
              <a:rPr lang="en-US" i="0" u="none" strike="noStrike" baseline="0" dirty="0"/>
              <a:t> </a:t>
            </a:r>
            <a:r>
              <a:rPr lang="en-US" i="0" u="none" strike="noStrike" baseline="30000" dirty="0"/>
              <a:t>John 1:11 </a:t>
            </a:r>
            <a:r>
              <a:rPr lang="en-US" i="0" u="none" strike="noStrike" baseline="0" dirty="0"/>
              <a:t>He came to that which </a:t>
            </a:r>
            <a:br>
              <a:rPr lang="en-US" i="0" u="none" strike="noStrike" baseline="0" dirty="0"/>
            </a:br>
            <a:r>
              <a:rPr lang="en-US" i="0" u="none" strike="noStrike" baseline="0" dirty="0"/>
              <a:t>was his own, but his own did </a:t>
            </a:r>
            <a:br>
              <a:rPr lang="en-US" i="0" u="none" strike="noStrike" baseline="0" dirty="0"/>
            </a:br>
            <a:r>
              <a:rPr lang="en-US" i="0" u="none" strike="noStrike" baseline="0" dirty="0"/>
              <a:t>not receive him.  </a:t>
            </a:r>
            <a:r>
              <a:rPr lang="en-US" i="0" u="none" strike="noStrike" baseline="30000" dirty="0"/>
              <a:t>12</a:t>
            </a:r>
            <a:r>
              <a:rPr lang="en-US" i="0" u="none" strike="noStrike" baseline="0" dirty="0"/>
              <a:t> Yet to </a:t>
            </a:r>
            <a:r>
              <a:rPr lang="en-US" i="0" u="none" strike="noStrike" baseline="0" dirty="0">
                <a:effectLst>
                  <a:glow rad="127000">
                    <a:schemeClr val="tx1"/>
                  </a:glow>
                  <a:outerShdw blurRad="38100" dist="38100" dir="2700000" algn="tl">
                    <a:srgbClr val="000000">
                      <a:alpha val="43137"/>
                    </a:srgbClr>
                  </a:outerShdw>
                </a:effectLst>
              </a:rPr>
              <a:t>all </a:t>
            </a:r>
            <a:br>
              <a:rPr lang="en-US" i="0" u="none" strike="noStrike" baseline="0" dirty="0">
                <a:effectLst>
                  <a:glow rad="127000">
                    <a:schemeClr val="tx1"/>
                  </a:glow>
                  <a:outerShdw blurRad="38100" dist="38100" dir="2700000" algn="tl">
                    <a:srgbClr val="000000">
                      <a:alpha val="43137"/>
                    </a:srgbClr>
                  </a:outerShdw>
                </a:effectLst>
              </a:rPr>
            </a:br>
            <a:r>
              <a:rPr lang="en-US" i="0" u="none" strike="noStrike" baseline="0" dirty="0">
                <a:effectLst>
                  <a:glow rad="127000">
                    <a:schemeClr val="tx1"/>
                  </a:glow>
                  <a:outerShdw blurRad="38100" dist="38100" dir="2700000" algn="tl">
                    <a:srgbClr val="000000">
                      <a:alpha val="43137"/>
                    </a:srgbClr>
                  </a:outerShdw>
                </a:effectLst>
              </a:rPr>
              <a:t>who received him</a:t>
            </a:r>
            <a:r>
              <a:rPr lang="en-US" i="0" u="none" strike="noStrike" baseline="0" dirty="0"/>
              <a:t>, to those </a:t>
            </a:r>
            <a:br>
              <a:rPr lang="en-US" i="0" u="none" strike="noStrike" baseline="0" dirty="0"/>
            </a:br>
            <a:r>
              <a:rPr lang="en-US" i="0" u="none" strike="noStrike" baseline="0" dirty="0"/>
              <a:t>who believed in his name, he </a:t>
            </a:r>
            <a:br>
              <a:rPr lang="en-US" i="0" u="none" strike="noStrike" baseline="0" dirty="0"/>
            </a:br>
            <a:r>
              <a:rPr lang="en-US" i="0" u="none" strike="noStrike" baseline="0" dirty="0"/>
              <a:t>gave the right to become children </a:t>
            </a:r>
            <a:br>
              <a:rPr lang="en-US" i="0" u="none" strike="noStrike" baseline="0" dirty="0"/>
            </a:br>
            <a:r>
              <a:rPr lang="en-US" i="0" u="none" strike="noStrike" baseline="0" dirty="0"/>
              <a:t>of God</a:t>
            </a:r>
          </a:p>
        </p:txBody>
      </p:sp>
      <p:pic>
        <p:nvPicPr>
          <p:cNvPr id="5" name="Picture 4" descr="A person looking at the camera&#10;&#10;Description automatically generated">
            <a:extLst>
              <a:ext uri="{FF2B5EF4-FFF2-40B4-BE49-F238E27FC236}">
                <a16:creationId xmlns:a16="http://schemas.microsoft.com/office/drawing/2014/main" id="{4DA56CF3-FAFD-48CD-9744-EFB881CCD37C}"/>
              </a:ext>
            </a:extLst>
          </p:cNvPr>
          <p:cNvPicPr>
            <a:picLocks noChangeAspect="1"/>
          </p:cNvPicPr>
          <p:nvPr/>
        </p:nvPicPr>
        <p:blipFill rotWithShape="1">
          <a:blip r:embed="rId2">
            <a:extLst>
              <a:ext uri="{28A0092B-C50C-407E-A947-70E740481C1C}">
                <a14:useLocalDpi xmlns:a14="http://schemas.microsoft.com/office/drawing/2010/main" val="0"/>
              </a:ext>
            </a:extLst>
          </a:blip>
          <a:srcRect l="56362" b="22357"/>
          <a:stretch/>
        </p:blipFill>
        <p:spPr>
          <a:xfrm>
            <a:off x="6871642" y="99291"/>
            <a:ext cx="5320358" cy="5324764"/>
          </a:xfrm>
          <a:prstGeom prst="rect">
            <a:avLst/>
          </a:prstGeom>
        </p:spPr>
      </p:pic>
    </p:spTree>
    <p:extLst>
      <p:ext uri="{BB962C8B-B14F-4D97-AF65-F5344CB8AC3E}">
        <p14:creationId xmlns:p14="http://schemas.microsoft.com/office/powerpoint/2010/main" val="259566241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E9B81-D997-4594-86C6-6DFA69A93D3E}"/>
              </a:ext>
            </a:extLst>
          </p:cNvPr>
          <p:cNvSpPr>
            <a:spLocks noGrp="1"/>
          </p:cNvSpPr>
          <p:nvPr>
            <p:ph type="title"/>
          </p:nvPr>
        </p:nvSpPr>
        <p:spPr/>
        <p:txBody>
          <a:bodyPr/>
          <a:lstStyle/>
          <a:p>
            <a:r>
              <a:rPr lang="en-US" dirty="0"/>
              <a:t>Invite Him in TODAY!</a:t>
            </a:r>
          </a:p>
        </p:txBody>
      </p:sp>
      <p:sp>
        <p:nvSpPr>
          <p:cNvPr id="3" name="Content Placeholder 2">
            <a:extLst>
              <a:ext uri="{FF2B5EF4-FFF2-40B4-BE49-F238E27FC236}">
                <a16:creationId xmlns:a16="http://schemas.microsoft.com/office/drawing/2014/main" id="{7FC8222A-EE55-46CE-BCB2-9A0617105581}"/>
              </a:ext>
            </a:extLst>
          </p:cNvPr>
          <p:cNvSpPr>
            <a:spLocks noGrp="1"/>
          </p:cNvSpPr>
          <p:nvPr>
            <p:ph idx="1"/>
          </p:nvPr>
        </p:nvSpPr>
        <p:spPr/>
        <p:txBody>
          <a:bodyPr>
            <a:normAutofit/>
          </a:bodyPr>
          <a:lstStyle/>
          <a:p>
            <a:r>
              <a:rPr lang="en-US" i="0" u="none" strike="noStrike" baseline="0" dirty="0"/>
              <a:t>Here I am! I stand at the door </a:t>
            </a:r>
            <a:br>
              <a:rPr lang="en-US" i="0" u="none" strike="noStrike" baseline="0" dirty="0"/>
            </a:br>
            <a:r>
              <a:rPr lang="en-US" i="0" u="none" strike="noStrike" baseline="0" dirty="0"/>
              <a:t>and knock. If anyone hears my </a:t>
            </a:r>
            <a:br>
              <a:rPr lang="en-US" i="0" u="none" strike="noStrike" baseline="0" dirty="0"/>
            </a:br>
            <a:r>
              <a:rPr lang="en-US" i="0" u="none" strike="noStrike" baseline="0" dirty="0"/>
              <a:t>voice and opens the door, I will come in and eat with him, and </a:t>
            </a:r>
            <a:br>
              <a:rPr lang="en-US" i="0" u="none" strike="noStrike" baseline="0" dirty="0"/>
            </a:br>
            <a:r>
              <a:rPr lang="en-US" i="0" u="none" strike="noStrike" baseline="0" dirty="0"/>
              <a:t>he with me. (Rev 3:20)</a:t>
            </a:r>
            <a:endParaRPr lang="en-US" dirty="0"/>
          </a:p>
        </p:txBody>
      </p:sp>
      <p:pic>
        <p:nvPicPr>
          <p:cNvPr id="5" name="Picture 4" descr="A picture containing person, person, indoor, dark&#10;&#10;Description automatically generated">
            <a:extLst>
              <a:ext uri="{FF2B5EF4-FFF2-40B4-BE49-F238E27FC236}">
                <a16:creationId xmlns:a16="http://schemas.microsoft.com/office/drawing/2014/main" id="{9751D7BC-2CE8-4ADC-819D-95B7F65AE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043" y="-1157685"/>
            <a:ext cx="5149516" cy="7698441"/>
          </a:xfrm>
          <a:prstGeom prst="rect">
            <a:avLst/>
          </a:prstGeom>
        </p:spPr>
      </p:pic>
    </p:spTree>
    <p:extLst>
      <p:ext uri="{BB962C8B-B14F-4D97-AF65-F5344CB8AC3E}">
        <p14:creationId xmlns:p14="http://schemas.microsoft.com/office/powerpoint/2010/main" val="2963077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E31CA-E0CD-498F-B5EB-5DAA6B2F715D}"/>
              </a:ext>
            </a:extLst>
          </p:cNvPr>
          <p:cNvSpPr>
            <a:spLocks noGrp="1"/>
          </p:cNvSpPr>
          <p:nvPr>
            <p:ph type="ctrTitle"/>
          </p:nvPr>
        </p:nvSpPr>
        <p:spPr/>
        <p:txBody>
          <a:bodyPr/>
          <a:lstStyle/>
          <a:p>
            <a:r>
              <a:rPr lang="en-US" dirty="0"/>
              <a:t>LET’S PRAY!</a:t>
            </a:r>
          </a:p>
        </p:txBody>
      </p:sp>
      <p:sp>
        <p:nvSpPr>
          <p:cNvPr id="2" name="Subtitle 1">
            <a:extLst>
              <a:ext uri="{FF2B5EF4-FFF2-40B4-BE49-F238E27FC236}">
                <a16:creationId xmlns:a16="http://schemas.microsoft.com/office/drawing/2014/main" id="{760537EA-42B9-4600-A61E-B3B0360EBDC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281331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460813"/>
          </a:xfrm>
        </p:spPr>
        <p:txBody>
          <a:bodyPr/>
          <a:lstStyle/>
          <a:p>
            <a:r>
              <a:rPr lang="en-US" dirty="0"/>
              <a:t>He Saw Himself as</a:t>
            </a:r>
            <a:br>
              <a:rPr lang="en-US" dirty="0"/>
            </a:br>
            <a:r>
              <a:rPr lang="en-US" dirty="0"/>
              <a:t>the </a:t>
            </a:r>
            <a:r>
              <a:rPr lang="en-US" dirty="0">
                <a:effectLst>
                  <a:glow rad="127000">
                    <a:schemeClr val="tx1"/>
                  </a:glow>
                  <a:outerShdw blurRad="38100" dist="38100" dir="2700000" algn="tl">
                    <a:srgbClr val="000000">
                      <a:alpha val="43137"/>
                    </a:srgbClr>
                  </a:outerShdw>
                </a:effectLst>
              </a:rPr>
              <a:t>Way</a:t>
            </a:r>
            <a:r>
              <a:rPr lang="en-US" dirty="0">
                <a:solidFill>
                  <a:schemeClr val="bg1">
                    <a:lumMod val="75000"/>
                  </a:schemeClr>
                </a:solidFill>
              </a:rPr>
              <a:t>, Truth, Life</a:t>
            </a: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254188" y="3872753"/>
            <a:ext cx="3809085" cy="2304210"/>
          </a:xfrm>
        </p:spPr>
        <p:txBody>
          <a:bodyPr/>
          <a:lstStyle/>
          <a:p>
            <a:pPr algn="ctr"/>
            <a:r>
              <a:rPr lang="en-US" sz="3600" dirty="0"/>
              <a:t>“</a:t>
            </a:r>
            <a:r>
              <a:rPr lang="en-US" dirty="0"/>
              <a:t>I am the way, and the truth, and the life” </a:t>
            </a:r>
            <a:r>
              <a:rPr lang="en-US" sz="3200" dirty="0"/>
              <a:t>(John 14:6)</a:t>
            </a:r>
          </a:p>
          <a:p>
            <a:pPr algn="ctr"/>
            <a:endParaRPr lang="en-US" dirty="0"/>
          </a:p>
        </p:txBody>
      </p:sp>
      <p:pic>
        <p:nvPicPr>
          <p:cNvPr id="6" name="Picture 5" descr="A picture containing grass, green, building, sitting&#10;&#10;Description automatically generated">
            <a:extLst>
              <a:ext uri="{FF2B5EF4-FFF2-40B4-BE49-F238E27FC236}">
                <a16:creationId xmlns:a16="http://schemas.microsoft.com/office/drawing/2014/main" id="{31C58830-494A-4920-AEDC-DCF758732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097" y="-455054"/>
            <a:ext cx="6530571" cy="6008689"/>
          </a:xfrm>
          <a:prstGeom prst="rect">
            <a:avLst/>
          </a:prstGeom>
        </p:spPr>
      </p:pic>
    </p:spTree>
    <p:extLst>
      <p:ext uri="{BB962C8B-B14F-4D97-AF65-F5344CB8AC3E}">
        <p14:creationId xmlns:p14="http://schemas.microsoft.com/office/powerpoint/2010/main" val="1627441218"/>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10;&#10;Description automatically generated">
            <a:extLst>
              <a:ext uri="{FF2B5EF4-FFF2-40B4-BE49-F238E27FC236}">
                <a16:creationId xmlns:a16="http://schemas.microsoft.com/office/drawing/2014/main" id="{74CE0C96-5C62-436A-A548-DAA0C693C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731" y="-354426"/>
            <a:ext cx="9890801" cy="5563576"/>
          </a:xfrm>
          <a:prstGeom prst="rect">
            <a:avLst/>
          </a:prstGeom>
        </p:spPr>
      </p:pic>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The Way to the </a:t>
            </a:r>
            <a:r>
              <a:rPr lang="en-US" u="sng" dirty="0">
                <a:effectLst>
                  <a:glow rad="127000">
                    <a:schemeClr val="tx1"/>
                  </a:glow>
                  <a:outerShdw blurRad="38100" dist="38100" dir="2700000" algn="tl">
                    <a:srgbClr val="000000">
                      <a:alpha val="43137"/>
                    </a:srgbClr>
                  </a:outerShdw>
                </a:effectLst>
              </a:rPr>
              <a:t>Father</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p:txBody>
          <a:bodyPr>
            <a:noAutofit/>
          </a:bodyPr>
          <a:lstStyle/>
          <a:p>
            <a:pPr algn="l" rtl="0"/>
            <a:r>
              <a:rPr lang="en-US" i="0" u="none" strike="noStrike" baseline="30000" dirty="0">
                <a:latin typeface="Arial" panose="020B0604020202020204" pitchFamily="34" charset="0"/>
              </a:rPr>
              <a:t>2</a:t>
            </a:r>
            <a:r>
              <a:rPr lang="en-US" i="0" u="none" strike="noStrike" baseline="0" dirty="0">
                <a:latin typeface="Arial" panose="020B0604020202020204" pitchFamily="34" charset="0"/>
              </a:rPr>
              <a:t> In my </a:t>
            </a:r>
            <a:r>
              <a:rPr lang="en-US" i="0" u="none" strike="noStrike" baseline="0" dirty="0">
                <a:effectLst>
                  <a:glow rad="127000">
                    <a:schemeClr val="tx1"/>
                  </a:glow>
                  <a:outerShdw blurRad="38100" dist="38100" dir="2700000" algn="tl">
                    <a:srgbClr val="000000">
                      <a:alpha val="43137"/>
                    </a:srgbClr>
                  </a:outerShdw>
                </a:effectLst>
                <a:latin typeface="Arial" panose="020B0604020202020204" pitchFamily="34" charset="0"/>
              </a:rPr>
              <a:t>Father's house</a:t>
            </a:r>
            <a:r>
              <a:rPr lang="en-US" i="0" u="none" strike="noStrike" baseline="0" dirty="0">
                <a:latin typeface="Arial" panose="020B0604020202020204" pitchFamily="34" charset="0"/>
              </a:rPr>
              <a:t> are many rooms; if it were not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so, I would have told you.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I am going there to prepare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a place for you.</a:t>
            </a:r>
          </a:p>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3</a:t>
            </a:r>
            <a:r>
              <a:rPr lang="en-US" i="0" u="none" strike="noStrike" baseline="0" dirty="0">
                <a:latin typeface="Arial" panose="020B0604020202020204" pitchFamily="34" charset="0"/>
              </a:rPr>
              <a:t> And if I go and prepare a place for you, I will come back and take you to be with me that you also may be where I am.</a:t>
            </a:r>
            <a:endParaRPr lang="en-US" dirty="0"/>
          </a:p>
        </p:txBody>
      </p:sp>
      <p:pic>
        <p:nvPicPr>
          <p:cNvPr id="6" name="Picture 5">
            <a:extLst>
              <a:ext uri="{FF2B5EF4-FFF2-40B4-BE49-F238E27FC236}">
                <a16:creationId xmlns:a16="http://schemas.microsoft.com/office/drawing/2014/main" id="{662A6AFF-D71A-45B1-86C2-62D15439D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709" y="-1579975"/>
            <a:ext cx="8904844" cy="5008975"/>
          </a:xfrm>
          <a:prstGeom prst="rect">
            <a:avLst/>
          </a:prstGeom>
        </p:spPr>
      </p:pic>
    </p:spTree>
    <p:extLst>
      <p:ext uri="{BB962C8B-B14F-4D97-AF65-F5344CB8AC3E}">
        <p14:creationId xmlns:p14="http://schemas.microsoft.com/office/powerpoint/2010/main" val="2089299881"/>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10;&#10;Description automatically generated">
            <a:extLst>
              <a:ext uri="{FF2B5EF4-FFF2-40B4-BE49-F238E27FC236}">
                <a16:creationId xmlns:a16="http://schemas.microsoft.com/office/drawing/2014/main" id="{74CE0C96-5C62-436A-A548-DAA0C693C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731" y="-354426"/>
            <a:ext cx="9890801" cy="5563576"/>
          </a:xfrm>
          <a:prstGeom prst="rect">
            <a:avLst/>
          </a:prstGeom>
        </p:spPr>
      </p:pic>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The Way to the </a:t>
            </a:r>
            <a:r>
              <a:rPr lang="en-US" u="sng" dirty="0">
                <a:effectLst>
                  <a:glow rad="127000">
                    <a:schemeClr val="tx1"/>
                  </a:glow>
                  <a:outerShdw blurRad="38100" dist="38100" dir="2700000" algn="tl">
                    <a:srgbClr val="000000">
                      <a:alpha val="43137"/>
                    </a:srgbClr>
                  </a:outerShdw>
                </a:effectLst>
              </a:rPr>
              <a:t>Father</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p:txBody>
          <a:bodyPr>
            <a:noAutofit/>
          </a:bodyPr>
          <a:lstStyle/>
          <a:p>
            <a:pPr algn="l" rtl="0"/>
            <a:r>
              <a:rPr lang="en-US" i="0" u="none" strike="noStrike" baseline="30000" dirty="0">
                <a:latin typeface="Arial" panose="020B0604020202020204" pitchFamily="34" charset="0"/>
              </a:rPr>
              <a:t>4</a:t>
            </a:r>
            <a:r>
              <a:rPr lang="en-US" i="0" u="none" strike="noStrike" baseline="0" dirty="0">
                <a:latin typeface="Arial" panose="020B0604020202020204" pitchFamily="34" charset="0"/>
              </a:rPr>
              <a:t> You know the way to the place where I am going."</a:t>
            </a:r>
          </a:p>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5</a:t>
            </a:r>
            <a:r>
              <a:rPr lang="en-US" i="0" u="none" strike="noStrike" baseline="0" dirty="0">
                <a:latin typeface="Arial" panose="020B0604020202020204" pitchFamily="34" charset="0"/>
              </a:rPr>
              <a:t> Thomas said to him,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"Lord, we don't know where you are going, so how can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we know the way?"</a:t>
            </a:r>
          </a:p>
        </p:txBody>
      </p:sp>
      <p:pic>
        <p:nvPicPr>
          <p:cNvPr id="6" name="Picture 5">
            <a:extLst>
              <a:ext uri="{FF2B5EF4-FFF2-40B4-BE49-F238E27FC236}">
                <a16:creationId xmlns:a16="http://schemas.microsoft.com/office/drawing/2014/main" id="{796A4D2A-A2F5-4A12-BDAF-B6D42E5A7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709" y="-1579975"/>
            <a:ext cx="8904844" cy="5008975"/>
          </a:xfrm>
          <a:prstGeom prst="rect">
            <a:avLst/>
          </a:prstGeom>
        </p:spPr>
      </p:pic>
    </p:spTree>
    <p:extLst>
      <p:ext uri="{BB962C8B-B14F-4D97-AF65-F5344CB8AC3E}">
        <p14:creationId xmlns:p14="http://schemas.microsoft.com/office/powerpoint/2010/main" val="1998193248"/>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10;&#10;Description automatically generated">
            <a:extLst>
              <a:ext uri="{FF2B5EF4-FFF2-40B4-BE49-F238E27FC236}">
                <a16:creationId xmlns:a16="http://schemas.microsoft.com/office/drawing/2014/main" id="{74CE0C96-5C62-436A-A548-DAA0C693C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731" y="-354426"/>
            <a:ext cx="9890801" cy="5563576"/>
          </a:xfrm>
          <a:prstGeom prst="rect">
            <a:avLst/>
          </a:prstGeom>
        </p:spPr>
      </p:pic>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The Way to the </a:t>
            </a:r>
            <a:r>
              <a:rPr lang="en-US" dirty="0">
                <a:effectLst>
                  <a:glow rad="127000">
                    <a:schemeClr val="tx1"/>
                  </a:glow>
                  <a:outerShdw blurRad="38100" dist="38100" dir="2700000" algn="tl">
                    <a:srgbClr val="000000">
                      <a:alpha val="43137"/>
                    </a:srgbClr>
                  </a:outerShdw>
                </a:effectLst>
              </a:rPr>
              <a:t>Father</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p:txBody>
          <a:bodyPr>
            <a:noAutofit/>
          </a:bodyPr>
          <a:lstStyle/>
          <a:p>
            <a:pPr algn="l" rtl="0"/>
            <a:r>
              <a:rPr lang="en-US" i="0" u="none" strike="noStrike" baseline="30000" dirty="0">
                <a:latin typeface="Arial" panose="020B0604020202020204" pitchFamily="34" charset="0"/>
              </a:rPr>
              <a:t>4</a:t>
            </a:r>
            <a:r>
              <a:rPr lang="en-US" i="0" u="none" strike="noStrike" baseline="0" dirty="0">
                <a:latin typeface="Arial" panose="020B0604020202020204" pitchFamily="34" charset="0"/>
              </a:rPr>
              <a:t> You know the way to the place where I am going."</a:t>
            </a:r>
          </a:p>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5</a:t>
            </a:r>
            <a:r>
              <a:rPr lang="en-US" i="0" u="none" strike="noStrike" baseline="0" dirty="0">
                <a:latin typeface="Arial" panose="020B0604020202020204" pitchFamily="34" charset="0"/>
              </a:rPr>
              <a:t> Thomas said to him,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"Lord, we don't know where you are going, so how can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we know the way?"</a:t>
            </a:r>
          </a:p>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6</a:t>
            </a:r>
            <a:r>
              <a:rPr lang="en-US" i="0" u="none" strike="noStrike" baseline="0" dirty="0">
                <a:latin typeface="Arial" panose="020B0604020202020204" pitchFamily="34" charset="0"/>
              </a:rPr>
              <a:t> Jesus answered, </a:t>
            </a:r>
            <a:r>
              <a:rPr lang="en-US" i="0" u="none" strike="noStrike" baseline="0" dirty="0">
                <a:effectLst>
                  <a:glow rad="127000">
                    <a:schemeClr val="tx1"/>
                  </a:glow>
                  <a:outerShdw blurRad="38100" dist="38100" dir="2700000" algn="tl">
                    <a:srgbClr val="000000">
                      <a:alpha val="43137"/>
                    </a:srgbClr>
                  </a:outerShdw>
                </a:effectLst>
                <a:latin typeface="Arial" panose="020B0604020202020204" pitchFamily="34" charset="0"/>
              </a:rPr>
              <a:t>"I am the way …</a:t>
            </a:r>
            <a:endParaRPr lang="en-US" dirty="0">
              <a:effectLst>
                <a:glow rad="127000">
                  <a:schemeClr val="tx1"/>
                </a:glow>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094B153-7BF8-49FD-A2DB-B75D15218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709" y="-1579975"/>
            <a:ext cx="8904844" cy="5008975"/>
          </a:xfrm>
          <a:prstGeom prst="rect">
            <a:avLst/>
          </a:prstGeom>
        </p:spPr>
      </p:pic>
      <p:pic>
        <p:nvPicPr>
          <p:cNvPr id="6" name="Picture 5" descr="A person looking at the camera&#10;&#10;Description automatically generated">
            <a:extLst>
              <a:ext uri="{FF2B5EF4-FFF2-40B4-BE49-F238E27FC236}">
                <a16:creationId xmlns:a16="http://schemas.microsoft.com/office/drawing/2014/main" id="{86C25B08-EA83-4B1A-BB89-0633A09087B2}"/>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56362" r="-6750" b="22357"/>
          <a:stretch/>
        </p:blipFill>
        <p:spPr>
          <a:xfrm>
            <a:off x="8397764" y="1204293"/>
            <a:ext cx="3452490" cy="2992509"/>
          </a:xfrm>
          <a:prstGeom prst="rect">
            <a:avLst/>
          </a:prstGeom>
        </p:spPr>
      </p:pic>
    </p:spTree>
    <p:extLst>
      <p:ext uri="{BB962C8B-B14F-4D97-AF65-F5344CB8AC3E}">
        <p14:creationId xmlns:p14="http://schemas.microsoft.com/office/powerpoint/2010/main" val="727916315"/>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The Way of </a:t>
            </a:r>
            <a:r>
              <a:rPr lang="en-US" u="sng" dirty="0">
                <a:effectLst>
                  <a:glow rad="127000">
                    <a:schemeClr val="tx1"/>
                  </a:glow>
                  <a:outerShdw blurRad="38100" dist="38100" dir="2700000" algn="tl">
                    <a:srgbClr val="000000">
                      <a:alpha val="43137"/>
                    </a:srgbClr>
                  </a:outerShdw>
                </a:effectLst>
              </a:rPr>
              <a:t>Faith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p:txBody>
          <a:bodyPr/>
          <a:lstStyle/>
          <a:p>
            <a:pPr algn="l" rtl="0"/>
            <a:r>
              <a:rPr lang="en-US" dirty="0"/>
              <a:t> </a:t>
            </a:r>
            <a:r>
              <a:rPr lang="en-US" i="0" u="none" strike="noStrike" baseline="30000" dirty="0">
                <a:latin typeface="Arial" panose="020B0604020202020204" pitchFamily="34" charset="0"/>
              </a:rPr>
              <a:t>1</a:t>
            </a:r>
            <a:r>
              <a:rPr lang="en-US" i="0" u="none" strike="noStrike" baseline="0" dirty="0">
                <a:latin typeface="Arial" panose="020B0604020202020204" pitchFamily="34" charset="0"/>
              </a:rPr>
              <a:t> Do not let your hearts be troubled. </a:t>
            </a:r>
            <a:r>
              <a:rPr lang="en-US" i="0" u="none" strike="noStrike" baseline="0" dirty="0">
                <a:effectLst>
                  <a:glow rad="127000">
                    <a:schemeClr val="tx1"/>
                  </a:glow>
                  <a:outerShdw blurRad="38100" dist="38100" dir="2700000" algn="tl">
                    <a:srgbClr val="000000">
                      <a:alpha val="43137"/>
                    </a:srgbClr>
                  </a:outerShdw>
                </a:effectLst>
                <a:latin typeface="Arial" panose="020B0604020202020204" pitchFamily="34" charset="0"/>
              </a:rPr>
              <a:t>Trust</a:t>
            </a:r>
            <a:r>
              <a:rPr lang="en-US" i="0" u="none" strike="noStrike" baseline="0" dirty="0">
                <a:latin typeface="Arial" panose="020B0604020202020204" pitchFamily="34" charset="0"/>
              </a:rPr>
              <a:t> in God; </a:t>
            </a:r>
            <a:br>
              <a:rPr lang="en-US" i="0" u="none" strike="noStrike" baseline="0" dirty="0">
                <a:latin typeface="Arial" panose="020B0604020202020204" pitchFamily="34" charset="0"/>
              </a:rPr>
            </a:br>
            <a:r>
              <a:rPr lang="en-US" i="0" u="none" strike="noStrike" baseline="0" dirty="0">
                <a:effectLst>
                  <a:glow rad="127000">
                    <a:schemeClr val="tx1"/>
                  </a:glow>
                  <a:outerShdw blurRad="38100" dist="38100" dir="2700000" algn="tl">
                    <a:srgbClr val="000000">
                      <a:alpha val="43137"/>
                    </a:srgbClr>
                  </a:outerShdw>
                </a:effectLst>
                <a:latin typeface="Arial" panose="020B0604020202020204" pitchFamily="34" charset="0"/>
              </a:rPr>
              <a:t>trust</a:t>
            </a:r>
            <a:r>
              <a:rPr lang="en-US" i="0" u="none" strike="noStrike" baseline="0" dirty="0">
                <a:latin typeface="Arial" panose="020B0604020202020204" pitchFamily="34" charset="0"/>
              </a:rPr>
              <a:t> also in me.</a:t>
            </a:r>
            <a:endParaRPr lang="en-US" dirty="0"/>
          </a:p>
        </p:txBody>
      </p:sp>
      <p:pic>
        <p:nvPicPr>
          <p:cNvPr id="6" name="Picture 5">
            <a:extLst>
              <a:ext uri="{FF2B5EF4-FFF2-40B4-BE49-F238E27FC236}">
                <a16:creationId xmlns:a16="http://schemas.microsoft.com/office/drawing/2014/main" id="{4853E961-DE8E-4589-830B-5B2B494BF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709" y="-1579975"/>
            <a:ext cx="8904844" cy="5008975"/>
          </a:xfrm>
          <a:prstGeom prst="rect">
            <a:avLst/>
          </a:prstGeom>
        </p:spPr>
      </p:pic>
      <p:pic>
        <p:nvPicPr>
          <p:cNvPr id="7" name="Picture 6" descr="A person looking at the camera&#10;&#10;Description automatically generated">
            <a:extLst>
              <a:ext uri="{FF2B5EF4-FFF2-40B4-BE49-F238E27FC236}">
                <a16:creationId xmlns:a16="http://schemas.microsoft.com/office/drawing/2014/main" id="{970BD841-0C6D-4666-A369-05115AC833BA}"/>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56362" r="-6750" b="22357"/>
          <a:stretch/>
        </p:blipFill>
        <p:spPr>
          <a:xfrm>
            <a:off x="7333674" y="806589"/>
            <a:ext cx="5212667" cy="4518175"/>
          </a:xfrm>
          <a:prstGeom prst="rect">
            <a:avLst/>
          </a:prstGeom>
        </p:spPr>
      </p:pic>
    </p:spTree>
    <p:extLst>
      <p:ext uri="{BB962C8B-B14F-4D97-AF65-F5344CB8AC3E}">
        <p14:creationId xmlns:p14="http://schemas.microsoft.com/office/powerpoint/2010/main" val="1736724740"/>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10;&#10;Description automatically generated">
            <a:extLst>
              <a:ext uri="{FF2B5EF4-FFF2-40B4-BE49-F238E27FC236}">
                <a16:creationId xmlns:a16="http://schemas.microsoft.com/office/drawing/2014/main" id="{74CE0C96-5C62-436A-A548-DAA0C693C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731" y="-354426"/>
            <a:ext cx="9890801" cy="5563576"/>
          </a:xfrm>
          <a:prstGeom prst="rect">
            <a:avLst/>
          </a:prstGeom>
        </p:spPr>
      </p:pic>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The Way of </a:t>
            </a:r>
            <a:r>
              <a:rPr lang="en-US" dirty="0">
                <a:effectLst>
                  <a:glow rad="127000">
                    <a:schemeClr val="tx1"/>
                  </a:glow>
                  <a:outerShdw blurRad="38100" dist="38100" dir="2700000" algn="tl">
                    <a:srgbClr val="000000">
                      <a:alpha val="43137"/>
                    </a:srgbClr>
                  </a:outerShdw>
                </a:effectLst>
              </a:rPr>
              <a:t>Faith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5" y="1533236"/>
            <a:ext cx="12028534" cy="4643727"/>
          </a:xfrm>
        </p:spPr>
        <p:txBody>
          <a:bodyPr>
            <a:noAutofit/>
          </a:bodyPr>
          <a:lstStyle/>
          <a:p>
            <a:pPr algn="l" rtl="0">
              <a:lnSpc>
                <a:spcPct val="80000"/>
              </a:lnSpc>
            </a:pPr>
            <a:r>
              <a:rPr lang="en-US" i="0" u="none" strike="noStrike" baseline="30000" dirty="0">
                <a:latin typeface="Arial" panose="020B0604020202020204" pitchFamily="34" charset="0"/>
              </a:rPr>
              <a:t>6</a:t>
            </a:r>
            <a:r>
              <a:rPr lang="en-US" i="0" u="none" strike="noStrike" baseline="0" dirty="0">
                <a:latin typeface="Arial" panose="020B0604020202020204" pitchFamily="34" charset="0"/>
              </a:rPr>
              <a:t> Jesus answered, </a:t>
            </a:r>
            <a:br>
              <a:rPr lang="en-US" i="0" u="none" strike="noStrike" baseline="0" dirty="0">
                <a:latin typeface="Arial" panose="020B0604020202020204" pitchFamily="34" charset="0"/>
              </a:rPr>
            </a:br>
            <a:r>
              <a:rPr lang="en-US" i="0" u="none" strike="noStrike" baseline="0" dirty="0">
                <a:effectLst>
                  <a:glow rad="127000">
                    <a:schemeClr val="tx1"/>
                  </a:glow>
                  <a:outerShdw blurRad="38100" dist="38100" dir="2700000" algn="tl">
                    <a:srgbClr val="000000">
                      <a:alpha val="43137"/>
                    </a:srgbClr>
                  </a:outerShdw>
                </a:effectLst>
                <a:latin typeface="Arial" panose="020B0604020202020204" pitchFamily="34" charset="0"/>
              </a:rPr>
              <a:t>"I am the way …</a:t>
            </a:r>
          </a:p>
          <a:p>
            <a:pPr algn="l" rtl="0">
              <a:lnSpc>
                <a:spcPct val="80000"/>
              </a:lnSpc>
            </a:pPr>
            <a:r>
              <a:rPr lang="en-US" sz="4400" i="1" dirty="0">
                <a:effectLst>
                  <a:glow rad="127000">
                    <a:schemeClr val="tx1">
                      <a:alpha val="0"/>
                    </a:schemeClr>
                  </a:glow>
                  <a:outerShdw blurRad="38100" dist="38100" dir="2700000" algn="tl">
                    <a:srgbClr val="000000">
                      <a:alpha val="43137"/>
                    </a:srgbClr>
                  </a:outerShdw>
                </a:effectLst>
              </a:rPr>
              <a:t>Before called “Christian” </a:t>
            </a:r>
            <a:r>
              <a:rPr lang="en-US" sz="4400" i="1" u="none" strike="noStrike" baseline="0" dirty="0">
                <a:effectLst>
                  <a:glow rad="127000">
                    <a:schemeClr val="tx1">
                      <a:alpha val="0"/>
                    </a:schemeClr>
                  </a:glow>
                  <a:outerShdw blurRad="38100" dist="38100" dir="2700000" algn="tl">
                    <a:srgbClr val="000000">
                      <a:alpha val="43137"/>
                    </a:srgbClr>
                  </a:outerShdw>
                </a:effectLst>
              </a:rPr>
              <a:t>we </a:t>
            </a:r>
            <a:br>
              <a:rPr lang="en-US" sz="4400" i="1" u="none" strike="noStrike" baseline="0" dirty="0">
                <a:effectLst>
                  <a:glow rad="127000">
                    <a:schemeClr val="tx1">
                      <a:alpha val="0"/>
                    </a:schemeClr>
                  </a:glow>
                  <a:outerShdw blurRad="38100" dist="38100" dir="2700000" algn="tl">
                    <a:srgbClr val="000000">
                      <a:alpha val="43137"/>
                    </a:srgbClr>
                  </a:outerShdw>
                </a:effectLst>
              </a:rPr>
            </a:br>
            <a:r>
              <a:rPr lang="en-US" sz="4400" i="1" u="none" strike="noStrike" baseline="0" dirty="0">
                <a:effectLst>
                  <a:glow rad="127000">
                    <a:schemeClr val="tx1">
                      <a:alpha val="0"/>
                    </a:schemeClr>
                  </a:glow>
                  <a:outerShdw blurRad="38100" dist="38100" dir="2700000" algn="tl">
                    <a:srgbClr val="000000">
                      <a:alpha val="43137"/>
                    </a:srgbClr>
                  </a:outerShdw>
                </a:effectLst>
              </a:rPr>
              <a:t>were called those …</a:t>
            </a:r>
          </a:p>
          <a:p>
            <a:pPr algn="l" rtl="0">
              <a:lnSpc>
                <a:spcPct val="80000"/>
              </a:lnSpc>
            </a:pPr>
            <a:r>
              <a:rPr lang="en-US" sz="4400" i="0" u="none" strike="noStrike" baseline="0" dirty="0"/>
              <a:t>“who belonged to the Way” </a:t>
            </a:r>
            <a:r>
              <a:rPr lang="en-US" sz="4400" i="0" u="none" strike="noStrike" baseline="30000" dirty="0"/>
              <a:t>Act 9:2</a:t>
            </a:r>
          </a:p>
          <a:p>
            <a:pPr algn="l" rtl="0">
              <a:lnSpc>
                <a:spcPct val="80000"/>
              </a:lnSpc>
            </a:pPr>
            <a:r>
              <a:rPr lang="en-US" sz="4400" i="1" dirty="0"/>
              <a:t>Even Paul says, </a:t>
            </a:r>
            <a:endParaRPr lang="en-US" sz="4400" i="1" u="none" strike="noStrike" baseline="0" dirty="0"/>
          </a:p>
          <a:p>
            <a:pPr algn="l" rtl="0">
              <a:lnSpc>
                <a:spcPct val="80000"/>
              </a:lnSpc>
            </a:pPr>
            <a:r>
              <a:rPr lang="en-US" sz="4400" i="0" u="none" strike="noStrike" baseline="30000" dirty="0"/>
              <a:t>14</a:t>
            </a:r>
            <a:r>
              <a:rPr lang="en-US" sz="4400" i="0" u="none" strike="noStrike" baseline="0" dirty="0"/>
              <a:t> “… I admit that I worship God of </a:t>
            </a:r>
            <a:br>
              <a:rPr lang="en-US" sz="4400" i="0" u="none" strike="noStrike" baseline="0" dirty="0"/>
            </a:br>
            <a:r>
              <a:rPr lang="en-US" sz="4400" i="0" u="none" strike="noStrike" baseline="0" dirty="0"/>
              <a:t>our fathers as a follower of the Way” </a:t>
            </a:r>
            <a:r>
              <a:rPr lang="en-US" sz="4400" i="0" u="none" strike="noStrike" baseline="30000" dirty="0"/>
              <a:t>Act 24:14</a:t>
            </a:r>
            <a:endParaRPr lang="en-US" sz="4400" baseline="30000" dirty="0">
              <a:effectLst>
                <a:glow rad="127000">
                  <a:schemeClr val="tx1"/>
                </a:glow>
                <a:outerShdw blurRad="38100" dist="38100" dir="2700000" algn="tl">
                  <a:srgbClr val="000000">
                    <a:alpha val="43137"/>
                  </a:srgbClr>
                </a:outerShdw>
              </a:effectLst>
            </a:endParaRPr>
          </a:p>
        </p:txBody>
      </p:sp>
      <p:pic>
        <p:nvPicPr>
          <p:cNvPr id="6" name="Picture 5" descr="A person looking at the camera&#10;&#10;Description automatically generated">
            <a:extLst>
              <a:ext uri="{FF2B5EF4-FFF2-40B4-BE49-F238E27FC236}">
                <a16:creationId xmlns:a16="http://schemas.microsoft.com/office/drawing/2014/main" id="{86C25B08-EA83-4B1A-BB89-0633A09087B2}"/>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56362" r="-6750" b="22357"/>
          <a:stretch/>
        </p:blipFill>
        <p:spPr>
          <a:xfrm>
            <a:off x="8397764" y="1204293"/>
            <a:ext cx="3452490" cy="2992509"/>
          </a:xfrm>
          <a:prstGeom prst="rect">
            <a:avLst/>
          </a:prstGeom>
        </p:spPr>
      </p:pic>
    </p:spTree>
    <p:extLst>
      <p:ext uri="{BB962C8B-B14F-4D97-AF65-F5344CB8AC3E}">
        <p14:creationId xmlns:p14="http://schemas.microsoft.com/office/powerpoint/2010/main" val="1000436115"/>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460813"/>
          </a:xfrm>
        </p:spPr>
        <p:txBody>
          <a:bodyPr/>
          <a:lstStyle/>
          <a:p>
            <a:r>
              <a:rPr lang="en-US" dirty="0"/>
              <a:t>He Saw Himself as</a:t>
            </a:r>
            <a:br>
              <a:rPr lang="en-US" dirty="0"/>
            </a:br>
            <a:r>
              <a:rPr lang="en-US" dirty="0"/>
              <a:t>the </a:t>
            </a:r>
            <a:r>
              <a:rPr lang="en-US" dirty="0">
                <a:solidFill>
                  <a:srgbClr val="BFBFBF"/>
                </a:solidFill>
              </a:rPr>
              <a:t>Way</a:t>
            </a:r>
            <a:r>
              <a:rPr lang="en-US" dirty="0">
                <a:solidFill>
                  <a:schemeClr val="bg1">
                    <a:lumMod val="75000"/>
                  </a:schemeClr>
                </a:solidFill>
              </a:rPr>
              <a:t>, </a:t>
            </a:r>
            <a:r>
              <a:rPr lang="en-US" dirty="0">
                <a:effectLst>
                  <a:glow rad="127000">
                    <a:schemeClr val="tx1"/>
                  </a:glow>
                  <a:outerShdw blurRad="38100" dist="38100" dir="2700000" algn="tl">
                    <a:srgbClr val="000000">
                      <a:alpha val="43137"/>
                    </a:srgbClr>
                  </a:outerShdw>
                </a:effectLst>
              </a:rPr>
              <a:t>Truth</a:t>
            </a:r>
            <a:r>
              <a:rPr lang="en-US" dirty="0">
                <a:solidFill>
                  <a:schemeClr val="bg1">
                    <a:lumMod val="75000"/>
                  </a:schemeClr>
                </a:solidFill>
              </a:rPr>
              <a:t>, Life</a:t>
            </a: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254188" y="3872753"/>
            <a:ext cx="3809085" cy="2304210"/>
          </a:xfrm>
        </p:spPr>
        <p:txBody>
          <a:bodyPr/>
          <a:lstStyle/>
          <a:p>
            <a:pPr algn="ctr"/>
            <a:r>
              <a:rPr lang="en-US" sz="3600" dirty="0"/>
              <a:t>“</a:t>
            </a:r>
            <a:r>
              <a:rPr lang="en-US" dirty="0"/>
              <a:t>I am the way, and the truth, and the life” </a:t>
            </a:r>
            <a:r>
              <a:rPr lang="en-US" sz="3200" dirty="0"/>
              <a:t>(John 14:6)</a:t>
            </a:r>
          </a:p>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CDF43009-E035-4DFD-A5D3-2BDD9D0CE207}"/>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15569" r="31032" b="7027"/>
          <a:stretch/>
        </p:blipFill>
        <p:spPr>
          <a:xfrm>
            <a:off x="7063272" y="0"/>
            <a:ext cx="5305191" cy="5662863"/>
          </a:xfrm>
          <a:prstGeom prst="rect">
            <a:avLst/>
          </a:prstGeom>
        </p:spPr>
      </p:pic>
    </p:spTree>
    <p:extLst>
      <p:ext uri="{BB962C8B-B14F-4D97-AF65-F5344CB8AC3E}">
        <p14:creationId xmlns:p14="http://schemas.microsoft.com/office/powerpoint/2010/main" val="2590589229"/>
      </p:ext>
    </p:extLst>
  </p:cSld>
  <p:clrMapOvr>
    <a:masterClrMapping/>
  </p:clrMapOvr>
  <p:transition>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2473</TotalTime>
  <Words>4538</Words>
  <Application>Microsoft Office PowerPoint</Application>
  <PresentationFormat>Widescreen</PresentationFormat>
  <Paragraphs>210</Paragraphs>
  <Slides>23</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Symbol</vt:lpstr>
      <vt:lpstr>Office Theme</vt:lpstr>
      <vt:lpstr>  Seeing    Jesus as He Saw  Himself</vt:lpstr>
      <vt:lpstr>  Seeing    Jesus as He Saw  Himself</vt:lpstr>
      <vt:lpstr>He Saw Himself as the Way, Truth, Life</vt:lpstr>
      <vt:lpstr>The Way to the Father</vt:lpstr>
      <vt:lpstr>The Way to the Father</vt:lpstr>
      <vt:lpstr>The Way to the Father</vt:lpstr>
      <vt:lpstr>The Way of Faith</vt:lpstr>
      <vt:lpstr>The Way of Faith</vt:lpstr>
      <vt:lpstr>He Saw Himself as the Way, Truth, Life</vt:lpstr>
      <vt:lpstr>Divine Truth</vt:lpstr>
      <vt:lpstr>Full of Truth</vt:lpstr>
      <vt:lpstr>Tells the Truth</vt:lpstr>
      <vt:lpstr>Tells the Truth</vt:lpstr>
      <vt:lpstr>Tells the Truth</vt:lpstr>
      <vt:lpstr>Tells the Truth</vt:lpstr>
      <vt:lpstr>He Saw Himself as the Way, Truth, Life</vt:lpstr>
      <vt:lpstr>Divine Life</vt:lpstr>
      <vt:lpstr>Divine Life</vt:lpstr>
      <vt:lpstr>Eternal Life</vt:lpstr>
      <vt:lpstr>Fulfilling Life</vt:lpstr>
      <vt:lpstr>Take Him With You!</vt:lpstr>
      <vt:lpstr>Invite Him in TODAY!</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Jesus as He Saw  Himself</dc:title>
  <dc:creator>Dennis Henderson</dc:creator>
  <cp:lastModifiedBy>Dennis Henderson</cp:lastModifiedBy>
  <cp:revision>154</cp:revision>
  <dcterms:created xsi:type="dcterms:W3CDTF">2020-02-21T15:05:57Z</dcterms:created>
  <dcterms:modified xsi:type="dcterms:W3CDTF">2021-06-23T03:32:31Z</dcterms:modified>
</cp:coreProperties>
</file>