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77" r:id="rId2"/>
    <p:sldId id="256" r:id="rId3"/>
    <p:sldId id="260" r:id="rId4"/>
    <p:sldId id="304" r:id="rId5"/>
    <p:sldId id="303" r:id="rId6"/>
    <p:sldId id="357" r:id="rId7"/>
    <p:sldId id="307" r:id="rId8"/>
    <p:sldId id="306" r:id="rId9"/>
    <p:sldId id="358" r:id="rId10"/>
    <p:sldId id="305" r:id="rId11"/>
    <p:sldId id="359" r:id="rId12"/>
    <p:sldId id="311" r:id="rId13"/>
    <p:sldId id="360" r:id="rId14"/>
    <p:sldId id="361" r:id="rId15"/>
    <p:sldId id="362" r:id="rId16"/>
    <p:sldId id="312" r:id="rId17"/>
    <p:sldId id="364" r:id="rId18"/>
    <p:sldId id="363" r:id="rId19"/>
    <p:sldId id="313" r:id="rId20"/>
    <p:sldId id="365" r:id="rId21"/>
    <p:sldId id="366" r:id="rId22"/>
    <p:sldId id="367" r:id="rId23"/>
    <p:sldId id="308" r:id="rId24"/>
    <p:sldId id="368" r:id="rId25"/>
    <p:sldId id="369" r:id="rId26"/>
    <p:sldId id="309" r:id="rId27"/>
    <p:sldId id="371" r:id="rId28"/>
    <p:sldId id="372" r:id="rId29"/>
    <p:sldId id="310" r:id="rId30"/>
    <p:sldId id="374" r:id="rId31"/>
    <p:sldId id="375" r:id="rId32"/>
    <p:sldId id="376" r:id="rId33"/>
    <p:sldId id="26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220" autoAdjust="0"/>
  </p:normalViewPr>
  <p:slideViewPr>
    <p:cSldViewPr snapToGrid="0">
      <p:cViewPr varScale="1">
        <p:scale>
          <a:sx n="78" d="100"/>
          <a:sy n="78" d="100"/>
        </p:scale>
        <p:origin x="8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7B9386-D438-4E09-AB0C-5E866E398AE2}" type="datetimeFigureOut">
              <a:rPr lang="en-US" smtClean="0"/>
              <a:t>6/22/2021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B52B17-D7F4-403F-B8D3-22F1A4C3B28D}" type="slidenum">
              <a:rPr lang="en-US" smtClean="0"/>
              <a:t>‹#›</a:t>
            </a:fld>
            <a:endParaRPr lang="en-US"/>
          </a:p>
        </p:txBody>
      </p:sp>
    </p:spTree>
    <p:extLst>
      <p:ext uri="{BB962C8B-B14F-4D97-AF65-F5344CB8AC3E}">
        <p14:creationId xmlns:p14="http://schemas.microsoft.com/office/powerpoint/2010/main" val="3257752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lickr.com/photos/denharsh/5150191997"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lickr.com/photos/denharsh/5150191997"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lickr.com/photos/denharsh/5150191997"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Sir, we wish to see Jesus." (Joh 12:21 ESV)</a:t>
            </a:r>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1</a:t>
            </a:fld>
            <a:endParaRPr lang="en-US"/>
          </a:p>
        </p:txBody>
      </p:sp>
    </p:spTree>
    <p:extLst>
      <p:ext uri="{BB962C8B-B14F-4D97-AF65-F5344CB8AC3E}">
        <p14:creationId xmlns:p14="http://schemas.microsoft.com/office/powerpoint/2010/main" val="219984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16</a:t>
            </a:fld>
            <a:endParaRPr lang="en-US"/>
          </a:p>
        </p:txBody>
      </p:sp>
    </p:spTree>
    <p:extLst>
      <p:ext uri="{BB962C8B-B14F-4D97-AF65-F5344CB8AC3E}">
        <p14:creationId xmlns:p14="http://schemas.microsoft.com/office/powerpoint/2010/main" val="941617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17</a:t>
            </a:fld>
            <a:endParaRPr lang="en-US"/>
          </a:p>
        </p:txBody>
      </p:sp>
    </p:spTree>
    <p:extLst>
      <p:ext uri="{BB962C8B-B14F-4D97-AF65-F5344CB8AC3E}">
        <p14:creationId xmlns:p14="http://schemas.microsoft.com/office/powerpoint/2010/main" val="2677794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18</a:t>
            </a:fld>
            <a:endParaRPr lang="en-US"/>
          </a:p>
        </p:txBody>
      </p:sp>
    </p:spTree>
    <p:extLst>
      <p:ext uri="{BB962C8B-B14F-4D97-AF65-F5344CB8AC3E}">
        <p14:creationId xmlns:p14="http://schemas.microsoft.com/office/powerpoint/2010/main" val="1915568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man (here and in verse 11 = the man called Jesus)</a:t>
            </a:r>
          </a:p>
          <a:p>
            <a:r>
              <a:rPr lang="en-US" dirty="0"/>
              <a:t>Man from God </a:t>
            </a:r>
          </a:p>
          <a:p>
            <a:r>
              <a:rPr lang="en-US" dirty="0"/>
              <a:t>A Prophet (v. 17)</a:t>
            </a:r>
          </a:p>
          <a:p>
            <a:r>
              <a:rPr lang="en-US" dirty="0"/>
              <a:t>He will call Him – the Son of God/man</a:t>
            </a:r>
          </a:p>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23</a:t>
            </a:fld>
            <a:endParaRPr lang="en-US"/>
          </a:p>
        </p:txBody>
      </p:sp>
    </p:spTree>
    <p:extLst>
      <p:ext uri="{BB962C8B-B14F-4D97-AF65-F5344CB8AC3E}">
        <p14:creationId xmlns:p14="http://schemas.microsoft.com/office/powerpoint/2010/main" val="3283554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man (here and in verse 11 = the man called Jesus)</a:t>
            </a:r>
          </a:p>
          <a:p>
            <a:r>
              <a:rPr lang="en-US" dirty="0"/>
              <a:t>Man from God </a:t>
            </a:r>
          </a:p>
          <a:p>
            <a:r>
              <a:rPr lang="en-US" dirty="0"/>
              <a:t>A Prophet (v. 17)</a:t>
            </a:r>
          </a:p>
          <a:p>
            <a:r>
              <a:rPr lang="en-US" dirty="0"/>
              <a:t>He will call Him – the Son of God/man</a:t>
            </a:r>
          </a:p>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24</a:t>
            </a:fld>
            <a:endParaRPr lang="en-US"/>
          </a:p>
        </p:txBody>
      </p:sp>
    </p:spTree>
    <p:extLst>
      <p:ext uri="{BB962C8B-B14F-4D97-AF65-F5344CB8AC3E}">
        <p14:creationId xmlns:p14="http://schemas.microsoft.com/office/powerpoint/2010/main" val="4131277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man (here and in verse 11 = the man called Jesus)</a:t>
            </a:r>
          </a:p>
          <a:p>
            <a:r>
              <a:rPr lang="en-US" dirty="0"/>
              <a:t>Man from God </a:t>
            </a:r>
          </a:p>
          <a:p>
            <a:r>
              <a:rPr lang="en-US" dirty="0"/>
              <a:t>A Prophet (v. 17)</a:t>
            </a:r>
          </a:p>
          <a:p>
            <a:r>
              <a:rPr lang="en-US" dirty="0"/>
              <a:t>He will call Him – the Son of God/man</a:t>
            </a:r>
          </a:p>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25</a:t>
            </a:fld>
            <a:endParaRPr lang="en-US"/>
          </a:p>
        </p:txBody>
      </p:sp>
    </p:spTree>
    <p:extLst>
      <p:ext uri="{BB962C8B-B14F-4D97-AF65-F5344CB8AC3E}">
        <p14:creationId xmlns:p14="http://schemas.microsoft.com/office/powerpoint/2010/main" val="1294756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https://www.flickr.com/photos/denharsh/5150191997</a:t>
            </a:r>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32</a:t>
            </a:fld>
            <a:endParaRPr lang="en-US"/>
          </a:p>
        </p:txBody>
      </p:sp>
    </p:spTree>
    <p:extLst>
      <p:ext uri="{BB962C8B-B14F-4D97-AF65-F5344CB8AC3E}">
        <p14:creationId xmlns:p14="http://schemas.microsoft.com/office/powerpoint/2010/main" val="2522531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Sir, we wish to see Jesus." (Joh 12:21 ESV)</a:t>
            </a:r>
          </a:p>
          <a:p>
            <a:endParaRPr lang="en-US" sz="1200" b="0" i="0" u="none" strike="noStrike" kern="1200" baseline="0" dirty="0">
              <a:solidFill>
                <a:schemeClr val="tx1"/>
              </a:solidFill>
              <a:latin typeface="+mn-lt"/>
              <a:ea typeface="+mn-ea"/>
              <a:cs typeface="+mn-cs"/>
            </a:endParaRPr>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2</a:t>
            </a:fld>
            <a:endParaRPr lang="en-US"/>
          </a:p>
        </p:txBody>
      </p:sp>
    </p:spTree>
    <p:extLst>
      <p:ext uri="{BB962C8B-B14F-4D97-AF65-F5344CB8AC3E}">
        <p14:creationId xmlns:p14="http://schemas.microsoft.com/office/powerpoint/2010/main" val="1768275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https://www.flickr.com/photos/denharsh/5150191997</a:t>
            </a:r>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3</a:t>
            </a:fld>
            <a:endParaRPr lang="en-US"/>
          </a:p>
        </p:txBody>
      </p:sp>
    </p:spTree>
    <p:extLst>
      <p:ext uri="{BB962C8B-B14F-4D97-AF65-F5344CB8AC3E}">
        <p14:creationId xmlns:p14="http://schemas.microsoft.com/office/powerpoint/2010/main" val="3785563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https://www.flickr.com/photos/denharsh/5150191997</a:t>
            </a:r>
            <a:endParaRPr lang="en-US" dirty="0"/>
          </a:p>
        </p:txBody>
      </p:sp>
      <p:sp>
        <p:nvSpPr>
          <p:cNvPr id="4" name="Slide Number Placeholder 3"/>
          <p:cNvSpPr>
            <a:spLocks noGrp="1"/>
          </p:cNvSpPr>
          <p:nvPr>
            <p:ph type="sldNum" sz="quarter" idx="5"/>
          </p:nvPr>
        </p:nvSpPr>
        <p:spPr/>
        <p:txBody>
          <a:bodyPr/>
          <a:lstStyle/>
          <a:p>
            <a:fld id="{CBB52B17-D7F4-403F-B8D3-22F1A4C3B28D}" type="slidenum">
              <a:rPr lang="en-US" smtClean="0"/>
              <a:t>4</a:t>
            </a:fld>
            <a:endParaRPr lang="en-US"/>
          </a:p>
        </p:txBody>
      </p:sp>
    </p:spTree>
    <p:extLst>
      <p:ext uri="{BB962C8B-B14F-4D97-AF65-F5344CB8AC3E}">
        <p14:creationId xmlns:p14="http://schemas.microsoft.com/office/powerpoint/2010/main" val="2332199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The Need</a:t>
            </a:r>
          </a:p>
          <a:p>
            <a:r>
              <a:rPr lang="en-US" dirty="0"/>
              <a:t>	Sin, blindness, glory</a:t>
            </a:r>
          </a:p>
          <a:p>
            <a:r>
              <a:rPr lang="en-US" dirty="0"/>
              <a:t>2. The Miracle </a:t>
            </a:r>
          </a:p>
          <a:p>
            <a:r>
              <a:rPr lang="en-US" dirty="0"/>
              <a:t>	Spit, Mix, Go wash, See</a:t>
            </a:r>
          </a:p>
          <a:p>
            <a:r>
              <a:rPr lang="en-US" dirty="0"/>
              <a:t>3. The Controversy </a:t>
            </a:r>
          </a:p>
          <a:p>
            <a:r>
              <a:rPr lang="en-US" dirty="0"/>
              <a:t>	Neighbors, Pharisees, Jews, Parents, Jews again</a:t>
            </a:r>
          </a:p>
          <a:p>
            <a:r>
              <a:rPr lang="en-US" dirty="0"/>
              <a:t>4. The Testimony </a:t>
            </a:r>
          </a:p>
          <a:p>
            <a:r>
              <a:rPr lang="en-US" dirty="0"/>
              <a:t>	the man Jesus, prophet, know miracle worker, …</a:t>
            </a:r>
          </a:p>
          <a:p>
            <a:r>
              <a:rPr lang="en-US" dirty="0"/>
              <a:t>5. The Point</a:t>
            </a:r>
          </a:p>
          <a:p>
            <a:r>
              <a:rPr lang="en-US" dirty="0"/>
              <a:t>	to believe</a:t>
            </a:r>
          </a:p>
          <a:p>
            <a:r>
              <a:rPr lang="en-US" dirty="0"/>
              <a:t>6. The Irony </a:t>
            </a:r>
          </a:p>
          <a:p>
            <a:r>
              <a:rPr lang="en-US" dirty="0"/>
              <a:t>	The blind man sees</a:t>
            </a:r>
          </a:p>
          <a:p>
            <a:r>
              <a:rPr lang="en-US" dirty="0"/>
              <a:t>	The seeing men are blind</a:t>
            </a:r>
          </a:p>
        </p:txBody>
      </p:sp>
      <p:sp>
        <p:nvSpPr>
          <p:cNvPr id="4" name="Slide Number Placeholder 3"/>
          <p:cNvSpPr>
            <a:spLocks noGrp="1"/>
          </p:cNvSpPr>
          <p:nvPr>
            <p:ph type="sldNum" sz="quarter" idx="5"/>
          </p:nvPr>
        </p:nvSpPr>
        <p:spPr/>
        <p:txBody>
          <a:bodyPr/>
          <a:lstStyle/>
          <a:p>
            <a:fld id="{CBB52B17-D7F4-403F-B8D3-22F1A4C3B28D}" type="slidenum">
              <a:rPr lang="en-US" smtClean="0"/>
              <a:t>5</a:t>
            </a:fld>
            <a:endParaRPr lang="en-US"/>
          </a:p>
        </p:txBody>
      </p:sp>
    </p:spTree>
    <p:extLst>
      <p:ext uri="{BB962C8B-B14F-4D97-AF65-F5344CB8AC3E}">
        <p14:creationId xmlns:p14="http://schemas.microsoft.com/office/powerpoint/2010/main" val="4240743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The Need</a:t>
            </a:r>
          </a:p>
          <a:p>
            <a:r>
              <a:rPr lang="en-US" dirty="0"/>
              <a:t>	Sin, blindness, glory</a:t>
            </a:r>
          </a:p>
          <a:p>
            <a:r>
              <a:rPr lang="en-US" dirty="0"/>
              <a:t>2. The Miracle </a:t>
            </a:r>
          </a:p>
          <a:p>
            <a:r>
              <a:rPr lang="en-US" dirty="0"/>
              <a:t>	Spit, Mix, Go wash, See</a:t>
            </a:r>
          </a:p>
          <a:p>
            <a:r>
              <a:rPr lang="en-US" dirty="0"/>
              <a:t>3. The Controversy </a:t>
            </a:r>
          </a:p>
          <a:p>
            <a:r>
              <a:rPr lang="en-US" dirty="0"/>
              <a:t>	Neighbors, Pharisees, Jews, Parents, Jews again</a:t>
            </a:r>
          </a:p>
          <a:p>
            <a:r>
              <a:rPr lang="en-US" dirty="0"/>
              <a:t>4. The Testimony </a:t>
            </a:r>
          </a:p>
          <a:p>
            <a:r>
              <a:rPr lang="en-US" dirty="0"/>
              <a:t>	the man Jesus, prophet, know miracle worker, …</a:t>
            </a:r>
          </a:p>
          <a:p>
            <a:r>
              <a:rPr lang="en-US" dirty="0"/>
              <a:t>5. The Point</a:t>
            </a:r>
          </a:p>
          <a:p>
            <a:r>
              <a:rPr lang="en-US" dirty="0"/>
              <a:t>	to believe</a:t>
            </a:r>
          </a:p>
          <a:p>
            <a:r>
              <a:rPr lang="en-US" dirty="0"/>
              <a:t>6. The Irony </a:t>
            </a:r>
          </a:p>
          <a:p>
            <a:r>
              <a:rPr lang="en-US" dirty="0"/>
              <a:t>	The blind man sees</a:t>
            </a:r>
          </a:p>
          <a:p>
            <a:r>
              <a:rPr lang="en-US" dirty="0"/>
              <a:t>	The seeing men are blind</a:t>
            </a:r>
          </a:p>
        </p:txBody>
      </p:sp>
      <p:sp>
        <p:nvSpPr>
          <p:cNvPr id="4" name="Slide Number Placeholder 3"/>
          <p:cNvSpPr>
            <a:spLocks noGrp="1"/>
          </p:cNvSpPr>
          <p:nvPr>
            <p:ph type="sldNum" sz="quarter" idx="5"/>
          </p:nvPr>
        </p:nvSpPr>
        <p:spPr/>
        <p:txBody>
          <a:bodyPr/>
          <a:lstStyle/>
          <a:p>
            <a:fld id="{CBB52B17-D7F4-403F-B8D3-22F1A4C3B28D}" type="slidenum">
              <a:rPr lang="en-US" smtClean="0"/>
              <a:t>6</a:t>
            </a:fld>
            <a:endParaRPr lang="en-US"/>
          </a:p>
        </p:txBody>
      </p:sp>
    </p:spTree>
    <p:extLst>
      <p:ext uri="{BB962C8B-B14F-4D97-AF65-F5344CB8AC3E}">
        <p14:creationId xmlns:p14="http://schemas.microsoft.com/office/powerpoint/2010/main" val="1141052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The Need</a:t>
            </a:r>
          </a:p>
          <a:p>
            <a:r>
              <a:rPr lang="en-US" dirty="0"/>
              <a:t>	Sin, blindness, glory</a:t>
            </a:r>
          </a:p>
          <a:p>
            <a:r>
              <a:rPr lang="en-US" dirty="0"/>
              <a:t>2. The Miracle </a:t>
            </a:r>
          </a:p>
          <a:p>
            <a:r>
              <a:rPr lang="en-US" dirty="0"/>
              <a:t>	Spit, Mix, Go wash, See</a:t>
            </a:r>
          </a:p>
          <a:p>
            <a:r>
              <a:rPr lang="en-US" dirty="0"/>
              <a:t>3. The Controversy </a:t>
            </a:r>
          </a:p>
          <a:p>
            <a:r>
              <a:rPr lang="en-US" dirty="0"/>
              <a:t>	Neighbors, Pharisees, Jews, Parents, Jews again</a:t>
            </a:r>
          </a:p>
          <a:p>
            <a:r>
              <a:rPr lang="en-US" dirty="0"/>
              <a:t>4. The Testimony </a:t>
            </a:r>
          </a:p>
          <a:p>
            <a:r>
              <a:rPr lang="en-US" dirty="0"/>
              <a:t>	the man Jesus, prophet, know miracle worker, …</a:t>
            </a:r>
          </a:p>
          <a:p>
            <a:r>
              <a:rPr lang="en-US" dirty="0"/>
              <a:t>5. The Point</a:t>
            </a:r>
          </a:p>
          <a:p>
            <a:r>
              <a:rPr lang="en-US" dirty="0"/>
              <a:t>	to believe</a:t>
            </a:r>
          </a:p>
          <a:p>
            <a:r>
              <a:rPr lang="en-US" dirty="0"/>
              <a:t>6. The Irony </a:t>
            </a:r>
          </a:p>
          <a:p>
            <a:r>
              <a:rPr lang="en-US" dirty="0"/>
              <a:t>	The blind man sees</a:t>
            </a:r>
          </a:p>
          <a:p>
            <a:r>
              <a:rPr lang="en-US" dirty="0"/>
              <a:t>	The seeing men are blind</a:t>
            </a:r>
          </a:p>
        </p:txBody>
      </p:sp>
      <p:sp>
        <p:nvSpPr>
          <p:cNvPr id="4" name="Slide Number Placeholder 3"/>
          <p:cNvSpPr>
            <a:spLocks noGrp="1"/>
          </p:cNvSpPr>
          <p:nvPr>
            <p:ph type="sldNum" sz="quarter" idx="5"/>
          </p:nvPr>
        </p:nvSpPr>
        <p:spPr/>
        <p:txBody>
          <a:bodyPr/>
          <a:lstStyle/>
          <a:p>
            <a:fld id="{CBB52B17-D7F4-403F-B8D3-22F1A4C3B28D}" type="slidenum">
              <a:rPr lang="en-US" smtClean="0"/>
              <a:t>7</a:t>
            </a:fld>
            <a:endParaRPr lang="en-US"/>
          </a:p>
        </p:txBody>
      </p:sp>
    </p:spTree>
    <p:extLst>
      <p:ext uri="{BB962C8B-B14F-4D97-AF65-F5344CB8AC3E}">
        <p14:creationId xmlns:p14="http://schemas.microsoft.com/office/powerpoint/2010/main" val="1329712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The Need</a:t>
            </a:r>
          </a:p>
          <a:p>
            <a:r>
              <a:rPr lang="en-US" dirty="0"/>
              <a:t>	Sin, blindness, glory</a:t>
            </a:r>
          </a:p>
          <a:p>
            <a:r>
              <a:rPr lang="en-US" dirty="0"/>
              <a:t>2. The Miracle </a:t>
            </a:r>
          </a:p>
          <a:p>
            <a:r>
              <a:rPr lang="en-US" dirty="0"/>
              <a:t>	Spit, Mix, Go wash, See</a:t>
            </a:r>
          </a:p>
          <a:p>
            <a:r>
              <a:rPr lang="en-US" dirty="0"/>
              <a:t>3. The Controversy </a:t>
            </a:r>
          </a:p>
          <a:p>
            <a:r>
              <a:rPr lang="en-US" dirty="0"/>
              <a:t>	Neighbors, Pharisees, Jews, Parents, Jews again</a:t>
            </a:r>
          </a:p>
          <a:p>
            <a:r>
              <a:rPr lang="en-US" dirty="0"/>
              <a:t>4. The Testimony </a:t>
            </a:r>
          </a:p>
          <a:p>
            <a:r>
              <a:rPr lang="en-US" dirty="0"/>
              <a:t>	the man Jesus, prophet, know miracle worker, …</a:t>
            </a:r>
          </a:p>
          <a:p>
            <a:r>
              <a:rPr lang="en-US" dirty="0"/>
              <a:t>5. The Point</a:t>
            </a:r>
          </a:p>
          <a:p>
            <a:r>
              <a:rPr lang="en-US" dirty="0"/>
              <a:t>	to believe</a:t>
            </a:r>
          </a:p>
          <a:p>
            <a:r>
              <a:rPr lang="en-US" dirty="0"/>
              <a:t>6. The Irony </a:t>
            </a:r>
          </a:p>
          <a:p>
            <a:r>
              <a:rPr lang="en-US" dirty="0"/>
              <a:t>	The blind man sees</a:t>
            </a:r>
          </a:p>
          <a:p>
            <a:r>
              <a:rPr lang="en-US" dirty="0"/>
              <a:t>	The seeing men are blind</a:t>
            </a:r>
          </a:p>
        </p:txBody>
      </p:sp>
      <p:sp>
        <p:nvSpPr>
          <p:cNvPr id="4" name="Slide Number Placeholder 3"/>
          <p:cNvSpPr>
            <a:spLocks noGrp="1"/>
          </p:cNvSpPr>
          <p:nvPr>
            <p:ph type="sldNum" sz="quarter" idx="5"/>
          </p:nvPr>
        </p:nvSpPr>
        <p:spPr/>
        <p:txBody>
          <a:bodyPr/>
          <a:lstStyle/>
          <a:p>
            <a:fld id="{CBB52B17-D7F4-403F-B8D3-22F1A4C3B28D}" type="slidenum">
              <a:rPr lang="en-US" smtClean="0"/>
              <a:t>8</a:t>
            </a:fld>
            <a:endParaRPr lang="en-US"/>
          </a:p>
        </p:txBody>
      </p:sp>
    </p:spTree>
    <p:extLst>
      <p:ext uri="{BB962C8B-B14F-4D97-AF65-F5344CB8AC3E}">
        <p14:creationId xmlns:p14="http://schemas.microsoft.com/office/powerpoint/2010/main" val="3203020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The Need</a:t>
            </a:r>
          </a:p>
          <a:p>
            <a:r>
              <a:rPr lang="en-US" dirty="0"/>
              <a:t>	Sin, blindness, glory</a:t>
            </a:r>
          </a:p>
          <a:p>
            <a:r>
              <a:rPr lang="en-US" dirty="0"/>
              <a:t>2. The Miracle </a:t>
            </a:r>
          </a:p>
          <a:p>
            <a:r>
              <a:rPr lang="en-US" dirty="0"/>
              <a:t>	Spit, Mix, Go wash, See</a:t>
            </a:r>
          </a:p>
          <a:p>
            <a:r>
              <a:rPr lang="en-US" dirty="0"/>
              <a:t>3. The Controversy </a:t>
            </a:r>
          </a:p>
          <a:p>
            <a:r>
              <a:rPr lang="en-US" dirty="0"/>
              <a:t>	Neighbors, Pharisees, Jews, Parents, Jews again</a:t>
            </a:r>
          </a:p>
          <a:p>
            <a:r>
              <a:rPr lang="en-US" dirty="0"/>
              <a:t>4. The Testimony </a:t>
            </a:r>
          </a:p>
          <a:p>
            <a:r>
              <a:rPr lang="en-US" dirty="0"/>
              <a:t>	the man Jesus, prophet, know miracle worker, …</a:t>
            </a:r>
          </a:p>
          <a:p>
            <a:r>
              <a:rPr lang="en-US" dirty="0"/>
              <a:t>5. The Point</a:t>
            </a:r>
          </a:p>
          <a:p>
            <a:r>
              <a:rPr lang="en-US" dirty="0"/>
              <a:t>	to believe</a:t>
            </a:r>
          </a:p>
          <a:p>
            <a:r>
              <a:rPr lang="en-US" dirty="0"/>
              <a:t>6. The Irony </a:t>
            </a:r>
          </a:p>
          <a:p>
            <a:r>
              <a:rPr lang="en-US" dirty="0"/>
              <a:t>	The blind man sees</a:t>
            </a:r>
          </a:p>
          <a:p>
            <a:r>
              <a:rPr lang="en-US" dirty="0"/>
              <a:t>	The seeing men are blind</a:t>
            </a:r>
          </a:p>
        </p:txBody>
      </p:sp>
      <p:sp>
        <p:nvSpPr>
          <p:cNvPr id="4" name="Slide Number Placeholder 3"/>
          <p:cNvSpPr>
            <a:spLocks noGrp="1"/>
          </p:cNvSpPr>
          <p:nvPr>
            <p:ph type="sldNum" sz="quarter" idx="5"/>
          </p:nvPr>
        </p:nvSpPr>
        <p:spPr/>
        <p:txBody>
          <a:bodyPr/>
          <a:lstStyle/>
          <a:p>
            <a:fld id="{CBB52B17-D7F4-403F-B8D3-22F1A4C3B28D}" type="slidenum">
              <a:rPr lang="en-US" smtClean="0"/>
              <a:t>9</a:t>
            </a:fld>
            <a:endParaRPr lang="en-US"/>
          </a:p>
        </p:txBody>
      </p:sp>
    </p:spTree>
    <p:extLst>
      <p:ext uri="{BB962C8B-B14F-4D97-AF65-F5344CB8AC3E}">
        <p14:creationId xmlns:p14="http://schemas.microsoft.com/office/powerpoint/2010/main" val="31192943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6" name="Picture 15" descr="A picture containing indoor, sitting, looking, holding&#10;&#10;Description automatically generated">
            <a:extLst>
              <a:ext uri="{FF2B5EF4-FFF2-40B4-BE49-F238E27FC236}">
                <a16:creationId xmlns:a16="http://schemas.microsoft.com/office/drawing/2014/main" id="{6803B406-CBC6-42CB-9446-284C6BB8DD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9697"/>
          <a:stretch/>
        </p:blipFill>
        <p:spPr>
          <a:xfrm>
            <a:off x="0" y="0"/>
            <a:ext cx="4913745" cy="6858000"/>
          </a:xfrm>
          <a:prstGeom prst="rect">
            <a:avLst/>
          </a:prstGeom>
        </p:spPr>
      </p:pic>
      <p:sp>
        <p:nvSpPr>
          <p:cNvPr id="2" name="Title 1">
            <a:extLst>
              <a:ext uri="{FF2B5EF4-FFF2-40B4-BE49-F238E27FC236}">
                <a16:creationId xmlns:a16="http://schemas.microsoft.com/office/drawing/2014/main" id="{573BE4A0-7E9F-4D12-A58E-686CD6A98E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C00DA5-7138-4C79-AD74-3080AAAD61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439F8B-CDBA-4596-AA13-4E516844055F}"/>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A27657FD-4E99-4ED9-9FB9-49CF57D3B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B3AC21-3C9E-4217-8008-A9DFD4A5F1DD}"/>
              </a:ext>
            </a:extLst>
          </p:cNvPr>
          <p:cNvSpPr>
            <a:spLocks noGrp="1"/>
          </p:cNvSpPr>
          <p:nvPr>
            <p:ph type="sldNum" sz="quarter" idx="12"/>
          </p:nvPr>
        </p:nvSpPr>
        <p:spPr/>
        <p:txBody>
          <a:bodyPr/>
          <a:lstStyle/>
          <a:p>
            <a:fld id="{83645F08-EE30-4908-BB2F-9D147742E20D}" type="slidenum">
              <a:rPr lang="en-US" smtClean="0"/>
              <a:t>‹#›</a:t>
            </a:fld>
            <a:endParaRPr lang="en-US"/>
          </a:p>
        </p:txBody>
      </p:sp>
      <p:pic>
        <p:nvPicPr>
          <p:cNvPr id="14" name="Picture 13" descr="A picture containing mirror, white, sitting, overhead&#10;&#10;Description automatically generated">
            <a:extLst>
              <a:ext uri="{FF2B5EF4-FFF2-40B4-BE49-F238E27FC236}">
                <a16:creationId xmlns:a16="http://schemas.microsoft.com/office/drawing/2014/main" id="{AA3BFD71-AB6A-4E94-B1B7-572C4B29D45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4313" r="20231"/>
          <a:stretch/>
        </p:blipFill>
        <p:spPr>
          <a:xfrm>
            <a:off x="6871642" y="-1"/>
            <a:ext cx="5477375" cy="5876366"/>
          </a:xfrm>
          <a:prstGeom prst="rect">
            <a:avLst/>
          </a:prstGeom>
        </p:spPr>
      </p:pic>
      <p:pic>
        <p:nvPicPr>
          <p:cNvPr id="15" name="Picture 14" descr="A person looking at the camera&#10;&#10;Description automatically generated">
            <a:extLst>
              <a:ext uri="{FF2B5EF4-FFF2-40B4-BE49-F238E27FC236}">
                <a16:creationId xmlns:a16="http://schemas.microsoft.com/office/drawing/2014/main" id="{3FB75E6A-CE9E-4D06-9FD2-823A470FEBB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6362" b="22357"/>
          <a:stretch/>
        </p:blipFill>
        <p:spPr>
          <a:xfrm>
            <a:off x="6871642" y="99291"/>
            <a:ext cx="5320358" cy="5324764"/>
          </a:xfrm>
          <a:prstGeom prst="rect">
            <a:avLst/>
          </a:prstGeom>
        </p:spPr>
      </p:pic>
    </p:spTree>
    <p:extLst>
      <p:ext uri="{BB962C8B-B14F-4D97-AF65-F5344CB8AC3E}">
        <p14:creationId xmlns:p14="http://schemas.microsoft.com/office/powerpoint/2010/main" val="62097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A1D56-54C9-48D0-80C0-911F27125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22F55A-2B28-4B27-9913-9A370AAD7B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3A3657-9FBF-4E60-9B15-4ECDCA8AB1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7FB4B5-2C34-4AB5-87A9-721A182240AB}"/>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6" name="Footer Placeholder 5">
            <a:extLst>
              <a:ext uri="{FF2B5EF4-FFF2-40B4-BE49-F238E27FC236}">
                <a16:creationId xmlns:a16="http://schemas.microsoft.com/office/drawing/2014/main" id="{9BAE61A2-9BD6-48B9-AE8A-FD861D9BF0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BA722B-72F5-46BF-89E9-A10FB364D4C1}"/>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3404863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65D65-E927-4272-BA92-8DCB5ED4A2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CCB764-55AD-4E38-A4E8-A313B1518B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402153-1E87-4D95-9FC9-3AA931B570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CC8CAF-8C8F-48E7-9AA6-FA090E473D36}"/>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6" name="Footer Placeholder 5">
            <a:extLst>
              <a:ext uri="{FF2B5EF4-FFF2-40B4-BE49-F238E27FC236}">
                <a16:creationId xmlns:a16="http://schemas.microsoft.com/office/drawing/2014/main" id="{B1DB8026-32A7-47A5-BDEB-814A92C4B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86CE8-9CFB-4A79-BD5D-F13C2522EFF5}"/>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2476053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7DF9B-DA57-4B80-AF94-507EDBEA44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7D19F7-14B5-430B-8FFD-7C42DC11C3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7D7494-0FAE-4608-B1C0-6DA97FFDA33B}"/>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D625B992-89D2-4EE6-BBE1-DA78D47D8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A6D615-9634-4CB1-B4A4-389AB9CAE011}"/>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1204519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E70C24-34AA-45D0-B358-17606DC16D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A3E6E6-AB24-4AF9-9D4B-F44576B018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614FC-3B07-4A4E-B4BC-1E3688FF082A}"/>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BC3821AA-3489-4914-B087-8F8F732700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73864-97BA-4F99-BFB4-A3D7423DCA7E}"/>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2456603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27183-B77C-4DB9-B895-DA2527641A1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61548B6-C0E7-4530-BC22-BA26D80803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268776-3ECB-43B8-8FB9-19ECD29E4312}"/>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CFD5AAF1-22ED-4ED2-A181-65849C0CA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93DDC0-511E-4875-BEF9-00478EAA724B}"/>
              </a:ext>
            </a:extLst>
          </p:cNvPr>
          <p:cNvSpPr>
            <a:spLocks noGrp="1"/>
          </p:cNvSpPr>
          <p:nvPr>
            <p:ph type="sldNum" sz="quarter" idx="12"/>
          </p:nvPr>
        </p:nvSpPr>
        <p:spPr/>
        <p:txBody>
          <a:bodyPr/>
          <a:lstStyle/>
          <a:p>
            <a:fld id="{83645F08-EE30-4908-BB2F-9D147742E20D}" type="slidenum">
              <a:rPr lang="en-US" smtClean="0"/>
              <a:t>‹#›</a:t>
            </a:fld>
            <a:endParaRPr lang="en-US"/>
          </a:p>
        </p:txBody>
      </p:sp>
      <p:pic>
        <p:nvPicPr>
          <p:cNvPr id="7" name="Picture 6" descr="A picture containing mirror, white, sitting, overhead&#10;&#10;Description automatically generated">
            <a:extLst>
              <a:ext uri="{FF2B5EF4-FFF2-40B4-BE49-F238E27FC236}">
                <a16:creationId xmlns:a16="http://schemas.microsoft.com/office/drawing/2014/main" id="{F8E4D561-C695-42B6-95AA-84A6FC3291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313" r="20231"/>
          <a:stretch/>
        </p:blipFill>
        <p:spPr>
          <a:xfrm>
            <a:off x="6871642" y="-1"/>
            <a:ext cx="5477375" cy="5876366"/>
          </a:xfrm>
          <a:prstGeom prst="rect">
            <a:avLst/>
          </a:prstGeom>
        </p:spPr>
      </p:pic>
    </p:spTree>
    <p:extLst>
      <p:ext uri="{BB962C8B-B14F-4D97-AF65-F5344CB8AC3E}">
        <p14:creationId xmlns:p14="http://schemas.microsoft.com/office/powerpoint/2010/main" val="1386315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9" name="Picture 18" descr="A picture containing indoor, sitting, looking, holding&#10;&#10;Description automatically generated">
            <a:extLst>
              <a:ext uri="{FF2B5EF4-FFF2-40B4-BE49-F238E27FC236}">
                <a16:creationId xmlns:a16="http://schemas.microsoft.com/office/drawing/2014/main" id="{75510594-A874-4BBA-8C42-27C6F190FF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9697"/>
          <a:stretch/>
        </p:blipFill>
        <p:spPr>
          <a:xfrm>
            <a:off x="0" y="0"/>
            <a:ext cx="4913745" cy="6858000"/>
          </a:xfrm>
          <a:prstGeom prst="rect">
            <a:avLst/>
          </a:prstGeom>
        </p:spPr>
      </p:pic>
      <p:sp>
        <p:nvSpPr>
          <p:cNvPr id="2" name="Title 1">
            <a:extLst>
              <a:ext uri="{FF2B5EF4-FFF2-40B4-BE49-F238E27FC236}">
                <a16:creationId xmlns:a16="http://schemas.microsoft.com/office/drawing/2014/main" id="{2D627183-B77C-4DB9-B895-DA2527641A18}"/>
              </a:ext>
            </a:extLst>
          </p:cNvPr>
          <p:cNvSpPr>
            <a:spLocks noGrp="1"/>
          </p:cNvSpPr>
          <p:nvPr>
            <p:ph type="title"/>
          </p:nvPr>
        </p:nvSpPr>
        <p:spPr/>
        <p:txBody>
          <a:bodyPr>
            <a:noAutofit/>
          </a:bodyPr>
          <a:lstStyle>
            <a:lvl1pPr>
              <a:defRPr sz="6000"/>
            </a:lvl1pPr>
          </a:lstStyle>
          <a:p>
            <a:r>
              <a:rPr lang="en-US" dirty="0"/>
              <a:t>Click to edit Master title style</a:t>
            </a:r>
          </a:p>
        </p:txBody>
      </p:sp>
      <p:sp>
        <p:nvSpPr>
          <p:cNvPr id="3" name="Content Placeholder 2">
            <a:extLst>
              <a:ext uri="{FF2B5EF4-FFF2-40B4-BE49-F238E27FC236}">
                <a16:creationId xmlns:a16="http://schemas.microsoft.com/office/drawing/2014/main" id="{361548B6-C0E7-4530-BC22-BA26D80803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268776-3ECB-43B8-8FB9-19ECD29E4312}"/>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CFD5AAF1-22ED-4ED2-A181-65849C0CA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93DDC0-511E-4875-BEF9-00478EAA724B}"/>
              </a:ext>
            </a:extLst>
          </p:cNvPr>
          <p:cNvSpPr>
            <a:spLocks noGrp="1"/>
          </p:cNvSpPr>
          <p:nvPr>
            <p:ph type="sldNum" sz="quarter" idx="12"/>
          </p:nvPr>
        </p:nvSpPr>
        <p:spPr/>
        <p:txBody>
          <a:bodyPr/>
          <a:lstStyle/>
          <a:p>
            <a:fld id="{83645F08-EE30-4908-BB2F-9D147742E20D}" type="slidenum">
              <a:rPr lang="en-US" smtClean="0"/>
              <a:t>‹#›</a:t>
            </a:fld>
            <a:endParaRPr lang="en-US"/>
          </a:p>
        </p:txBody>
      </p:sp>
      <p:pic>
        <p:nvPicPr>
          <p:cNvPr id="12" name="Picture 11" descr="A picture containing mirror, white, sitting, overhead&#10;&#10;Description automatically generated">
            <a:extLst>
              <a:ext uri="{FF2B5EF4-FFF2-40B4-BE49-F238E27FC236}">
                <a16:creationId xmlns:a16="http://schemas.microsoft.com/office/drawing/2014/main" id="{09428CAA-B7E7-4DCB-B1B8-D86B49D3E92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4313" r="20231"/>
          <a:stretch/>
        </p:blipFill>
        <p:spPr>
          <a:xfrm>
            <a:off x="6871642" y="-1"/>
            <a:ext cx="5477375" cy="5876366"/>
          </a:xfrm>
          <a:prstGeom prst="rect">
            <a:avLst/>
          </a:prstGeom>
        </p:spPr>
      </p:pic>
    </p:spTree>
    <p:extLst>
      <p:ext uri="{BB962C8B-B14F-4D97-AF65-F5344CB8AC3E}">
        <p14:creationId xmlns:p14="http://schemas.microsoft.com/office/powerpoint/2010/main" val="1885655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27183-B77C-4DB9-B895-DA2527641A18}"/>
              </a:ext>
            </a:extLst>
          </p:cNvPr>
          <p:cNvSpPr>
            <a:spLocks noGrp="1"/>
          </p:cNvSpPr>
          <p:nvPr>
            <p:ph type="title" hasCustomPrompt="1"/>
          </p:nvPr>
        </p:nvSpPr>
        <p:spPr>
          <a:xfrm>
            <a:off x="73892" y="-1"/>
            <a:ext cx="12118108" cy="1228437"/>
          </a:xfrm>
        </p:spPr>
        <p:txBody>
          <a:bodyPr>
            <a:noAutofit/>
          </a:bodyPr>
          <a:lstStyle>
            <a:lvl1pPr algn="l">
              <a:defRPr sz="6000"/>
            </a:lvl1pPr>
          </a:lstStyle>
          <a:p>
            <a:r>
              <a:rPr lang="en-US" dirty="0"/>
              <a:t>  Click to edit Master title style</a:t>
            </a:r>
          </a:p>
        </p:txBody>
      </p:sp>
      <p:sp>
        <p:nvSpPr>
          <p:cNvPr id="3" name="Content Placeholder 2">
            <a:extLst>
              <a:ext uri="{FF2B5EF4-FFF2-40B4-BE49-F238E27FC236}">
                <a16:creationId xmlns:a16="http://schemas.microsoft.com/office/drawing/2014/main" id="{361548B6-C0E7-4530-BC22-BA26D8080385}"/>
              </a:ext>
            </a:extLst>
          </p:cNvPr>
          <p:cNvSpPr>
            <a:spLocks noGrp="1"/>
          </p:cNvSpPr>
          <p:nvPr>
            <p:ph idx="1"/>
          </p:nvPr>
        </p:nvSpPr>
        <p:spPr>
          <a:xfrm>
            <a:off x="341745" y="1533236"/>
            <a:ext cx="11573163" cy="46437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E268776-3ECB-43B8-8FB9-19ECD29E4312}"/>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CFD5AAF1-22ED-4ED2-A181-65849C0CA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93DDC0-511E-4875-BEF9-00478EAA724B}"/>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4141477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2C109-1675-453B-967C-D542EE035F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5E0457-032D-4E76-97A5-22DA394F24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438F56-2F24-449D-AD32-7F10F9C5E203}"/>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424F65B8-3B71-4E3B-9FEA-CF2ED137A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810D3-2B8D-4533-8005-0754D79714D2}"/>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1312211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D5EAD-A1A9-41AD-8E0A-21E19D4FD0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C685B9-6769-4E10-BF0E-FAD0253CDB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E2329F-9A3B-460C-88E1-414EFBE8F1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486162-9CFB-49E0-859E-FC5A596FC71F}"/>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6" name="Footer Placeholder 5">
            <a:extLst>
              <a:ext uri="{FF2B5EF4-FFF2-40B4-BE49-F238E27FC236}">
                <a16:creationId xmlns:a16="http://schemas.microsoft.com/office/drawing/2014/main" id="{65588C79-1B2F-4458-8798-5D0377C707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DFDD16-66E3-4114-9D79-6190699B78D5}"/>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3470325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147C8-B0B8-4744-81C3-1B55E27FAFFC}"/>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FF098F62-6528-4119-820A-CF6340C033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F1D0E2-077E-47F7-AD60-BA73BAFE76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050F98-FBC6-439C-A4B3-23FB643F5F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F15DFF-3CA6-45AB-9B25-F6EE34004B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663C53-66DC-4B43-BBB6-32A81064DDEF}"/>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8" name="Footer Placeholder 7">
            <a:extLst>
              <a:ext uri="{FF2B5EF4-FFF2-40B4-BE49-F238E27FC236}">
                <a16:creationId xmlns:a16="http://schemas.microsoft.com/office/drawing/2014/main" id="{253D70FD-381C-4A43-859A-6D09DFDF67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28D0AE-B6A6-4928-A6D0-3334C1F11EE8}"/>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3240066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FD4CA-4243-4F5F-9526-497459B112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581031-D837-4D2D-B89D-38A3ECAEE5AE}"/>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4" name="Footer Placeholder 3">
            <a:extLst>
              <a:ext uri="{FF2B5EF4-FFF2-40B4-BE49-F238E27FC236}">
                <a16:creationId xmlns:a16="http://schemas.microsoft.com/office/drawing/2014/main" id="{7F5A2924-B8B8-4EA1-99C1-F178EBE0E1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8BD223-9DD9-4E1E-AD1F-C11758865FD3}"/>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3053731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CD1FC8-32D0-42A0-A13E-E9DF52D5C6D4}"/>
              </a:ext>
            </a:extLst>
          </p:cNvPr>
          <p:cNvSpPr>
            <a:spLocks noGrp="1"/>
          </p:cNvSpPr>
          <p:nvPr>
            <p:ph type="dt" sz="half" idx="10"/>
          </p:nvPr>
        </p:nvSpPr>
        <p:spPr/>
        <p:txBody>
          <a:bodyPr/>
          <a:lstStyle/>
          <a:p>
            <a:fld id="{6AAADD58-1E2A-482F-9C0B-72225F357420}" type="datetimeFigureOut">
              <a:rPr lang="en-US" smtClean="0"/>
              <a:t>6/22/2021</a:t>
            </a:fld>
            <a:endParaRPr lang="en-US"/>
          </a:p>
        </p:txBody>
      </p:sp>
      <p:sp>
        <p:nvSpPr>
          <p:cNvPr id="3" name="Footer Placeholder 2">
            <a:extLst>
              <a:ext uri="{FF2B5EF4-FFF2-40B4-BE49-F238E27FC236}">
                <a16:creationId xmlns:a16="http://schemas.microsoft.com/office/drawing/2014/main" id="{D0E3076A-7297-40B5-86A5-DE3DA88365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DF267E-6DFC-43A2-954B-D6144D831929}"/>
              </a:ext>
            </a:extLst>
          </p:cNvPr>
          <p:cNvSpPr>
            <a:spLocks noGrp="1"/>
          </p:cNvSpPr>
          <p:nvPr>
            <p:ph type="sldNum" sz="quarter" idx="12"/>
          </p:nvPr>
        </p:nvSpPr>
        <p:spPr/>
        <p:txBody>
          <a:bodyPr/>
          <a:lstStyle/>
          <a:p>
            <a:fld id="{83645F08-EE30-4908-BB2F-9D147742E20D}" type="slidenum">
              <a:rPr lang="en-US" smtClean="0"/>
              <a:t>‹#›</a:t>
            </a:fld>
            <a:endParaRPr lang="en-US"/>
          </a:p>
        </p:txBody>
      </p:sp>
    </p:spTree>
    <p:extLst>
      <p:ext uri="{BB962C8B-B14F-4D97-AF65-F5344CB8AC3E}">
        <p14:creationId xmlns:p14="http://schemas.microsoft.com/office/powerpoint/2010/main" val="3838643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mirror, light&#10;&#10;Description automatically generated">
            <a:extLst>
              <a:ext uri="{FF2B5EF4-FFF2-40B4-BE49-F238E27FC236}">
                <a16:creationId xmlns:a16="http://schemas.microsoft.com/office/drawing/2014/main" id="{834C8F14-7BA4-4629-8290-039C17A4F5D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3E1D15B4-0DB5-46C5-B908-81DCC442410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2"/>
            <a:ext cx="12344400" cy="6858002"/>
          </a:xfrm>
          <a:prstGeom prst="rect">
            <a:avLst/>
          </a:prstGeom>
        </p:spPr>
      </p:pic>
      <p:sp>
        <p:nvSpPr>
          <p:cNvPr id="2" name="Title Placeholder 1">
            <a:extLst>
              <a:ext uri="{FF2B5EF4-FFF2-40B4-BE49-F238E27FC236}">
                <a16:creationId xmlns:a16="http://schemas.microsoft.com/office/drawing/2014/main" id="{C0717B1E-C0DA-4EC8-A191-0801DF8AD59E}"/>
              </a:ext>
            </a:extLst>
          </p:cNvPr>
          <p:cNvSpPr>
            <a:spLocks noGrp="1"/>
          </p:cNvSpPr>
          <p:nvPr>
            <p:ph type="title"/>
          </p:nvPr>
        </p:nvSpPr>
        <p:spPr>
          <a:xfrm>
            <a:off x="73892" y="-1"/>
            <a:ext cx="7259782" cy="1228437"/>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2AF58B10-0BBF-4D3A-91AF-3799CF77D937}"/>
              </a:ext>
            </a:extLst>
          </p:cNvPr>
          <p:cNvSpPr>
            <a:spLocks noGrp="1"/>
          </p:cNvSpPr>
          <p:nvPr>
            <p:ph type="body" idx="1"/>
          </p:nvPr>
        </p:nvSpPr>
        <p:spPr>
          <a:xfrm>
            <a:off x="341746" y="1533236"/>
            <a:ext cx="7811654" cy="464372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CD50A0-6ABF-42B4-A29B-8FF27BB08E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AADD58-1E2A-482F-9C0B-72225F357420}" type="datetimeFigureOut">
              <a:rPr lang="en-US" smtClean="0"/>
              <a:t>6/22/2021</a:t>
            </a:fld>
            <a:endParaRPr lang="en-US"/>
          </a:p>
        </p:txBody>
      </p:sp>
      <p:sp>
        <p:nvSpPr>
          <p:cNvPr id="5" name="Footer Placeholder 4">
            <a:extLst>
              <a:ext uri="{FF2B5EF4-FFF2-40B4-BE49-F238E27FC236}">
                <a16:creationId xmlns:a16="http://schemas.microsoft.com/office/drawing/2014/main" id="{ECF38702-9533-4CAB-956A-098856863C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273D53-64CE-42A3-B10F-27305CE360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645F08-EE30-4908-BB2F-9D147742E20D}" type="slidenum">
              <a:rPr lang="en-US" smtClean="0"/>
              <a:t>‹#›</a:t>
            </a:fld>
            <a:endParaRPr lang="en-US"/>
          </a:p>
        </p:txBody>
      </p:sp>
    </p:spTree>
    <p:extLst>
      <p:ext uri="{BB962C8B-B14F-4D97-AF65-F5344CB8AC3E}">
        <p14:creationId xmlns:p14="http://schemas.microsoft.com/office/powerpoint/2010/main" val="2355893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ctr" defTabSz="914400" rtl="0" eaLnBrk="1" latinLnBrk="0" hangingPunct="1">
        <a:lnSpc>
          <a:spcPct val="90000"/>
        </a:lnSpc>
        <a:spcBef>
          <a:spcPct val="0"/>
        </a:spcBef>
        <a:buNone/>
        <a:defRPr sz="6000" b="1" kern="1200">
          <a:solidFill>
            <a:schemeClr val="bg1"/>
          </a:solidFill>
          <a:effectLst>
            <a:outerShdw blurRad="38100" dist="38100" dir="2700000" algn="tl">
              <a:srgbClr val="000000">
                <a:alpha val="43137"/>
              </a:srgbClr>
            </a:outerShdw>
          </a:effectLst>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61F3FA-7145-4D92-8B8B-FA8F444A8EA9}"/>
              </a:ext>
            </a:extLst>
          </p:cNvPr>
          <p:cNvSpPr>
            <a:spLocks noGrp="1"/>
          </p:cNvSpPr>
          <p:nvPr>
            <p:ph type="ctrTitle"/>
          </p:nvPr>
        </p:nvSpPr>
        <p:spPr>
          <a:xfrm>
            <a:off x="1523999" y="793376"/>
            <a:ext cx="7230035" cy="5163671"/>
          </a:xfrm>
        </p:spPr>
        <p:txBody>
          <a:bodyPr>
            <a:noAutofit/>
          </a:bodyPr>
          <a:lstStyle/>
          <a:p>
            <a:r>
              <a:rPr lang="en-US" sz="7200" b="1" dirty="0">
                <a:solidFill>
                  <a:schemeClr val="bg1"/>
                </a:solidFill>
                <a:latin typeface="+mn-lt"/>
              </a:rPr>
              <a:t>  </a:t>
            </a:r>
            <a:r>
              <a:rPr lang="en-US" sz="7200" b="1" dirty="0">
                <a:solidFill>
                  <a:schemeClr val="bg1"/>
                </a:solidFill>
              </a:rPr>
              <a:t>Seeing  </a:t>
            </a:r>
            <a:br>
              <a:rPr lang="en-US" sz="7200" b="1" dirty="0">
                <a:solidFill>
                  <a:schemeClr val="bg1"/>
                </a:solidFill>
              </a:rPr>
            </a:br>
            <a:r>
              <a:rPr lang="en-US" sz="7200" b="1" dirty="0">
                <a:solidFill>
                  <a:schemeClr val="bg1"/>
                </a:solidFill>
              </a:rPr>
              <a:t> Jesus as</a:t>
            </a:r>
            <a:br>
              <a:rPr lang="en-US" sz="7200" b="1" dirty="0">
                <a:solidFill>
                  <a:schemeClr val="bg1"/>
                </a:solidFill>
              </a:rPr>
            </a:br>
            <a:r>
              <a:rPr lang="en-US" sz="8800" b="1" dirty="0">
                <a:solidFill>
                  <a:schemeClr val="bg1"/>
                </a:solidFill>
              </a:rPr>
              <a:t>He Saw</a:t>
            </a:r>
            <a:br>
              <a:rPr lang="en-US" sz="7200" b="1" dirty="0">
                <a:solidFill>
                  <a:schemeClr val="bg1"/>
                </a:solidFill>
              </a:rPr>
            </a:br>
            <a:r>
              <a:rPr lang="en-US" sz="7200" b="1" dirty="0">
                <a:solidFill>
                  <a:schemeClr val="bg1"/>
                </a:solidFill>
              </a:rPr>
              <a:t> </a:t>
            </a:r>
            <a:r>
              <a:rPr lang="en-US" sz="11000" b="1" dirty="0">
                <a:solidFill>
                  <a:schemeClr val="bg1"/>
                </a:solidFill>
              </a:rPr>
              <a:t>Himself</a:t>
            </a:r>
          </a:p>
        </p:txBody>
      </p:sp>
      <p:pic>
        <p:nvPicPr>
          <p:cNvPr id="3" name="Picture 2">
            <a:extLst>
              <a:ext uri="{FF2B5EF4-FFF2-40B4-BE49-F238E27FC236}">
                <a16:creationId xmlns:a16="http://schemas.microsoft.com/office/drawing/2014/main" id="{CD3DADB2-3987-4853-9FE9-792677DCC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355599" y="258388"/>
            <a:ext cx="2336800" cy="1069975"/>
          </a:xfrm>
          <a:prstGeom prst="rect">
            <a:avLst/>
          </a:prstGeom>
          <a:noFill/>
          <a:effectLst>
            <a:glow rad="12700">
              <a:schemeClr val="bg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469221"/>
      </p:ext>
    </p:extLst>
  </p:cSld>
  <p:clrMapOvr>
    <a:masterClrMapping/>
  </p:clrMapOvr>
  <mc:AlternateContent xmlns:mc="http://schemas.openxmlformats.org/markup-compatibility/2006">
    <mc:Choice xmlns:p14="http://schemas.microsoft.com/office/powerpoint/2010/main" Requires="p14">
      <p:transition p14:dur="400">
        <p:circle/>
      </p:transition>
    </mc:Choice>
    <mc:Fallback>
      <p:transition>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tanding in front of a crowd&#10;&#10;Description automatically generated">
            <a:extLst>
              <a:ext uri="{FF2B5EF4-FFF2-40B4-BE49-F238E27FC236}">
                <a16:creationId xmlns:a16="http://schemas.microsoft.com/office/drawing/2014/main" id="{590E4193-0515-4A6B-AA80-71436D59CDFF}"/>
              </a:ext>
            </a:extLst>
          </p:cNvPr>
          <p:cNvPicPr>
            <a:picLocks noChangeAspect="1"/>
          </p:cNvPicPr>
          <p:nvPr/>
        </p:nvPicPr>
        <p:blipFill rotWithShape="1">
          <a:blip r:embed="rId2">
            <a:extLst>
              <a:ext uri="{28A0092B-C50C-407E-A947-70E740481C1C}">
                <a14:useLocalDpi xmlns:a14="http://schemas.microsoft.com/office/drawing/2010/main" val="0"/>
              </a:ext>
            </a:extLst>
          </a:blip>
          <a:srcRect r="17033"/>
          <a:stretch/>
        </p:blipFill>
        <p:spPr>
          <a:xfrm>
            <a:off x="3610764" y="0"/>
            <a:ext cx="8849089" cy="6858000"/>
          </a:xfrm>
          <a:prstGeom prst="rect">
            <a:avLst/>
          </a:prstGeom>
        </p:spPr>
      </p:pic>
      <p:sp>
        <p:nvSpPr>
          <p:cNvPr id="5" name="Title 4">
            <a:extLst>
              <a:ext uri="{FF2B5EF4-FFF2-40B4-BE49-F238E27FC236}">
                <a16:creationId xmlns:a16="http://schemas.microsoft.com/office/drawing/2014/main" id="{5E884BF6-1CC3-4D58-BE82-8D40D3F78F1C}"/>
              </a:ext>
            </a:extLst>
          </p:cNvPr>
          <p:cNvSpPr>
            <a:spLocks noGrp="1"/>
          </p:cNvSpPr>
          <p:nvPr>
            <p:ph type="title"/>
          </p:nvPr>
        </p:nvSpPr>
        <p:spPr/>
        <p:txBody>
          <a:bodyPr/>
          <a:lstStyle/>
          <a:p>
            <a:r>
              <a:rPr lang="en-US" dirty="0"/>
              <a:t>  3. The Controversy over the Light</a:t>
            </a:r>
          </a:p>
        </p:txBody>
      </p:sp>
      <p:sp>
        <p:nvSpPr>
          <p:cNvPr id="7" name="Content Placeholder 6">
            <a:extLst>
              <a:ext uri="{FF2B5EF4-FFF2-40B4-BE49-F238E27FC236}">
                <a16:creationId xmlns:a16="http://schemas.microsoft.com/office/drawing/2014/main" id="{78C7A6FF-F635-4155-BE7B-C901FE4E9880}"/>
              </a:ext>
            </a:extLst>
          </p:cNvPr>
          <p:cNvSpPr>
            <a:spLocks noGrp="1"/>
          </p:cNvSpPr>
          <p:nvPr>
            <p:ph idx="1"/>
          </p:nvPr>
        </p:nvSpPr>
        <p:spPr>
          <a:xfrm>
            <a:off x="341746" y="1116106"/>
            <a:ext cx="6372564" cy="5060857"/>
          </a:xfrm>
        </p:spPr>
        <p:txBody>
          <a:bodyPr/>
          <a:lstStyle/>
          <a:p>
            <a:pPr marL="571500" indent="-571500">
              <a:buFont typeface="Arial" panose="020B0604020202020204" pitchFamily="34" charset="0"/>
              <a:buChar char="•"/>
            </a:pPr>
            <a:r>
              <a:rPr lang="en-US" sz="4400" dirty="0"/>
              <a:t>Neighbors</a:t>
            </a:r>
          </a:p>
          <a:p>
            <a:r>
              <a:rPr lang="en-US" baseline="30000" dirty="0"/>
              <a:t>8</a:t>
            </a:r>
            <a:r>
              <a:rPr lang="en-US" dirty="0"/>
              <a:t> The neighbors and those who had seen him before as a beggar were saying, "Is this not the man who used to sit and beg?" </a:t>
            </a:r>
            <a:r>
              <a:rPr lang="en-US" baseline="30000" dirty="0"/>
              <a:t>9</a:t>
            </a:r>
            <a:r>
              <a:rPr lang="en-US" dirty="0"/>
              <a:t> Some said, "It is he." Others said, "No, but he is like him." He kept saying, "I am the man.“</a:t>
            </a:r>
          </a:p>
          <a:p>
            <a:endParaRPr lang="en-US" dirty="0"/>
          </a:p>
          <a:p>
            <a:endParaRPr lang="en-US" dirty="0"/>
          </a:p>
          <a:p>
            <a:r>
              <a:rPr lang="en-US" dirty="0"/>
              <a:t> </a:t>
            </a:r>
            <a:r>
              <a:rPr lang="en-US" baseline="30000" dirty="0"/>
              <a:t>10</a:t>
            </a:r>
            <a:r>
              <a:rPr lang="en-US" dirty="0"/>
              <a:t> So they said to him, "Then how were your eyes opened?"</a:t>
            </a:r>
          </a:p>
          <a:p>
            <a:r>
              <a:rPr lang="en-US" dirty="0"/>
              <a:t> </a:t>
            </a:r>
            <a:r>
              <a:rPr lang="en-US" baseline="30000" dirty="0"/>
              <a:t>11</a:t>
            </a:r>
            <a:r>
              <a:rPr lang="en-US" dirty="0"/>
              <a:t> He answered, "The man called Jesus made mud and anointed my eyes and said to me, 'Go to Siloam and wash.' So I went and washed and received my sight."</a:t>
            </a:r>
          </a:p>
          <a:p>
            <a:r>
              <a:rPr lang="en-US" dirty="0"/>
              <a:t> </a:t>
            </a:r>
            <a:r>
              <a:rPr lang="en-US" baseline="30000" dirty="0"/>
              <a:t>12</a:t>
            </a:r>
            <a:r>
              <a:rPr lang="en-US" dirty="0"/>
              <a:t> They said to him, "Where is he?" He said, "I do not know."</a:t>
            </a:r>
          </a:p>
          <a:p>
            <a:r>
              <a:rPr lang="en-US" dirty="0"/>
              <a:t> </a:t>
            </a:r>
            <a:r>
              <a:rPr lang="en-US" baseline="30000" dirty="0"/>
              <a:t>13</a:t>
            </a:r>
            <a:r>
              <a:rPr lang="en-US" dirty="0"/>
              <a:t> They brought to the Pharisees the man who had formerly been blind.</a:t>
            </a:r>
          </a:p>
          <a:p>
            <a:r>
              <a:rPr lang="en-US" dirty="0"/>
              <a:t> (Joh 9:8-13 ESV)</a:t>
            </a:r>
          </a:p>
        </p:txBody>
      </p:sp>
    </p:spTree>
    <p:extLst>
      <p:ext uri="{BB962C8B-B14F-4D97-AF65-F5344CB8AC3E}">
        <p14:creationId xmlns:p14="http://schemas.microsoft.com/office/powerpoint/2010/main" val="2620664844"/>
      </p:ext>
    </p:extLst>
  </p:cSld>
  <p:clrMapOvr>
    <a:masterClrMapping/>
  </p:clrMapOvr>
  <p:transition>
    <p:circl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front of a crowd&#10;&#10;Description automatically generated">
            <a:extLst>
              <a:ext uri="{FF2B5EF4-FFF2-40B4-BE49-F238E27FC236}">
                <a16:creationId xmlns:a16="http://schemas.microsoft.com/office/drawing/2014/main" id="{DDAE9309-8D20-4B7F-8289-F0EE5F266211}"/>
              </a:ext>
            </a:extLst>
          </p:cNvPr>
          <p:cNvPicPr>
            <a:picLocks noChangeAspect="1"/>
          </p:cNvPicPr>
          <p:nvPr/>
        </p:nvPicPr>
        <p:blipFill rotWithShape="1">
          <a:blip r:embed="rId2">
            <a:extLst>
              <a:ext uri="{28A0092B-C50C-407E-A947-70E740481C1C}">
                <a14:useLocalDpi xmlns:a14="http://schemas.microsoft.com/office/drawing/2010/main" val="0"/>
              </a:ext>
            </a:extLst>
          </a:blip>
          <a:srcRect r="17033"/>
          <a:stretch/>
        </p:blipFill>
        <p:spPr>
          <a:xfrm>
            <a:off x="3610764" y="0"/>
            <a:ext cx="8849089" cy="6858000"/>
          </a:xfrm>
          <a:prstGeom prst="rect">
            <a:avLst/>
          </a:prstGeom>
        </p:spPr>
      </p:pic>
      <p:sp>
        <p:nvSpPr>
          <p:cNvPr id="5" name="Title 4">
            <a:extLst>
              <a:ext uri="{FF2B5EF4-FFF2-40B4-BE49-F238E27FC236}">
                <a16:creationId xmlns:a16="http://schemas.microsoft.com/office/drawing/2014/main" id="{5E884BF6-1CC3-4D58-BE82-8D40D3F78F1C}"/>
              </a:ext>
            </a:extLst>
          </p:cNvPr>
          <p:cNvSpPr>
            <a:spLocks noGrp="1"/>
          </p:cNvSpPr>
          <p:nvPr>
            <p:ph type="title"/>
          </p:nvPr>
        </p:nvSpPr>
        <p:spPr/>
        <p:txBody>
          <a:bodyPr/>
          <a:lstStyle/>
          <a:p>
            <a:r>
              <a:rPr lang="en-US" dirty="0"/>
              <a:t>  3. The Controversy over the Light</a:t>
            </a:r>
          </a:p>
        </p:txBody>
      </p:sp>
      <p:sp>
        <p:nvSpPr>
          <p:cNvPr id="7" name="Content Placeholder 6">
            <a:extLst>
              <a:ext uri="{FF2B5EF4-FFF2-40B4-BE49-F238E27FC236}">
                <a16:creationId xmlns:a16="http://schemas.microsoft.com/office/drawing/2014/main" id="{78C7A6FF-F635-4155-BE7B-C901FE4E9880}"/>
              </a:ext>
            </a:extLst>
          </p:cNvPr>
          <p:cNvSpPr>
            <a:spLocks noGrp="1"/>
          </p:cNvSpPr>
          <p:nvPr>
            <p:ph idx="1"/>
          </p:nvPr>
        </p:nvSpPr>
        <p:spPr>
          <a:xfrm>
            <a:off x="341745" y="1116106"/>
            <a:ext cx="7260837" cy="5060857"/>
          </a:xfrm>
        </p:spPr>
        <p:txBody>
          <a:bodyPr/>
          <a:lstStyle/>
          <a:p>
            <a:pPr marL="571500" indent="-571500">
              <a:buFont typeface="Arial" panose="020B0604020202020204" pitchFamily="34" charset="0"/>
              <a:buChar char="•"/>
            </a:pPr>
            <a:r>
              <a:rPr lang="en-US" sz="4400" dirty="0"/>
              <a:t>Neighbors</a:t>
            </a:r>
          </a:p>
          <a:p>
            <a:r>
              <a:rPr lang="en-US" dirty="0"/>
              <a:t> </a:t>
            </a:r>
            <a:r>
              <a:rPr lang="en-US" baseline="30000" dirty="0"/>
              <a:t>10</a:t>
            </a:r>
            <a:r>
              <a:rPr lang="en-US" dirty="0"/>
              <a:t> So they said to him, "Then how were your eyes opened?" </a:t>
            </a:r>
            <a:r>
              <a:rPr lang="en-US" baseline="30000" dirty="0"/>
              <a:t>11</a:t>
            </a:r>
            <a:r>
              <a:rPr lang="en-US" dirty="0"/>
              <a:t> He answered, "The man called Jesus made mud and anointed my eyes and said to me, 'Go to Siloam and wash.' So I went and washed and received my sight.“ </a:t>
            </a:r>
            <a:r>
              <a:rPr lang="en-US" baseline="30000" dirty="0"/>
              <a:t>12</a:t>
            </a:r>
            <a:r>
              <a:rPr lang="en-US" dirty="0"/>
              <a:t> They said to him, "Where is he?" He said, "I do not know."</a:t>
            </a:r>
          </a:p>
        </p:txBody>
      </p:sp>
    </p:spTree>
    <p:extLst>
      <p:ext uri="{BB962C8B-B14F-4D97-AF65-F5344CB8AC3E}">
        <p14:creationId xmlns:p14="http://schemas.microsoft.com/office/powerpoint/2010/main" val="2026892393"/>
      </p:ext>
    </p:extLst>
  </p:cSld>
  <p:clrMapOvr>
    <a:masterClrMapping/>
  </p:clrMapOvr>
  <p:transition>
    <p:circl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that are talking to each other&#10;&#10;Description automatically generated">
            <a:extLst>
              <a:ext uri="{FF2B5EF4-FFF2-40B4-BE49-F238E27FC236}">
                <a16:creationId xmlns:a16="http://schemas.microsoft.com/office/drawing/2014/main" id="{6E319419-BD2C-4E18-96C7-EE91A01AC3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9095" y="0"/>
            <a:ext cx="7711270" cy="6858000"/>
          </a:xfrm>
          <a:prstGeom prst="rect">
            <a:avLst/>
          </a:prstGeom>
        </p:spPr>
      </p:pic>
      <p:sp>
        <p:nvSpPr>
          <p:cNvPr id="5" name="Title 4">
            <a:extLst>
              <a:ext uri="{FF2B5EF4-FFF2-40B4-BE49-F238E27FC236}">
                <a16:creationId xmlns:a16="http://schemas.microsoft.com/office/drawing/2014/main" id="{5E884BF6-1CC3-4D58-BE82-8D40D3F78F1C}"/>
              </a:ext>
            </a:extLst>
          </p:cNvPr>
          <p:cNvSpPr>
            <a:spLocks noGrp="1"/>
          </p:cNvSpPr>
          <p:nvPr>
            <p:ph type="title"/>
          </p:nvPr>
        </p:nvSpPr>
        <p:spPr/>
        <p:txBody>
          <a:bodyPr/>
          <a:lstStyle/>
          <a:p>
            <a:r>
              <a:rPr lang="en-US" dirty="0"/>
              <a:t>  3. The Controversy over the Light</a:t>
            </a:r>
          </a:p>
        </p:txBody>
      </p:sp>
      <p:sp>
        <p:nvSpPr>
          <p:cNvPr id="7" name="Content Placeholder 6">
            <a:extLst>
              <a:ext uri="{FF2B5EF4-FFF2-40B4-BE49-F238E27FC236}">
                <a16:creationId xmlns:a16="http://schemas.microsoft.com/office/drawing/2014/main" id="{78C7A6FF-F635-4155-BE7B-C901FE4E9880}"/>
              </a:ext>
            </a:extLst>
          </p:cNvPr>
          <p:cNvSpPr>
            <a:spLocks noGrp="1"/>
          </p:cNvSpPr>
          <p:nvPr>
            <p:ph idx="1"/>
          </p:nvPr>
        </p:nvSpPr>
        <p:spPr>
          <a:xfrm>
            <a:off x="341745" y="1129554"/>
            <a:ext cx="6085181" cy="5047410"/>
          </a:xfrm>
        </p:spPr>
        <p:txBody>
          <a:bodyPr/>
          <a:lstStyle/>
          <a:p>
            <a:pPr marL="571500" indent="-571500">
              <a:buFont typeface="Arial" panose="020B0604020202020204" pitchFamily="34" charset="0"/>
              <a:buChar char="•"/>
            </a:pPr>
            <a:r>
              <a:rPr lang="en-US" sz="4400" dirty="0"/>
              <a:t>Pharisees</a:t>
            </a:r>
          </a:p>
          <a:p>
            <a:r>
              <a:rPr lang="en-US" baseline="30000" dirty="0"/>
              <a:t>13</a:t>
            </a:r>
            <a:r>
              <a:rPr lang="en-US" dirty="0"/>
              <a:t> They brought to the Pharisees the man who had formerly been blind.</a:t>
            </a:r>
            <a:r>
              <a:rPr lang="en-US" baseline="30000" dirty="0"/>
              <a:t>14</a:t>
            </a:r>
            <a:r>
              <a:rPr lang="en-US" dirty="0"/>
              <a:t> Now it was a Sabbath day when Jesus made the mud and opened his eyes.  </a:t>
            </a:r>
            <a:r>
              <a:rPr lang="en-US" baseline="30000" dirty="0"/>
              <a:t>15</a:t>
            </a:r>
            <a:r>
              <a:rPr lang="en-US" dirty="0"/>
              <a:t> So the Pharisees again asked him how he had received his sight. </a:t>
            </a:r>
          </a:p>
        </p:txBody>
      </p:sp>
    </p:spTree>
    <p:extLst>
      <p:ext uri="{BB962C8B-B14F-4D97-AF65-F5344CB8AC3E}">
        <p14:creationId xmlns:p14="http://schemas.microsoft.com/office/powerpoint/2010/main" val="2059545925"/>
      </p:ext>
    </p:extLst>
  </p:cSld>
  <p:clrMapOvr>
    <a:masterClrMapping/>
  </p:clrMapOvr>
  <p:transition>
    <p:circl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looking at the camera&#10;&#10;Description automatically generated">
            <a:extLst>
              <a:ext uri="{FF2B5EF4-FFF2-40B4-BE49-F238E27FC236}">
                <a16:creationId xmlns:a16="http://schemas.microsoft.com/office/drawing/2014/main" id="{674FF3DE-A8EB-4C5B-8429-8882A65BD8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9869" y="-1"/>
            <a:ext cx="8788400" cy="6858000"/>
          </a:xfrm>
          <a:prstGeom prst="rect">
            <a:avLst/>
          </a:prstGeom>
        </p:spPr>
      </p:pic>
      <p:sp>
        <p:nvSpPr>
          <p:cNvPr id="5" name="Title 4">
            <a:extLst>
              <a:ext uri="{FF2B5EF4-FFF2-40B4-BE49-F238E27FC236}">
                <a16:creationId xmlns:a16="http://schemas.microsoft.com/office/drawing/2014/main" id="{5E884BF6-1CC3-4D58-BE82-8D40D3F78F1C}"/>
              </a:ext>
            </a:extLst>
          </p:cNvPr>
          <p:cNvSpPr>
            <a:spLocks noGrp="1"/>
          </p:cNvSpPr>
          <p:nvPr>
            <p:ph type="title"/>
          </p:nvPr>
        </p:nvSpPr>
        <p:spPr/>
        <p:txBody>
          <a:bodyPr/>
          <a:lstStyle/>
          <a:p>
            <a:r>
              <a:rPr lang="en-US" dirty="0"/>
              <a:t>  3. The Controversy over the Light</a:t>
            </a:r>
          </a:p>
        </p:txBody>
      </p:sp>
      <p:sp>
        <p:nvSpPr>
          <p:cNvPr id="7" name="Content Placeholder 6">
            <a:extLst>
              <a:ext uri="{FF2B5EF4-FFF2-40B4-BE49-F238E27FC236}">
                <a16:creationId xmlns:a16="http://schemas.microsoft.com/office/drawing/2014/main" id="{78C7A6FF-F635-4155-BE7B-C901FE4E9880}"/>
              </a:ext>
            </a:extLst>
          </p:cNvPr>
          <p:cNvSpPr>
            <a:spLocks noGrp="1"/>
          </p:cNvSpPr>
          <p:nvPr>
            <p:ph idx="1"/>
          </p:nvPr>
        </p:nvSpPr>
        <p:spPr>
          <a:xfrm>
            <a:off x="341745" y="1129554"/>
            <a:ext cx="6085181" cy="5047410"/>
          </a:xfrm>
        </p:spPr>
        <p:txBody>
          <a:bodyPr/>
          <a:lstStyle/>
          <a:p>
            <a:pPr marL="571500" indent="-571500">
              <a:buFont typeface="Arial" panose="020B0604020202020204" pitchFamily="34" charset="0"/>
              <a:buChar char="•"/>
            </a:pPr>
            <a:r>
              <a:rPr lang="en-US" sz="4400" dirty="0"/>
              <a:t>Pharisees</a:t>
            </a:r>
          </a:p>
          <a:p>
            <a:r>
              <a:rPr lang="en-US" dirty="0"/>
              <a:t>And he said to them, </a:t>
            </a:r>
            <a:br>
              <a:rPr lang="en-US" dirty="0"/>
            </a:br>
            <a:r>
              <a:rPr lang="en-US" dirty="0"/>
              <a:t>"He put mud on my eyes, and I washed, and I see.“</a:t>
            </a:r>
            <a:br>
              <a:rPr lang="en-US" dirty="0"/>
            </a:br>
            <a:endParaRPr lang="en-US" dirty="0"/>
          </a:p>
        </p:txBody>
      </p:sp>
    </p:spTree>
    <p:extLst>
      <p:ext uri="{BB962C8B-B14F-4D97-AF65-F5344CB8AC3E}">
        <p14:creationId xmlns:p14="http://schemas.microsoft.com/office/powerpoint/2010/main" val="209919857"/>
      </p:ext>
    </p:extLst>
  </p:cSld>
  <p:clrMapOvr>
    <a:masterClrMapping/>
  </p:clrMapOvr>
  <p:transition>
    <p:circl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that are talking to each other&#10;&#10;Description automatically generated">
            <a:extLst>
              <a:ext uri="{FF2B5EF4-FFF2-40B4-BE49-F238E27FC236}">
                <a16:creationId xmlns:a16="http://schemas.microsoft.com/office/drawing/2014/main" id="{6E319419-BD2C-4E18-96C7-EE91A01AC3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9095" y="0"/>
            <a:ext cx="7711270" cy="6858000"/>
          </a:xfrm>
          <a:prstGeom prst="rect">
            <a:avLst/>
          </a:prstGeom>
        </p:spPr>
      </p:pic>
      <p:sp>
        <p:nvSpPr>
          <p:cNvPr id="5" name="Title 4">
            <a:extLst>
              <a:ext uri="{FF2B5EF4-FFF2-40B4-BE49-F238E27FC236}">
                <a16:creationId xmlns:a16="http://schemas.microsoft.com/office/drawing/2014/main" id="{5E884BF6-1CC3-4D58-BE82-8D40D3F78F1C}"/>
              </a:ext>
            </a:extLst>
          </p:cNvPr>
          <p:cNvSpPr>
            <a:spLocks noGrp="1"/>
          </p:cNvSpPr>
          <p:nvPr>
            <p:ph type="title"/>
          </p:nvPr>
        </p:nvSpPr>
        <p:spPr/>
        <p:txBody>
          <a:bodyPr/>
          <a:lstStyle/>
          <a:p>
            <a:r>
              <a:rPr lang="en-US" dirty="0"/>
              <a:t>  3. The Controversy over the Light</a:t>
            </a:r>
          </a:p>
        </p:txBody>
      </p:sp>
      <p:sp>
        <p:nvSpPr>
          <p:cNvPr id="7" name="Content Placeholder 6">
            <a:extLst>
              <a:ext uri="{FF2B5EF4-FFF2-40B4-BE49-F238E27FC236}">
                <a16:creationId xmlns:a16="http://schemas.microsoft.com/office/drawing/2014/main" id="{78C7A6FF-F635-4155-BE7B-C901FE4E9880}"/>
              </a:ext>
            </a:extLst>
          </p:cNvPr>
          <p:cNvSpPr>
            <a:spLocks noGrp="1"/>
          </p:cNvSpPr>
          <p:nvPr>
            <p:ph idx="1"/>
          </p:nvPr>
        </p:nvSpPr>
        <p:spPr>
          <a:xfrm>
            <a:off x="341745" y="1129554"/>
            <a:ext cx="6085181" cy="5047410"/>
          </a:xfrm>
        </p:spPr>
        <p:txBody>
          <a:bodyPr/>
          <a:lstStyle/>
          <a:p>
            <a:pPr marL="571500" indent="-571500">
              <a:buFont typeface="Arial" panose="020B0604020202020204" pitchFamily="34" charset="0"/>
              <a:buChar char="•"/>
            </a:pPr>
            <a:r>
              <a:rPr lang="en-US" sz="4400" dirty="0"/>
              <a:t>Pharisees</a:t>
            </a:r>
          </a:p>
          <a:p>
            <a:r>
              <a:rPr lang="en-US" baseline="30000" dirty="0"/>
              <a:t>16</a:t>
            </a:r>
            <a:r>
              <a:rPr lang="en-US" dirty="0"/>
              <a:t> Some of the Pharisees said, "This man is not from God, for he does not keep the Sabbath." But others said, "How can a man who is a sinner do such signs?" And there was a division among them.</a:t>
            </a:r>
          </a:p>
          <a:p>
            <a:endParaRPr lang="en-US" dirty="0"/>
          </a:p>
          <a:p>
            <a:r>
              <a:rPr lang="en-US" dirty="0"/>
              <a:t> </a:t>
            </a:r>
            <a:r>
              <a:rPr lang="en-US" baseline="30000" dirty="0"/>
              <a:t>17</a:t>
            </a:r>
            <a:r>
              <a:rPr lang="en-US" dirty="0"/>
              <a:t> So they said again to the blind man, "What do you say about him, since he has opened your eyes?" He said, "He is a prophet."</a:t>
            </a:r>
          </a:p>
          <a:p>
            <a:r>
              <a:rPr lang="en-US" dirty="0"/>
              <a:t> (Joh 9:14-17 ESV)</a:t>
            </a:r>
          </a:p>
        </p:txBody>
      </p:sp>
    </p:spTree>
    <p:extLst>
      <p:ext uri="{BB962C8B-B14F-4D97-AF65-F5344CB8AC3E}">
        <p14:creationId xmlns:p14="http://schemas.microsoft.com/office/powerpoint/2010/main" val="837901501"/>
      </p:ext>
    </p:extLst>
  </p:cSld>
  <p:clrMapOvr>
    <a:masterClrMapping/>
  </p:clrMapOvr>
  <p:transition>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a hat&#10;&#10;Description automatically generated">
            <a:extLst>
              <a:ext uri="{FF2B5EF4-FFF2-40B4-BE49-F238E27FC236}">
                <a16:creationId xmlns:a16="http://schemas.microsoft.com/office/drawing/2014/main" id="{659CE469-DAFE-4A51-8606-2499637989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5265" y="-2"/>
            <a:ext cx="7785100" cy="6858000"/>
          </a:xfrm>
          <a:prstGeom prst="rect">
            <a:avLst/>
          </a:prstGeom>
        </p:spPr>
      </p:pic>
      <p:sp>
        <p:nvSpPr>
          <p:cNvPr id="5" name="Title 4">
            <a:extLst>
              <a:ext uri="{FF2B5EF4-FFF2-40B4-BE49-F238E27FC236}">
                <a16:creationId xmlns:a16="http://schemas.microsoft.com/office/drawing/2014/main" id="{5E884BF6-1CC3-4D58-BE82-8D40D3F78F1C}"/>
              </a:ext>
            </a:extLst>
          </p:cNvPr>
          <p:cNvSpPr>
            <a:spLocks noGrp="1"/>
          </p:cNvSpPr>
          <p:nvPr>
            <p:ph type="title"/>
          </p:nvPr>
        </p:nvSpPr>
        <p:spPr/>
        <p:txBody>
          <a:bodyPr/>
          <a:lstStyle/>
          <a:p>
            <a:r>
              <a:rPr lang="en-US" dirty="0"/>
              <a:t>  3. The Controversy over the Light</a:t>
            </a:r>
          </a:p>
        </p:txBody>
      </p:sp>
      <p:sp>
        <p:nvSpPr>
          <p:cNvPr id="7" name="Content Placeholder 6">
            <a:extLst>
              <a:ext uri="{FF2B5EF4-FFF2-40B4-BE49-F238E27FC236}">
                <a16:creationId xmlns:a16="http://schemas.microsoft.com/office/drawing/2014/main" id="{78C7A6FF-F635-4155-BE7B-C901FE4E9880}"/>
              </a:ext>
            </a:extLst>
          </p:cNvPr>
          <p:cNvSpPr>
            <a:spLocks noGrp="1"/>
          </p:cNvSpPr>
          <p:nvPr>
            <p:ph idx="1"/>
          </p:nvPr>
        </p:nvSpPr>
        <p:spPr>
          <a:xfrm>
            <a:off x="341745" y="1129554"/>
            <a:ext cx="5118529" cy="5047410"/>
          </a:xfrm>
        </p:spPr>
        <p:txBody>
          <a:bodyPr/>
          <a:lstStyle/>
          <a:p>
            <a:pPr marL="571500" indent="-571500">
              <a:buFont typeface="Arial" panose="020B0604020202020204" pitchFamily="34" charset="0"/>
              <a:buChar char="•"/>
            </a:pPr>
            <a:r>
              <a:rPr lang="en-US" sz="4400" dirty="0"/>
              <a:t>Pharisees</a:t>
            </a:r>
          </a:p>
          <a:p>
            <a:r>
              <a:rPr lang="en-US" dirty="0"/>
              <a:t> </a:t>
            </a:r>
            <a:r>
              <a:rPr lang="en-US" baseline="30000" dirty="0"/>
              <a:t>17</a:t>
            </a:r>
            <a:r>
              <a:rPr lang="en-US" dirty="0"/>
              <a:t> So they said again </a:t>
            </a:r>
            <a:br>
              <a:rPr lang="en-US" dirty="0"/>
            </a:br>
            <a:r>
              <a:rPr lang="en-US" dirty="0"/>
              <a:t>to the blind man, "What do you say about him, since he has opened your eyes?" </a:t>
            </a:r>
            <a:br>
              <a:rPr lang="en-US" dirty="0"/>
            </a:br>
            <a:r>
              <a:rPr lang="en-US" dirty="0"/>
              <a:t>He said, </a:t>
            </a:r>
            <a:br>
              <a:rPr lang="en-US" dirty="0"/>
            </a:br>
            <a:r>
              <a:rPr lang="en-US" dirty="0"/>
              <a:t>"He is a prophet."</a:t>
            </a:r>
          </a:p>
        </p:txBody>
      </p:sp>
    </p:spTree>
    <p:extLst>
      <p:ext uri="{BB962C8B-B14F-4D97-AF65-F5344CB8AC3E}">
        <p14:creationId xmlns:p14="http://schemas.microsoft.com/office/powerpoint/2010/main" val="568511792"/>
      </p:ext>
    </p:extLst>
  </p:cSld>
  <p:clrMapOvr>
    <a:masterClrMapping/>
  </p:clrMapOvr>
  <p:transition>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that are talking to each other&#10;&#10;Description automatically generated">
            <a:extLst>
              <a:ext uri="{FF2B5EF4-FFF2-40B4-BE49-F238E27FC236}">
                <a16:creationId xmlns:a16="http://schemas.microsoft.com/office/drawing/2014/main" id="{E8E577DD-B5D2-4610-B49A-037E5A7B67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095" y="0"/>
            <a:ext cx="7711270" cy="6858000"/>
          </a:xfrm>
          <a:prstGeom prst="rect">
            <a:avLst/>
          </a:prstGeom>
        </p:spPr>
      </p:pic>
      <p:sp>
        <p:nvSpPr>
          <p:cNvPr id="5" name="Title 4">
            <a:extLst>
              <a:ext uri="{FF2B5EF4-FFF2-40B4-BE49-F238E27FC236}">
                <a16:creationId xmlns:a16="http://schemas.microsoft.com/office/drawing/2014/main" id="{5E884BF6-1CC3-4D58-BE82-8D40D3F78F1C}"/>
              </a:ext>
            </a:extLst>
          </p:cNvPr>
          <p:cNvSpPr>
            <a:spLocks noGrp="1"/>
          </p:cNvSpPr>
          <p:nvPr>
            <p:ph type="title"/>
          </p:nvPr>
        </p:nvSpPr>
        <p:spPr/>
        <p:txBody>
          <a:bodyPr/>
          <a:lstStyle/>
          <a:p>
            <a:r>
              <a:rPr lang="en-US" dirty="0"/>
              <a:t>  3. The Controversy over the Light</a:t>
            </a:r>
          </a:p>
        </p:txBody>
      </p:sp>
      <p:sp>
        <p:nvSpPr>
          <p:cNvPr id="7" name="Content Placeholder 6">
            <a:extLst>
              <a:ext uri="{FF2B5EF4-FFF2-40B4-BE49-F238E27FC236}">
                <a16:creationId xmlns:a16="http://schemas.microsoft.com/office/drawing/2014/main" id="{78C7A6FF-F635-4155-BE7B-C901FE4E9880}"/>
              </a:ext>
            </a:extLst>
          </p:cNvPr>
          <p:cNvSpPr>
            <a:spLocks noGrp="1"/>
          </p:cNvSpPr>
          <p:nvPr>
            <p:ph idx="1"/>
          </p:nvPr>
        </p:nvSpPr>
        <p:spPr>
          <a:xfrm>
            <a:off x="341746" y="1129554"/>
            <a:ext cx="5906654" cy="5047410"/>
          </a:xfrm>
        </p:spPr>
        <p:txBody>
          <a:bodyPr/>
          <a:lstStyle/>
          <a:p>
            <a:pPr marL="571500" indent="-571500">
              <a:buFont typeface="Arial" panose="020B0604020202020204" pitchFamily="34" charset="0"/>
              <a:buChar char="•"/>
            </a:pPr>
            <a:r>
              <a:rPr lang="en-US" sz="4400" dirty="0"/>
              <a:t>Parents</a:t>
            </a:r>
          </a:p>
          <a:p>
            <a:r>
              <a:rPr lang="en-US" i="0" u="none" strike="noStrike" baseline="0" dirty="0"/>
              <a:t>The Jews still did not believe that he had been blind and had received his sight until they sent for the man's parents. </a:t>
            </a:r>
            <a:r>
              <a:rPr lang="en-US" baseline="30000" dirty="0"/>
              <a:t>19</a:t>
            </a:r>
            <a:r>
              <a:rPr lang="en-US" dirty="0"/>
              <a:t> and asked them, "Is this your son, who you say was born blind? How then does he now see?</a:t>
            </a:r>
          </a:p>
          <a:p>
            <a:endParaRPr lang="en-US" dirty="0"/>
          </a:p>
        </p:txBody>
      </p:sp>
    </p:spTree>
    <p:extLst>
      <p:ext uri="{BB962C8B-B14F-4D97-AF65-F5344CB8AC3E}">
        <p14:creationId xmlns:p14="http://schemas.microsoft.com/office/powerpoint/2010/main" val="2634076365"/>
      </p:ext>
    </p:extLst>
  </p:cSld>
  <p:clrMapOvr>
    <a:masterClrMapping/>
  </p:clrMapOvr>
  <p:transition>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costume&#10;&#10;Description automatically generated">
            <a:extLst>
              <a:ext uri="{FF2B5EF4-FFF2-40B4-BE49-F238E27FC236}">
                <a16:creationId xmlns:a16="http://schemas.microsoft.com/office/drawing/2014/main" id="{28A3C1BC-20E0-4E74-BAB9-E4711699917F}"/>
              </a:ext>
            </a:extLst>
          </p:cNvPr>
          <p:cNvPicPr>
            <a:picLocks noChangeAspect="1"/>
          </p:cNvPicPr>
          <p:nvPr/>
        </p:nvPicPr>
        <p:blipFill rotWithShape="1">
          <a:blip r:embed="rId3">
            <a:extLst>
              <a:ext uri="{28A0092B-C50C-407E-A947-70E740481C1C}">
                <a14:useLocalDpi xmlns:a14="http://schemas.microsoft.com/office/drawing/2010/main" val="0"/>
              </a:ext>
            </a:extLst>
          </a:blip>
          <a:srcRect r="37097"/>
          <a:stretch/>
        </p:blipFill>
        <p:spPr>
          <a:xfrm>
            <a:off x="4649128" y="-1"/>
            <a:ext cx="7669146" cy="6858000"/>
          </a:xfrm>
          <a:prstGeom prst="rect">
            <a:avLst/>
          </a:prstGeom>
        </p:spPr>
      </p:pic>
      <p:sp>
        <p:nvSpPr>
          <p:cNvPr id="5" name="Title 4">
            <a:extLst>
              <a:ext uri="{FF2B5EF4-FFF2-40B4-BE49-F238E27FC236}">
                <a16:creationId xmlns:a16="http://schemas.microsoft.com/office/drawing/2014/main" id="{5E884BF6-1CC3-4D58-BE82-8D40D3F78F1C}"/>
              </a:ext>
            </a:extLst>
          </p:cNvPr>
          <p:cNvSpPr>
            <a:spLocks noGrp="1"/>
          </p:cNvSpPr>
          <p:nvPr>
            <p:ph type="title"/>
          </p:nvPr>
        </p:nvSpPr>
        <p:spPr/>
        <p:txBody>
          <a:bodyPr/>
          <a:lstStyle/>
          <a:p>
            <a:r>
              <a:rPr lang="en-US" dirty="0"/>
              <a:t>  3. The Controversy over the Light</a:t>
            </a:r>
          </a:p>
        </p:txBody>
      </p:sp>
      <p:sp>
        <p:nvSpPr>
          <p:cNvPr id="7" name="Content Placeholder 6">
            <a:extLst>
              <a:ext uri="{FF2B5EF4-FFF2-40B4-BE49-F238E27FC236}">
                <a16:creationId xmlns:a16="http://schemas.microsoft.com/office/drawing/2014/main" id="{78C7A6FF-F635-4155-BE7B-C901FE4E9880}"/>
              </a:ext>
            </a:extLst>
          </p:cNvPr>
          <p:cNvSpPr>
            <a:spLocks noGrp="1"/>
          </p:cNvSpPr>
          <p:nvPr>
            <p:ph idx="1"/>
          </p:nvPr>
        </p:nvSpPr>
        <p:spPr>
          <a:xfrm>
            <a:off x="341746" y="1129554"/>
            <a:ext cx="6268060" cy="5047410"/>
          </a:xfrm>
        </p:spPr>
        <p:txBody>
          <a:bodyPr/>
          <a:lstStyle/>
          <a:p>
            <a:pPr marL="571500" indent="-571500">
              <a:buFont typeface="Arial" panose="020B0604020202020204" pitchFamily="34" charset="0"/>
              <a:buChar char="•"/>
            </a:pPr>
            <a:r>
              <a:rPr lang="en-US" sz="4400" dirty="0"/>
              <a:t>Parents</a:t>
            </a:r>
          </a:p>
          <a:p>
            <a:r>
              <a:rPr lang="en-US" dirty="0"/>
              <a:t> </a:t>
            </a:r>
            <a:r>
              <a:rPr lang="en-US" baseline="30000" dirty="0"/>
              <a:t>20</a:t>
            </a:r>
            <a:r>
              <a:rPr lang="en-US" dirty="0"/>
              <a:t> His parents answered, "We know that this is our son and that he was born blind.  </a:t>
            </a:r>
            <a:r>
              <a:rPr lang="en-US" baseline="30000" dirty="0"/>
              <a:t>21</a:t>
            </a:r>
            <a:r>
              <a:rPr lang="en-US" dirty="0"/>
              <a:t> But how he now sees we do not know, nor do we know who opened his eyes. Ask him; he is of age. He will speak for himself."</a:t>
            </a:r>
          </a:p>
          <a:p>
            <a:endParaRPr lang="en-US" dirty="0"/>
          </a:p>
        </p:txBody>
      </p:sp>
    </p:spTree>
    <p:extLst>
      <p:ext uri="{BB962C8B-B14F-4D97-AF65-F5344CB8AC3E}">
        <p14:creationId xmlns:p14="http://schemas.microsoft.com/office/powerpoint/2010/main" val="2194535417"/>
      </p:ext>
    </p:extLst>
  </p:cSld>
  <p:clrMapOvr>
    <a:masterClrMapping/>
  </p:clrMapOvr>
  <p:transition>
    <p:circl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costume&#10;&#10;Description automatically generated">
            <a:extLst>
              <a:ext uri="{FF2B5EF4-FFF2-40B4-BE49-F238E27FC236}">
                <a16:creationId xmlns:a16="http://schemas.microsoft.com/office/drawing/2014/main" id="{28A3C1BC-20E0-4E74-BAB9-E4711699917F}"/>
              </a:ext>
            </a:extLst>
          </p:cNvPr>
          <p:cNvPicPr>
            <a:picLocks noChangeAspect="1"/>
          </p:cNvPicPr>
          <p:nvPr/>
        </p:nvPicPr>
        <p:blipFill rotWithShape="1">
          <a:blip r:embed="rId3">
            <a:extLst>
              <a:ext uri="{28A0092B-C50C-407E-A947-70E740481C1C}">
                <a14:useLocalDpi xmlns:a14="http://schemas.microsoft.com/office/drawing/2010/main" val="0"/>
              </a:ext>
            </a:extLst>
          </a:blip>
          <a:srcRect r="37097"/>
          <a:stretch/>
        </p:blipFill>
        <p:spPr>
          <a:xfrm>
            <a:off x="4649128" y="-1"/>
            <a:ext cx="7669146" cy="6858000"/>
          </a:xfrm>
          <a:prstGeom prst="rect">
            <a:avLst/>
          </a:prstGeom>
        </p:spPr>
      </p:pic>
      <p:sp>
        <p:nvSpPr>
          <p:cNvPr id="5" name="Title 4">
            <a:extLst>
              <a:ext uri="{FF2B5EF4-FFF2-40B4-BE49-F238E27FC236}">
                <a16:creationId xmlns:a16="http://schemas.microsoft.com/office/drawing/2014/main" id="{5E884BF6-1CC3-4D58-BE82-8D40D3F78F1C}"/>
              </a:ext>
            </a:extLst>
          </p:cNvPr>
          <p:cNvSpPr>
            <a:spLocks noGrp="1"/>
          </p:cNvSpPr>
          <p:nvPr>
            <p:ph type="title"/>
          </p:nvPr>
        </p:nvSpPr>
        <p:spPr/>
        <p:txBody>
          <a:bodyPr/>
          <a:lstStyle/>
          <a:p>
            <a:r>
              <a:rPr lang="en-US" dirty="0"/>
              <a:t>  3. The Controversy over the Light</a:t>
            </a:r>
          </a:p>
        </p:txBody>
      </p:sp>
      <p:sp>
        <p:nvSpPr>
          <p:cNvPr id="7" name="Content Placeholder 6">
            <a:extLst>
              <a:ext uri="{FF2B5EF4-FFF2-40B4-BE49-F238E27FC236}">
                <a16:creationId xmlns:a16="http://schemas.microsoft.com/office/drawing/2014/main" id="{78C7A6FF-F635-4155-BE7B-C901FE4E9880}"/>
              </a:ext>
            </a:extLst>
          </p:cNvPr>
          <p:cNvSpPr>
            <a:spLocks noGrp="1"/>
          </p:cNvSpPr>
          <p:nvPr>
            <p:ph idx="1"/>
          </p:nvPr>
        </p:nvSpPr>
        <p:spPr>
          <a:xfrm>
            <a:off x="341746" y="1129554"/>
            <a:ext cx="6268060" cy="5047410"/>
          </a:xfrm>
        </p:spPr>
        <p:txBody>
          <a:bodyPr/>
          <a:lstStyle/>
          <a:p>
            <a:pPr marL="571500" indent="-571500">
              <a:buFont typeface="Arial" panose="020B0604020202020204" pitchFamily="34" charset="0"/>
              <a:buChar char="•"/>
            </a:pPr>
            <a:r>
              <a:rPr lang="en-US" sz="4400" dirty="0"/>
              <a:t>Parents</a:t>
            </a:r>
          </a:p>
          <a:p>
            <a:pPr>
              <a:lnSpc>
                <a:spcPct val="85000"/>
              </a:lnSpc>
            </a:pPr>
            <a:r>
              <a:rPr lang="en-US" baseline="30000" dirty="0"/>
              <a:t>22</a:t>
            </a:r>
            <a:r>
              <a:rPr lang="en-US" dirty="0"/>
              <a:t> (His parents said these things because they feared the Jews, for the Jews had already agreed that if anyone should confess Jesus to be Christ, he was to be put out of the synagogue.)</a:t>
            </a:r>
          </a:p>
          <a:p>
            <a:pPr>
              <a:lnSpc>
                <a:spcPct val="85000"/>
              </a:lnSpc>
            </a:pPr>
            <a:r>
              <a:rPr lang="en-US" dirty="0"/>
              <a:t> </a:t>
            </a:r>
            <a:r>
              <a:rPr lang="en-US" baseline="30000" dirty="0"/>
              <a:t>23</a:t>
            </a:r>
            <a:r>
              <a:rPr lang="en-US" dirty="0"/>
              <a:t> Therefore his parents said, "He is of age; ask him."</a:t>
            </a:r>
          </a:p>
        </p:txBody>
      </p:sp>
    </p:spTree>
    <p:extLst>
      <p:ext uri="{BB962C8B-B14F-4D97-AF65-F5344CB8AC3E}">
        <p14:creationId xmlns:p14="http://schemas.microsoft.com/office/powerpoint/2010/main" val="2301532002"/>
      </p:ext>
    </p:extLst>
  </p:cSld>
  <p:clrMapOvr>
    <a:masterClrMapping/>
  </p:clrMapOvr>
  <p:transition>
    <p:circl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hat&#10;&#10;Description automatically generated">
            <a:extLst>
              <a:ext uri="{FF2B5EF4-FFF2-40B4-BE49-F238E27FC236}">
                <a16:creationId xmlns:a16="http://schemas.microsoft.com/office/drawing/2014/main" id="{01FB48F6-06EF-42DF-88A5-E7510FAF8E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4399" y="-1"/>
            <a:ext cx="7785100" cy="6858000"/>
          </a:xfrm>
          <a:prstGeom prst="rect">
            <a:avLst/>
          </a:prstGeom>
        </p:spPr>
      </p:pic>
      <p:sp>
        <p:nvSpPr>
          <p:cNvPr id="5" name="Title 4">
            <a:extLst>
              <a:ext uri="{FF2B5EF4-FFF2-40B4-BE49-F238E27FC236}">
                <a16:creationId xmlns:a16="http://schemas.microsoft.com/office/drawing/2014/main" id="{5E884BF6-1CC3-4D58-BE82-8D40D3F78F1C}"/>
              </a:ext>
            </a:extLst>
          </p:cNvPr>
          <p:cNvSpPr>
            <a:spLocks noGrp="1"/>
          </p:cNvSpPr>
          <p:nvPr>
            <p:ph type="title"/>
          </p:nvPr>
        </p:nvSpPr>
        <p:spPr/>
        <p:txBody>
          <a:bodyPr/>
          <a:lstStyle/>
          <a:p>
            <a:r>
              <a:rPr lang="en-US" dirty="0"/>
              <a:t>  3. The Controversy over the Light</a:t>
            </a:r>
          </a:p>
        </p:txBody>
      </p:sp>
      <p:sp>
        <p:nvSpPr>
          <p:cNvPr id="7" name="Content Placeholder 6">
            <a:extLst>
              <a:ext uri="{FF2B5EF4-FFF2-40B4-BE49-F238E27FC236}">
                <a16:creationId xmlns:a16="http://schemas.microsoft.com/office/drawing/2014/main" id="{78C7A6FF-F635-4155-BE7B-C901FE4E9880}"/>
              </a:ext>
            </a:extLst>
          </p:cNvPr>
          <p:cNvSpPr>
            <a:spLocks noGrp="1"/>
          </p:cNvSpPr>
          <p:nvPr>
            <p:ph idx="1"/>
          </p:nvPr>
        </p:nvSpPr>
        <p:spPr>
          <a:xfrm>
            <a:off x="341745" y="1129554"/>
            <a:ext cx="5850049" cy="5047410"/>
          </a:xfrm>
        </p:spPr>
        <p:txBody>
          <a:bodyPr/>
          <a:lstStyle/>
          <a:p>
            <a:pPr marL="571500" indent="-571500">
              <a:buFont typeface="Arial" panose="020B0604020202020204" pitchFamily="34" charset="0"/>
              <a:buChar char="•"/>
            </a:pPr>
            <a:r>
              <a:rPr lang="en-US" sz="4400" dirty="0"/>
              <a:t>The Pharisees Again </a:t>
            </a:r>
          </a:p>
          <a:p>
            <a:r>
              <a:rPr lang="en-US" baseline="30000" dirty="0"/>
              <a:t>24</a:t>
            </a:r>
            <a:r>
              <a:rPr lang="en-US" dirty="0"/>
              <a:t> So for the second time they called the man who had been blind and said to him, "Give glory to God. We know that this man is a sinner.“  </a:t>
            </a:r>
          </a:p>
          <a:p>
            <a:endParaRPr lang="en-US" dirty="0"/>
          </a:p>
        </p:txBody>
      </p:sp>
    </p:spTree>
    <p:extLst>
      <p:ext uri="{BB962C8B-B14F-4D97-AF65-F5344CB8AC3E}">
        <p14:creationId xmlns:p14="http://schemas.microsoft.com/office/powerpoint/2010/main" val="2447698351"/>
      </p:ext>
    </p:extLst>
  </p:cSld>
  <p:clrMapOvr>
    <a:masterClrMapping/>
  </p:clrMapOvr>
  <p:transition>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61F3FA-7145-4D92-8B8B-FA8F444A8EA9}"/>
              </a:ext>
            </a:extLst>
          </p:cNvPr>
          <p:cNvSpPr>
            <a:spLocks noGrp="1"/>
          </p:cNvSpPr>
          <p:nvPr>
            <p:ph type="ctrTitle"/>
          </p:nvPr>
        </p:nvSpPr>
        <p:spPr>
          <a:xfrm>
            <a:off x="1523999" y="793376"/>
            <a:ext cx="7230035" cy="5163671"/>
          </a:xfrm>
        </p:spPr>
        <p:txBody>
          <a:bodyPr>
            <a:noAutofit/>
          </a:bodyPr>
          <a:lstStyle/>
          <a:p>
            <a:r>
              <a:rPr lang="en-US" sz="7200" b="1" dirty="0">
                <a:solidFill>
                  <a:schemeClr val="bg1"/>
                </a:solidFill>
                <a:latin typeface="+mn-lt"/>
              </a:rPr>
              <a:t>  </a:t>
            </a:r>
            <a:r>
              <a:rPr lang="en-US" sz="7200" b="1" dirty="0">
                <a:solidFill>
                  <a:schemeClr val="bg1"/>
                </a:solidFill>
              </a:rPr>
              <a:t>Seeing  </a:t>
            </a:r>
            <a:br>
              <a:rPr lang="en-US" sz="7200" b="1" dirty="0">
                <a:solidFill>
                  <a:schemeClr val="bg1"/>
                </a:solidFill>
              </a:rPr>
            </a:br>
            <a:r>
              <a:rPr lang="en-US" sz="7200" b="1" dirty="0">
                <a:solidFill>
                  <a:schemeClr val="bg1"/>
                </a:solidFill>
              </a:rPr>
              <a:t> Jesus as</a:t>
            </a:r>
            <a:br>
              <a:rPr lang="en-US" sz="7200" b="1" dirty="0">
                <a:solidFill>
                  <a:schemeClr val="bg1"/>
                </a:solidFill>
              </a:rPr>
            </a:br>
            <a:r>
              <a:rPr lang="en-US" sz="8800" b="1" dirty="0">
                <a:solidFill>
                  <a:schemeClr val="bg1"/>
                </a:solidFill>
              </a:rPr>
              <a:t>He Saw</a:t>
            </a:r>
            <a:br>
              <a:rPr lang="en-US" sz="7200" b="1" dirty="0">
                <a:solidFill>
                  <a:schemeClr val="bg1"/>
                </a:solidFill>
              </a:rPr>
            </a:br>
            <a:r>
              <a:rPr lang="en-US" sz="7200" b="1" dirty="0">
                <a:solidFill>
                  <a:schemeClr val="bg1"/>
                </a:solidFill>
              </a:rPr>
              <a:t> </a:t>
            </a:r>
            <a:r>
              <a:rPr lang="en-US" sz="11000" b="1" dirty="0">
                <a:solidFill>
                  <a:schemeClr val="bg1"/>
                </a:solidFill>
              </a:rPr>
              <a:t>Himself</a:t>
            </a:r>
          </a:p>
        </p:txBody>
      </p:sp>
    </p:spTree>
    <p:extLst>
      <p:ext uri="{BB962C8B-B14F-4D97-AF65-F5344CB8AC3E}">
        <p14:creationId xmlns:p14="http://schemas.microsoft.com/office/powerpoint/2010/main" val="219430276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hat&#10;&#10;Description automatically generated">
            <a:extLst>
              <a:ext uri="{FF2B5EF4-FFF2-40B4-BE49-F238E27FC236}">
                <a16:creationId xmlns:a16="http://schemas.microsoft.com/office/drawing/2014/main" id="{01FB48F6-06EF-42DF-88A5-E7510FAF8E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4399" y="-1"/>
            <a:ext cx="7785100" cy="6858000"/>
          </a:xfrm>
          <a:prstGeom prst="rect">
            <a:avLst/>
          </a:prstGeom>
        </p:spPr>
      </p:pic>
      <p:sp>
        <p:nvSpPr>
          <p:cNvPr id="5" name="Title 4">
            <a:extLst>
              <a:ext uri="{FF2B5EF4-FFF2-40B4-BE49-F238E27FC236}">
                <a16:creationId xmlns:a16="http://schemas.microsoft.com/office/drawing/2014/main" id="{5E884BF6-1CC3-4D58-BE82-8D40D3F78F1C}"/>
              </a:ext>
            </a:extLst>
          </p:cNvPr>
          <p:cNvSpPr>
            <a:spLocks noGrp="1"/>
          </p:cNvSpPr>
          <p:nvPr>
            <p:ph type="title"/>
          </p:nvPr>
        </p:nvSpPr>
        <p:spPr/>
        <p:txBody>
          <a:bodyPr/>
          <a:lstStyle/>
          <a:p>
            <a:r>
              <a:rPr lang="en-US" dirty="0"/>
              <a:t>  3. The Controversy over the Light</a:t>
            </a:r>
          </a:p>
        </p:txBody>
      </p:sp>
      <p:sp>
        <p:nvSpPr>
          <p:cNvPr id="7" name="Content Placeholder 6">
            <a:extLst>
              <a:ext uri="{FF2B5EF4-FFF2-40B4-BE49-F238E27FC236}">
                <a16:creationId xmlns:a16="http://schemas.microsoft.com/office/drawing/2014/main" id="{78C7A6FF-F635-4155-BE7B-C901FE4E9880}"/>
              </a:ext>
            </a:extLst>
          </p:cNvPr>
          <p:cNvSpPr>
            <a:spLocks noGrp="1"/>
          </p:cNvSpPr>
          <p:nvPr>
            <p:ph idx="1"/>
          </p:nvPr>
        </p:nvSpPr>
        <p:spPr>
          <a:xfrm>
            <a:off x="341745" y="1129554"/>
            <a:ext cx="5850049" cy="5047410"/>
          </a:xfrm>
        </p:spPr>
        <p:txBody>
          <a:bodyPr/>
          <a:lstStyle/>
          <a:p>
            <a:pPr marL="571500" indent="-571500">
              <a:buFont typeface="Arial" panose="020B0604020202020204" pitchFamily="34" charset="0"/>
              <a:buChar char="•"/>
            </a:pPr>
            <a:r>
              <a:rPr lang="en-US" sz="4400" dirty="0"/>
              <a:t>The Pharisees Again </a:t>
            </a:r>
          </a:p>
          <a:p>
            <a:r>
              <a:rPr lang="en-US" baseline="30000" dirty="0"/>
              <a:t>25</a:t>
            </a:r>
            <a:r>
              <a:rPr lang="en-US" dirty="0"/>
              <a:t> He answered, "Whether he is a sinner I do not know. One thing I do know, that though I was blind, now I see.“</a:t>
            </a:r>
          </a:p>
        </p:txBody>
      </p:sp>
    </p:spTree>
    <p:extLst>
      <p:ext uri="{BB962C8B-B14F-4D97-AF65-F5344CB8AC3E}">
        <p14:creationId xmlns:p14="http://schemas.microsoft.com/office/powerpoint/2010/main" val="578228353"/>
      </p:ext>
    </p:extLst>
  </p:cSld>
  <p:clrMapOvr>
    <a:masterClrMapping/>
  </p:clrMapOvr>
  <p:transition>
    <p:circl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hat&#10;&#10;Description automatically generated">
            <a:extLst>
              <a:ext uri="{FF2B5EF4-FFF2-40B4-BE49-F238E27FC236}">
                <a16:creationId xmlns:a16="http://schemas.microsoft.com/office/drawing/2014/main" id="{01FB48F6-06EF-42DF-88A5-E7510FAF8E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4399" y="-1"/>
            <a:ext cx="7785100" cy="6858000"/>
          </a:xfrm>
          <a:prstGeom prst="rect">
            <a:avLst/>
          </a:prstGeom>
        </p:spPr>
      </p:pic>
      <p:sp>
        <p:nvSpPr>
          <p:cNvPr id="5" name="Title 4">
            <a:extLst>
              <a:ext uri="{FF2B5EF4-FFF2-40B4-BE49-F238E27FC236}">
                <a16:creationId xmlns:a16="http://schemas.microsoft.com/office/drawing/2014/main" id="{5E884BF6-1CC3-4D58-BE82-8D40D3F78F1C}"/>
              </a:ext>
            </a:extLst>
          </p:cNvPr>
          <p:cNvSpPr>
            <a:spLocks noGrp="1"/>
          </p:cNvSpPr>
          <p:nvPr>
            <p:ph type="title"/>
          </p:nvPr>
        </p:nvSpPr>
        <p:spPr/>
        <p:txBody>
          <a:bodyPr/>
          <a:lstStyle/>
          <a:p>
            <a:r>
              <a:rPr lang="en-US" dirty="0"/>
              <a:t>  3. The Controversy over the Light</a:t>
            </a:r>
          </a:p>
        </p:txBody>
      </p:sp>
      <p:sp>
        <p:nvSpPr>
          <p:cNvPr id="7" name="Content Placeholder 6">
            <a:extLst>
              <a:ext uri="{FF2B5EF4-FFF2-40B4-BE49-F238E27FC236}">
                <a16:creationId xmlns:a16="http://schemas.microsoft.com/office/drawing/2014/main" id="{78C7A6FF-F635-4155-BE7B-C901FE4E9880}"/>
              </a:ext>
            </a:extLst>
          </p:cNvPr>
          <p:cNvSpPr>
            <a:spLocks noGrp="1"/>
          </p:cNvSpPr>
          <p:nvPr>
            <p:ph idx="1"/>
          </p:nvPr>
        </p:nvSpPr>
        <p:spPr>
          <a:xfrm>
            <a:off x="341745" y="1129554"/>
            <a:ext cx="5850049" cy="5047410"/>
          </a:xfrm>
        </p:spPr>
        <p:txBody>
          <a:bodyPr/>
          <a:lstStyle/>
          <a:p>
            <a:pPr marL="571500" indent="-571500">
              <a:buFont typeface="Arial" panose="020B0604020202020204" pitchFamily="34" charset="0"/>
              <a:buChar char="•"/>
            </a:pPr>
            <a:r>
              <a:rPr lang="en-US" sz="4400" dirty="0"/>
              <a:t>The Pharisees Again </a:t>
            </a:r>
          </a:p>
          <a:p>
            <a:pPr>
              <a:lnSpc>
                <a:spcPct val="85000"/>
              </a:lnSpc>
            </a:pPr>
            <a:r>
              <a:rPr lang="en-US" dirty="0"/>
              <a:t> </a:t>
            </a:r>
            <a:r>
              <a:rPr lang="en-US" baseline="30000" dirty="0"/>
              <a:t>26</a:t>
            </a:r>
            <a:r>
              <a:rPr lang="en-US" dirty="0"/>
              <a:t> They said to him, "What did he do to you? How did he open your eyes?"</a:t>
            </a:r>
          </a:p>
          <a:p>
            <a:pPr>
              <a:lnSpc>
                <a:spcPct val="85000"/>
              </a:lnSpc>
            </a:pPr>
            <a:r>
              <a:rPr lang="en-US" dirty="0"/>
              <a:t> </a:t>
            </a:r>
            <a:r>
              <a:rPr lang="en-US" baseline="30000" dirty="0"/>
              <a:t>27</a:t>
            </a:r>
            <a:r>
              <a:rPr lang="en-US" dirty="0"/>
              <a:t> He answered them, "I have told you already, and you would not listen. Why do you want to hear it again? Do you also want to become his disciples?"</a:t>
            </a:r>
          </a:p>
          <a:p>
            <a:r>
              <a:rPr lang="en-US" dirty="0"/>
              <a:t> </a:t>
            </a:r>
          </a:p>
        </p:txBody>
      </p:sp>
    </p:spTree>
    <p:extLst>
      <p:ext uri="{BB962C8B-B14F-4D97-AF65-F5344CB8AC3E}">
        <p14:creationId xmlns:p14="http://schemas.microsoft.com/office/powerpoint/2010/main" val="2079573246"/>
      </p:ext>
    </p:extLst>
  </p:cSld>
  <p:clrMapOvr>
    <a:masterClrMapping/>
  </p:clrMapOvr>
  <p:transition>
    <p:circl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hat&#10;&#10;Description automatically generated">
            <a:extLst>
              <a:ext uri="{FF2B5EF4-FFF2-40B4-BE49-F238E27FC236}">
                <a16:creationId xmlns:a16="http://schemas.microsoft.com/office/drawing/2014/main" id="{01FB48F6-06EF-42DF-88A5-E7510FAF8E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4399" y="-1"/>
            <a:ext cx="7785100" cy="6858000"/>
          </a:xfrm>
          <a:prstGeom prst="rect">
            <a:avLst/>
          </a:prstGeom>
        </p:spPr>
      </p:pic>
      <p:sp>
        <p:nvSpPr>
          <p:cNvPr id="5" name="Title 4">
            <a:extLst>
              <a:ext uri="{FF2B5EF4-FFF2-40B4-BE49-F238E27FC236}">
                <a16:creationId xmlns:a16="http://schemas.microsoft.com/office/drawing/2014/main" id="{5E884BF6-1CC3-4D58-BE82-8D40D3F78F1C}"/>
              </a:ext>
            </a:extLst>
          </p:cNvPr>
          <p:cNvSpPr>
            <a:spLocks noGrp="1"/>
          </p:cNvSpPr>
          <p:nvPr>
            <p:ph type="title"/>
          </p:nvPr>
        </p:nvSpPr>
        <p:spPr/>
        <p:txBody>
          <a:bodyPr/>
          <a:lstStyle/>
          <a:p>
            <a:r>
              <a:rPr lang="en-US" dirty="0"/>
              <a:t>  3. The Controversy over the Light</a:t>
            </a:r>
          </a:p>
        </p:txBody>
      </p:sp>
      <p:sp>
        <p:nvSpPr>
          <p:cNvPr id="7" name="Content Placeholder 6">
            <a:extLst>
              <a:ext uri="{FF2B5EF4-FFF2-40B4-BE49-F238E27FC236}">
                <a16:creationId xmlns:a16="http://schemas.microsoft.com/office/drawing/2014/main" id="{78C7A6FF-F635-4155-BE7B-C901FE4E9880}"/>
              </a:ext>
            </a:extLst>
          </p:cNvPr>
          <p:cNvSpPr>
            <a:spLocks noGrp="1"/>
          </p:cNvSpPr>
          <p:nvPr>
            <p:ph idx="1"/>
          </p:nvPr>
        </p:nvSpPr>
        <p:spPr>
          <a:xfrm>
            <a:off x="341745" y="1129554"/>
            <a:ext cx="5850049" cy="5047410"/>
          </a:xfrm>
        </p:spPr>
        <p:txBody>
          <a:bodyPr/>
          <a:lstStyle/>
          <a:p>
            <a:pPr marL="571500" indent="-571500">
              <a:buFont typeface="Arial" panose="020B0604020202020204" pitchFamily="34" charset="0"/>
              <a:buChar char="•"/>
            </a:pPr>
            <a:r>
              <a:rPr lang="en-US" sz="4400" dirty="0"/>
              <a:t>The Pharisees Again </a:t>
            </a:r>
          </a:p>
          <a:p>
            <a:pPr>
              <a:lnSpc>
                <a:spcPct val="85000"/>
              </a:lnSpc>
            </a:pPr>
            <a:r>
              <a:rPr lang="en-US" baseline="30000" dirty="0"/>
              <a:t>28</a:t>
            </a:r>
            <a:r>
              <a:rPr lang="en-US" dirty="0"/>
              <a:t> And they reviled him, saying, "You are his disciple, but we are disciples of Moses.  </a:t>
            </a:r>
            <a:r>
              <a:rPr lang="en-US" baseline="30000" dirty="0"/>
              <a:t>29</a:t>
            </a:r>
            <a:r>
              <a:rPr lang="en-US" dirty="0"/>
              <a:t> We know that God has spoken to Moses, but as for this man, we do not know where he comes from."</a:t>
            </a:r>
          </a:p>
          <a:p>
            <a:r>
              <a:rPr lang="en-US" dirty="0"/>
              <a:t> </a:t>
            </a:r>
          </a:p>
        </p:txBody>
      </p:sp>
    </p:spTree>
    <p:extLst>
      <p:ext uri="{BB962C8B-B14F-4D97-AF65-F5344CB8AC3E}">
        <p14:creationId xmlns:p14="http://schemas.microsoft.com/office/powerpoint/2010/main" val="443532416"/>
      </p:ext>
    </p:extLst>
  </p:cSld>
  <p:clrMapOvr>
    <a:masterClrMapping/>
  </p:clrMapOvr>
  <p:transition>
    <p:circl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A1BAC9D0-ED73-4A04-BB62-7F3188E22A21}"/>
              </a:ext>
            </a:extLst>
          </p:cNvPr>
          <p:cNvPicPr>
            <a:picLocks noChangeAspect="1"/>
          </p:cNvPicPr>
          <p:nvPr/>
        </p:nvPicPr>
        <p:blipFill rotWithShape="1">
          <a:blip r:embed="rId3">
            <a:extLst>
              <a:ext uri="{28A0092B-C50C-407E-A947-70E740481C1C}">
                <a14:useLocalDpi xmlns:a14="http://schemas.microsoft.com/office/drawing/2010/main" val="0"/>
              </a:ext>
            </a:extLst>
          </a:blip>
          <a:srcRect l="2648" r="28769"/>
          <a:stretch/>
        </p:blipFill>
        <p:spPr>
          <a:xfrm>
            <a:off x="6539139" y="-2"/>
            <a:ext cx="5753010" cy="6858000"/>
          </a:xfrm>
          <a:prstGeom prst="rect">
            <a:avLst/>
          </a:prstGeom>
        </p:spPr>
      </p:pic>
      <p:sp>
        <p:nvSpPr>
          <p:cNvPr id="5" name="Title 4">
            <a:extLst>
              <a:ext uri="{FF2B5EF4-FFF2-40B4-BE49-F238E27FC236}">
                <a16:creationId xmlns:a16="http://schemas.microsoft.com/office/drawing/2014/main" id="{5E884BF6-1CC3-4D58-BE82-8D40D3F78F1C}"/>
              </a:ext>
            </a:extLst>
          </p:cNvPr>
          <p:cNvSpPr>
            <a:spLocks noGrp="1"/>
          </p:cNvSpPr>
          <p:nvPr>
            <p:ph type="title"/>
          </p:nvPr>
        </p:nvSpPr>
        <p:spPr/>
        <p:txBody>
          <a:bodyPr/>
          <a:lstStyle/>
          <a:p>
            <a:r>
              <a:rPr lang="en-US" dirty="0"/>
              <a:t>  4. The Testimony of the Light</a:t>
            </a:r>
          </a:p>
        </p:txBody>
      </p:sp>
      <p:sp>
        <p:nvSpPr>
          <p:cNvPr id="7" name="Content Placeholder 6">
            <a:extLst>
              <a:ext uri="{FF2B5EF4-FFF2-40B4-BE49-F238E27FC236}">
                <a16:creationId xmlns:a16="http://schemas.microsoft.com/office/drawing/2014/main" id="{78C7A6FF-F635-4155-BE7B-C901FE4E9880}"/>
              </a:ext>
            </a:extLst>
          </p:cNvPr>
          <p:cNvSpPr>
            <a:spLocks noGrp="1"/>
          </p:cNvSpPr>
          <p:nvPr>
            <p:ph idx="1"/>
          </p:nvPr>
        </p:nvSpPr>
        <p:spPr>
          <a:xfrm>
            <a:off x="341746" y="1533236"/>
            <a:ext cx="6751385" cy="4643727"/>
          </a:xfrm>
        </p:spPr>
        <p:txBody>
          <a:bodyPr/>
          <a:lstStyle/>
          <a:p>
            <a:r>
              <a:rPr lang="en-US" baseline="30000" dirty="0"/>
              <a:t>30</a:t>
            </a:r>
            <a:r>
              <a:rPr lang="en-US" dirty="0"/>
              <a:t> The man answered, "Why, this is an amazing thing! You do not know where he comes from, and yet he opened my eyes.  </a:t>
            </a:r>
            <a:r>
              <a:rPr lang="en-US" baseline="30000" dirty="0"/>
              <a:t>31</a:t>
            </a:r>
            <a:r>
              <a:rPr lang="en-US" dirty="0"/>
              <a:t> We know that God does not listen to sinners, but if anyone is a worshiper of God and does his will, God listens to him.</a:t>
            </a:r>
          </a:p>
          <a:p>
            <a:r>
              <a:rPr lang="en-US" dirty="0"/>
              <a:t> </a:t>
            </a:r>
            <a:r>
              <a:rPr lang="en-US" baseline="30000" dirty="0"/>
              <a:t>32</a:t>
            </a:r>
            <a:r>
              <a:rPr lang="en-US" dirty="0"/>
              <a:t> Never since the world began has it been heard that anyone opened the eyes of a man born blind.</a:t>
            </a:r>
          </a:p>
          <a:p>
            <a:r>
              <a:rPr lang="en-US" dirty="0"/>
              <a:t> </a:t>
            </a:r>
            <a:r>
              <a:rPr lang="en-US" baseline="30000" dirty="0"/>
              <a:t>33</a:t>
            </a:r>
            <a:r>
              <a:rPr lang="en-US" dirty="0"/>
              <a:t> If this </a:t>
            </a:r>
            <a:r>
              <a:rPr lang="en-US" dirty="0">
                <a:effectLst>
                  <a:glow rad="127000">
                    <a:srgbClr val="C00000"/>
                  </a:glow>
                  <a:outerShdw blurRad="38100" dist="38100" dir="2700000" algn="tl">
                    <a:srgbClr val="000000">
                      <a:alpha val="43137"/>
                    </a:srgbClr>
                  </a:outerShdw>
                </a:effectLst>
              </a:rPr>
              <a:t>man</a:t>
            </a:r>
            <a:r>
              <a:rPr lang="en-US" dirty="0"/>
              <a:t> were not from God, he could do nothing."</a:t>
            </a:r>
          </a:p>
          <a:p>
            <a:r>
              <a:rPr lang="en-US" dirty="0"/>
              <a:t> </a:t>
            </a:r>
            <a:r>
              <a:rPr lang="en-US" baseline="30000" dirty="0"/>
              <a:t>34</a:t>
            </a:r>
            <a:r>
              <a:rPr lang="en-US" dirty="0"/>
              <a:t> They answered him, "You were born in utter sin, and would you teach us?" And they cast him out.</a:t>
            </a:r>
          </a:p>
          <a:p>
            <a:r>
              <a:rPr lang="en-US" dirty="0"/>
              <a:t> (Joh 9:24-34 ESV)</a:t>
            </a:r>
          </a:p>
          <a:p>
            <a:endParaRPr lang="en-US" dirty="0"/>
          </a:p>
        </p:txBody>
      </p:sp>
    </p:spTree>
    <p:extLst>
      <p:ext uri="{BB962C8B-B14F-4D97-AF65-F5344CB8AC3E}">
        <p14:creationId xmlns:p14="http://schemas.microsoft.com/office/powerpoint/2010/main" val="274423803"/>
      </p:ext>
    </p:extLst>
  </p:cSld>
  <p:clrMapOvr>
    <a:masterClrMapping/>
  </p:clrMapOvr>
  <p:transition>
    <p:circl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A1BAC9D0-ED73-4A04-BB62-7F3188E22A21}"/>
              </a:ext>
            </a:extLst>
          </p:cNvPr>
          <p:cNvPicPr>
            <a:picLocks noChangeAspect="1"/>
          </p:cNvPicPr>
          <p:nvPr/>
        </p:nvPicPr>
        <p:blipFill rotWithShape="1">
          <a:blip r:embed="rId3">
            <a:extLst>
              <a:ext uri="{28A0092B-C50C-407E-A947-70E740481C1C}">
                <a14:useLocalDpi xmlns:a14="http://schemas.microsoft.com/office/drawing/2010/main" val="0"/>
              </a:ext>
            </a:extLst>
          </a:blip>
          <a:srcRect l="2648" r="28769"/>
          <a:stretch/>
        </p:blipFill>
        <p:spPr>
          <a:xfrm>
            <a:off x="6539139" y="-2"/>
            <a:ext cx="5753010" cy="6858000"/>
          </a:xfrm>
          <a:prstGeom prst="rect">
            <a:avLst/>
          </a:prstGeom>
        </p:spPr>
      </p:pic>
      <p:sp>
        <p:nvSpPr>
          <p:cNvPr id="5" name="Title 4">
            <a:extLst>
              <a:ext uri="{FF2B5EF4-FFF2-40B4-BE49-F238E27FC236}">
                <a16:creationId xmlns:a16="http://schemas.microsoft.com/office/drawing/2014/main" id="{5E884BF6-1CC3-4D58-BE82-8D40D3F78F1C}"/>
              </a:ext>
            </a:extLst>
          </p:cNvPr>
          <p:cNvSpPr>
            <a:spLocks noGrp="1"/>
          </p:cNvSpPr>
          <p:nvPr>
            <p:ph type="title"/>
          </p:nvPr>
        </p:nvSpPr>
        <p:spPr/>
        <p:txBody>
          <a:bodyPr/>
          <a:lstStyle/>
          <a:p>
            <a:r>
              <a:rPr lang="en-US" dirty="0"/>
              <a:t>  4. The Testimony of the Light</a:t>
            </a:r>
          </a:p>
        </p:txBody>
      </p:sp>
      <p:sp>
        <p:nvSpPr>
          <p:cNvPr id="7" name="Content Placeholder 6">
            <a:extLst>
              <a:ext uri="{FF2B5EF4-FFF2-40B4-BE49-F238E27FC236}">
                <a16:creationId xmlns:a16="http://schemas.microsoft.com/office/drawing/2014/main" id="{78C7A6FF-F635-4155-BE7B-C901FE4E9880}"/>
              </a:ext>
            </a:extLst>
          </p:cNvPr>
          <p:cNvSpPr>
            <a:spLocks noGrp="1"/>
          </p:cNvSpPr>
          <p:nvPr>
            <p:ph idx="1"/>
          </p:nvPr>
        </p:nvSpPr>
        <p:spPr>
          <a:xfrm>
            <a:off x="341746" y="1533236"/>
            <a:ext cx="6751385" cy="4643727"/>
          </a:xfrm>
        </p:spPr>
        <p:txBody>
          <a:bodyPr/>
          <a:lstStyle/>
          <a:p>
            <a:r>
              <a:rPr lang="en-US" baseline="30000" dirty="0"/>
              <a:t>32</a:t>
            </a:r>
            <a:r>
              <a:rPr lang="en-US" dirty="0"/>
              <a:t> Never since the world began has it been heard that anyone opened the eyes of a man born blind. </a:t>
            </a:r>
            <a:r>
              <a:rPr lang="en-US" baseline="30000" dirty="0"/>
              <a:t>33</a:t>
            </a:r>
            <a:r>
              <a:rPr lang="en-US" dirty="0"/>
              <a:t> If this </a:t>
            </a:r>
            <a:r>
              <a:rPr lang="en-US" dirty="0">
                <a:effectLst>
                  <a:glow rad="127000">
                    <a:srgbClr val="C00000"/>
                  </a:glow>
                  <a:outerShdw blurRad="38100" dist="38100" dir="2700000" algn="tl">
                    <a:srgbClr val="000000">
                      <a:alpha val="43137"/>
                    </a:srgbClr>
                  </a:outerShdw>
                </a:effectLst>
              </a:rPr>
              <a:t>man</a:t>
            </a:r>
            <a:r>
              <a:rPr lang="en-US" dirty="0"/>
              <a:t> were not from God, he could do nothing."</a:t>
            </a:r>
          </a:p>
          <a:p>
            <a:r>
              <a:rPr lang="en-US" dirty="0"/>
              <a:t> </a:t>
            </a:r>
            <a:r>
              <a:rPr lang="en-US" baseline="30000" dirty="0"/>
              <a:t>34</a:t>
            </a:r>
            <a:r>
              <a:rPr lang="en-US" dirty="0"/>
              <a:t> They answered him, "You were born in utter sin, and would you teach us?" And they cast him out.</a:t>
            </a:r>
          </a:p>
          <a:p>
            <a:r>
              <a:rPr lang="en-US" dirty="0"/>
              <a:t> (Joh 9:24-34 ESV)</a:t>
            </a:r>
          </a:p>
          <a:p>
            <a:endParaRPr lang="en-US" dirty="0"/>
          </a:p>
        </p:txBody>
      </p:sp>
    </p:spTree>
    <p:extLst>
      <p:ext uri="{BB962C8B-B14F-4D97-AF65-F5344CB8AC3E}">
        <p14:creationId xmlns:p14="http://schemas.microsoft.com/office/powerpoint/2010/main" val="59548168"/>
      </p:ext>
    </p:extLst>
  </p:cSld>
  <p:clrMapOvr>
    <a:masterClrMapping/>
  </p:clrMapOvr>
  <p:transition>
    <p:circl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hat&#10;&#10;Description automatically generated">
            <a:extLst>
              <a:ext uri="{FF2B5EF4-FFF2-40B4-BE49-F238E27FC236}">
                <a16:creationId xmlns:a16="http://schemas.microsoft.com/office/drawing/2014/main" id="{2EA7174E-1B61-4AE0-B0AF-70579FE43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4399" y="-1"/>
            <a:ext cx="7785100" cy="6858000"/>
          </a:xfrm>
          <a:prstGeom prst="rect">
            <a:avLst/>
          </a:prstGeom>
        </p:spPr>
      </p:pic>
      <p:sp>
        <p:nvSpPr>
          <p:cNvPr id="5" name="Title 4">
            <a:extLst>
              <a:ext uri="{FF2B5EF4-FFF2-40B4-BE49-F238E27FC236}">
                <a16:creationId xmlns:a16="http://schemas.microsoft.com/office/drawing/2014/main" id="{5E884BF6-1CC3-4D58-BE82-8D40D3F78F1C}"/>
              </a:ext>
            </a:extLst>
          </p:cNvPr>
          <p:cNvSpPr>
            <a:spLocks noGrp="1"/>
          </p:cNvSpPr>
          <p:nvPr>
            <p:ph type="title"/>
          </p:nvPr>
        </p:nvSpPr>
        <p:spPr/>
        <p:txBody>
          <a:bodyPr/>
          <a:lstStyle/>
          <a:p>
            <a:r>
              <a:rPr lang="en-US" dirty="0"/>
              <a:t>  4. The Testimony of the Light</a:t>
            </a:r>
          </a:p>
        </p:txBody>
      </p:sp>
      <p:sp>
        <p:nvSpPr>
          <p:cNvPr id="7" name="Content Placeholder 6">
            <a:extLst>
              <a:ext uri="{FF2B5EF4-FFF2-40B4-BE49-F238E27FC236}">
                <a16:creationId xmlns:a16="http://schemas.microsoft.com/office/drawing/2014/main" id="{78C7A6FF-F635-4155-BE7B-C901FE4E9880}"/>
              </a:ext>
            </a:extLst>
          </p:cNvPr>
          <p:cNvSpPr>
            <a:spLocks noGrp="1"/>
          </p:cNvSpPr>
          <p:nvPr>
            <p:ph idx="1"/>
          </p:nvPr>
        </p:nvSpPr>
        <p:spPr>
          <a:xfrm>
            <a:off x="341747" y="1533236"/>
            <a:ext cx="5510414" cy="4643727"/>
          </a:xfrm>
        </p:spPr>
        <p:txBody>
          <a:bodyPr/>
          <a:lstStyle/>
          <a:p>
            <a:r>
              <a:rPr lang="en-US" baseline="30000" dirty="0"/>
              <a:t>34</a:t>
            </a:r>
            <a:r>
              <a:rPr lang="en-US" dirty="0"/>
              <a:t> They answered him, "You were born in utter sin, and would you teach us?" And they cast him out.</a:t>
            </a:r>
          </a:p>
          <a:p>
            <a:endParaRPr lang="en-US" dirty="0"/>
          </a:p>
        </p:txBody>
      </p:sp>
    </p:spTree>
    <p:extLst>
      <p:ext uri="{BB962C8B-B14F-4D97-AF65-F5344CB8AC3E}">
        <p14:creationId xmlns:p14="http://schemas.microsoft.com/office/powerpoint/2010/main" val="207201459"/>
      </p:ext>
    </p:extLst>
  </p:cSld>
  <p:clrMapOvr>
    <a:masterClrMapping/>
  </p:clrMapOvr>
  <p:transition>
    <p:circl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next to a fireplace&#10;&#10;Description automatically generated">
            <a:extLst>
              <a:ext uri="{FF2B5EF4-FFF2-40B4-BE49-F238E27FC236}">
                <a16:creationId xmlns:a16="http://schemas.microsoft.com/office/drawing/2014/main" id="{BEEA7184-FFE6-4204-969A-A076970A7B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7937" y="-1"/>
            <a:ext cx="9632950" cy="6858000"/>
          </a:xfrm>
          <a:prstGeom prst="rect">
            <a:avLst/>
          </a:prstGeom>
        </p:spPr>
      </p:pic>
      <p:sp>
        <p:nvSpPr>
          <p:cNvPr id="5" name="Title 4">
            <a:extLst>
              <a:ext uri="{FF2B5EF4-FFF2-40B4-BE49-F238E27FC236}">
                <a16:creationId xmlns:a16="http://schemas.microsoft.com/office/drawing/2014/main" id="{5E884BF6-1CC3-4D58-BE82-8D40D3F78F1C}"/>
              </a:ext>
            </a:extLst>
          </p:cNvPr>
          <p:cNvSpPr>
            <a:spLocks noGrp="1"/>
          </p:cNvSpPr>
          <p:nvPr>
            <p:ph type="title"/>
          </p:nvPr>
        </p:nvSpPr>
        <p:spPr/>
        <p:txBody>
          <a:bodyPr/>
          <a:lstStyle/>
          <a:p>
            <a:r>
              <a:rPr lang="en-US" dirty="0"/>
              <a:t>  5. The Point of the Light</a:t>
            </a:r>
          </a:p>
        </p:txBody>
      </p:sp>
      <p:sp>
        <p:nvSpPr>
          <p:cNvPr id="7" name="Content Placeholder 6">
            <a:extLst>
              <a:ext uri="{FF2B5EF4-FFF2-40B4-BE49-F238E27FC236}">
                <a16:creationId xmlns:a16="http://schemas.microsoft.com/office/drawing/2014/main" id="{78C7A6FF-F635-4155-BE7B-C901FE4E9880}"/>
              </a:ext>
            </a:extLst>
          </p:cNvPr>
          <p:cNvSpPr>
            <a:spLocks noGrp="1"/>
          </p:cNvSpPr>
          <p:nvPr>
            <p:ph idx="1"/>
          </p:nvPr>
        </p:nvSpPr>
        <p:spPr>
          <a:xfrm>
            <a:off x="341745" y="1533236"/>
            <a:ext cx="5536541" cy="4643727"/>
          </a:xfrm>
        </p:spPr>
        <p:txBody>
          <a:bodyPr/>
          <a:lstStyle/>
          <a:p>
            <a:r>
              <a:rPr lang="en-US" baseline="30000" dirty="0"/>
              <a:t>34</a:t>
            </a:r>
            <a:r>
              <a:rPr lang="en-US" dirty="0"/>
              <a:t> They answered him, "You were born in utter sin, and would you teach us?" And they cast him out.</a:t>
            </a:r>
          </a:p>
        </p:txBody>
      </p:sp>
    </p:spTree>
    <p:extLst>
      <p:ext uri="{BB962C8B-B14F-4D97-AF65-F5344CB8AC3E}">
        <p14:creationId xmlns:p14="http://schemas.microsoft.com/office/powerpoint/2010/main" val="2209779463"/>
      </p:ext>
    </p:extLst>
  </p:cSld>
  <p:clrMapOvr>
    <a:masterClrMapping/>
  </p:clrMapOvr>
  <p:transition>
    <p:circl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people looking at the camera&#10;&#10;Description automatically generated">
            <a:extLst>
              <a:ext uri="{FF2B5EF4-FFF2-40B4-BE49-F238E27FC236}">
                <a16:creationId xmlns:a16="http://schemas.microsoft.com/office/drawing/2014/main" id="{7FB6A7D4-3BF2-41D7-B249-C1BC4A9C6A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1828" y="0"/>
            <a:ext cx="9697989" cy="6858000"/>
          </a:xfrm>
          <a:prstGeom prst="rect">
            <a:avLst/>
          </a:prstGeom>
        </p:spPr>
      </p:pic>
      <p:sp>
        <p:nvSpPr>
          <p:cNvPr id="5" name="Title 4">
            <a:extLst>
              <a:ext uri="{FF2B5EF4-FFF2-40B4-BE49-F238E27FC236}">
                <a16:creationId xmlns:a16="http://schemas.microsoft.com/office/drawing/2014/main" id="{5E884BF6-1CC3-4D58-BE82-8D40D3F78F1C}"/>
              </a:ext>
            </a:extLst>
          </p:cNvPr>
          <p:cNvSpPr>
            <a:spLocks noGrp="1"/>
          </p:cNvSpPr>
          <p:nvPr>
            <p:ph type="title"/>
          </p:nvPr>
        </p:nvSpPr>
        <p:spPr/>
        <p:txBody>
          <a:bodyPr/>
          <a:lstStyle/>
          <a:p>
            <a:r>
              <a:rPr lang="en-US" dirty="0"/>
              <a:t>  5. The Point of the Light</a:t>
            </a:r>
          </a:p>
        </p:txBody>
      </p:sp>
      <p:sp>
        <p:nvSpPr>
          <p:cNvPr id="7" name="Content Placeholder 6">
            <a:extLst>
              <a:ext uri="{FF2B5EF4-FFF2-40B4-BE49-F238E27FC236}">
                <a16:creationId xmlns:a16="http://schemas.microsoft.com/office/drawing/2014/main" id="{78C7A6FF-F635-4155-BE7B-C901FE4E9880}"/>
              </a:ext>
            </a:extLst>
          </p:cNvPr>
          <p:cNvSpPr>
            <a:spLocks noGrp="1"/>
          </p:cNvSpPr>
          <p:nvPr>
            <p:ph idx="1"/>
          </p:nvPr>
        </p:nvSpPr>
        <p:spPr>
          <a:xfrm>
            <a:off x="341745" y="1533236"/>
            <a:ext cx="4778895" cy="4643727"/>
          </a:xfrm>
        </p:spPr>
        <p:txBody>
          <a:bodyPr/>
          <a:lstStyle/>
          <a:p>
            <a:r>
              <a:rPr lang="en-US" dirty="0"/>
              <a:t> </a:t>
            </a:r>
            <a:r>
              <a:rPr lang="en-US" baseline="30000" dirty="0"/>
              <a:t>35</a:t>
            </a:r>
            <a:r>
              <a:rPr lang="en-US" dirty="0"/>
              <a:t> Jesus heard that they had cast him out, and having found him he said, "Do you </a:t>
            </a:r>
            <a:r>
              <a:rPr lang="en-US" dirty="0">
                <a:effectLst>
                  <a:glow rad="127000">
                    <a:srgbClr val="C00000"/>
                  </a:glow>
                  <a:outerShdw blurRad="38100" dist="38100" dir="2700000" algn="tl">
                    <a:srgbClr val="000000">
                      <a:alpha val="43137"/>
                    </a:srgbClr>
                  </a:outerShdw>
                </a:effectLst>
              </a:rPr>
              <a:t>believe</a:t>
            </a:r>
            <a:r>
              <a:rPr lang="en-US" dirty="0"/>
              <a:t> in the Son of Man?“  </a:t>
            </a:r>
            <a:r>
              <a:rPr lang="en-US" baseline="30000" dirty="0"/>
              <a:t>36</a:t>
            </a:r>
            <a:r>
              <a:rPr lang="en-US" dirty="0"/>
              <a:t> He answered, "And who is he, sir, that I may </a:t>
            </a:r>
            <a:r>
              <a:rPr lang="en-US" dirty="0">
                <a:effectLst>
                  <a:glow rad="127000">
                    <a:srgbClr val="C00000"/>
                  </a:glow>
                  <a:outerShdw blurRad="38100" dist="38100" dir="2700000" algn="tl">
                    <a:srgbClr val="000000">
                      <a:alpha val="43137"/>
                    </a:srgbClr>
                  </a:outerShdw>
                </a:effectLst>
              </a:rPr>
              <a:t>believe</a:t>
            </a:r>
            <a:r>
              <a:rPr lang="en-US" dirty="0"/>
              <a:t> in him?"</a:t>
            </a:r>
          </a:p>
          <a:p>
            <a:r>
              <a:rPr lang="en-US" dirty="0"/>
              <a:t> </a:t>
            </a:r>
          </a:p>
        </p:txBody>
      </p:sp>
    </p:spTree>
    <p:extLst>
      <p:ext uri="{BB962C8B-B14F-4D97-AF65-F5344CB8AC3E}">
        <p14:creationId xmlns:p14="http://schemas.microsoft.com/office/powerpoint/2010/main" val="1454236142"/>
      </p:ext>
    </p:extLst>
  </p:cSld>
  <p:clrMapOvr>
    <a:masterClrMapping/>
  </p:clrMapOvr>
  <p:transition>
    <p:circl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people looking at the camera&#10;&#10;Description automatically generated">
            <a:extLst>
              <a:ext uri="{FF2B5EF4-FFF2-40B4-BE49-F238E27FC236}">
                <a16:creationId xmlns:a16="http://schemas.microsoft.com/office/drawing/2014/main" id="{7FB6A7D4-3BF2-41D7-B249-C1BC4A9C6A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1828" y="0"/>
            <a:ext cx="9697989" cy="6858000"/>
          </a:xfrm>
          <a:prstGeom prst="rect">
            <a:avLst/>
          </a:prstGeom>
        </p:spPr>
      </p:pic>
      <p:sp>
        <p:nvSpPr>
          <p:cNvPr id="5" name="Title 4">
            <a:extLst>
              <a:ext uri="{FF2B5EF4-FFF2-40B4-BE49-F238E27FC236}">
                <a16:creationId xmlns:a16="http://schemas.microsoft.com/office/drawing/2014/main" id="{5E884BF6-1CC3-4D58-BE82-8D40D3F78F1C}"/>
              </a:ext>
            </a:extLst>
          </p:cNvPr>
          <p:cNvSpPr>
            <a:spLocks noGrp="1"/>
          </p:cNvSpPr>
          <p:nvPr>
            <p:ph type="title"/>
          </p:nvPr>
        </p:nvSpPr>
        <p:spPr/>
        <p:txBody>
          <a:bodyPr/>
          <a:lstStyle/>
          <a:p>
            <a:r>
              <a:rPr lang="en-US" dirty="0"/>
              <a:t>  5. The Point of the Light</a:t>
            </a:r>
          </a:p>
        </p:txBody>
      </p:sp>
      <p:sp>
        <p:nvSpPr>
          <p:cNvPr id="7" name="Content Placeholder 6">
            <a:extLst>
              <a:ext uri="{FF2B5EF4-FFF2-40B4-BE49-F238E27FC236}">
                <a16:creationId xmlns:a16="http://schemas.microsoft.com/office/drawing/2014/main" id="{78C7A6FF-F635-4155-BE7B-C901FE4E9880}"/>
              </a:ext>
            </a:extLst>
          </p:cNvPr>
          <p:cNvSpPr>
            <a:spLocks noGrp="1"/>
          </p:cNvSpPr>
          <p:nvPr>
            <p:ph idx="1"/>
          </p:nvPr>
        </p:nvSpPr>
        <p:spPr>
          <a:xfrm>
            <a:off x="341745" y="1533236"/>
            <a:ext cx="4778895" cy="4643727"/>
          </a:xfrm>
        </p:spPr>
        <p:txBody>
          <a:bodyPr/>
          <a:lstStyle/>
          <a:p>
            <a:r>
              <a:rPr lang="en-US" baseline="30000" dirty="0"/>
              <a:t>37</a:t>
            </a:r>
            <a:r>
              <a:rPr lang="en-US" dirty="0"/>
              <a:t> Jesus said to him, "You have seen him, and it is he who is speaking to you."</a:t>
            </a:r>
          </a:p>
          <a:p>
            <a:r>
              <a:rPr lang="en-US" dirty="0"/>
              <a:t> </a:t>
            </a:r>
            <a:r>
              <a:rPr lang="en-US" baseline="30000" dirty="0"/>
              <a:t>38</a:t>
            </a:r>
            <a:r>
              <a:rPr lang="en-US" dirty="0"/>
              <a:t> He said, "Lord, </a:t>
            </a:r>
            <a:br>
              <a:rPr lang="en-US" dirty="0"/>
            </a:br>
            <a:r>
              <a:rPr lang="en-US" dirty="0">
                <a:effectLst>
                  <a:glow rad="127000">
                    <a:srgbClr val="C00000"/>
                  </a:glow>
                  <a:outerShdw blurRad="38100" dist="38100" dir="2700000" algn="tl">
                    <a:srgbClr val="000000">
                      <a:alpha val="43137"/>
                    </a:srgbClr>
                  </a:outerShdw>
                </a:effectLst>
              </a:rPr>
              <a:t>I believe</a:t>
            </a:r>
            <a:r>
              <a:rPr lang="en-US" dirty="0"/>
              <a:t>," and he worshiped him.</a:t>
            </a:r>
          </a:p>
        </p:txBody>
      </p:sp>
    </p:spTree>
    <p:extLst>
      <p:ext uri="{BB962C8B-B14F-4D97-AF65-F5344CB8AC3E}">
        <p14:creationId xmlns:p14="http://schemas.microsoft.com/office/powerpoint/2010/main" val="2616857011"/>
      </p:ext>
    </p:extLst>
  </p:cSld>
  <p:clrMapOvr>
    <a:masterClrMapping/>
  </p:clrMapOvr>
  <p:transition>
    <p:circl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hat&#10;&#10;Description automatically generated">
            <a:extLst>
              <a:ext uri="{FF2B5EF4-FFF2-40B4-BE49-F238E27FC236}">
                <a16:creationId xmlns:a16="http://schemas.microsoft.com/office/drawing/2014/main" id="{AA88E5FE-C430-4642-B7BD-F23603B8A0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4399" y="-1"/>
            <a:ext cx="7785100" cy="6858000"/>
          </a:xfrm>
          <a:prstGeom prst="rect">
            <a:avLst/>
          </a:prstGeom>
        </p:spPr>
      </p:pic>
      <p:sp>
        <p:nvSpPr>
          <p:cNvPr id="5" name="Title 4">
            <a:extLst>
              <a:ext uri="{FF2B5EF4-FFF2-40B4-BE49-F238E27FC236}">
                <a16:creationId xmlns:a16="http://schemas.microsoft.com/office/drawing/2014/main" id="{5E884BF6-1CC3-4D58-BE82-8D40D3F78F1C}"/>
              </a:ext>
            </a:extLst>
          </p:cNvPr>
          <p:cNvSpPr>
            <a:spLocks noGrp="1"/>
          </p:cNvSpPr>
          <p:nvPr>
            <p:ph type="title"/>
          </p:nvPr>
        </p:nvSpPr>
        <p:spPr/>
        <p:txBody>
          <a:bodyPr/>
          <a:lstStyle/>
          <a:p>
            <a:r>
              <a:rPr lang="en-US" dirty="0"/>
              <a:t>  6. The Irony of the Light</a:t>
            </a:r>
          </a:p>
        </p:txBody>
      </p:sp>
      <p:sp>
        <p:nvSpPr>
          <p:cNvPr id="7" name="Content Placeholder 6">
            <a:extLst>
              <a:ext uri="{FF2B5EF4-FFF2-40B4-BE49-F238E27FC236}">
                <a16:creationId xmlns:a16="http://schemas.microsoft.com/office/drawing/2014/main" id="{78C7A6FF-F635-4155-BE7B-C901FE4E9880}"/>
              </a:ext>
            </a:extLst>
          </p:cNvPr>
          <p:cNvSpPr>
            <a:spLocks noGrp="1"/>
          </p:cNvSpPr>
          <p:nvPr>
            <p:ph idx="1"/>
          </p:nvPr>
        </p:nvSpPr>
        <p:spPr>
          <a:xfrm>
            <a:off x="341745" y="1533236"/>
            <a:ext cx="6023886" cy="4643727"/>
          </a:xfrm>
        </p:spPr>
        <p:txBody>
          <a:bodyPr/>
          <a:lstStyle/>
          <a:p>
            <a:r>
              <a:rPr lang="en-US" baseline="30000" dirty="0"/>
              <a:t>39</a:t>
            </a:r>
            <a:r>
              <a:rPr lang="en-US" dirty="0"/>
              <a:t> Jesus said, "For judgment I came into this world, that those who do not see may see, and those who see may become blind."</a:t>
            </a:r>
          </a:p>
          <a:p>
            <a:r>
              <a:rPr lang="en-US" dirty="0"/>
              <a:t> </a:t>
            </a:r>
          </a:p>
          <a:p>
            <a:r>
              <a:rPr lang="en-US" dirty="0"/>
              <a:t>The blind man sees</a:t>
            </a:r>
          </a:p>
          <a:p>
            <a:r>
              <a:rPr lang="en-US" dirty="0"/>
              <a:t>	</a:t>
            </a:r>
          </a:p>
        </p:txBody>
      </p:sp>
    </p:spTree>
    <p:extLst>
      <p:ext uri="{BB962C8B-B14F-4D97-AF65-F5344CB8AC3E}">
        <p14:creationId xmlns:p14="http://schemas.microsoft.com/office/powerpoint/2010/main" val="64566953"/>
      </p:ext>
    </p:extLst>
  </p:cSld>
  <p:clrMapOvr>
    <a:masterClrMapping/>
  </p:clrMapOvr>
  <p:transition>
    <p:circl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DCE295E-5D6F-456B-ABCD-4D74FBAEC8E9}"/>
              </a:ext>
            </a:extLst>
          </p:cNvPr>
          <p:cNvSpPr>
            <a:spLocks noGrp="1"/>
          </p:cNvSpPr>
          <p:nvPr>
            <p:ph type="title"/>
          </p:nvPr>
        </p:nvSpPr>
        <p:spPr>
          <a:xfrm>
            <a:off x="73892" y="-1"/>
            <a:ext cx="7259782" cy="2474260"/>
          </a:xfrm>
        </p:spPr>
        <p:txBody>
          <a:bodyPr/>
          <a:lstStyle/>
          <a:p>
            <a:r>
              <a:rPr lang="en-US" dirty="0"/>
              <a:t>He Saw Himself as the Light of the World</a:t>
            </a:r>
          </a:p>
        </p:txBody>
      </p:sp>
      <p:sp>
        <p:nvSpPr>
          <p:cNvPr id="18" name="Content Placeholder 17">
            <a:extLst>
              <a:ext uri="{FF2B5EF4-FFF2-40B4-BE49-F238E27FC236}">
                <a16:creationId xmlns:a16="http://schemas.microsoft.com/office/drawing/2014/main" id="{47807C6E-B306-47D7-AF5F-1EFEC9A599CE}"/>
              </a:ext>
            </a:extLst>
          </p:cNvPr>
          <p:cNvSpPr>
            <a:spLocks noGrp="1"/>
          </p:cNvSpPr>
          <p:nvPr>
            <p:ph idx="1"/>
          </p:nvPr>
        </p:nvSpPr>
        <p:spPr>
          <a:xfrm>
            <a:off x="3433664" y="3219061"/>
            <a:ext cx="3629609" cy="2957902"/>
          </a:xfrm>
        </p:spPr>
        <p:txBody>
          <a:bodyPr/>
          <a:lstStyle/>
          <a:p>
            <a:pPr algn="ctr"/>
            <a:r>
              <a:rPr lang="en-US" dirty="0"/>
              <a:t>“I am the light of the world” </a:t>
            </a:r>
            <a:r>
              <a:rPr lang="en-US" sz="3200" dirty="0"/>
              <a:t>(John 8:12)</a:t>
            </a:r>
          </a:p>
          <a:p>
            <a:pPr algn="ctr"/>
            <a:r>
              <a:rPr lang="en-US" dirty="0"/>
              <a:t>“I am the light of the world” </a:t>
            </a:r>
            <a:r>
              <a:rPr lang="en-US" sz="3200" dirty="0"/>
              <a:t>(John 9:5)</a:t>
            </a:r>
          </a:p>
          <a:p>
            <a:pPr algn="ctr"/>
            <a:endParaRPr lang="en-US" sz="3200" dirty="0"/>
          </a:p>
          <a:p>
            <a:pPr algn="ctr"/>
            <a:endParaRPr lang="en-US" sz="3200" dirty="0"/>
          </a:p>
          <a:p>
            <a:pPr algn="ctr"/>
            <a:r>
              <a:rPr lang="en-US" dirty="0"/>
              <a:t>"I am the bread of life" </a:t>
            </a:r>
            <a:r>
              <a:rPr lang="en-US" sz="3200" dirty="0"/>
              <a:t>(John 6:48)</a:t>
            </a:r>
            <a:endParaRPr lang="en-US" dirty="0"/>
          </a:p>
          <a:p>
            <a:pPr algn="ctr"/>
            <a:endParaRPr lang="en-US" dirty="0"/>
          </a:p>
        </p:txBody>
      </p:sp>
      <p:pic>
        <p:nvPicPr>
          <p:cNvPr id="3" name="Picture 2" descr="A close up of a candle&#10;&#10;Description automatically generated">
            <a:extLst>
              <a:ext uri="{FF2B5EF4-FFF2-40B4-BE49-F238E27FC236}">
                <a16:creationId xmlns:a16="http://schemas.microsoft.com/office/drawing/2014/main" id="{BC529880-8808-450D-8F56-6680B9CB5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3674" y="-279918"/>
            <a:ext cx="6142160" cy="5705676"/>
          </a:xfrm>
          <a:prstGeom prst="rect">
            <a:avLst/>
          </a:prstGeom>
        </p:spPr>
      </p:pic>
    </p:spTree>
    <p:extLst>
      <p:ext uri="{BB962C8B-B14F-4D97-AF65-F5344CB8AC3E}">
        <p14:creationId xmlns:p14="http://schemas.microsoft.com/office/powerpoint/2010/main" val="992502392"/>
      </p:ext>
    </p:extLst>
  </p:cSld>
  <p:clrMapOvr>
    <a:masterClrMapping/>
  </p:clrMapOvr>
  <p:transition>
    <p:circl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hat&#10;&#10;Description automatically generated">
            <a:extLst>
              <a:ext uri="{FF2B5EF4-FFF2-40B4-BE49-F238E27FC236}">
                <a16:creationId xmlns:a16="http://schemas.microsoft.com/office/drawing/2014/main" id="{AA88E5FE-C430-4642-B7BD-F23603B8A0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4399" y="-1"/>
            <a:ext cx="7785100" cy="6858000"/>
          </a:xfrm>
          <a:prstGeom prst="rect">
            <a:avLst/>
          </a:prstGeom>
        </p:spPr>
      </p:pic>
      <p:sp>
        <p:nvSpPr>
          <p:cNvPr id="5" name="Title 4">
            <a:extLst>
              <a:ext uri="{FF2B5EF4-FFF2-40B4-BE49-F238E27FC236}">
                <a16:creationId xmlns:a16="http://schemas.microsoft.com/office/drawing/2014/main" id="{5E884BF6-1CC3-4D58-BE82-8D40D3F78F1C}"/>
              </a:ext>
            </a:extLst>
          </p:cNvPr>
          <p:cNvSpPr>
            <a:spLocks noGrp="1"/>
          </p:cNvSpPr>
          <p:nvPr>
            <p:ph type="title"/>
          </p:nvPr>
        </p:nvSpPr>
        <p:spPr/>
        <p:txBody>
          <a:bodyPr/>
          <a:lstStyle/>
          <a:p>
            <a:r>
              <a:rPr lang="en-US" dirty="0"/>
              <a:t>  6. The Irony of the Light</a:t>
            </a:r>
          </a:p>
        </p:txBody>
      </p:sp>
      <p:sp>
        <p:nvSpPr>
          <p:cNvPr id="7" name="Content Placeholder 6">
            <a:extLst>
              <a:ext uri="{FF2B5EF4-FFF2-40B4-BE49-F238E27FC236}">
                <a16:creationId xmlns:a16="http://schemas.microsoft.com/office/drawing/2014/main" id="{78C7A6FF-F635-4155-BE7B-C901FE4E9880}"/>
              </a:ext>
            </a:extLst>
          </p:cNvPr>
          <p:cNvSpPr>
            <a:spLocks noGrp="1"/>
          </p:cNvSpPr>
          <p:nvPr>
            <p:ph idx="1"/>
          </p:nvPr>
        </p:nvSpPr>
        <p:spPr>
          <a:xfrm>
            <a:off x="341745" y="1533236"/>
            <a:ext cx="6503192" cy="4643727"/>
          </a:xfrm>
        </p:spPr>
        <p:txBody>
          <a:bodyPr/>
          <a:lstStyle/>
          <a:p>
            <a:r>
              <a:rPr lang="en-US" dirty="0"/>
              <a:t>The seeing men are blind</a:t>
            </a:r>
            <a:r>
              <a:rPr lang="en-US" baseline="30000" dirty="0"/>
              <a:t> </a:t>
            </a:r>
          </a:p>
          <a:p>
            <a:r>
              <a:rPr lang="en-US" baseline="30000" dirty="0"/>
              <a:t>40</a:t>
            </a:r>
            <a:r>
              <a:rPr lang="en-US" dirty="0"/>
              <a:t> Some of the Pharisees near him heard these things, and said to him, "Are we also blind?“  </a:t>
            </a:r>
            <a:r>
              <a:rPr lang="en-US" baseline="30000" dirty="0"/>
              <a:t>41</a:t>
            </a:r>
            <a:r>
              <a:rPr lang="en-US" dirty="0"/>
              <a:t> Jesus said to them, "If you were blind, you would have no guilt; but now that you say, 'We see,' your guilt remains.</a:t>
            </a:r>
          </a:p>
        </p:txBody>
      </p:sp>
    </p:spTree>
    <p:extLst>
      <p:ext uri="{BB962C8B-B14F-4D97-AF65-F5344CB8AC3E}">
        <p14:creationId xmlns:p14="http://schemas.microsoft.com/office/powerpoint/2010/main" val="3080260239"/>
      </p:ext>
    </p:extLst>
  </p:cSld>
  <p:clrMapOvr>
    <a:masterClrMapping/>
  </p:clrMapOvr>
  <p:transition>
    <p:circl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61F3FA-7145-4D92-8B8B-FA8F444A8EA9}"/>
              </a:ext>
            </a:extLst>
          </p:cNvPr>
          <p:cNvSpPr>
            <a:spLocks noGrp="1"/>
          </p:cNvSpPr>
          <p:nvPr>
            <p:ph type="ctrTitle"/>
          </p:nvPr>
        </p:nvSpPr>
        <p:spPr>
          <a:xfrm>
            <a:off x="1497873" y="1133011"/>
            <a:ext cx="7230035" cy="5163671"/>
          </a:xfrm>
        </p:spPr>
        <p:txBody>
          <a:bodyPr>
            <a:noAutofit/>
          </a:bodyPr>
          <a:lstStyle/>
          <a:p>
            <a:r>
              <a:rPr lang="en-US" sz="7200" b="1" dirty="0">
                <a:solidFill>
                  <a:schemeClr val="bg1"/>
                </a:solidFill>
                <a:latin typeface="+mn-lt"/>
              </a:rPr>
              <a:t> </a:t>
            </a:r>
            <a:r>
              <a:rPr lang="en-US" sz="7200" dirty="0"/>
              <a:t>So, </a:t>
            </a:r>
            <a:br>
              <a:rPr lang="en-US" sz="7200" dirty="0"/>
            </a:br>
            <a:r>
              <a:rPr lang="en-US" sz="7200" dirty="0"/>
              <a:t>How Did </a:t>
            </a:r>
            <a:br>
              <a:rPr lang="en-US" sz="7200" dirty="0"/>
            </a:br>
            <a:r>
              <a:rPr lang="en-US" sz="8800" dirty="0"/>
              <a:t>Jesus See</a:t>
            </a:r>
            <a:br>
              <a:rPr lang="en-US" sz="7200" dirty="0"/>
            </a:br>
            <a:r>
              <a:rPr lang="en-US" sz="7200" dirty="0"/>
              <a:t> </a:t>
            </a:r>
            <a:r>
              <a:rPr lang="en-US" sz="11000" dirty="0"/>
              <a:t>Himself</a:t>
            </a:r>
            <a:endParaRPr lang="en-US" sz="10000" b="1" dirty="0">
              <a:solidFill>
                <a:schemeClr val="bg1"/>
              </a:solidFill>
              <a:latin typeface="+mn-lt"/>
            </a:endParaRPr>
          </a:p>
        </p:txBody>
      </p:sp>
    </p:spTree>
    <p:extLst>
      <p:ext uri="{BB962C8B-B14F-4D97-AF65-F5344CB8AC3E}">
        <p14:creationId xmlns:p14="http://schemas.microsoft.com/office/powerpoint/2010/main" val="368630558"/>
      </p:ext>
    </p:extLst>
  </p:cSld>
  <p:clrMapOvr>
    <a:masterClrMapping/>
  </p:clrMapOvr>
  <p:transition>
    <p:circl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DCE295E-5D6F-456B-ABCD-4D74FBAEC8E9}"/>
              </a:ext>
            </a:extLst>
          </p:cNvPr>
          <p:cNvSpPr>
            <a:spLocks noGrp="1"/>
          </p:cNvSpPr>
          <p:nvPr>
            <p:ph type="title"/>
          </p:nvPr>
        </p:nvSpPr>
        <p:spPr>
          <a:xfrm>
            <a:off x="73892" y="-1"/>
            <a:ext cx="7259782" cy="2474260"/>
          </a:xfrm>
        </p:spPr>
        <p:txBody>
          <a:bodyPr/>
          <a:lstStyle/>
          <a:p>
            <a:r>
              <a:rPr lang="en-US" dirty="0"/>
              <a:t>He Saw Himself as the Light of the World</a:t>
            </a:r>
          </a:p>
        </p:txBody>
      </p:sp>
      <p:sp>
        <p:nvSpPr>
          <p:cNvPr id="18" name="Content Placeholder 17">
            <a:extLst>
              <a:ext uri="{FF2B5EF4-FFF2-40B4-BE49-F238E27FC236}">
                <a16:creationId xmlns:a16="http://schemas.microsoft.com/office/drawing/2014/main" id="{47807C6E-B306-47D7-AF5F-1EFEC9A599CE}"/>
              </a:ext>
            </a:extLst>
          </p:cNvPr>
          <p:cNvSpPr>
            <a:spLocks noGrp="1"/>
          </p:cNvSpPr>
          <p:nvPr>
            <p:ph idx="1"/>
          </p:nvPr>
        </p:nvSpPr>
        <p:spPr>
          <a:xfrm>
            <a:off x="3433664" y="3219061"/>
            <a:ext cx="3629609" cy="2957902"/>
          </a:xfrm>
        </p:spPr>
        <p:txBody>
          <a:bodyPr/>
          <a:lstStyle/>
          <a:p>
            <a:pPr algn="ctr"/>
            <a:r>
              <a:rPr lang="en-US" dirty="0"/>
              <a:t>“I am the light of the world” </a:t>
            </a:r>
            <a:r>
              <a:rPr lang="en-US" sz="3200" dirty="0"/>
              <a:t>(John 8:12)</a:t>
            </a:r>
          </a:p>
          <a:p>
            <a:pPr algn="ctr"/>
            <a:r>
              <a:rPr lang="en-US" dirty="0"/>
              <a:t>“I am the light of the world” </a:t>
            </a:r>
            <a:r>
              <a:rPr lang="en-US" sz="3200" dirty="0"/>
              <a:t>(John 9:5)</a:t>
            </a:r>
          </a:p>
          <a:p>
            <a:pPr algn="ctr"/>
            <a:endParaRPr lang="en-US" sz="3200" dirty="0"/>
          </a:p>
          <a:p>
            <a:pPr algn="ctr"/>
            <a:endParaRPr lang="en-US" sz="3200" dirty="0"/>
          </a:p>
          <a:p>
            <a:pPr algn="ctr"/>
            <a:r>
              <a:rPr lang="en-US" dirty="0"/>
              <a:t>"I am the bread of life" </a:t>
            </a:r>
            <a:r>
              <a:rPr lang="en-US" sz="3200" dirty="0"/>
              <a:t>(John 6:48)</a:t>
            </a:r>
            <a:endParaRPr lang="en-US" dirty="0"/>
          </a:p>
          <a:p>
            <a:pPr algn="ctr"/>
            <a:endParaRPr lang="en-US" dirty="0"/>
          </a:p>
        </p:txBody>
      </p:sp>
      <p:pic>
        <p:nvPicPr>
          <p:cNvPr id="3" name="Picture 2" descr="A close up of a candle&#10;&#10;Description automatically generated">
            <a:extLst>
              <a:ext uri="{FF2B5EF4-FFF2-40B4-BE49-F238E27FC236}">
                <a16:creationId xmlns:a16="http://schemas.microsoft.com/office/drawing/2014/main" id="{BC529880-8808-450D-8F56-6680B9CB5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3674" y="-279918"/>
            <a:ext cx="6142160" cy="5705676"/>
          </a:xfrm>
          <a:prstGeom prst="rect">
            <a:avLst/>
          </a:prstGeom>
        </p:spPr>
      </p:pic>
    </p:spTree>
    <p:extLst>
      <p:ext uri="{BB962C8B-B14F-4D97-AF65-F5344CB8AC3E}">
        <p14:creationId xmlns:p14="http://schemas.microsoft.com/office/powerpoint/2010/main" val="1765300044"/>
      </p:ext>
    </p:extLst>
  </p:cSld>
  <p:clrMapOvr>
    <a:masterClrMapping/>
  </p:clrMapOvr>
  <p:transition>
    <p:circl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E31CA-E0CD-498F-B5EB-5DAA6B2F715D}"/>
              </a:ext>
            </a:extLst>
          </p:cNvPr>
          <p:cNvSpPr>
            <a:spLocks noGrp="1"/>
          </p:cNvSpPr>
          <p:nvPr>
            <p:ph type="ctrTitle"/>
          </p:nvPr>
        </p:nvSpPr>
        <p:spPr>
          <a:xfrm>
            <a:off x="1524000" y="3984171"/>
            <a:ext cx="7284098" cy="1054360"/>
          </a:xfrm>
        </p:spPr>
        <p:txBody>
          <a:bodyPr/>
          <a:lstStyle/>
          <a:p>
            <a:r>
              <a:rPr lang="en-US" dirty="0"/>
              <a:t>LET’S PRAY!</a:t>
            </a:r>
          </a:p>
        </p:txBody>
      </p:sp>
    </p:spTree>
    <p:extLst>
      <p:ext uri="{BB962C8B-B14F-4D97-AF65-F5344CB8AC3E}">
        <p14:creationId xmlns:p14="http://schemas.microsoft.com/office/powerpoint/2010/main" val="3457604278"/>
      </p:ext>
    </p:extLst>
  </p:cSld>
  <p:clrMapOvr>
    <a:masterClrMapping/>
  </p:clrMapOvr>
  <p:transition>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DCE295E-5D6F-456B-ABCD-4D74FBAEC8E9}"/>
              </a:ext>
            </a:extLst>
          </p:cNvPr>
          <p:cNvSpPr>
            <a:spLocks noGrp="1"/>
          </p:cNvSpPr>
          <p:nvPr>
            <p:ph type="title"/>
          </p:nvPr>
        </p:nvSpPr>
        <p:spPr>
          <a:xfrm>
            <a:off x="73892" y="-1"/>
            <a:ext cx="7259782" cy="2474260"/>
          </a:xfrm>
        </p:spPr>
        <p:txBody>
          <a:bodyPr/>
          <a:lstStyle/>
          <a:p>
            <a:r>
              <a:rPr lang="en-US" dirty="0"/>
              <a:t>He Saw Himself as the Light of the World</a:t>
            </a:r>
          </a:p>
        </p:txBody>
      </p:sp>
      <p:sp>
        <p:nvSpPr>
          <p:cNvPr id="18" name="Content Placeholder 17">
            <a:extLst>
              <a:ext uri="{FF2B5EF4-FFF2-40B4-BE49-F238E27FC236}">
                <a16:creationId xmlns:a16="http://schemas.microsoft.com/office/drawing/2014/main" id="{47807C6E-B306-47D7-AF5F-1EFEC9A599CE}"/>
              </a:ext>
            </a:extLst>
          </p:cNvPr>
          <p:cNvSpPr>
            <a:spLocks noGrp="1"/>
          </p:cNvSpPr>
          <p:nvPr>
            <p:ph idx="1"/>
          </p:nvPr>
        </p:nvSpPr>
        <p:spPr>
          <a:xfrm>
            <a:off x="3326086" y="3550024"/>
            <a:ext cx="4258055" cy="3137928"/>
          </a:xfrm>
        </p:spPr>
        <p:txBody>
          <a:bodyPr/>
          <a:lstStyle/>
          <a:p>
            <a:r>
              <a:rPr lang="en-US" dirty="0"/>
              <a:t>Most clearly </a:t>
            </a:r>
            <a:br>
              <a:rPr lang="en-US" dirty="0"/>
            </a:br>
            <a:r>
              <a:rPr lang="en-US" dirty="0"/>
              <a:t>seen in the miracle associated with it. </a:t>
            </a:r>
          </a:p>
        </p:txBody>
      </p:sp>
      <p:pic>
        <p:nvPicPr>
          <p:cNvPr id="3" name="Picture 2" descr="A close up of a candle&#10;&#10;Description automatically generated">
            <a:extLst>
              <a:ext uri="{FF2B5EF4-FFF2-40B4-BE49-F238E27FC236}">
                <a16:creationId xmlns:a16="http://schemas.microsoft.com/office/drawing/2014/main" id="{BC529880-8808-450D-8F56-6680B9CB5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3674" y="-279918"/>
            <a:ext cx="6142160" cy="5705676"/>
          </a:xfrm>
          <a:prstGeom prst="rect">
            <a:avLst/>
          </a:prstGeom>
        </p:spPr>
      </p:pic>
    </p:spTree>
    <p:extLst>
      <p:ext uri="{BB962C8B-B14F-4D97-AF65-F5344CB8AC3E}">
        <p14:creationId xmlns:p14="http://schemas.microsoft.com/office/powerpoint/2010/main" val="1960460110"/>
      </p:ext>
    </p:extLst>
  </p:cSld>
  <p:clrMapOvr>
    <a:masterClrMapping/>
  </p:clrMapOvr>
  <p:transition>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in front of a building&#10;&#10;Description automatically generated">
            <a:extLst>
              <a:ext uri="{FF2B5EF4-FFF2-40B4-BE49-F238E27FC236}">
                <a16:creationId xmlns:a16="http://schemas.microsoft.com/office/drawing/2014/main" id="{E9537D92-0CE1-4261-8395-831501662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5779" y="-1"/>
            <a:ext cx="6934412" cy="6858000"/>
          </a:xfrm>
          <a:prstGeom prst="rect">
            <a:avLst/>
          </a:prstGeom>
        </p:spPr>
      </p:pic>
      <p:sp>
        <p:nvSpPr>
          <p:cNvPr id="5" name="Title 4">
            <a:extLst>
              <a:ext uri="{FF2B5EF4-FFF2-40B4-BE49-F238E27FC236}">
                <a16:creationId xmlns:a16="http://schemas.microsoft.com/office/drawing/2014/main" id="{5E884BF6-1CC3-4D58-BE82-8D40D3F78F1C}"/>
              </a:ext>
            </a:extLst>
          </p:cNvPr>
          <p:cNvSpPr>
            <a:spLocks noGrp="1"/>
          </p:cNvSpPr>
          <p:nvPr>
            <p:ph type="title"/>
          </p:nvPr>
        </p:nvSpPr>
        <p:spPr/>
        <p:txBody>
          <a:bodyPr/>
          <a:lstStyle/>
          <a:p>
            <a:pPr algn="l"/>
            <a:r>
              <a:rPr lang="en-US" dirty="0"/>
              <a:t>  1. The Need for the Light</a:t>
            </a:r>
          </a:p>
        </p:txBody>
      </p:sp>
      <p:sp>
        <p:nvSpPr>
          <p:cNvPr id="7" name="Content Placeholder 6">
            <a:extLst>
              <a:ext uri="{FF2B5EF4-FFF2-40B4-BE49-F238E27FC236}">
                <a16:creationId xmlns:a16="http://schemas.microsoft.com/office/drawing/2014/main" id="{78C7A6FF-F635-4155-BE7B-C901FE4E9880}"/>
              </a:ext>
            </a:extLst>
          </p:cNvPr>
          <p:cNvSpPr>
            <a:spLocks noGrp="1"/>
          </p:cNvSpPr>
          <p:nvPr>
            <p:ph idx="1"/>
          </p:nvPr>
        </p:nvSpPr>
        <p:spPr>
          <a:xfrm>
            <a:off x="341746" y="1533236"/>
            <a:ext cx="6457640" cy="4643727"/>
          </a:xfrm>
        </p:spPr>
        <p:txBody>
          <a:bodyPr/>
          <a:lstStyle/>
          <a:p>
            <a:r>
              <a:rPr lang="en-US" dirty="0"/>
              <a:t> 9:1 As he passed by, he saw a man blind from birth.  </a:t>
            </a:r>
          </a:p>
          <a:p>
            <a:r>
              <a:rPr lang="en-US" baseline="30000" dirty="0"/>
              <a:t>2 </a:t>
            </a:r>
            <a:r>
              <a:rPr lang="en-US" dirty="0"/>
              <a:t> And his disciples asked him, "Rabbi, who sinned, this man or his parents, that he was born blind?"</a:t>
            </a:r>
          </a:p>
        </p:txBody>
      </p:sp>
    </p:spTree>
    <p:extLst>
      <p:ext uri="{BB962C8B-B14F-4D97-AF65-F5344CB8AC3E}">
        <p14:creationId xmlns:p14="http://schemas.microsoft.com/office/powerpoint/2010/main" val="1004697971"/>
      </p:ext>
    </p:extLst>
  </p:cSld>
  <p:clrMapOvr>
    <a:masterClrMapping/>
  </p:clrMapOvr>
  <p:transition>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2" descr="Two people standing in front of a building&#10;&#10;Description automatically generated">
            <a:extLst>
              <a:ext uri="{FF2B5EF4-FFF2-40B4-BE49-F238E27FC236}">
                <a16:creationId xmlns:a16="http://schemas.microsoft.com/office/drawing/2014/main" id="{3A888EBF-79CC-44B8-950B-3D4F0F6FB21D}"/>
              </a:ext>
            </a:extLst>
          </p:cNvPr>
          <p:cNvPicPr>
            <a:picLocks noChangeAspect="1"/>
          </p:cNvPicPr>
          <p:nvPr/>
        </p:nvPicPr>
        <p:blipFill rotWithShape="1">
          <a:blip r:embed="rId3">
            <a:extLst>
              <a:ext uri="{28A0092B-C50C-407E-A947-70E740481C1C}">
                <a14:useLocalDpi xmlns:a14="http://schemas.microsoft.com/office/drawing/2010/main" val="0"/>
              </a:ext>
            </a:extLst>
          </a:blip>
          <a:srcRect l="8461" r="38573"/>
          <a:stretch/>
        </p:blipFill>
        <p:spPr>
          <a:xfrm>
            <a:off x="6095999" y="0"/>
            <a:ext cx="6457639" cy="6858000"/>
          </a:xfrm>
          <a:prstGeom prst="rect">
            <a:avLst/>
          </a:prstGeom>
        </p:spPr>
      </p:pic>
      <p:sp>
        <p:nvSpPr>
          <p:cNvPr id="5" name="Title 4">
            <a:extLst>
              <a:ext uri="{FF2B5EF4-FFF2-40B4-BE49-F238E27FC236}">
                <a16:creationId xmlns:a16="http://schemas.microsoft.com/office/drawing/2014/main" id="{5E884BF6-1CC3-4D58-BE82-8D40D3F78F1C}"/>
              </a:ext>
            </a:extLst>
          </p:cNvPr>
          <p:cNvSpPr>
            <a:spLocks noGrp="1"/>
          </p:cNvSpPr>
          <p:nvPr>
            <p:ph type="title"/>
          </p:nvPr>
        </p:nvSpPr>
        <p:spPr/>
        <p:txBody>
          <a:bodyPr/>
          <a:lstStyle/>
          <a:p>
            <a:pPr algn="l"/>
            <a:r>
              <a:rPr lang="en-US" dirty="0"/>
              <a:t>  1. The Need for the Light</a:t>
            </a:r>
          </a:p>
        </p:txBody>
      </p:sp>
      <p:sp>
        <p:nvSpPr>
          <p:cNvPr id="7" name="Content Placeholder 6">
            <a:extLst>
              <a:ext uri="{FF2B5EF4-FFF2-40B4-BE49-F238E27FC236}">
                <a16:creationId xmlns:a16="http://schemas.microsoft.com/office/drawing/2014/main" id="{78C7A6FF-F635-4155-BE7B-C901FE4E9880}"/>
              </a:ext>
            </a:extLst>
          </p:cNvPr>
          <p:cNvSpPr>
            <a:spLocks noGrp="1"/>
          </p:cNvSpPr>
          <p:nvPr>
            <p:ph idx="1"/>
          </p:nvPr>
        </p:nvSpPr>
        <p:spPr>
          <a:xfrm>
            <a:off x="341746" y="1533236"/>
            <a:ext cx="6457640" cy="4643727"/>
          </a:xfrm>
        </p:spPr>
        <p:txBody>
          <a:bodyPr/>
          <a:lstStyle/>
          <a:p>
            <a:r>
              <a:rPr lang="en-US" baseline="30000" dirty="0"/>
              <a:t>3</a:t>
            </a:r>
            <a:r>
              <a:rPr lang="en-US" dirty="0"/>
              <a:t> Jesus answered, "It was not that this man sinned, or his parents, but that the works of God might be displayed in him.</a:t>
            </a:r>
          </a:p>
        </p:txBody>
      </p:sp>
    </p:spTree>
    <p:extLst>
      <p:ext uri="{BB962C8B-B14F-4D97-AF65-F5344CB8AC3E}">
        <p14:creationId xmlns:p14="http://schemas.microsoft.com/office/powerpoint/2010/main" val="16964112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mirror, white, sitting, overhead&#10;&#10;Description automatically generated">
            <a:extLst>
              <a:ext uri="{FF2B5EF4-FFF2-40B4-BE49-F238E27FC236}">
                <a16:creationId xmlns:a16="http://schemas.microsoft.com/office/drawing/2014/main" id="{E8559C4D-CADE-4D4A-9A2F-D703067511C5}"/>
              </a:ext>
            </a:extLst>
          </p:cNvPr>
          <p:cNvPicPr>
            <a:picLocks noChangeAspect="1"/>
          </p:cNvPicPr>
          <p:nvPr/>
        </p:nvPicPr>
        <p:blipFill rotWithShape="1">
          <a:blip r:embed="rId3">
            <a:extLst>
              <a:ext uri="{28A0092B-C50C-407E-A947-70E740481C1C}">
                <a14:useLocalDpi xmlns:a14="http://schemas.microsoft.com/office/drawing/2010/main" val="0"/>
              </a:ext>
            </a:extLst>
          </a:blip>
          <a:srcRect t="14313" r="20231"/>
          <a:stretch/>
        </p:blipFill>
        <p:spPr>
          <a:xfrm>
            <a:off x="6871642" y="-1"/>
            <a:ext cx="5477375" cy="5876366"/>
          </a:xfrm>
          <a:prstGeom prst="rect">
            <a:avLst/>
          </a:prstGeom>
        </p:spPr>
      </p:pic>
      <p:pic>
        <p:nvPicPr>
          <p:cNvPr id="6" name="Picture 5" descr="A close up of a candle&#10;&#10;Description automatically generated">
            <a:extLst>
              <a:ext uri="{FF2B5EF4-FFF2-40B4-BE49-F238E27FC236}">
                <a16:creationId xmlns:a16="http://schemas.microsoft.com/office/drawing/2014/main" id="{859C7F27-2EBB-4611-8D73-4756D83D7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3674" y="-279918"/>
            <a:ext cx="6142160" cy="5705676"/>
          </a:xfrm>
          <a:prstGeom prst="rect">
            <a:avLst/>
          </a:prstGeom>
        </p:spPr>
      </p:pic>
      <p:sp>
        <p:nvSpPr>
          <p:cNvPr id="7" name="Content Placeholder 6">
            <a:extLst>
              <a:ext uri="{FF2B5EF4-FFF2-40B4-BE49-F238E27FC236}">
                <a16:creationId xmlns:a16="http://schemas.microsoft.com/office/drawing/2014/main" id="{78C7A6FF-F635-4155-BE7B-C901FE4E9880}"/>
              </a:ext>
            </a:extLst>
          </p:cNvPr>
          <p:cNvSpPr>
            <a:spLocks noGrp="1"/>
          </p:cNvSpPr>
          <p:nvPr>
            <p:ph idx="1"/>
          </p:nvPr>
        </p:nvSpPr>
        <p:spPr>
          <a:xfrm>
            <a:off x="341745" y="1533236"/>
            <a:ext cx="6738993" cy="4643727"/>
          </a:xfrm>
        </p:spPr>
        <p:txBody>
          <a:bodyPr/>
          <a:lstStyle/>
          <a:p>
            <a:r>
              <a:rPr lang="en-US" baseline="30000" dirty="0"/>
              <a:t>4</a:t>
            </a:r>
            <a:r>
              <a:rPr lang="en-US" dirty="0"/>
              <a:t> We must work the works of him who sent me while it is day; night is coming, when no one can work.</a:t>
            </a:r>
          </a:p>
          <a:p>
            <a:r>
              <a:rPr lang="en-US" dirty="0"/>
              <a:t> </a:t>
            </a:r>
            <a:r>
              <a:rPr lang="en-US" baseline="30000" dirty="0"/>
              <a:t>5</a:t>
            </a:r>
            <a:r>
              <a:rPr lang="en-US" dirty="0"/>
              <a:t> As long as I am in the world, </a:t>
            </a:r>
            <a:br>
              <a:rPr lang="en-US" dirty="0"/>
            </a:br>
            <a:r>
              <a:rPr lang="en-US" dirty="0"/>
              <a:t>I am the light of the world."</a:t>
            </a:r>
          </a:p>
        </p:txBody>
      </p:sp>
      <p:pic>
        <p:nvPicPr>
          <p:cNvPr id="10" name="Content Placeholder 2" descr="Two people standing in front of a building&#10;&#10;Description automatically generated">
            <a:extLst>
              <a:ext uri="{FF2B5EF4-FFF2-40B4-BE49-F238E27FC236}">
                <a16:creationId xmlns:a16="http://schemas.microsoft.com/office/drawing/2014/main" id="{C16693CF-88D3-49BA-9CCE-D7604B90301E}"/>
              </a:ext>
            </a:extLst>
          </p:cNvPr>
          <p:cNvPicPr>
            <a:picLocks noChangeAspect="1"/>
          </p:cNvPicPr>
          <p:nvPr/>
        </p:nvPicPr>
        <p:blipFill rotWithShape="1">
          <a:blip r:embed="rId5">
            <a:extLst>
              <a:ext uri="{28A0092B-C50C-407E-A947-70E740481C1C}">
                <a14:useLocalDpi xmlns:a14="http://schemas.microsoft.com/office/drawing/2010/main" val="0"/>
              </a:ext>
            </a:extLst>
          </a:blip>
          <a:srcRect l="8461" r="38573"/>
          <a:stretch/>
        </p:blipFill>
        <p:spPr>
          <a:xfrm>
            <a:off x="6095999" y="0"/>
            <a:ext cx="6457639" cy="6858000"/>
          </a:xfrm>
          <a:prstGeom prst="rect">
            <a:avLst/>
          </a:prstGeom>
        </p:spPr>
      </p:pic>
      <p:sp>
        <p:nvSpPr>
          <p:cNvPr id="5" name="Title 4">
            <a:extLst>
              <a:ext uri="{FF2B5EF4-FFF2-40B4-BE49-F238E27FC236}">
                <a16:creationId xmlns:a16="http://schemas.microsoft.com/office/drawing/2014/main" id="{5E884BF6-1CC3-4D58-BE82-8D40D3F78F1C}"/>
              </a:ext>
            </a:extLst>
          </p:cNvPr>
          <p:cNvSpPr>
            <a:spLocks noGrp="1"/>
          </p:cNvSpPr>
          <p:nvPr>
            <p:ph type="title"/>
          </p:nvPr>
        </p:nvSpPr>
        <p:spPr/>
        <p:txBody>
          <a:bodyPr/>
          <a:lstStyle/>
          <a:p>
            <a:pPr algn="l"/>
            <a:r>
              <a:rPr lang="en-US" dirty="0"/>
              <a:t>  1. The Need for the Light</a:t>
            </a:r>
          </a:p>
        </p:txBody>
      </p:sp>
    </p:spTree>
    <p:extLst>
      <p:ext uri="{BB962C8B-B14F-4D97-AF65-F5344CB8AC3E}">
        <p14:creationId xmlns:p14="http://schemas.microsoft.com/office/powerpoint/2010/main" val="344256576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4" presetClass="entr" presetSubtype="1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looking at the camera&#10;&#10;Description automatically generated">
            <a:extLst>
              <a:ext uri="{FF2B5EF4-FFF2-40B4-BE49-F238E27FC236}">
                <a16:creationId xmlns:a16="http://schemas.microsoft.com/office/drawing/2014/main" id="{4EF31EDD-4E73-48FA-9212-1B006B0E9D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400" y="-1"/>
            <a:ext cx="8788400" cy="6858000"/>
          </a:xfrm>
          <a:prstGeom prst="rect">
            <a:avLst/>
          </a:prstGeom>
        </p:spPr>
      </p:pic>
      <p:pic>
        <p:nvPicPr>
          <p:cNvPr id="8" name="Content Placeholder 2" descr="Two people standing in front of a building&#10;&#10;Description automatically generated">
            <a:extLst>
              <a:ext uri="{FF2B5EF4-FFF2-40B4-BE49-F238E27FC236}">
                <a16:creationId xmlns:a16="http://schemas.microsoft.com/office/drawing/2014/main" id="{658CB714-EA04-4562-8B16-2929608481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6215" y="8956431"/>
            <a:ext cx="12191998" cy="6858000"/>
          </a:xfrm>
          <a:prstGeom prst="rect">
            <a:avLst/>
          </a:prstGeom>
        </p:spPr>
      </p:pic>
      <p:sp>
        <p:nvSpPr>
          <p:cNvPr id="5" name="Title 4">
            <a:extLst>
              <a:ext uri="{FF2B5EF4-FFF2-40B4-BE49-F238E27FC236}">
                <a16:creationId xmlns:a16="http://schemas.microsoft.com/office/drawing/2014/main" id="{5E884BF6-1CC3-4D58-BE82-8D40D3F78F1C}"/>
              </a:ext>
            </a:extLst>
          </p:cNvPr>
          <p:cNvSpPr>
            <a:spLocks noGrp="1"/>
          </p:cNvSpPr>
          <p:nvPr>
            <p:ph type="title"/>
          </p:nvPr>
        </p:nvSpPr>
        <p:spPr/>
        <p:txBody>
          <a:bodyPr/>
          <a:lstStyle/>
          <a:p>
            <a:pPr algn="l"/>
            <a:r>
              <a:rPr lang="en-US" dirty="0"/>
              <a:t>  2. The Miracle of the Light  </a:t>
            </a:r>
          </a:p>
        </p:txBody>
      </p:sp>
      <p:sp>
        <p:nvSpPr>
          <p:cNvPr id="7" name="Content Placeholder 6">
            <a:extLst>
              <a:ext uri="{FF2B5EF4-FFF2-40B4-BE49-F238E27FC236}">
                <a16:creationId xmlns:a16="http://schemas.microsoft.com/office/drawing/2014/main" id="{78C7A6FF-F635-4155-BE7B-C901FE4E9880}"/>
              </a:ext>
            </a:extLst>
          </p:cNvPr>
          <p:cNvSpPr>
            <a:spLocks noGrp="1"/>
          </p:cNvSpPr>
          <p:nvPr>
            <p:ph idx="1"/>
          </p:nvPr>
        </p:nvSpPr>
        <p:spPr>
          <a:xfrm>
            <a:off x="341745" y="1533236"/>
            <a:ext cx="6668655" cy="4643727"/>
          </a:xfrm>
        </p:spPr>
        <p:txBody>
          <a:bodyPr/>
          <a:lstStyle/>
          <a:p>
            <a:r>
              <a:rPr lang="en-US" baseline="30000" dirty="0"/>
              <a:t>6</a:t>
            </a:r>
            <a:r>
              <a:rPr lang="en-US" dirty="0"/>
              <a:t> Having said these things, he spat on the ground and made mud with the saliva. Then he anointed the man's eyes with the mud  </a:t>
            </a:r>
            <a:r>
              <a:rPr lang="en-US" baseline="30000" dirty="0"/>
              <a:t>7</a:t>
            </a:r>
            <a:r>
              <a:rPr lang="en-US" dirty="0"/>
              <a:t> and said to him, "Go, wash in the pool of Siloam" (which means Sent). So he went and washed and came back seeing.</a:t>
            </a:r>
          </a:p>
        </p:txBody>
      </p:sp>
    </p:spTree>
    <p:extLst>
      <p:ext uri="{BB962C8B-B14F-4D97-AF65-F5344CB8AC3E}">
        <p14:creationId xmlns:p14="http://schemas.microsoft.com/office/powerpoint/2010/main" val="1139392040"/>
      </p:ext>
    </p:extLst>
  </p:cSld>
  <p:clrMapOvr>
    <a:masterClrMapping/>
  </p:clrMapOvr>
  <p:transition>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ood, sitting, holding, water&#10;&#10;Description automatically generated">
            <a:extLst>
              <a:ext uri="{FF2B5EF4-FFF2-40B4-BE49-F238E27FC236}">
                <a16:creationId xmlns:a16="http://schemas.microsoft.com/office/drawing/2014/main" id="{0CF211F7-C668-4D2B-BA04-BC3CDF5C6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4530" y="0"/>
            <a:ext cx="9583370" cy="6858000"/>
          </a:xfrm>
          <a:prstGeom prst="rect">
            <a:avLst/>
          </a:prstGeom>
        </p:spPr>
      </p:pic>
      <p:sp>
        <p:nvSpPr>
          <p:cNvPr id="7" name="Content Placeholder 6">
            <a:extLst>
              <a:ext uri="{FF2B5EF4-FFF2-40B4-BE49-F238E27FC236}">
                <a16:creationId xmlns:a16="http://schemas.microsoft.com/office/drawing/2014/main" id="{78C7A6FF-F635-4155-BE7B-C901FE4E9880}"/>
              </a:ext>
            </a:extLst>
          </p:cNvPr>
          <p:cNvSpPr>
            <a:spLocks noGrp="1"/>
          </p:cNvSpPr>
          <p:nvPr>
            <p:ph idx="1"/>
          </p:nvPr>
        </p:nvSpPr>
        <p:spPr>
          <a:xfrm>
            <a:off x="341746" y="1533236"/>
            <a:ext cx="3198624" cy="4643727"/>
          </a:xfrm>
        </p:spPr>
        <p:txBody>
          <a:bodyPr/>
          <a:lstStyle/>
          <a:p>
            <a:r>
              <a:rPr lang="en-US" dirty="0"/>
              <a:t>So he went and washed and came back seeing.</a:t>
            </a:r>
          </a:p>
        </p:txBody>
      </p:sp>
      <p:pic>
        <p:nvPicPr>
          <p:cNvPr id="9" name="Picture 8" descr="A person wearing a hat&#10;&#10;Description automatically generated">
            <a:extLst>
              <a:ext uri="{FF2B5EF4-FFF2-40B4-BE49-F238E27FC236}">
                <a16:creationId xmlns:a16="http://schemas.microsoft.com/office/drawing/2014/main" id="{41CACE1C-298A-466E-BD64-3EF0BDD6D5A8}"/>
              </a:ext>
            </a:extLst>
          </p:cNvPr>
          <p:cNvPicPr>
            <a:picLocks noChangeAspect="1"/>
          </p:cNvPicPr>
          <p:nvPr/>
        </p:nvPicPr>
        <p:blipFill rotWithShape="1">
          <a:blip r:embed="rId4">
            <a:extLst>
              <a:ext uri="{28A0092B-C50C-407E-A947-70E740481C1C}">
                <a14:useLocalDpi xmlns:a14="http://schemas.microsoft.com/office/drawing/2010/main" val="0"/>
              </a:ext>
            </a:extLst>
          </a:blip>
          <a:srcRect b="4718"/>
          <a:stretch/>
        </p:blipFill>
        <p:spPr>
          <a:xfrm>
            <a:off x="2266883" y="-2"/>
            <a:ext cx="10057977" cy="6858002"/>
          </a:xfrm>
          <a:prstGeom prst="rect">
            <a:avLst/>
          </a:prstGeom>
        </p:spPr>
      </p:pic>
      <p:sp>
        <p:nvSpPr>
          <p:cNvPr id="5" name="Title 4">
            <a:extLst>
              <a:ext uri="{FF2B5EF4-FFF2-40B4-BE49-F238E27FC236}">
                <a16:creationId xmlns:a16="http://schemas.microsoft.com/office/drawing/2014/main" id="{5E884BF6-1CC3-4D58-BE82-8D40D3F78F1C}"/>
              </a:ext>
            </a:extLst>
          </p:cNvPr>
          <p:cNvSpPr>
            <a:spLocks noGrp="1"/>
          </p:cNvSpPr>
          <p:nvPr>
            <p:ph type="title"/>
          </p:nvPr>
        </p:nvSpPr>
        <p:spPr/>
        <p:txBody>
          <a:bodyPr/>
          <a:lstStyle/>
          <a:p>
            <a:pPr algn="l"/>
            <a:r>
              <a:rPr lang="en-US" dirty="0"/>
              <a:t>  2. The Miracle of the Light  </a:t>
            </a:r>
          </a:p>
        </p:txBody>
      </p:sp>
    </p:spTree>
    <p:extLst>
      <p:ext uri="{BB962C8B-B14F-4D97-AF65-F5344CB8AC3E}">
        <p14:creationId xmlns:p14="http://schemas.microsoft.com/office/powerpoint/2010/main" val="108145715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1506</TotalTime>
  <Words>3096</Words>
  <Application>Microsoft Office PowerPoint</Application>
  <PresentationFormat>Widescreen</PresentationFormat>
  <Paragraphs>238</Paragraphs>
  <Slides>33</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Symbol</vt:lpstr>
      <vt:lpstr>Office Theme</vt:lpstr>
      <vt:lpstr>  Seeing    Jesus as He Saw  Himself</vt:lpstr>
      <vt:lpstr>  Seeing    Jesus as He Saw  Himself</vt:lpstr>
      <vt:lpstr>He Saw Himself as the Light of the World</vt:lpstr>
      <vt:lpstr>He Saw Himself as the Light of the World</vt:lpstr>
      <vt:lpstr>  1. The Need for the Light</vt:lpstr>
      <vt:lpstr>  1. The Need for the Light</vt:lpstr>
      <vt:lpstr>  1. The Need for the Light</vt:lpstr>
      <vt:lpstr>  2. The Miracle of the Light  </vt:lpstr>
      <vt:lpstr>  2. The Miracle of the Light  </vt:lpstr>
      <vt:lpstr>  3. The Controversy over the Light</vt:lpstr>
      <vt:lpstr>  3. The Controversy over the Light</vt:lpstr>
      <vt:lpstr>  3. The Controversy over the Light</vt:lpstr>
      <vt:lpstr>  3. The Controversy over the Light</vt:lpstr>
      <vt:lpstr>  3. The Controversy over the Light</vt:lpstr>
      <vt:lpstr>  3. The Controversy over the Light</vt:lpstr>
      <vt:lpstr>  3. The Controversy over the Light</vt:lpstr>
      <vt:lpstr>  3. The Controversy over the Light</vt:lpstr>
      <vt:lpstr>  3. The Controversy over the Light</vt:lpstr>
      <vt:lpstr>  3. The Controversy over the Light</vt:lpstr>
      <vt:lpstr>  3. The Controversy over the Light</vt:lpstr>
      <vt:lpstr>  3. The Controversy over the Light</vt:lpstr>
      <vt:lpstr>  3. The Controversy over the Light</vt:lpstr>
      <vt:lpstr>  4. The Testimony of the Light</vt:lpstr>
      <vt:lpstr>  4. The Testimony of the Light</vt:lpstr>
      <vt:lpstr>  4. The Testimony of the Light</vt:lpstr>
      <vt:lpstr>  5. The Point of the Light</vt:lpstr>
      <vt:lpstr>  5. The Point of the Light</vt:lpstr>
      <vt:lpstr>  5. The Point of the Light</vt:lpstr>
      <vt:lpstr>  6. The Irony of the Light</vt:lpstr>
      <vt:lpstr>  6. The Irony of the Light</vt:lpstr>
      <vt:lpstr> So,  How Did  Jesus See  Himself</vt:lpstr>
      <vt:lpstr>He Saw Himself as the Light of the World</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Seeing    Jesus as He Saw  Himself</dc:title>
  <dc:creator>Dennis Henderson</dc:creator>
  <cp:lastModifiedBy>Dennis Henderson</cp:lastModifiedBy>
  <cp:revision>100</cp:revision>
  <dcterms:created xsi:type="dcterms:W3CDTF">2020-02-21T15:05:57Z</dcterms:created>
  <dcterms:modified xsi:type="dcterms:W3CDTF">2021-06-23T03:29:50Z</dcterms:modified>
</cp:coreProperties>
</file>