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57" r:id="rId2"/>
    <p:sldId id="256" r:id="rId3"/>
    <p:sldId id="257" r:id="rId4"/>
    <p:sldId id="332"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9" r:id="rId20"/>
    <p:sldId id="328" r:id="rId21"/>
    <p:sldId id="330" r:id="rId22"/>
    <p:sldId id="331" r:id="rId23"/>
    <p:sldId id="355" r:id="rId24"/>
    <p:sldId id="356"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176" autoAdjust="0"/>
  </p:normalViewPr>
  <p:slideViewPr>
    <p:cSldViewPr snapToGrid="0">
      <p:cViewPr varScale="1">
        <p:scale>
          <a:sx n="70" d="100"/>
          <a:sy n="70" d="100"/>
        </p:scale>
        <p:origin x="1094" y="43"/>
      </p:cViewPr>
      <p:guideLst/>
    </p:cSldViewPr>
  </p:slideViewPr>
  <p:notesTextViewPr>
    <p:cViewPr>
      <p:scale>
        <a:sx n="1" d="1"/>
        <a:sy n="1" d="1"/>
      </p:scale>
      <p:origin x="0" y="-4109"/>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B9386-D438-4E09-AB0C-5E866E398AE2}"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52B17-D7F4-403F-B8D3-22F1A4C3B28D}" type="slidenum">
              <a:rPr lang="en-US" smtClean="0"/>
              <a:t>‹#›</a:t>
            </a:fld>
            <a:endParaRPr lang="en-US"/>
          </a:p>
        </p:txBody>
      </p:sp>
    </p:spTree>
    <p:extLst>
      <p:ext uri="{BB962C8B-B14F-4D97-AF65-F5344CB8AC3E}">
        <p14:creationId xmlns:p14="http://schemas.microsoft.com/office/powerpoint/2010/main" val="3257752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eedpix.com/photo/913028/bread-baguette-foo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photos/selfie-portrait-phone-mobile-931908/"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Sir, we wish to see Jesus." (Joh 12:21 ESV)</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a:t>
            </a:fld>
            <a:endParaRPr lang="en-US"/>
          </a:p>
        </p:txBody>
      </p:sp>
    </p:spTree>
    <p:extLst>
      <p:ext uri="{BB962C8B-B14F-4D97-AF65-F5344CB8AC3E}">
        <p14:creationId xmlns:p14="http://schemas.microsoft.com/office/powerpoint/2010/main" val="21998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17</a:t>
            </a:fld>
            <a:endParaRPr lang="en-US"/>
          </a:p>
        </p:txBody>
      </p:sp>
    </p:spTree>
    <p:extLst>
      <p:ext uri="{BB962C8B-B14F-4D97-AF65-F5344CB8AC3E}">
        <p14:creationId xmlns:p14="http://schemas.microsoft.com/office/powerpoint/2010/main" val="3985440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18</a:t>
            </a:fld>
            <a:endParaRPr lang="en-US"/>
          </a:p>
        </p:txBody>
      </p:sp>
    </p:spTree>
    <p:extLst>
      <p:ext uri="{BB962C8B-B14F-4D97-AF65-F5344CB8AC3E}">
        <p14:creationId xmlns:p14="http://schemas.microsoft.com/office/powerpoint/2010/main" val="47525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19</a:t>
            </a:fld>
            <a:endParaRPr lang="en-US"/>
          </a:p>
        </p:txBody>
      </p:sp>
    </p:spTree>
    <p:extLst>
      <p:ext uri="{BB962C8B-B14F-4D97-AF65-F5344CB8AC3E}">
        <p14:creationId xmlns:p14="http://schemas.microsoft.com/office/powerpoint/2010/main" val="308474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20</a:t>
            </a:fld>
            <a:endParaRPr lang="en-US"/>
          </a:p>
        </p:txBody>
      </p:sp>
    </p:spTree>
    <p:extLst>
      <p:ext uri="{BB962C8B-B14F-4D97-AF65-F5344CB8AC3E}">
        <p14:creationId xmlns:p14="http://schemas.microsoft.com/office/powerpoint/2010/main" val="263209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21</a:t>
            </a:fld>
            <a:endParaRPr lang="en-US"/>
          </a:p>
        </p:txBody>
      </p:sp>
    </p:spTree>
    <p:extLst>
      <p:ext uri="{BB962C8B-B14F-4D97-AF65-F5344CB8AC3E}">
        <p14:creationId xmlns:p14="http://schemas.microsoft.com/office/powerpoint/2010/main" val="2243074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22</a:t>
            </a:fld>
            <a:endParaRPr lang="en-US"/>
          </a:p>
        </p:txBody>
      </p:sp>
    </p:spTree>
    <p:extLst>
      <p:ext uri="{BB962C8B-B14F-4D97-AF65-F5344CB8AC3E}">
        <p14:creationId xmlns:p14="http://schemas.microsoft.com/office/powerpoint/2010/main" val="172378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23</a:t>
            </a:fld>
            <a:endParaRPr lang="en-US"/>
          </a:p>
        </p:txBody>
      </p:sp>
    </p:spTree>
    <p:extLst>
      <p:ext uri="{BB962C8B-B14F-4D97-AF65-F5344CB8AC3E}">
        <p14:creationId xmlns:p14="http://schemas.microsoft.com/office/powerpoint/2010/main" val="263014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Sir, we wish to see Jesus." (Joh 12:21 ESV)</a:t>
            </a:r>
          </a:p>
          <a:p>
            <a:endParaRPr lang="en-US" sz="1200" b="0" i="0" u="none" strike="noStrike" kern="1200" baseline="0" dirty="0">
              <a:solidFill>
                <a:schemeClr val="tx1"/>
              </a:solidFill>
              <a:latin typeface="+mn-lt"/>
              <a:ea typeface="+mn-ea"/>
              <a:cs typeface="+mn-cs"/>
            </a:endParaRPr>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a:t>
            </a:fld>
            <a:endParaRPr lang="en-US"/>
          </a:p>
        </p:txBody>
      </p:sp>
    </p:spTree>
    <p:extLst>
      <p:ext uri="{BB962C8B-B14F-4D97-AF65-F5344CB8AC3E}">
        <p14:creationId xmlns:p14="http://schemas.microsoft.com/office/powerpoint/2010/main" val="176827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https://www.needpix.com/photo/913028/bread-baguette-food</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3</a:t>
            </a:fld>
            <a:endParaRPr lang="en-US"/>
          </a:p>
        </p:txBody>
      </p:sp>
    </p:spTree>
    <p:extLst>
      <p:ext uri="{BB962C8B-B14F-4D97-AF65-F5344CB8AC3E}">
        <p14:creationId xmlns:p14="http://schemas.microsoft.com/office/powerpoint/2010/main" val="1328670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11</a:t>
            </a:fld>
            <a:endParaRPr lang="en-US"/>
          </a:p>
        </p:txBody>
      </p:sp>
    </p:spTree>
    <p:extLst>
      <p:ext uri="{BB962C8B-B14F-4D97-AF65-F5344CB8AC3E}">
        <p14:creationId xmlns:p14="http://schemas.microsoft.com/office/powerpoint/2010/main" val="2133152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https://pixabay.com/photos/selfie-portrait-phone-mobile-931908/</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12</a:t>
            </a:fld>
            <a:endParaRPr lang="en-US"/>
          </a:p>
        </p:txBody>
      </p:sp>
    </p:spTree>
    <p:extLst>
      <p:ext uri="{BB962C8B-B14F-4D97-AF65-F5344CB8AC3E}">
        <p14:creationId xmlns:p14="http://schemas.microsoft.com/office/powerpoint/2010/main" val="290239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13</a:t>
            </a:fld>
            <a:endParaRPr lang="en-US"/>
          </a:p>
        </p:txBody>
      </p:sp>
    </p:spTree>
    <p:extLst>
      <p:ext uri="{BB962C8B-B14F-4D97-AF65-F5344CB8AC3E}">
        <p14:creationId xmlns:p14="http://schemas.microsoft.com/office/powerpoint/2010/main" val="114029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14</a:t>
            </a:fld>
            <a:endParaRPr lang="en-US"/>
          </a:p>
        </p:txBody>
      </p:sp>
    </p:spTree>
    <p:extLst>
      <p:ext uri="{BB962C8B-B14F-4D97-AF65-F5344CB8AC3E}">
        <p14:creationId xmlns:p14="http://schemas.microsoft.com/office/powerpoint/2010/main" val="1755803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15</a:t>
            </a:fld>
            <a:endParaRPr lang="en-US"/>
          </a:p>
        </p:txBody>
      </p:sp>
    </p:spTree>
    <p:extLst>
      <p:ext uri="{BB962C8B-B14F-4D97-AF65-F5344CB8AC3E}">
        <p14:creationId xmlns:p14="http://schemas.microsoft.com/office/powerpoint/2010/main" val="3094454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https://images.squarespace-cdn.com/content/53dd6676e4b0fedfbc26ea91/1464188407028-NNW94J9YBVJUZR6XII63/one-way-street-signs.jpg?content-type=image%2Fjpeg</a:t>
            </a:r>
          </a:p>
        </p:txBody>
      </p:sp>
      <p:sp>
        <p:nvSpPr>
          <p:cNvPr id="4" name="Slide Number Placeholder 3"/>
          <p:cNvSpPr>
            <a:spLocks noGrp="1"/>
          </p:cNvSpPr>
          <p:nvPr>
            <p:ph type="sldNum" sz="quarter" idx="5"/>
          </p:nvPr>
        </p:nvSpPr>
        <p:spPr/>
        <p:txBody>
          <a:bodyPr/>
          <a:lstStyle/>
          <a:p>
            <a:fld id="{CBB52B17-D7F4-403F-B8D3-22F1A4C3B28D}" type="slidenum">
              <a:rPr lang="en-US" smtClean="0"/>
              <a:t>16</a:t>
            </a:fld>
            <a:endParaRPr lang="en-US"/>
          </a:p>
        </p:txBody>
      </p:sp>
    </p:spTree>
    <p:extLst>
      <p:ext uri="{BB962C8B-B14F-4D97-AF65-F5344CB8AC3E}">
        <p14:creationId xmlns:p14="http://schemas.microsoft.com/office/powerpoint/2010/main" val="994858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descr="A picture containing indoor, sitting, looking, holding&#10;&#10;Description automatically generated">
            <a:extLst>
              <a:ext uri="{FF2B5EF4-FFF2-40B4-BE49-F238E27FC236}">
                <a16:creationId xmlns:a16="http://schemas.microsoft.com/office/drawing/2014/main" id="{6803B406-CBC6-42CB-9446-284C6BB8DD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573BE4A0-7E9F-4D12-A58E-686CD6A98E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C00DA5-7138-4C79-AD74-3080AAAD6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439F8B-CDBA-4596-AA13-4E516844055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A27657FD-4E99-4ED9-9FB9-49CF57D3B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3AC21-3C9E-4217-8008-A9DFD4A5F1DD}"/>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14" name="Picture 13" descr="A picture containing mirror, white, sitting, overhead&#10;&#10;Description automatically generated">
            <a:extLst>
              <a:ext uri="{FF2B5EF4-FFF2-40B4-BE49-F238E27FC236}">
                <a16:creationId xmlns:a16="http://schemas.microsoft.com/office/drawing/2014/main" id="{AA3BFD71-AB6A-4E94-B1B7-572C4B29D4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pic>
        <p:nvPicPr>
          <p:cNvPr id="15" name="Picture 14" descr="A person looking at the camera&#10;&#10;Description automatically generated">
            <a:extLst>
              <a:ext uri="{FF2B5EF4-FFF2-40B4-BE49-F238E27FC236}">
                <a16:creationId xmlns:a16="http://schemas.microsoft.com/office/drawing/2014/main" id="{3FB75E6A-CE9E-4D06-9FD2-823A470FE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6362" b="22357"/>
          <a:stretch/>
        </p:blipFill>
        <p:spPr>
          <a:xfrm>
            <a:off x="6871642" y="99291"/>
            <a:ext cx="5320358" cy="5324764"/>
          </a:xfrm>
          <a:prstGeom prst="rect">
            <a:avLst/>
          </a:prstGeom>
        </p:spPr>
      </p:pic>
    </p:spTree>
    <p:extLst>
      <p:ext uri="{BB962C8B-B14F-4D97-AF65-F5344CB8AC3E}">
        <p14:creationId xmlns:p14="http://schemas.microsoft.com/office/powerpoint/2010/main" val="62097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1D56-54C9-48D0-80C0-911F27125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2F55A-2B28-4B27-9913-9A370AAD7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A3657-9FBF-4E60-9B15-4ECDCA8AB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7FB4B5-2C34-4AB5-87A9-721A182240AB}"/>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9BAE61A2-9BD6-48B9-AE8A-FD861D9BF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A722B-72F5-46BF-89E9-A10FB364D4C1}"/>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404863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5D65-E927-4272-BA92-8DCB5ED4A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CCB764-55AD-4E38-A4E8-A313B1518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402153-1E87-4D95-9FC9-3AA931B57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8CAF-8C8F-48E7-9AA6-FA090E473D36}"/>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B1DB8026-32A7-47A5-BDEB-814A92C4B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86CE8-9CFB-4A79-BD5D-F13C2522EFF5}"/>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2476053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DF9B-DA57-4B80-AF94-507EDBEA4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7D19F7-14B5-430B-8FFD-7C42DC11C3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D7494-0FAE-4608-B1C0-6DA97FFDA33B}"/>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D625B992-89D2-4EE6-BBE1-DA78D47D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6D615-9634-4CB1-B4A4-389AB9CAE011}"/>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1204519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E70C24-34AA-45D0-B358-17606DC16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A3E6E6-AB24-4AF9-9D4B-F44576B018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614FC-3B07-4A4E-B4BC-1E3688FF082A}"/>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BC3821AA-3489-4914-B087-8F8F73270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73864-97BA-4F99-BFB4-A3D7423DCA7E}"/>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245660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7183-B77C-4DB9-B895-DA2527641A1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7" name="Picture 6" descr="A picture containing mirror, white, sitting, overhead&#10;&#10;Description automatically generated">
            <a:extLst>
              <a:ext uri="{FF2B5EF4-FFF2-40B4-BE49-F238E27FC236}">
                <a16:creationId xmlns:a16="http://schemas.microsoft.com/office/drawing/2014/main" id="{F8E4D561-C695-42B6-95AA-84A6FC3291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spTree>
    <p:extLst>
      <p:ext uri="{BB962C8B-B14F-4D97-AF65-F5344CB8AC3E}">
        <p14:creationId xmlns:p14="http://schemas.microsoft.com/office/powerpoint/2010/main" val="138631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9" name="Picture 18" descr="A picture containing indoor, sitting, looking, holding&#10;&#10;Description automatically generated">
            <a:extLst>
              <a:ext uri="{FF2B5EF4-FFF2-40B4-BE49-F238E27FC236}">
                <a16:creationId xmlns:a16="http://schemas.microsoft.com/office/drawing/2014/main" id="{75510594-A874-4BBA-8C42-27C6F190FF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2D627183-B77C-4DB9-B895-DA2527641A18}"/>
              </a:ext>
            </a:extLst>
          </p:cNvPr>
          <p:cNvSpPr>
            <a:spLocks noGrp="1"/>
          </p:cNvSpPr>
          <p:nvPr>
            <p:ph type="title"/>
          </p:nvPr>
        </p:nvSpPr>
        <p:spPr/>
        <p:txBody>
          <a:bodyPr>
            <a:noAutofit/>
          </a:bodyPr>
          <a:lstStyle>
            <a:lvl1pPr>
              <a:defRPr sz="6000"/>
            </a:lvl1pPr>
          </a:lstStyle>
          <a:p>
            <a:r>
              <a:rPr lang="en-US" dirty="0"/>
              <a:t>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12" name="Picture 11" descr="A picture containing mirror, white, sitting, overhead&#10;&#10;Description automatically generated">
            <a:extLst>
              <a:ext uri="{FF2B5EF4-FFF2-40B4-BE49-F238E27FC236}">
                <a16:creationId xmlns:a16="http://schemas.microsoft.com/office/drawing/2014/main" id="{09428CAA-B7E7-4DCB-B1B8-D86B49D3E9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spTree>
    <p:extLst>
      <p:ext uri="{BB962C8B-B14F-4D97-AF65-F5344CB8AC3E}">
        <p14:creationId xmlns:p14="http://schemas.microsoft.com/office/powerpoint/2010/main" val="188565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7183-B77C-4DB9-B895-DA2527641A18}"/>
              </a:ext>
            </a:extLst>
          </p:cNvPr>
          <p:cNvSpPr>
            <a:spLocks noGrp="1"/>
          </p:cNvSpPr>
          <p:nvPr>
            <p:ph type="title" hasCustomPrompt="1"/>
          </p:nvPr>
        </p:nvSpPr>
        <p:spPr>
          <a:xfrm>
            <a:off x="73892" y="-1"/>
            <a:ext cx="12118108" cy="1228437"/>
          </a:xfrm>
        </p:spPr>
        <p:txBody>
          <a:bodyPr>
            <a:noAutofit/>
          </a:bodyPr>
          <a:lstStyle>
            <a:lvl1pPr algn="l">
              <a:defRPr sz="6000"/>
            </a:lvl1pPr>
          </a:lstStyle>
          <a:p>
            <a:r>
              <a:rPr lang="en-US" dirty="0"/>
              <a:t>  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a:xfrm>
            <a:off x="341745" y="1533236"/>
            <a:ext cx="11573163" cy="4643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414147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C109-1675-453B-967C-D542EE035F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5E0457-032D-4E76-97A5-22DA394F2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38F56-2F24-449D-AD32-7F10F9C5E203}"/>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424F65B8-3B71-4E3B-9FEA-CF2ED137A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810D3-2B8D-4533-8005-0754D79714D2}"/>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131221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5EAD-A1A9-41AD-8E0A-21E19D4FD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685B9-6769-4E10-BF0E-FAD0253CDB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E2329F-9A3B-460C-88E1-414EFBE8F1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486162-9CFB-49E0-859E-FC5A596FC71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65588C79-1B2F-4458-8798-5D0377C70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FDD16-66E3-4114-9D79-6190699B78D5}"/>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47032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147C8-B0B8-4744-81C3-1B55E27FAFFC}"/>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F098F62-6528-4119-820A-CF6340C03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1D0E2-077E-47F7-AD60-BA73BAFE7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050F98-FBC6-439C-A4B3-23FB643F5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F15DFF-3CA6-45AB-9B25-F6EE34004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63C53-66DC-4B43-BBB6-32A81064DDE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8" name="Footer Placeholder 7">
            <a:extLst>
              <a:ext uri="{FF2B5EF4-FFF2-40B4-BE49-F238E27FC236}">
                <a16:creationId xmlns:a16="http://schemas.microsoft.com/office/drawing/2014/main" id="{253D70FD-381C-4A43-859A-6D09DFDF67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28D0AE-B6A6-4928-A6D0-3334C1F11EE8}"/>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24006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D4CA-4243-4F5F-9526-497459B112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81031-D837-4D2D-B89D-38A3ECAEE5AE}"/>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4" name="Footer Placeholder 3">
            <a:extLst>
              <a:ext uri="{FF2B5EF4-FFF2-40B4-BE49-F238E27FC236}">
                <a16:creationId xmlns:a16="http://schemas.microsoft.com/office/drawing/2014/main" id="{7F5A2924-B8B8-4EA1-99C1-F178EBE0E1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8BD223-9DD9-4E1E-AD1F-C11758865FD3}"/>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05373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D1FC8-32D0-42A0-A13E-E9DF52D5C6D4}"/>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3" name="Footer Placeholder 2">
            <a:extLst>
              <a:ext uri="{FF2B5EF4-FFF2-40B4-BE49-F238E27FC236}">
                <a16:creationId xmlns:a16="http://schemas.microsoft.com/office/drawing/2014/main" id="{D0E3076A-7297-40B5-86A5-DE3DA88365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DF267E-6DFC-43A2-954B-D6144D831929}"/>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838643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mirror, light&#10;&#10;Description automatically generated">
            <a:extLst>
              <a:ext uri="{FF2B5EF4-FFF2-40B4-BE49-F238E27FC236}">
                <a16:creationId xmlns:a16="http://schemas.microsoft.com/office/drawing/2014/main" id="{834C8F14-7BA4-4629-8290-039C17A4F5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3E1D15B4-0DB5-46C5-B908-81DCC442410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2"/>
            <a:ext cx="12344400" cy="6858002"/>
          </a:xfrm>
          <a:prstGeom prst="rect">
            <a:avLst/>
          </a:prstGeom>
        </p:spPr>
      </p:pic>
      <p:sp>
        <p:nvSpPr>
          <p:cNvPr id="2" name="Title Placeholder 1">
            <a:extLst>
              <a:ext uri="{FF2B5EF4-FFF2-40B4-BE49-F238E27FC236}">
                <a16:creationId xmlns:a16="http://schemas.microsoft.com/office/drawing/2014/main" id="{C0717B1E-C0DA-4EC8-A191-0801DF8AD59E}"/>
              </a:ext>
            </a:extLst>
          </p:cNvPr>
          <p:cNvSpPr>
            <a:spLocks noGrp="1"/>
          </p:cNvSpPr>
          <p:nvPr>
            <p:ph type="title"/>
          </p:nvPr>
        </p:nvSpPr>
        <p:spPr>
          <a:xfrm>
            <a:off x="73892" y="-1"/>
            <a:ext cx="7259782" cy="122843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AF58B10-0BBF-4D3A-91AF-3799CF77D937}"/>
              </a:ext>
            </a:extLst>
          </p:cNvPr>
          <p:cNvSpPr>
            <a:spLocks noGrp="1"/>
          </p:cNvSpPr>
          <p:nvPr>
            <p:ph type="body" idx="1"/>
          </p:nvPr>
        </p:nvSpPr>
        <p:spPr>
          <a:xfrm>
            <a:off x="341746" y="1533236"/>
            <a:ext cx="7811654" cy="46437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CD50A0-6ABF-42B4-A29B-8FF27BB08E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ECF38702-9533-4CAB-956A-098856863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273D53-64CE-42A3-B10F-27305CE360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45F08-EE30-4908-BB2F-9D147742E20D}" type="slidenum">
              <a:rPr lang="en-US" smtClean="0"/>
              <a:t>‹#›</a:t>
            </a:fld>
            <a:endParaRPr lang="en-US"/>
          </a:p>
        </p:txBody>
      </p:sp>
    </p:spTree>
    <p:extLst>
      <p:ext uri="{BB962C8B-B14F-4D97-AF65-F5344CB8AC3E}">
        <p14:creationId xmlns:p14="http://schemas.microsoft.com/office/powerpoint/2010/main" val="2355893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b="1" dirty="0">
                <a:solidFill>
                  <a:schemeClr val="bg1"/>
                </a:solidFill>
              </a:rPr>
              <a:t>Seeing  </a:t>
            </a:r>
            <a:br>
              <a:rPr lang="en-US" sz="7200" b="1" dirty="0">
                <a:solidFill>
                  <a:schemeClr val="bg1"/>
                </a:solidFill>
              </a:rPr>
            </a:br>
            <a:r>
              <a:rPr lang="en-US" sz="7200" b="1" dirty="0">
                <a:solidFill>
                  <a:schemeClr val="bg1"/>
                </a:solidFill>
              </a:rPr>
              <a:t> Jesus as</a:t>
            </a:r>
            <a:br>
              <a:rPr lang="en-US" sz="7200" b="1" dirty="0">
                <a:solidFill>
                  <a:schemeClr val="bg1"/>
                </a:solidFill>
              </a:rPr>
            </a:br>
            <a:r>
              <a:rPr lang="en-US" sz="8800" b="1" dirty="0">
                <a:solidFill>
                  <a:schemeClr val="bg1"/>
                </a:solidFill>
              </a:rPr>
              <a:t>He Saw</a:t>
            </a:r>
            <a:br>
              <a:rPr lang="en-US" sz="7200" b="1" dirty="0">
                <a:solidFill>
                  <a:schemeClr val="bg1"/>
                </a:solidFill>
              </a:rPr>
            </a:br>
            <a:r>
              <a:rPr lang="en-US" sz="7200" b="1" dirty="0">
                <a:solidFill>
                  <a:schemeClr val="bg1"/>
                </a:solidFill>
              </a:rPr>
              <a:t> </a:t>
            </a:r>
            <a:r>
              <a:rPr lang="en-US" sz="11000" b="1" dirty="0">
                <a:solidFill>
                  <a:schemeClr val="bg1"/>
                </a:solidFill>
              </a:rPr>
              <a:t>Himself</a:t>
            </a:r>
          </a:p>
        </p:txBody>
      </p:sp>
      <p:pic>
        <p:nvPicPr>
          <p:cNvPr id="3" name="Picture 2">
            <a:extLst>
              <a:ext uri="{FF2B5EF4-FFF2-40B4-BE49-F238E27FC236}">
                <a16:creationId xmlns:a16="http://schemas.microsoft.com/office/drawing/2014/main" id="{CD3DADB2-3987-4853-9FE9-792677DCC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355599" y="258388"/>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469221"/>
      </p:ext>
    </p:extLst>
  </p:cSld>
  <p:clrMapOvr>
    <a:masterClrMapping/>
  </p:clrMapOvr>
  <mc:AlternateContent xmlns:mc="http://schemas.openxmlformats.org/markup-compatibility/2006">
    <mc:Choice xmlns:p14="http://schemas.microsoft.com/office/powerpoint/2010/main" Requires="p14">
      <p:transition p14:dur="400">
        <p:circle/>
      </p:transition>
    </mc:Choice>
    <mc:Fallback>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looking at the camera&#10;&#10;Description automatically generated">
            <a:extLst>
              <a:ext uri="{FF2B5EF4-FFF2-40B4-BE49-F238E27FC236}">
                <a16:creationId xmlns:a16="http://schemas.microsoft.com/office/drawing/2014/main" id="{EDDF953F-D9F2-4F7D-804F-177DC978861B}"/>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838243" y="2129796"/>
            <a:ext cx="8622020" cy="4728204"/>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dirty="0"/>
              <a:t>5. Worth </a:t>
            </a:r>
            <a:r>
              <a:rPr lang="en-US" u="sng" dirty="0">
                <a:effectLst>
                  <a:glow rad="127000">
                    <a:srgbClr val="C00000"/>
                  </a:glow>
                  <a:outerShdw blurRad="38100" dist="38100" dir="2700000" algn="tl">
                    <a:srgbClr val="000000">
                      <a:alpha val="43137"/>
                    </a:srgbClr>
                  </a:outerShdw>
                </a:effectLst>
              </a:rPr>
              <a:t>Pursuin</a:t>
            </a:r>
            <a:r>
              <a:rPr lang="en-US" dirty="0">
                <a:effectLst>
                  <a:glow rad="127000">
                    <a:srgbClr val="C00000"/>
                  </a:glow>
                  <a:outerShdw blurRad="38100" dist="38100" dir="2700000" algn="tl">
                    <a:srgbClr val="000000">
                      <a:alpha val="43137"/>
                    </a:srgbClr>
                  </a:outerShdw>
                </a:effectLst>
              </a:rPr>
              <a:t>g</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dirty="0"/>
              <a:t> </a:t>
            </a:r>
            <a:r>
              <a:rPr lang="en-US" baseline="30000" dirty="0"/>
              <a:t>24</a:t>
            </a:r>
            <a:r>
              <a:rPr lang="en-US" dirty="0"/>
              <a:t> So when the crowd saw that </a:t>
            </a:r>
            <a:br>
              <a:rPr lang="en-US" dirty="0"/>
            </a:br>
            <a:r>
              <a:rPr lang="en-US" dirty="0"/>
              <a:t>Jesus was not there … they … </a:t>
            </a:r>
            <a:br>
              <a:rPr lang="en-US" dirty="0"/>
            </a:br>
            <a:r>
              <a:rPr lang="en-US" dirty="0"/>
              <a:t>got into the boats and went … </a:t>
            </a:r>
            <a:r>
              <a:rPr lang="en-US" dirty="0">
                <a:effectLst>
                  <a:glow rad="127000">
                    <a:srgbClr val="C00000"/>
                  </a:glow>
                  <a:outerShdw blurRad="38100" dist="38100" dir="2700000" algn="tl">
                    <a:srgbClr val="000000">
                      <a:alpha val="43137"/>
                    </a:srgbClr>
                  </a:outerShdw>
                </a:effectLst>
              </a:rPr>
              <a:t>seeking Jesus</a:t>
            </a:r>
            <a:r>
              <a:rPr lang="en-US" dirty="0"/>
              <a:t>.</a:t>
            </a:r>
            <a:r>
              <a:rPr lang="en-US" baseline="30000" dirty="0"/>
              <a:t>25</a:t>
            </a:r>
            <a:r>
              <a:rPr lang="en-US" dirty="0"/>
              <a:t> When they </a:t>
            </a:r>
            <a:br>
              <a:rPr lang="en-US" dirty="0"/>
            </a:br>
            <a:r>
              <a:rPr lang="en-US" dirty="0"/>
              <a:t>found him on the other side of </a:t>
            </a:r>
            <a:br>
              <a:rPr lang="en-US" dirty="0"/>
            </a:br>
            <a:r>
              <a:rPr lang="en-US" dirty="0"/>
              <a:t>the sea, they said </a:t>
            </a:r>
            <a:br>
              <a:rPr lang="en-US" dirty="0"/>
            </a:br>
            <a:r>
              <a:rPr lang="en-US" dirty="0"/>
              <a:t>to him, "Rabbi, when did you </a:t>
            </a:r>
            <a:br>
              <a:rPr lang="en-US" dirty="0"/>
            </a:br>
            <a:r>
              <a:rPr lang="en-US" dirty="0"/>
              <a:t>come here?"</a:t>
            </a:r>
          </a:p>
        </p:txBody>
      </p:sp>
      <p:pic>
        <p:nvPicPr>
          <p:cNvPr id="5" name="Picture 4" descr="A person holding his hands up&#10;&#10;Description automatically generated">
            <a:extLst>
              <a:ext uri="{FF2B5EF4-FFF2-40B4-BE49-F238E27FC236}">
                <a16:creationId xmlns:a16="http://schemas.microsoft.com/office/drawing/2014/main" id="{1461F185-62A4-4AD1-9FC1-E1532CD97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36408">
            <a:off x="6096000" y="-497305"/>
            <a:ext cx="7440813" cy="6450800"/>
          </a:xfrm>
          <a:prstGeom prst="rect">
            <a:avLst/>
          </a:prstGeom>
        </p:spPr>
      </p:pic>
    </p:spTree>
    <p:extLst>
      <p:ext uri="{BB962C8B-B14F-4D97-AF65-F5344CB8AC3E}">
        <p14:creationId xmlns:p14="http://schemas.microsoft.com/office/powerpoint/2010/main" val="339559406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looking, holding&#10;&#10;Description automatically generated">
            <a:extLst>
              <a:ext uri="{FF2B5EF4-FFF2-40B4-BE49-F238E27FC236}">
                <a16:creationId xmlns:a16="http://schemas.microsoft.com/office/drawing/2014/main" id="{843395D4-5D05-424A-89CA-F6C8D5E6A451}"/>
              </a:ext>
            </a:extLst>
          </p:cNvPr>
          <p:cNvPicPr>
            <a:picLocks noChangeAspect="1"/>
          </p:cNvPicPr>
          <p:nvPr/>
        </p:nvPicPr>
        <p:blipFill rotWithShape="1">
          <a:blip r:embed="rId3">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dirty="0"/>
              <a:t>How Jesus Saw Them</a:t>
            </a:r>
          </a:p>
        </p:txBody>
      </p:sp>
      <p:pic>
        <p:nvPicPr>
          <p:cNvPr id="6" name="Content Placeholder 5" descr="A group of people posing for the camera&#10;&#10;Description automatically generated">
            <a:extLst>
              <a:ext uri="{FF2B5EF4-FFF2-40B4-BE49-F238E27FC236}">
                <a16:creationId xmlns:a16="http://schemas.microsoft.com/office/drawing/2014/main" id="{3C4BABFB-F97F-4136-86A6-8845173EDFB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97379" y="-704709"/>
            <a:ext cx="6530188" cy="6218403"/>
          </a:xfrm>
        </p:spPr>
      </p:pic>
    </p:spTree>
    <p:extLst>
      <p:ext uri="{BB962C8B-B14F-4D97-AF65-F5344CB8AC3E}">
        <p14:creationId xmlns:p14="http://schemas.microsoft.com/office/powerpoint/2010/main" val="378516154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looking, holding&#10;&#10;Description automatically generated">
            <a:extLst>
              <a:ext uri="{FF2B5EF4-FFF2-40B4-BE49-F238E27FC236}">
                <a16:creationId xmlns:a16="http://schemas.microsoft.com/office/drawing/2014/main" id="{B3D573AB-9554-4B07-AAE2-B3811CA4D13D}"/>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u="sng" dirty="0">
                <a:effectLst>
                  <a:glow rad="127000">
                    <a:srgbClr val="C00000"/>
                  </a:glow>
                  <a:outerShdw blurRad="38100" dist="38100" dir="2700000" algn="tl">
                    <a:srgbClr val="000000">
                      <a:alpha val="43137"/>
                    </a:srgbClr>
                  </a:outerShdw>
                </a:effectLst>
              </a:rPr>
              <a:t>Selfie</a:t>
            </a:r>
            <a:r>
              <a:rPr lang="en-US" dirty="0"/>
              <a:t> Generation</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baseline="30000" dirty="0"/>
              <a:t>26</a:t>
            </a:r>
            <a:r>
              <a:rPr lang="en-US" dirty="0"/>
              <a:t> Jesus answered them, </a:t>
            </a:r>
            <a:br>
              <a:rPr lang="en-US" dirty="0"/>
            </a:br>
            <a:r>
              <a:rPr lang="en-US" dirty="0"/>
              <a:t>"Truly, truly, I say to you, </a:t>
            </a:r>
            <a:r>
              <a:rPr lang="en-US" dirty="0">
                <a:effectLst>
                  <a:glow rad="127000">
                    <a:srgbClr val="C00000"/>
                  </a:glow>
                  <a:outerShdw blurRad="38100" dist="38100" dir="2700000" algn="tl">
                    <a:srgbClr val="000000">
                      <a:alpha val="43137"/>
                    </a:srgbClr>
                  </a:outerShdw>
                </a:effectLst>
              </a:rPr>
              <a:t>you </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are seeking me</a:t>
            </a:r>
            <a:r>
              <a:rPr lang="en-US" dirty="0"/>
              <a:t>, not because </a:t>
            </a:r>
            <a:br>
              <a:rPr lang="en-US" dirty="0"/>
            </a:br>
            <a:r>
              <a:rPr lang="en-US" dirty="0"/>
              <a:t>you saw signs, but </a:t>
            </a:r>
            <a:r>
              <a:rPr lang="en-US" dirty="0">
                <a:effectLst>
                  <a:glow rad="127000">
                    <a:srgbClr val="C00000"/>
                  </a:glow>
                  <a:outerShdw blurRad="38100" dist="38100" dir="2700000" algn="tl">
                    <a:srgbClr val="000000">
                      <a:alpha val="43137"/>
                    </a:srgbClr>
                  </a:outerShdw>
                </a:effectLst>
              </a:rPr>
              <a:t>because you </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ate your fill</a:t>
            </a:r>
            <a:r>
              <a:rPr lang="en-US" dirty="0">
                <a:solidFill>
                  <a:srgbClr val="FFFF00"/>
                </a:solidFill>
              </a:rPr>
              <a:t> </a:t>
            </a:r>
            <a:r>
              <a:rPr lang="en-US" dirty="0"/>
              <a:t>of the loaves. </a:t>
            </a:r>
          </a:p>
        </p:txBody>
      </p:sp>
      <p:pic>
        <p:nvPicPr>
          <p:cNvPr id="5" name="Picture 4" descr="A hand holding a cellphone&#10;&#10;Description automatically generated">
            <a:extLst>
              <a:ext uri="{FF2B5EF4-FFF2-40B4-BE49-F238E27FC236}">
                <a16:creationId xmlns:a16="http://schemas.microsoft.com/office/drawing/2014/main" id="{DB93A4E2-5905-4C51-BD99-F96A8BA3A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771" y="-544559"/>
            <a:ext cx="6638821" cy="5744356"/>
          </a:xfrm>
          <a:prstGeom prst="rect">
            <a:avLst/>
          </a:prstGeom>
        </p:spPr>
      </p:pic>
    </p:spTree>
    <p:extLst>
      <p:ext uri="{BB962C8B-B14F-4D97-AF65-F5344CB8AC3E}">
        <p14:creationId xmlns:p14="http://schemas.microsoft.com/office/powerpoint/2010/main" val="39534231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looking, holding&#10;&#10;Description automatically generated">
            <a:extLst>
              <a:ext uri="{FF2B5EF4-FFF2-40B4-BE49-F238E27FC236}">
                <a16:creationId xmlns:a16="http://schemas.microsoft.com/office/drawing/2014/main" id="{AE603805-658B-4DBE-A61A-557A88D7F2D1}"/>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dirty="0"/>
              <a:t>Spiritual </a:t>
            </a:r>
            <a:r>
              <a:rPr lang="en-US" u="sng" dirty="0">
                <a:effectLst>
                  <a:glow rad="127000">
                    <a:srgbClr val="C00000"/>
                  </a:glow>
                  <a:outerShdw blurRad="38100" dist="38100" dir="2700000" algn="tl">
                    <a:srgbClr val="000000">
                      <a:alpha val="43137"/>
                    </a:srgbClr>
                  </a:outerShdw>
                </a:effectLst>
              </a:rPr>
              <a:t>Freeloaders</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baseline="30000" dirty="0"/>
              <a:t>27</a:t>
            </a:r>
            <a:r>
              <a:rPr lang="en-US" dirty="0"/>
              <a:t> </a:t>
            </a:r>
            <a:r>
              <a:rPr lang="en-US" dirty="0">
                <a:effectLst>
                  <a:glow rad="127000">
                    <a:srgbClr val="C00000"/>
                  </a:glow>
                  <a:outerShdw blurRad="38100" dist="38100" dir="2700000" algn="tl">
                    <a:srgbClr val="000000">
                      <a:alpha val="43137"/>
                    </a:srgbClr>
                  </a:outerShdw>
                </a:effectLst>
              </a:rPr>
              <a:t>Do not labor for the food </a:t>
            </a:r>
            <a:br>
              <a:rPr lang="en-US" dirty="0">
                <a:effectLst>
                  <a:glow rad="127000">
                    <a:srgbClr val="C00000"/>
                  </a:glow>
                  <a:outerShdw blurRad="38100" dist="38100" dir="2700000" algn="tl">
                    <a:srgbClr val="000000">
                      <a:alpha val="43137"/>
                    </a:srgbClr>
                  </a:outerShdw>
                </a:effectLst>
              </a:rPr>
            </a:br>
            <a:r>
              <a:rPr lang="en-US" dirty="0">
                <a:effectLst>
                  <a:glow rad="127000">
                    <a:srgbClr val="C00000"/>
                  </a:glow>
                  <a:outerShdw blurRad="38100" dist="38100" dir="2700000" algn="tl">
                    <a:srgbClr val="000000">
                      <a:alpha val="43137"/>
                    </a:srgbClr>
                  </a:outerShdw>
                </a:effectLst>
              </a:rPr>
              <a:t>that perishes</a:t>
            </a:r>
            <a:r>
              <a:rPr lang="en-US" dirty="0"/>
              <a:t>, but for the food </a:t>
            </a:r>
            <a:br>
              <a:rPr lang="en-US" dirty="0"/>
            </a:br>
            <a:r>
              <a:rPr lang="en-US" dirty="0"/>
              <a:t>that endures to eternal life, </a:t>
            </a:r>
            <a:br>
              <a:rPr lang="en-US" dirty="0"/>
            </a:br>
            <a:r>
              <a:rPr lang="en-US" dirty="0"/>
              <a:t>which the Son of Man will give </a:t>
            </a:r>
            <a:br>
              <a:rPr lang="en-US" dirty="0"/>
            </a:br>
            <a:r>
              <a:rPr lang="en-US" dirty="0"/>
              <a:t>to you.  For on him God the </a:t>
            </a:r>
            <a:br>
              <a:rPr lang="en-US" dirty="0"/>
            </a:br>
            <a:r>
              <a:rPr lang="en-US" dirty="0"/>
              <a:t>Father has set his seal."</a:t>
            </a:r>
          </a:p>
        </p:txBody>
      </p:sp>
      <p:pic>
        <p:nvPicPr>
          <p:cNvPr id="5" name="Picture 4" descr="A picture containing person, outdoor, man, holding&#10;&#10;Description automatically generated">
            <a:extLst>
              <a:ext uri="{FF2B5EF4-FFF2-40B4-BE49-F238E27FC236}">
                <a16:creationId xmlns:a16="http://schemas.microsoft.com/office/drawing/2014/main" id="{F14F2317-4ED6-4877-9925-7D0F4123F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049" y="-681037"/>
            <a:ext cx="6110592" cy="6005801"/>
          </a:xfrm>
          <a:prstGeom prst="rect">
            <a:avLst/>
          </a:prstGeom>
        </p:spPr>
      </p:pic>
    </p:spTree>
    <p:extLst>
      <p:ext uri="{BB962C8B-B14F-4D97-AF65-F5344CB8AC3E}">
        <p14:creationId xmlns:p14="http://schemas.microsoft.com/office/powerpoint/2010/main" val="81635355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looking, holding&#10;&#10;Description automatically generated">
            <a:extLst>
              <a:ext uri="{FF2B5EF4-FFF2-40B4-BE49-F238E27FC236}">
                <a16:creationId xmlns:a16="http://schemas.microsoft.com/office/drawing/2014/main" id="{00AEF691-02EC-4B44-A4ED-EFBEEAC18DAC}"/>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u="sng" dirty="0">
                <a:effectLst>
                  <a:glow rad="127000">
                    <a:srgbClr val="C00000"/>
                  </a:glow>
                  <a:outerShdw blurRad="38100" dist="38100" dir="2700000" algn="tl">
                    <a:srgbClr val="000000">
                      <a:alpha val="43137"/>
                    </a:srgbClr>
                  </a:outerShdw>
                </a:effectLst>
              </a:rPr>
              <a:t>Contentious</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dirty="0"/>
              <a:t> </a:t>
            </a:r>
            <a:r>
              <a:rPr lang="en-US" baseline="30000" dirty="0"/>
              <a:t>28</a:t>
            </a:r>
            <a:r>
              <a:rPr lang="en-US" dirty="0"/>
              <a:t> Then they said to him, </a:t>
            </a:r>
            <a:br>
              <a:rPr lang="en-US" dirty="0"/>
            </a:br>
            <a:r>
              <a:rPr lang="en-US" dirty="0"/>
              <a:t>"</a:t>
            </a:r>
            <a:r>
              <a:rPr lang="en-US" dirty="0">
                <a:effectLst>
                  <a:glow rad="127000">
                    <a:srgbClr val="C00000"/>
                  </a:glow>
                  <a:outerShdw blurRad="38100" dist="38100" dir="2700000" algn="tl">
                    <a:srgbClr val="000000">
                      <a:alpha val="43137"/>
                    </a:srgbClr>
                  </a:outerShdw>
                </a:effectLst>
              </a:rPr>
              <a:t>What must we do</a:t>
            </a:r>
            <a:r>
              <a:rPr lang="en-US" dirty="0"/>
              <a:t>, to be </a:t>
            </a:r>
            <a:br>
              <a:rPr lang="en-US" dirty="0"/>
            </a:br>
            <a:r>
              <a:rPr lang="en-US" dirty="0"/>
              <a:t>doing the works of God?" </a:t>
            </a:r>
            <a:br>
              <a:rPr lang="en-US" dirty="0"/>
            </a:br>
            <a:r>
              <a:rPr lang="en-US" baseline="30000" dirty="0"/>
              <a:t>29</a:t>
            </a:r>
            <a:r>
              <a:rPr lang="en-US" dirty="0"/>
              <a:t> Jesus answered them, </a:t>
            </a:r>
            <a:br>
              <a:rPr lang="en-US" dirty="0"/>
            </a:br>
            <a:r>
              <a:rPr lang="en-US" dirty="0"/>
              <a:t>"This is the work of God, that </a:t>
            </a:r>
            <a:br>
              <a:rPr lang="en-US" dirty="0"/>
            </a:br>
            <a:r>
              <a:rPr lang="en-US" dirty="0"/>
              <a:t>you believe in him whom he has sent."</a:t>
            </a:r>
          </a:p>
        </p:txBody>
      </p:sp>
      <p:pic>
        <p:nvPicPr>
          <p:cNvPr id="5" name="Picture 4" descr="A person wearing a hat&#10;&#10;Description automatically generated">
            <a:extLst>
              <a:ext uri="{FF2B5EF4-FFF2-40B4-BE49-F238E27FC236}">
                <a16:creationId xmlns:a16="http://schemas.microsoft.com/office/drawing/2014/main" id="{940C7779-ADEC-4D61-A41A-35EFAB42D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408" y="-914400"/>
            <a:ext cx="6921500" cy="6858000"/>
          </a:xfrm>
          <a:prstGeom prst="rect">
            <a:avLst/>
          </a:prstGeom>
        </p:spPr>
      </p:pic>
    </p:spTree>
    <p:extLst>
      <p:ext uri="{BB962C8B-B14F-4D97-AF65-F5344CB8AC3E}">
        <p14:creationId xmlns:p14="http://schemas.microsoft.com/office/powerpoint/2010/main" val="381155221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looking, holding&#10;&#10;Description automatically generated">
            <a:extLst>
              <a:ext uri="{FF2B5EF4-FFF2-40B4-BE49-F238E27FC236}">
                <a16:creationId xmlns:a16="http://schemas.microsoft.com/office/drawing/2014/main" id="{7E9CABE4-EF77-413D-9833-D8E4D56FF169}"/>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u="sng" dirty="0">
                <a:effectLst>
                  <a:glow rad="127000">
                    <a:srgbClr val="C00000"/>
                  </a:glow>
                  <a:outerShdw blurRad="38100" dist="38100" dir="2700000" algn="tl">
                    <a:srgbClr val="000000">
                      <a:alpha val="43137"/>
                    </a:srgbClr>
                  </a:outerShdw>
                </a:effectLst>
              </a:rPr>
              <a:t>Arro</a:t>
            </a:r>
            <a:r>
              <a:rPr lang="en-US" dirty="0">
                <a:effectLst>
                  <a:glow rad="127000">
                    <a:srgbClr val="C00000"/>
                  </a:glow>
                  <a:outerShdw blurRad="38100" dist="38100" dir="2700000" algn="tl">
                    <a:srgbClr val="000000">
                      <a:alpha val="43137"/>
                    </a:srgbClr>
                  </a:outerShdw>
                </a:effectLst>
              </a:rPr>
              <a:t>g</a:t>
            </a:r>
            <a:r>
              <a:rPr lang="en-US" u="sng" dirty="0">
                <a:effectLst>
                  <a:glow rad="127000">
                    <a:srgbClr val="C00000"/>
                  </a:glow>
                  <a:outerShdw blurRad="38100" dist="38100" dir="2700000" algn="tl">
                    <a:srgbClr val="000000">
                      <a:alpha val="43137"/>
                    </a:srgbClr>
                  </a:outerShdw>
                </a:effectLst>
              </a:rPr>
              <a:t>ant</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a:xfrm>
            <a:off x="341745" y="1048872"/>
            <a:ext cx="8291267" cy="5128092"/>
          </a:xfrm>
        </p:spPr>
        <p:txBody>
          <a:bodyPr/>
          <a:lstStyle/>
          <a:p>
            <a:r>
              <a:rPr lang="en-US" baseline="30000" dirty="0"/>
              <a:t>30</a:t>
            </a:r>
            <a:r>
              <a:rPr lang="en-US" dirty="0"/>
              <a:t> So they said to him, "Then </a:t>
            </a:r>
            <a:br>
              <a:rPr lang="en-US" dirty="0"/>
            </a:br>
            <a:r>
              <a:rPr lang="en-US" dirty="0">
                <a:effectLst>
                  <a:glow rad="127000">
                    <a:srgbClr val="C00000"/>
                  </a:glow>
                  <a:outerShdw blurRad="38100" dist="38100" dir="2700000" algn="tl">
                    <a:srgbClr val="000000">
                      <a:alpha val="43137"/>
                    </a:srgbClr>
                  </a:outerShdw>
                </a:effectLst>
              </a:rPr>
              <a:t>what sign do you do</a:t>
            </a:r>
            <a:r>
              <a:rPr lang="en-US" dirty="0"/>
              <a:t>, that we </a:t>
            </a:r>
            <a:br>
              <a:rPr lang="en-US" dirty="0"/>
            </a:br>
            <a:r>
              <a:rPr lang="en-US" dirty="0"/>
              <a:t>may see and believe you? </a:t>
            </a:r>
            <a:br>
              <a:rPr lang="en-US" dirty="0"/>
            </a:br>
            <a:r>
              <a:rPr lang="en-US" dirty="0"/>
              <a:t>What work do you perform?  </a:t>
            </a:r>
            <a:r>
              <a:rPr lang="en-US" baseline="30000" dirty="0"/>
              <a:t>31</a:t>
            </a:r>
            <a:r>
              <a:rPr lang="en-US" dirty="0"/>
              <a:t> </a:t>
            </a:r>
            <a:br>
              <a:rPr lang="en-US" dirty="0"/>
            </a:br>
            <a:r>
              <a:rPr lang="en-US" dirty="0">
                <a:effectLst>
                  <a:glow rad="127000">
                    <a:srgbClr val="C00000"/>
                  </a:glow>
                  <a:outerShdw blurRad="38100" dist="38100" dir="2700000" algn="tl">
                    <a:srgbClr val="000000">
                      <a:alpha val="43137"/>
                    </a:srgbClr>
                  </a:outerShdw>
                </a:effectLst>
              </a:rPr>
              <a:t>Our fathers </a:t>
            </a:r>
            <a:r>
              <a:rPr lang="en-US" dirty="0"/>
              <a:t>ate the </a:t>
            </a:r>
            <a:r>
              <a:rPr lang="en-US" dirty="0">
                <a:effectLst>
                  <a:glow rad="127000">
                    <a:srgbClr val="C00000"/>
                  </a:glow>
                  <a:outerShdw blurRad="38100" dist="38100" dir="2700000" algn="tl">
                    <a:srgbClr val="000000">
                      <a:alpha val="43137"/>
                    </a:srgbClr>
                  </a:outerShdw>
                </a:effectLst>
              </a:rPr>
              <a:t>manna</a:t>
            </a:r>
            <a:r>
              <a:rPr lang="en-US" dirty="0"/>
              <a:t> in </a:t>
            </a:r>
            <a:br>
              <a:rPr lang="en-US" dirty="0"/>
            </a:br>
            <a:r>
              <a:rPr lang="en-US" dirty="0"/>
              <a:t>the wilderness; as it is written, ..." </a:t>
            </a:r>
            <a:br>
              <a:rPr lang="en-US" dirty="0"/>
            </a:br>
            <a:r>
              <a:rPr lang="en-US" baseline="30000" dirty="0"/>
              <a:t>32</a:t>
            </a:r>
            <a:r>
              <a:rPr lang="en-US" dirty="0"/>
              <a:t> Jesus then said to them, “… it </a:t>
            </a:r>
            <a:br>
              <a:rPr lang="en-US" dirty="0"/>
            </a:br>
            <a:r>
              <a:rPr lang="en-US" dirty="0"/>
              <a:t>was not Moses who gave you the bread from heaven, but my Father gives you the true bread from heaven. </a:t>
            </a:r>
          </a:p>
        </p:txBody>
      </p:sp>
      <p:pic>
        <p:nvPicPr>
          <p:cNvPr id="8" name="Picture 7" descr="A picture containing covered, snow, outdoor, sitting&#10;&#10;Description automatically generated">
            <a:extLst>
              <a:ext uri="{FF2B5EF4-FFF2-40B4-BE49-F238E27FC236}">
                <a16:creationId xmlns:a16="http://schemas.microsoft.com/office/drawing/2014/main" id="{26A4176B-CB80-41F0-B5D0-7C855A95F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7899" y="-882523"/>
            <a:ext cx="6766289" cy="6858000"/>
          </a:xfrm>
          <a:prstGeom prst="rect">
            <a:avLst/>
          </a:prstGeom>
        </p:spPr>
      </p:pic>
    </p:spTree>
    <p:extLst>
      <p:ext uri="{BB962C8B-B14F-4D97-AF65-F5344CB8AC3E}">
        <p14:creationId xmlns:p14="http://schemas.microsoft.com/office/powerpoint/2010/main" val="93158504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looking, holding&#10;&#10;Description automatically generated">
            <a:extLst>
              <a:ext uri="{FF2B5EF4-FFF2-40B4-BE49-F238E27FC236}">
                <a16:creationId xmlns:a16="http://schemas.microsoft.com/office/drawing/2014/main" id="{1559025C-1E58-4DB8-9C46-E57402909F7C}"/>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u="sng" dirty="0">
                <a:effectLst>
                  <a:glow rad="127000">
                    <a:srgbClr val="C00000"/>
                  </a:glow>
                  <a:outerShdw blurRad="38100" dist="38100" dir="2700000" algn="tl">
                    <a:srgbClr val="000000">
                      <a:alpha val="43137"/>
                    </a:srgbClr>
                  </a:outerShdw>
                </a:effectLst>
              </a:rPr>
              <a:t>Demandin</a:t>
            </a:r>
            <a:r>
              <a:rPr lang="en-US" dirty="0">
                <a:effectLst>
                  <a:glow rad="127000">
                    <a:srgbClr val="C00000"/>
                  </a:glow>
                  <a:outerShdw blurRad="38100" dist="38100" dir="2700000" algn="tl">
                    <a:srgbClr val="000000">
                      <a:alpha val="43137"/>
                    </a:srgbClr>
                  </a:outerShdw>
                </a:effectLst>
              </a:rPr>
              <a:t>g</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a:xfrm>
            <a:off x="341745" y="1228436"/>
            <a:ext cx="8358501" cy="4948527"/>
          </a:xfrm>
        </p:spPr>
        <p:txBody>
          <a:bodyPr/>
          <a:lstStyle/>
          <a:p>
            <a:r>
              <a:rPr lang="en-US" baseline="30000" dirty="0"/>
              <a:t>33</a:t>
            </a:r>
            <a:r>
              <a:rPr lang="en-US" dirty="0"/>
              <a:t> For the bread of God is he </a:t>
            </a:r>
            <a:br>
              <a:rPr lang="en-US" dirty="0"/>
            </a:br>
            <a:r>
              <a:rPr lang="en-US" dirty="0"/>
              <a:t>who comes down from heaven </a:t>
            </a:r>
            <a:br>
              <a:rPr lang="en-US" dirty="0"/>
            </a:br>
            <a:r>
              <a:rPr lang="en-US" dirty="0"/>
              <a:t>and gives life to the world.“  </a:t>
            </a:r>
            <a:r>
              <a:rPr lang="en-US" baseline="30000" dirty="0"/>
              <a:t>34</a:t>
            </a:r>
            <a:r>
              <a:rPr lang="en-US" dirty="0"/>
              <a:t> </a:t>
            </a:r>
            <a:br>
              <a:rPr lang="en-US" dirty="0"/>
            </a:br>
            <a:r>
              <a:rPr lang="en-US" dirty="0"/>
              <a:t>They said to him, </a:t>
            </a:r>
            <a:br>
              <a:rPr lang="en-US" dirty="0"/>
            </a:br>
            <a:r>
              <a:rPr lang="en-US" dirty="0"/>
              <a:t>"Sir, </a:t>
            </a:r>
            <a:r>
              <a:rPr lang="en-US" dirty="0">
                <a:effectLst>
                  <a:glow rad="127000">
                    <a:srgbClr val="C00000"/>
                  </a:glow>
                  <a:outerShdw blurRad="38100" dist="38100" dir="2700000" algn="tl">
                    <a:srgbClr val="000000">
                      <a:alpha val="43137"/>
                    </a:srgbClr>
                  </a:outerShdw>
                </a:effectLst>
              </a:rPr>
              <a:t>give us </a:t>
            </a:r>
            <a:r>
              <a:rPr lang="en-US" dirty="0"/>
              <a:t>this bread always."</a:t>
            </a:r>
          </a:p>
        </p:txBody>
      </p:sp>
      <p:pic>
        <p:nvPicPr>
          <p:cNvPr id="5" name="Picture 4" descr="A picture containing text, sign, tree, outdoor&#10;&#10;Description automatically generated">
            <a:extLst>
              <a:ext uri="{FF2B5EF4-FFF2-40B4-BE49-F238E27FC236}">
                <a16:creationId xmlns:a16="http://schemas.microsoft.com/office/drawing/2014/main" id="{048BA5D2-6B81-44EC-A794-EF56F5F54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406" y="-202896"/>
            <a:ext cx="6976127" cy="5232095"/>
          </a:xfrm>
          <a:prstGeom prst="rect">
            <a:avLst/>
          </a:prstGeom>
        </p:spPr>
      </p:pic>
    </p:spTree>
    <p:extLst>
      <p:ext uri="{BB962C8B-B14F-4D97-AF65-F5344CB8AC3E}">
        <p14:creationId xmlns:p14="http://schemas.microsoft.com/office/powerpoint/2010/main" val="374441187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37B2-A7E4-4757-A463-7EEEF1250836}"/>
              </a:ext>
            </a:extLst>
          </p:cNvPr>
          <p:cNvSpPr>
            <a:spLocks noGrp="1"/>
          </p:cNvSpPr>
          <p:nvPr>
            <p:ph type="ctrTitle"/>
          </p:nvPr>
        </p:nvSpPr>
        <p:spPr>
          <a:xfrm>
            <a:off x="-609600" y="207963"/>
            <a:ext cx="9144000" cy="909637"/>
          </a:xfrm>
        </p:spPr>
        <p:txBody>
          <a:bodyPr/>
          <a:lstStyle/>
          <a:p>
            <a:r>
              <a:rPr lang="en-US" dirty="0"/>
              <a:t>How Jesus Saw Himself</a:t>
            </a:r>
          </a:p>
        </p:txBody>
      </p:sp>
    </p:spTree>
    <p:extLst>
      <p:ext uri="{BB962C8B-B14F-4D97-AF65-F5344CB8AC3E}">
        <p14:creationId xmlns:p14="http://schemas.microsoft.com/office/powerpoint/2010/main" val="27930626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looking, holding&#10;&#10;Description automatically generated">
            <a:extLst>
              <a:ext uri="{FF2B5EF4-FFF2-40B4-BE49-F238E27FC236}">
                <a16:creationId xmlns:a16="http://schemas.microsoft.com/office/drawing/2014/main" id="{86A9F6B1-0681-43EE-B796-3991013DB85B}"/>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623694" cy="1228437"/>
          </a:xfrm>
        </p:spPr>
        <p:txBody>
          <a:bodyPr/>
          <a:lstStyle/>
          <a:p>
            <a:r>
              <a:rPr lang="en-US" dirty="0"/>
              <a:t>As the </a:t>
            </a:r>
            <a:r>
              <a:rPr lang="en-US" u="sng" dirty="0">
                <a:effectLst>
                  <a:glow rad="127000">
                    <a:srgbClr val="C00000"/>
                  </a:glow>
                  <a:outerShdw blurRad="38100" dist="38100" dir="2700000" algn="tl">
                    <a:srgbClr val="000000">
                      <a:alpha val="43137"/>
                    </a:srgbClr>
                  </a:outerShdw>
                </a:effectLst>
              </a:rPr>
              <a:t>Bread</a:t>
            </a:r>
            <a:r>
              <a:rPr lang="en-US" dirty="0"/>
              <a:t> of Life</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baseline="30000" dirty="0"/>
              <a:t>35</a:t>
            </a:r>
            <a:r>
              <a:rPr lang="en-US" dirty="0"/>
              <a:t> Jesus said to them, "I am the bread of life; </a:t>
            </a:r>
          </a:p>
        </p:txBody>
      </p:sp>
      <p:pic>
        <p:nvPicPr>
          <p:cNvPr id="4" name="Content Placeholder 12" descr="A close up of food on a table&#10;&#10;Description automatically generated">
            <a:extLst>
              <a:ext uri="{FF2B5EF4-FFF2-40B4-BE49-F238E27FC236}">
                <a16:creationId xmlns:a16="http://schemas.microsoft.com/office/drawing/2014/main" id="{2140D9B4-6834-49BA-A25B-0F067B232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2057" y="-253392"/>
            <a:ext cx="7520474" cy="5441212"/>
          </a:xfrm>
          <a:prstGeom prst="rect">
            <a:avLst/>
          </a:prstGeom>
        </p:spPr>
      </p:pic>
    </p:spTree>
    <p:extLst>
      <p:ext uri="{BB962C8B-B14F-4D97-AF65-F5344CB8AC3E}">
        <p14:creationId xmlns:p14="http://schemas.microsoft.com/office/powerpoint/2010/main" val="107082689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looking, holding&#10;&#10;Description automatically generated">
            <a:extLst>
              <a:ext uri="{FF2B5EF4-FFF2-40B4-BE49-F238E27FC236}">
                <a16:creationId xmlns:a16="http://schemas.microsoft.com/office/drawing/2014/main" id="{B1E8CC2A-54DE-424B-B2CA-9714F8B80F30}"/>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623694" cy="1228437"/>
          </a:xfrm>
        </p:spPr>
        <p:txBody>
          <a:bodyPr/>
          <a:lstStyle/>
          <a:p>
            <a:r>
              <a:rPr lang="en-US" dirty="0"/>
              <a:t>As the </a:t>
            </a:r>
            <a:r>
              <a:rPr lang="en-US" u="sng" dirty="0">
                <a:effectLst>
                  <a:glow rad="127000">
                    <a:srgbClr val="C00000"/>
                  </a:glow>
                  <a:outerShdw blurRad="38100" dist="38100" dir="2700000" algn="tl">
                    <a:srgbClr val="000000">
                      <a:alpha val="43137"/>
                    </a:srgbClr>
                  </a:outerShdw>
                </a:effectLst>
              </a:rPr>
              <a:t>Satisfier</a:t>
            </a:r>
            <a:r>
              <a:rPr lang="en-US" dirty="0"/>
              <a:t> of Life</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baseline="30000" dirty="0"/>
              <a:t>35</a:t>
            </a:r>
            <a:r>
              <a:rPr lang="en-US" dirty="0"/>
              <a:t> Jesus said to them, "I am the bread of life; whoever comes </a:t>
            </a:r>
            <a:br>
              <a:rPr lang="en-US" dirty="0"/>
            </a:br>
            <a:r>
              <a:rPr lang="en-US" dirty="0"/>
              <a:t>to me shall not hunger, and whoever believes in me shall </a:t>
            </a:r>
            <a:br>
              <a:rPr lang="en-US" dirty="0"/>
            </a:br>
            <a:r>
              <a:rPr lang="en-US" dirty="0"/>
              <a:t>never thirst. </a:t>
            </a:r>
          </a:p>
          <a:p>
            <a:endParaRPr lang="en-US" dirty="0"/>
          </a:p>
        </p:txBody>
      </p:sp>
      <p:pic>
        <p:nvPicPr>
          <p:cNvPr id="5" name="Picture 4" descr="A picture containing red, baseball&#10;&#10;Description automatically generated">
            <a:extLst>
              <a:ext uri="{FF2B5EF4-FFF2-40B4-BE49-F238E27FC236}">
                <a16:creationId xmlns:a16="http://schemas.microsoft.com/office/drawing/2014/main" id="{B871505C-CA9A-40F4-84E3-24B43E97C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29371">
            <a:off x="7720743" y="731152"/>
            <a:ext cx="4262535" cy="3270557"/>
          </a:xfrm>
          <a:prstGeom prst="rect">
            <a:avLst/>
          </a:prstGeom>
        </p:spPr>
      </p:pic>
    </p:spTree>
    <p:extLst>
      <p:ext uri="{BB962C8B-B14F-4D97-AF65-F5344CB8AC3E}">
        <p14:creationId xmlns:p14="http://schemas.microsoft.com/office/powerpoint/2010/main" val="196448627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b="1" dirty="0">
                <a:solidFill>
                  <a:schemeClr val="bg1"/>
                </a:solidFill>
              </a:rPr>
              <a:t>Seeing  </a:t>
            </a:r>
            <a:br>
              <a:rPr lang="en-US" sz="7200" b="1" dirty="0">
                <a:solidFill>
                  <a:schemeClr val="bg1"/>
                </a:solidFill>
              </a:rPr>
            </a:br>
            <a:r>
              <a:rPr lang="en-US" sz="7200" b="1" dirty="0">
                <a:solidFill>
                  <a:schemeClr val="bg1"/>
                </a:solidFill>
              </a:rPr>
              <a:t> Jesus as</a:t>
            </a:r>
            <a:br>
              <a:rPr lang="en-US" sz="7200" b="1" dirty="0">
                <a:solidFill>
                  <a:schemeClr val="bg1"/>
                </a:solidFill>
              </a:rPr>
            </a:br>
            <a:r>
              <a:rPr lang="en-US" sz="8800" b="1" dirty="0">
                <a:solidFill>
                  <a:schemeClr val="bg1"/>
                </a:solidFill>
              </a:rPr>
              <a:t>He Saw</a:t>
            </a:r>
            <a:br>
              <a:rPr lang="en-US" sz="7200" b="1" dirty="0">
                <a:solidFill>
                  <a:schemeClr val="bg1"/>
                </a:solidFill>
              </a:rPr>
            </a:br>
            <a:r>
              <a:rPr lang="en-US" sz="7200" b="1" dirty="0">
                <a:solidFill>
                  <a:schemeClr val="bg1"/>
                </a:solidFill>
              </a:rPr>
              <a:t> </a:t>
            </a:r>
            <a:r>
              <a:rPr lang="en-US" sz="11000" b="1" dirty="0">
                <a:solidFill>
                  <a:schemeClr val="bg1"/>
                </a:solidFill>
              </a:rPr>
              <a:t>Himself</a:t>
            </a:r>
          </a:p>
        </p:txBody>
      </p:sp>
    </p:spTree>
    <p:extLst>
      <p:ext uri="{BB962C8B-B14F-4D97-AF65-F5344CB8AC3E}">
        <p14:creationId xmlns:p14="http://schemas.microsoft.com/office/powerpoint/2010/main" val="21943027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looking, holding&#10;&#10;Description automatically generated">
            <a:extLst>
              <a:ext uri="{FF2B5EF4-FFF2-40B4-BE49-F238E27FC236}">
                <a16:creationId xmlns:a16="http://schemas.microsoft.com/office/drawing/2014/main" id="{F8BB4AE5-D3E9-4881-9706-2A1E1CA224CE}"/>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623694" cy="1228437"/>
          </a:xfrm>
        </p:spPr>
        <p:txBody>
          <a:bodyPr/>
          <a:lstStyle/>
          <a:p>
            <a:r>
              <a:rPr lang="en-US" dirty="0"/>
              <a:t>As the </a:t>
            </a:r>
            <a:r>
              <a:rPr lang="en-US" u="sng" dirty="0">
                <a:effectLst>
                  <a:glow rad="127000">
                    <a:srgbClr val="C00000"/>
                  </a:glow>
                  <a:outerShdw blurRad="38100" dist="38100" dir="2700000" algn="tl">
                    <a:srgbClr val="000000">
                      <a:alpha val="43137"/>
                    </a:srgbClr>
                  </a:outerShdw>
                </a:effectLst>
              </a:rPr>
              <a:t>Ob</a:t>
            </a:r>
            <a:r>
              <a:rPr lang="en-US" dirty="0">
                <a:effectLst>
                  <a:glow rad="127000">
                    <a:srgbClr val="C00000"/>
                  </a:glow>
                  <a:outerShdw blurRad="38100" dist="38100" dir="2700000" algn="tl">
                    <a:srgbClr val="000000">
                      <a:alpha val="43137"/>
                    </a:srgbClr>
                  </a:outerShdw>
                </a:effectLst>
              </a:rPr>
              <a:t>j</a:t>
            </a:r>
            <a:r>
              <a:rPr lang="en-US" u="sng" dirty="0">
                <a:effectLst>
                  <a:glow rad="127000">
                    <a:srgbClr val="C00000"/>
                  </a:glow>
                  <a:outerShdw blurRad="38100" dist="38100" dir="2700000" algn="tl">
                    <a:srgbClr val="000000">
                      <a:alpha val="43137"/>
                    </a:srgbClr>
                  </a:outerShdw>
                </a:effectLst>
              </a:rPr>
              <a:t>ect</a:t>
            </a:r>
            <a:r>
              <a:rPr lang="en-US" dirty="0"/>
              <a:t> of Faith</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dirty="0"/>
              <a:t> </a:t>
            </a:r>
            <a:r>
              <a:rPr lang="en-US" baseline="30000" dirty="0"/>
              <a:t>36</a:t>
            </a:r>
            <a:r>
              <a:rPr lang="en-US" dirty="0"/>
              <a:t> But I said to you that you</a:t>
            </a:r>
            <a:br>
              <a:rPr lang="en-US" dirty="0"/>
            </a:br>
            <a:r>
              <a:rPr lang="en-US" dirty="0"/>
              <a:t> have seen me and yet do not </a:t>
            </a:r>
            <a:r>
              <a:rPr lang="en-US" dirty="0">
                <a:effectLst>
                  <a:glow rad="127000">
                    <a:srgbClr val="C00000"/>
                  </a:glow>
                  <a:outerShdw blurRad="38100" dist="38100" dir="2700000" algn="tl">
                    <a:srgbClr val="000000">
                      <a:alpha val="43137"/>
                    </a:srgbClr>
                  </a:outerShdw>
                </a:effectLst>
              </a:rPr>
              <a:t>believe</a:t>
            </a:r>
            <a:r>
              <a:rPr lang="en-US" dirty="0"/>
              <a:t>.</a:t>
            </a:r>
          </a:p>
          <a:p>
            <a:r>
              <a:rPr lang="en-US" dirty="0"/>
              <a:t> </a:t>
            </a:r>
            <a:r>
              <a:rPr lang="en-US" baseline="30000" dirty="0"/>
              <a:t>37</a:t>
            </a:r>
            <a:r>
              <a:rPr lang="en-US" dirty="0"/>
              <a:t> All that the Father gives me </a:t>
            </a:r>
            <a:br>
              <a:rPr lang="en-US" dirty="0"/>
            </a:br>
            <a:r>
              <a:rPr lang="en-US" dirty="0"/>
              <a:t>will </a:t>
            </a:r>
            <a:r>
              <a:rPr lang="en-US" dirty="0">
                <a:effectLst>
                  <a:glow rad="127000">
                    <a:srgbClr val="C00000"/>
                  </a:glow>
                  <a:outerShdw blurRad="38100" dist="38100" dir="2700000" algn="tl">
                    <a:srgbClr val="000000">
                      <a:alpha val="43137"/>
                    </a:srgbClr>
                  </a:outerShdw>
                </a:effectLst>
              </a:rPr>
              <a:t>come to m</a:t>
            </a:r>
            <a:r>
              <a:rPr lang="en-US" dirty="0"/>
              <a:t>e, and whoever comes to me I will never cast out.</a:t>
            </a:r>
          </a:p>
        </p:txBody>
      </p:sp>
      <p:pic>
        <p:nvPicPr>
          <p:cNvPr id="7" name="Picture 6" descr="A person with a beard&#10;&#10;Description automatically generated with low confidence">
            <a:extLst>
              <a:ext uri="{FF2B5EF4-FFF2-40B4-BE49-F238E27FC236}">
                <a16:creationId xmlns:a16="http://schemas.microsoft.com/office/drawing/2014/main" id="{3B4720A3-EF01-41DA-93E9-3FC6762FD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357" y="-261413"/>
            <a:ext cx="6102821" cy="5354113"/>
          </a:xfrm>
          <a:prstGeom prst="rect">
            <a:avLst/>
          </a:prstGeom>
        </p:spPr>
      </p:pic>
    </p:spTree>
    <p:extLst>
      <p:ext uri="{BB962C8B-B14F-4D97-AF65-F5344CB8AC3E}">
        <p14:creationId xmlns:p14="http://schemas.microsoft.com/office/powerpoint/2010/main" val="101043204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looking, holding&#10;&#10;Description automatically generated">
            <a:extLst>
              <a:ext uri="{FF2B5EF4-FFF2-40B4-BE49-F238E27FC236}">
                <a16:creationId xmlns:a16="http://schemas.microsoft.com/office/drawing/2014/main" id="{D89E808F-4615-4F3B-8953-A72AF9A49FEB}"/>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0" y="-1"/>
            <a:ext cx="8079509" cy="1228437"/>
          </a:xfrm>
        </p:spPr>
        <p:txBody>
          <a:bodyPr/>
          <a:lstStyle/>
          <a:p>
            <a:r>
              <a:rPr lang="en-US" dirty="0"/>
              <a:t>As the </a:t>
            </a:r>
            <a:r>
              <a:rPr lang="en-US" u="sng" dirty="0">
                <a:effectLst>
                  <a:glow rad="127000">
                    <a:srgbClr val="C00000"/>
                  </a:glow>
                  <a:outerShdw blurRad="38100" dist="38100" dir="2700000" algn="tl">
                    <a:srgbClr val="000000">
                      <a:alpha val="43137"/>
                    </a:srgbClr>
                  </a:outerShdw>
                </a:effectLst>
              </a:rPr>
              <a:t>One</a:t>
            </a:r>
            <a:r>
              <a:rPr lang="en-US" dirty="0"/>
              <a:t> from Heaven</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dirty="0"/>
              <a:t> </a:t>
            </a:r>
            <a:r>
              <a:rPr lang="en-US" baseline="30000" dirty="0"/>
              <a:t>38</a:t>
            </a:r>
            <a:r>
              <a:rPr lang="en-US" dirty="0"/>
              <a:t> For I have come down from heaven, not to do my own will </a:t>
            </a:r>
            <a:br>
              <a:rPr lang="en-US" dirty="0"/>
            </a:br>
            <a:r>
              <a:rPr lang="en-US" dirty="0"/>
              <a:t>but the will of him who sent me.</a:t>
            </a:r>
          </a:p>
          <a:p>
            <a:r>
              <a:rPr lang="en-US" dirty="0"/>
              <a:t> </a:t>
            </a:r>
            <a:r>
              <a:rPr lang="en-US" baseline="30000" dirty="0"/>
              <a:t>39</a:t>
            </a:r>
            <a:r>
              <a:rPr lang="en-US" dirty="0"/>
              <a:t> And this is the will of him who sent me, that I should lose nothing of all that he has given me, but raise it up on the last day.</a:t>
            </a:r>
          </a:p>
        </p:txBody>
      </p:sp>
      <p:pic>
        <p:nvPicPr>
          <p:cNvPr id="6" name="Picture 5" descr="A picture containing bed, man, laying, white&#10;&#10;Description automatically generated">
            <a:extLst>
              <a:ext uri="{FF2B5EF4-FFF2-40B4-BE49-F238E27FC236}">
                <a16:creationId xmlns:a16="http://schemas.microsoft.com/office/drawing/2014/main" id="{BFD92C9E-F77D-433D-8E06-E1AAE344B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223" y="-122592"/>
            <a:ext cx="6929862" cy="5050920"/>
          </a:xfrm>
          <a:prstGeom prst="rect">
            <a:avLst/>
          </a:prstGeom>
        </p:spPr>
      </p:pic>
    </p:spTree>
    <p:extLst>
      <p:ext uri="{BB962C8B-B14F-4D97-AF65-F5344CB8AC3E}">
        <p14:creationId xmlns:p14="http://schemas.microsoft.com/office/powerpoint/2010/main" val="33031974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looking, holding&#10;&#10;Description automatically generated">
            <a:extLst>
              <a:ext uri="{FF2B5EF4-FFF2-40B4-BE49-F238E27FC236}">
                <a16:creationId xmlns:a16="http://schemas.microsoft.com/office/drawing/2014/main" id="{81673F77-A9C0-4D55-BA79-EF2572209362}"/>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0" y="-1"/>
            <a:ext cx="8079509" cy="1228437"/>
          </a:xfrm>
        </p:spPr>
        <p:txBody>
          <a:bodyPr/>
          <a:lstStyle/>
          <a:p>
            <a:r>
              <a:rPr lang="en-US" dirty="0"/>
              <a:t>As </a:t>
            </a:r>
            <a:r>
              <a:rPr lang="en-US" u="sng" dirty="0">
                <a:effectLst>
                  <a:glow rad="127000">
                    <a:srgbClr val="C00000"/>
                  </a:glow>
                  <a:outerShdw blurRad="38100" dist="38100" dir="2700000" algn="tl">
                    <a:srgbClr val="000000">
                      <a:alpha val="43137"/>
                    </a:srgbClr>
                  </a:outerShdw>
                </a:effectLst>
              </a:rPr>
              <a:t>Eternal</a:t>
            </a:r>
            <a:r>
              <a:rPr lang="en-US" dirty="0"/>
              <a:t> Life Giver</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dirty="0"/>
              <a:t> </a:t>
            </a:r>
            <a:r>
              <a:rPr lang="en-US" baseline="30000" dirty="0"/>
              <a:t>40</a:t>
            </a:r>
            <a:r>
              <a:rPr lang="en-US" dirty="0"/>
              <a:t> For this is the will of my </a:t>
            </a:r>
            <a:br>
              <a:rPr lang="en-US" dirty="0"/>
            </a:br>
            <a:r>
              <a:rPr lang="en-US" dirty="0"/>
              <a:t>Father, that everyone who </a:t>
            </a:r>
            <a:br>
              <a:rPr lang="en-US" dirty="0"/>
            </a:br>
            <a:r>
              <a:rPr lang="en-US" dirty="0"/>
              <a:t>looks on the Son and believes </a:t>
            </a:r>
            <a:br>
              <a:rPr lang="en-US" dirty="0"/>
            </a:br>
            <a:r>
              <a:rPr lang="en-US" dirty="0"/>
              <a:t>in him should have eternal life, </a:t>
            </a:r>
            <a:br>
              <a:rPr lang="en-US" dirty="0"/>
            </a:br>
            <a:r>
              <a:rPr lang="en-US" dirty="0"/>
              <a:t>and I will raise him up on the </a:t>
            </a:r>
            <a:br>
              <a:rPr lang="en-US" dirty="0"/>
            </a:br>
            <a:r>
              <a:rPr lang="en-US" dirty="0"/>
              <a:t>last day." </a:t>
            </a:r>
            <a:r>
              <a:rPr lang="en-US" baseline="30000" dirty="0"/>
              <a:t>41</a:t>
            </a:r>
            <a:r>
              <a:rPr lang="en-US" dirty="0"/>
              <a:t> So the Jews grumbled about him, because he said, "I am the bread that came down from heaven."</a:t>
            </a:r>
          </a:p>
        </p:txBody>
      </p:sp>
      <p:pic>
        <p:nvPicPr>
          <p:cNvPr id="5" name="Picture 4" descr="A picture containing table, indoor, sitting, large&#10;&#10;Description automatically generated">
            <a:extLst>
              <a:ext uri="{FF2B5EF4-FFF2-40B4-BE49-F238E27FC236}">
                <a16:creationId xmlns:a16="http://schemas.microsoft.com/office/drawing/2014/main" id="{C72E21D7-5366-4834-B1E8-683A4AED581D}"/>
              </a:ext>
            </a:extLst>
          </p:cNvPr>
          <p:cNvPicPr>
            <a:picLocks noChangeAspect="1"/>
          </p:cNvPicPr>
          <p:nvPr/>
        </p:nvPicPr>
        <p:blipFill rotWithShape="1">
          <a:blip r:embed="rId4">
            <a:extLst>
              <a:ext uri="{28A0092B-C50C-407E-A947-70E740481C1C}">
                <a14:useLocalDpi xmlns:a14="http://schemas.microsoft.com/office/drawing/2010/main" val="0"/>
              </a:ext>
            </a:extLst>
          </a:blip>
          <a:srcRect b="5748"/>
          <a:stretch/>
        </p:blipFill>
        <p:spPr>
          <a:xfrm>
            <a:off x="6619647" y="-994610"/>
            <a:ext cx="7272815" cy="6096000"/>
          </a:xfrm>
          <a:prstGeom prst="rect">
            <a:avLst/>
          </a:prstGeom>
        </p:spPr>
      </p:pic>
    </p:spTree>
    <p:extLst>
      <p:ext uri="{BB962C8B-B14F-4D97-AF65-F5344CB8AC3E}">
        <p14:creationId xmlns:p14="http://schemas.microsoft.com/office/powerpoint/2010/main" val="402819875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sitting, looking, holding&#10;&#10;Description automatically generated">
            <a:extLst>
              <a:ext uri="{FF2B5EF4-FFF2-40B4-BE49-F238E27FC236}">
                <a16:creationId xmlns:a16="http://schemas.microsoft.com/office/drawing/2014/main" id="{9EF572E6-FE28-469F-B990-CA7BA791F01A}"/>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0" y="-1"/>
            <a:ext cx="8079509" cy="1228437"/>
          </a:xfrm>
        </p:spPr>
        <p:txBody>
          <a:bodyPr/>
          <a:lstStyle/>
          <a:p>
            <a:r>
              <a:rPr lang="en-US" dirty="0"/>
              <a:t>As </a:t>
            </a:r>
            <a:r>
              <a:rPr lang="en-US" u="sng" dirty="0">
                <a:effectLst>
                  <a:glow rad="127000">
                    <a:srgbClr val="C00000"/>
                  </a:glow>
                  <a:outerShdw blurRad="38100" dist="38100" dir="2700000" algn="tl">
                    <a:srgbClr val="000000">
                      <a:alpha val="43137"/>
                    </a:srgbClr>
                  </a:outerShdw>
                </a:effectLst>
              </a:rPr>
              <a:t>Eternal</a:t>
            </a:r>
            <a:r>
              <a:rPr lang="en-US" dirty="0"/>
              <a:t> Life Giver</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dirty="0"/>
              <a:t> </a:t>
            </a:r>
            <a:r>
              <a:rPr lang="en-US" baseline="30000" dirty="0"/>
              <a:t>40</a:t>
            </a:r>
            <a:r>
              <a:rPr lang="en-US" dirty="0"/>
              <a:t> For this is the will of my </a:t>
            </a:r>
            <a:br>
              <a:rPr lang="en-US" dirty="0"/>
            </a:br>
            <a:r>
              <a:rPr lang="en-US" dirty="0"/>
              <a:t>Father, that everyone who </a:t>
            </a:r>
            <a:br>
              <a:rPr lang="en-US" dirty="0"/>
            </a:br>
            <a:r>
              <a:rPr lang="en-US" dirty="0"/>
              <a:t>looks on the Son and believes </a:t>
            </a:r>
            <a:br>
              <a:rPr lang="en-US" dirty="0"/>
            </a:br>
            <a:r>
              <a:rPr lang="en-US" dirty="0"/>
              <a:t>in him should have eternal life, </a:t>
            </a:r>
            <a:br>
              <a:rPr lang="en-US" dirty="0"/>
            </a:br>
            <a:r>
              <a:rPr lang="en-US" dirty="0"/>
              <a:t>and I will raise him up on the </a:t>
            </a:r>
            <a:br>
              <a:rPr lang="en-US" dirty="0"/>
            </a:br>
            <a:r>
              <a:rPr lang="en-US" dirty="0"/>
              <a:t>last day." </a:t>
            </a:r>
            <a:r>
              <a:rPr lang="en-US" baseline="30000" dirty="0"/>
              <a:t>41</a:t>
            </a:r>
            <a:r>
              <a:rPr lang="en-US" dirty="0"/>
              <a:t> So the Jews grumbled about him, because he said, "I am the bread that came down from heaven."</a:t>
            </a:r>
          </a:p>
        </p:txBody>
      </p:sp>
      <p:pic>
        <p:nvPicPr>
          <p:cNvPr id="5" name="Picture 4" descr="A picture containing table, indoor, sitting, large&#10;&#10;Description automatically generated">
            <a:extLst>
              <a:ext uri="{FF2B5EF4-FFF2-40B4-BE49-F238E27FC236}">
                <a16:creationId xmlns:a16="http://schemas.microsoft.com/office/drawing/2014/main" id="{C72E21D7-5366-4834-B1E8-683A4AED581D}"/>
              </a:ext>
            </a:extLst>
          </p:cNvPr>
          <p:cNvPicPr>
            <a:picLocks noChangeAspect="1"/>
          </p:cNvPicPr>
          <p:nvPr/>
        </p:nvPicPr>
        <p:blipFill rotWithShape="1">
          <a:blip r:embed="rId4">
            <a:extLst>
              <a:ext uri="{28A0092B-C50C-407E-A947-70E740481C1C}">
                <a14:useLocalDpi xmlns:a14="http://schemas.microsoft.com/office/drawing/2010/main" val="0"/>
              </a:ext>
            </a:extLst>
          </a:blip>
          <a:srcRect b="5748"/>
          <a:stretch/>
        </p:blipFill>
        <p:spPr>
          <a:xfrm>
            <a:off x="6619647" y="-994610"/>
            <a:ext cx="7272815" cy="6096000"/>
          </a:xfrm>
          <a:prstGeom prst="rect">
            <a:avLst/>
          </a:prstGeom>
        </p:spPr>
      </p:pic>
      <p:pic>
        <p:nvPicPr>
          <p:cNvPr id="6" name="Content Placeholder 12" descr="A close up of food on a table&#10;&#10;Description automatically generated">
            <a:extLst>
              <a:ext uri="{FF2B5EF4-FFF2-40B4-BE49-F238E27FC236}">
                <a16:creationId xmlns:a16="http://schemas.microsoft.com/office/drawing/2014/main" id="{9ED3DDD7-2C48-41AF-8405-9B68F6608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166" y="2278505"/>
            <a:ext cx="3941775" cy="2851952"/>
          </a:xfrm>
          <a:prstGeom prst="rect">
            <a:avLst/>
          </a:prstGeom>
        </p:spPr>
      </p:pic>
    </p:spTree>
    <p:extLst>
      <p:ext uri="{BB962C8B-B14F-4D97-AF65-F5344CB8AC3E}">
        <p14:creationId xmlns:p14="http://schemas.microsoft.com/office/powerpoint/2010/main" val="191740367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looking, holding&#10;&#10;Description automatically generated">
            <a:extLst>
              <a:ext uri="{FF2B5EF4-FFF2-40B4-BE49-F238E27FC236}">
                <a16:creationId xmlns:a16="http://schemas.microsoft.com/office/drawing/2014/main" id="{4CDB5BD8-6F82-4F7B-8117-68ACB9051F8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6DB58568-F200-4BDE-A567-71552A45032E}"/>
              </a:ext>
            </a:extLst>
          </p:cNvPr>
          <p:cNvSpPr>
            <a:spLocks noGrp="1"/>
          </p:cNvSpPr>
          <p:nvPr>
            <p:ph type="title"/>
          </p:nvPr>
        </p:nvSpPr>
        <p:spPr>
          <a:xfrm>
            <a:off x="73892" y="-1"/>
            <a:ext cx="8248698" cy="1228437"/>
          </a:xfrm>
        </p:spPr>
        <p:txBody>
          <a:bodyPr/>
          <a:lstStyle/>
          <a:p>
            <a:pPr algn="l"/>
            <a:r>
              <a:rPr lang="en-US" sz="5600" dirty="0"/>
              <a:t>So How Do You See Him?</a:t>
            </a:r>
          </a:p>
        </p:txBody>
      </p:sp>
      <p:pic>
        <p:nvPicPr>
          <p:cNvPr id="5" name="Content Placeholder 4" descr="A picture containing hand&#10;&#10;Description automatically generated">
            <a:extLst>
              <a:ext uri="{FF2B5EF4-FFF2-40B4-BE49-F238E27FC236}">
                <a16:creationId xmlns:a16="http://schemas.microsoft.com/office/drawing/2014/main" id="{2CB9A16B-071D-427B-9760-81A96D0410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70190" y="423717"/>
            <a:ext cx="4118024" cy="4033983"/>
          </a:xfrm>
        </p:spPr>
      </p:pic>
    </p:spTree>
    <p:extLst>
      <p:ext uri="{BB962C8B-B14F-4D97-AF65-F5344CB8AC3E}">
        <p14:creationId xmlns:p14="http://schemas.microsoft.com/office/powerpoint/2010/main" val="26931263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E31CA-E0CD-498F-B5EB-5DAA6B2F715D}"/>
              </a:ext>
            </a:extLst>
          </p:cNvPr>
          <p:cNvSpPr>
            <a:spLocks noGrp="1"/>
          </p:cNvSpPr>
          <p:nvPr>
            <p:ph type="ctrTitle"/>
          </p:nvPr>
        </p:nvSpPr>
        <p:spPr>
          <a:xfrm>
            <a:off x="1524000" y="3984171"/>
            <a:ext cx="7284098" cy="1054360"/>
          </a:xfrm>
        </p:spPr>
        <p:txBody>
          <a:bodyPr/>
          <a:lstStyle/>
          <a:p>
            <a:r>
              <a:rPr lang="en-US" dirty="0"/>
              <a:t>LET’S PRAY!</a:t>
            </a:r>
          </a:p>
        </p:txBody>
      </p:sp>
    </p:spTree>
    <p:extLst>
      <p:ext uri="{BB962C8B-B14F-4D97-AF65-F5344CB8AC3E}">
        <p14:creationId xmlns:p14="http://schemas.microsoft.com/office/powerpoint/2010/main" val="264048120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2" descr="A close up of food on a table&#10;&#10;Description automatically generated">
            <a:extLst>
              <a:ext uri="{FF2B5EF4-FFF2-40B4-BE49-F238E27FC236}">
                <a16:creationId xmlns:a16="http://schemas.microsoft.com/office/drawing/2014/main" id="{AF631E16-DFF8-4E09-A7C3-68ED8B2EA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057" y="-253392"/>
            <a:ext cx="7520474" cy="5441212"/>
          </a:xfrm>
          <a:prstGeom prst="rect">
            <a:avLst/>
          </a:prstGeom>
        </p:spPr>
      </p:pic>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501154"/>
          </a:xfrm>
        </p:spPr>
        <p:txBody>
          <a:bodyPr/>
          <a:lstStyle/>
          <a:p>
            <a:r>
              <a:rPr lang="en-US" dirty="0"/>
              <a:t>He Saw Himself as</a:t>
            </a:r>
            <a:br>
              <a:rPr lang="en-US" dirty="0"/>
            </a:br>
            <a:r>
              <a:rPr lang="en-US" dirty="0"/>
              <a:t>The Bread of Life</a:t>
            </a: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433664" y="3023118"/>
            <a:ext cx="3629609" cy="3153845"/>
          </a:xfrm>
        </p:spPr>
        <p:txBody>
          <a:bodyPr/>
          <a:lstStyle/>
          <a:p>
            <a:r>
              <a:rPr lang="en-US" dirty="0"/>
              <a:t>"I am the bread of life" </a:t>
            </a:r>
            <a:r>
              <a:rPr lang="en-US" sz="3200" dirty="0"/>
              <a:t>(John 6:35)</a:t>
            </a:r>
          </a:p>
          <a:p>
            <a:endParaRPr lang="en-US" sz="3200" dirty="0"/>
          </a:p>
          <a:p>
            <a:r>
              <a:rPr lang="en-US" dirty="0"/>
              <a:t>"I am the bread of life" </a:t>
            </a:r>
            <a:r>
              <a:rPr lang="en-US" sz="3200" dirty="0"/>
              <a:t>(John 6:48)</a:t>
            </a:r>
            <a:endParaRPr lang="en-US" dirty="0"/>
          </a:p>
          <a:p>
            <a:endParaRPr lang="en-US" dirty="0"/>
          </a:p>
        </p:txBody>
      </p:sp>
    </p:spTree>
    <p:extLst>
      <p:ext uri="{BB962C8B-B14F-4D97-AF65-F5344CB8AC3E}">
        <p14:creationId xmlns:p14="http://schemas.microsoft.com/office/powerpoint/2010/main" val="250390388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2" y="-1"/>
            <a:ext cx="7259782" cy="2259107"/>
          </a:xfrm>
        </p:spPr>
        <p:txBody>
          <a:bodyPr/>
          <a:lstStyle/>
          <a:p>
            <a:r>
              <a:rPr lang="en-US" dirty="0"/>
              <a:t>How did the People See Jesus?</a:t>
            </a:r>
          </a:p>
        </p:txBody>
      </p:sp>
      <p:pic>
        <p:nvPicPr>
          <p:cNvPr id="6" name="Content Placeholder 5" descr="A person looking at the camera&#10;&#10;Description automatically generated">
            <a:extLst>
              <a:ext uri="{FF2B5EF4-FFF2-40B4-BE49-F238E27FC236}">
                <a16:creationId xmlns:a16="http://schemas.microsoft.com/office/drawing/2014/main" id="{9904B060-DFEF-4CD7-B956-25EDF397D7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43" y="2129796"/>
            <a:ext cx="8622020" cy="4728204"/>
          </a:xfrm>
        </p:spPr>
      </p:pic>
      <p:pic>
        <p:nvPicPr>
          <p:cNvPr id="5" name="Picture 4" descr="A person looking at the camera&#10;&#10;Description automatically generated">
            <a:extLst>
              <a:ext uri="{FF2B5EF4-FFF2-40B4-BE49-F238E27FC236}">
                <a16:creationId xmlns:a16="http://schemas.microsoft.com/office/drawing/2014/main" id="{DCF7A078-3582-47F2-A378-997D35BD6A7E}"/>
              </a:ext>
            </a:extLst>
          </p:cNvPr>
          <p:cNvPicPr>
            <a:picLocks noChangeAspect="1"/>
          </p:cNvPicPr>
          <p:nvPr/>
        </p:nvPicPr>
        <p:blipFill rotWithShape="1">
          <a:blip r:embed="rId3">
            <a:extLst>
              <a:ext uri="{28A0092B-C50C-407E-A947-70E740481C1C}">
                <a14:useLocalDpi xmlns:a14="http://schemas.microsoft.com/office/drawing/2010/main" val="0"/>
              </a:ext>
            </a:extLst>
          </a:blip>
          <a:srcRect l="56362" b="22357"/>
          <a:stretch/>
        </p:blipFill>
        <p:spPr>
          <a:xfrm>
            <a:off x="6871642" y="99291"/>
            <a:ext cx="5320358" cy="5324764"/>
          </a:xfrm>
          <a:prstGeom prst="rect">
            <a:avLst/>
          </a:prstGeom>
        </p:spPr>
      </p:pic>
    </p:spTree>
    <p:extLst>
      <p:ext uri="{BB962C8B-B14F-4D97-AF65-F5344CB8AC3E}">
        <p14:creationId xmlns:p14="http://schemas.microsoft.com/office/powerpoint/2010/main" val="197162819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DCF7A078-3582-47F2-A378-997D35BD6A7E}"/>
              </a:ext>
            </a:extLst>
          </p:cNvPr>
          <p:cNvPicPr>
            <a:picLocks noChangeAspect="1"/>
          </p:cNvPicPr>
          <p:nvPr/>
        </p:nvPicPr>
        <p:blipFill rotWithShape="1">
          <a:blip r:embed="rId2">
            <a:extLst>
              <a:ext uri="{28A0092B-C50C-407E-A947-70E740481C1C}">
                <a14:useLocalDpi xmlns:a14="http://schemas.microsoft.com/office/drawing/2010/main" val="0"/>
              </a:ext>
            </a:extLst>
          </a:blip>
          <a:srcRect l="56362" b="22357"/>
          <a:stretch/>
        </p:blipFill>
        <p:spPr>
          <a:xfrm>
            <a:off x="6871642" y="99291"/>
            <a:ext cx="5320358" cy="5324764"/>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8222944" cy="1228437"/>
          </a:xfrm>
        </p:spPr>
        <p:txBody>
          <a:bodyPr/>
          <a:lstStyle/>
          <a:p>
            <a:r>
              <a:rPr lang="en-US" dirty="0"/>
              <a:t>The People Saw Jesus As:</a:t>
            </a:r>
          </a:p>
        </p:txBody>
      </p:sp>
      <p:pic>
        <p:nvPicPr>
          <p:cNvPr id="7" name="Content Placeholder 5" descr="A person looking at the camera&#10;&#10;Description automatically generated">
            <a:extLst>
              <a:ext uri="{FF2B5EF4-FFF2-40B4-BE49-F238E27FC236}">
                <a16:creationId xmlns:a16="http://schemas.microsoft.com/office/drawing/2014/main" id="{6ECEC8DF-429E-4850-98DE-856FA42600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43" y="2129796"/>
            <a:ext cx="8622020" cy="4728204"/>
          </a:xfrm>
        </p:spPr>
      </p:pic>
    </p:spTree>
    <p:extLst>
      <p:ext uri="{BB962C8B-B14F-4D97-AF65-F5344CB8AC3E}">
        <p14:creationId xmlns:p14="http://schemas.microsoft.com/office/powerpoint/2010/main" val="285880567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erson looking at the camera&#10;&#10;Description automatically generated">
            <a:extLst>
              <a:ext uri="{FF2B5EF4-FFF2-40B4-BE49-F238E27FC236}">
                <a16:creationId xmlns:a16="http://schemas.microsoft.com/office/drawing/2014/main" id="{810AF60A-31C8-44D8-97CB-5707F74F5DDA}"/>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838243" y="2129796"/>
            <a:ext cx="8622020" cy="4728204"/>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dirty="0"/>
              <a:t>1. A </a:t>
            </a:r>
            <a:r>
              <a:rPr lang="en-US" u="sng" dirty="0">
                <a:effectLst>
                  <a:glow rad="127000">
                    <a:srgbClr val="C00000"/>
                  </a:glow>
                  <a:outerShdw blurRad="38100" dist="38100" dir="2700000" algn="tl">
                    <a:srgbClr val="000000">
                      <a:alpha val="43137"/>
                    </a:srgbClr>
                  </a:outerShdw>
                </a:effectLst>
              </a:rPr>
              <a:t>Miracle</a:t>
            </a:r>
            <a:r>
              <a:rPr lang="en-US" dirty="0"/>
              <a:t> Worker</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pPr marL="457200" indent="-457200">
              <a:buFont typeface="Arial" panose="020B0604020202020204" pitchFamily="34" charset="0"/>
              <a:buChar char="•"/>
            </a:pPr>
            <a:r>
              <a:rPr lang="en-US" sz="4400" dirty="0"/>
              <a:t>Feeding 5,000 </a:t>
            </a:r>
            <a:r>
              <a:rPr lang="en-US" sz="3600" dirty="0"/>
              <a:t>(6:1-15)</a:t>
            </a:r>
          </a:p>
          <a:p>
            <a:pPr marL="457200"/>
            <a:r>
              <a:rPr lang="en-US" dirty="0"/>
              <a:t>… five loaves and two fish, </a:t>
            </a:r>
            <a:br>
              <a:rPr lang="en-US" dirty="0"/>
            </a:br>
            <a:r>
              <a:rPr lang="en-US" dirty="0"/>
              <a:t>but what are they for so </a:t>
            </a:r>
            <a:br>
              <a:rPr lang="en-US" dirty="0"/>
            </a:br>
            <a:r>
              <a:rPr lang="en-US" dirty="0"/>
              <a:t>many?“…. Jesus then took the loaves, and when he had given thanks, he distributed them to those who were seated. So also the fish, as much as they wanted. </a:t>
            </a:r>
          </a:p>
        </p:txBody>
      </p:sp>
      <p:pic>
        <p:nvPicPr>
          <p:cNvPr id="4" name="Picture 3" descr="A group of people around each other&#10;&#10;Description automatically generated">
            <a:extLst>
              <a:ext uri="{FF2B5EF4-FFF2-40B4-BE49-F238E27FC236}">
                <a16:creationId xmlns:a16="http://schemas.microsoft.com/office/drawing/2014/main" id="{823B2393-B7B4-456A-9C7C-E402127CC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447" y="-667590"/>
            <a:ext cx="6440949" cy="6369143"/>
          </a:xfrm>
          <a:prstGeom prst="rect">
            <a:avLst/>
          </a:prstGeom>
        </p:spPr>
      </p:pic>
    </p:spTree>
    <p:extLst>
      <p:ext uri="{BB962C8B-B14F-4D97-AF65-F5344CB8AC3E}">
        <p14:creationId xmlns:p14="http://schemas.microsoft.com/office/powerpoint/2010/main" val="415914549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looking at the camera&#10;&#10;Description automatically generated">
            <a:extLst>
              <a:ext uri="{FF2B5EF4-FFF2-40B4-BE49-F238E27FC236}">
                <a16:creationId xmlns:a16="http://schemas.microsoft.com/office/drawing/2014/main" id="{1E0F71E7-67F7-4BF8-9E91-35DBB14B6AFF}"/>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838243" y="2129796"/>
            <a:ext cx="8622020" cy="4728204"/>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dirty="0"/>
              <a:t>2. A </a:t>
            </a:r>
            <a:r>
              <a:rPr lang="en-US" u="sng" dirty="0">
                <a:effectLst>
                  <a:glow rad="127000">
                    <a:srgbClr val="C00000"/>
                  </a:glow>
                  <a:outerShdw blurRad="38100" dist="38100" dir="2700000" algn="tl">
                    <a:srgbClr val="000000">
                      <a:alpha val="43137"/>
                    </a:srgbClr>
                  </a:outerShdw>
                </a:effectLst>
              </a:rPr>
              <a:t>Pro</a:t>
            </a:r>
            <a:r>
              <a:rPr lang="en-US" dirty="0">
                <a:effectLst>
                  <a:glow rad="127000">
                    <a:srgbClr val="C00000"/>
                  </a:glow>
                  <a:outerShdw blurRad="38100" dist="38100" dir="2700000" algn="tl">
                    <a:srgbClr val="000000">
                      <a:alpha val="43137"/>
                    </a:srgbClr>
                  </a:outerShdw>
                </a:effectLst>
              </a:rPr>
              <a:t>p</a:t>
            </a:r>
            <a:r>
              <a:rPr lang="en-US" u="sng" dirty="0">
                <a:effectLst>
                  <a:glow rad="127000">
                    <a:srgbClr val="C00000"/>
                  </a:glow>
                  <a:outerShdw blurRad="38100" dist="38100" dir="2700000" algn="tl">
                    <a:srgbClr val="000000">
                      <a:alpha val="43137"/>
                    </a:srgbClr>
                  </a:outerShdw>
                </a:effectLst>
              </a:rPr>
              <a:t>het</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dirty="0"/>
              <a:t> </a:t>
            </a:r>
            <a:r>
              <a:rPr lang="en-US" baseline="30000" dirty="0"/>
              <a:t>14</a:t>
            </a:r>
            <a:r>
              <a:rPr lang="en-US" dirty="0"/>
              <a:t> When the people saw the </a:t>
            </a:r>
            <a:br>
              <a:rPr lang="en-US" dirty="0"/>
            </a:br>
            <a:r>
              <a:rPr lang="en-US" dirty="0"/>
              <a:t>sign that he had done, they </a:t>
            </a:r>
            <a:br>
              <a:rPr lang="en-US" dirty="0"/>
            </a:br>
            <a:r>
              <a:rPr lang="en-US" dirty="0"/>
              <a:t>said, "This is indeed the </a:t>
            </a:r>
            <a:br>
              <a:rPr lang="en-US" dirty="0"/>
            </a:br>
            <a:r>
              <a:rPr lang="en-US" dirty="0">
                <a:effectLst>
                  <a:glow rad="127000">
                    <a:srgbClr val="C00000"/>
                  </a:glow>
                  <a:outerShdw blurRad="38100" dist="38100" dir="2700000" algn="tl">
                    <a:srgbClr val="000000">
                      <a:alpha val="43137"/>
                    </a:srgbClr>
                  </a:outerShdw>
                </a:effectLst>
              </a:rPr>
              <a:t>Prophet</a:t>
            </a:r>
            <a:r>
              <a:rPr lang="en-US" dirty="0"/>
              <a:t> who is to come into </a:t>
            </a:r>
            <a:br>
              <a:rPr lang="en-US" dirty="0"/>
            </a:br>
            <a:r>
              <a:rPr lang="en-US" dirty="0"/>
              <a:t>the world!"</a:t>
            </a:r>
          </a:p>
        </p:txBody>
      </p:sp>
      <p:pic>
        <p:nvPicPr>
          <p:cNvPr id="12" name="Picture 11" descr="A person looking at the camera&#10;&#10;Description automatically generated">
            <a:extLst>
              <a:ext uri="{FF2B5EF4-FFF2-40B4-BE49-F238E27FC236}">
                <a16:creationId xmlns:a16="http://schemas.microsoft.com/office/drawing/2014/main" id="{7B9BE31C-CDAC-4CC9-81E2-33620B383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625" y="-762000"/>
            <a:ext cx="6134151" cy="6858000"/>
          </a:xfrm>
          <a:prstGeom prst="rect">
            <a:avLst/>
          </a:prstGeom>
        </p:spPr>
      </p:pic>
    </p:spTree>
    <p:extLst>
      <p:ext uri="{BB962C8B-B14F-4D97-AF65-F5344CB8AC3E}">
        <p14:creationId xmlns:p14="http://schemas.microsoft.com/office/powerpoint/2010/main" val="24346714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erson looking at the camera&#10;&#10;Description automatically generated">
            <a:extLst>
              <a:ext uri="{FF2B5EF4-FFF2-40B4-BE49-F238E27FC236}">
                <a16:creationId xmlns:a16="http://schemas.microsoft.com/office/drawing/2014/main" id="{498C7EDE-4B95-4595-AC53-B56A2CDE7998}"/>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838243" y="2129796"/>
            <a:ext cx="8622020" cy="4728204"/>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dirty="0"/>
              <a:t>3. A Potential </a:t>
            </a:r>
            <a:r>
              <a:rPr lang="en-US" u="sng" dirty="0">
                <a:effectLst>
                  <a:glow rad="127000">
                    <a:srgbClr val="C00000"/>
                  </a:glow>
                  <a:outerShdw blurRad="38100" dist="38100" dir="2700000" algn="tl">
                    <a:srgbClr val="000000">
                      <a:alpha val="43137"/>
                    </a:srgbClr>
                  </a:outerShdw>
                </a:effectLst>
              </a:rPr>
              <a:t>Kin</a:t>
            </a:r>
            <a:r>
              <a:rPr lang="en-US" dirty="0">
                <a:effectLst>
                  <a:glow rad="127000">
                    <a:srgbClr val="C00000"/>
                  </a:glow>
                  <a:outerShdw blurRad="38100" dist="38100" dir="2700000" algn="tl">
                    <a:srgbClr val="000000">
                      <a:alpha val="43137"/>
                    </a:srgbClr>
                  </a:outerShdw>
                </a:effectLst>
              </a:rPr>
              <a:t>g</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dirty="0"/>
              <a:t> </a:t>
            </a:r>
            <a:r>
              <a:rPr lang="en-US" baseline="30000" dirty="0"/>
              <a:t>15</a:t>
            </a:r>
            <a:r>
              <a:rPr lang="en-US" dirty="0"/>
              <a:t> Perceiving then that they </a:t>
            </a:r>
            <a:br>
              <a:rPr lang="en-US" dirty="0"/>
            </a:br>
            <a:r>
              <a:rPr lang="en-US" dirty="0"/>
              <a:t>were about to come and take </a:t>
            </a:r>
            <a:br>
              <a:rPr lang="en-US" dirty="0"/>
            </a:br>
            <a:r>
              <a:rPr lang="en-US" dirty="0"/>
              <a:t>him by force to </a:t>
            </a:r>
            <a:r>
              <a:rPr lang="en-US" dirty="0">
                <a:effectLst>
                  <a:glow rad="127000">
                    <a:srgbClr val="C00000"/>
                  </a:glow>
                  <a:outerShdw blurRad="38100" dist="38100" dir="2700000" algn="tl">
                    <a:srgbClr val="000000">
                      <a:alpha val="43137"/>
                    </a:srgbClr>
                  </a:outerShdw>
                </a:effectLst>
              </a:rPr>
              <a:t>make him king</a:t>
            </a:r>
            <a:r>
              <a:rPr lang="en-US" dirty="0"/>
              <a:t>, Jesus withdrew again to the mountain by himself. </a:t>
            </a:r>
          </a:p>
        </p:txBody>
      </p:sp>
      <p:pic>
        <p:nvPicPr>
          <p:cNvPr id="7" name="Picture 6" descr="A picture containing accessory, jewels, cake, table&#10;&#10;Description automatically generated">
            <a:extLst>
              <a:ext uri="{FF2B5EF4-FFF2-40B4-BE49-F238E27FC236}">
                <a16:creationId xmlns:a16="http://schemas.microsoft.com/office/drawing/2014/main" id="{84602FE5-2B6C-4B01-8182-B69B772224D6}"/>
              </a:ext>
            </a:extLst>
          </p:cNvPr>
          <p:cNvPicPr>
            <a:picLocks noChangeAspect="1"/>
          </p:cNvPicPr>
          <p:nvPr/>
        </p:nvPicPr>
        <p:blipFill rotWithShape="1">
          <a:blip r:embed="rId3">
            <a:extLst>
              <a:ext uri="{28A0092B-C50C-407E-A947-70E740481C1C}">
                <a14:useLocalDpi xmlns:a14="http://schemas.microsoft.com/office/drawing/2010/main" val="0"/>
              </a:ext>
            </a:extLst>
          </a:blip>
          <a:srcRect l="12392" t="7824" r="23756"/>
          <a:stretch/>
        </p:blipFill>
        <p:spPr>
          <a:xfrm>
            <a:off x="7206018" y="0"/>
            <a:ext cx="5172501" cy="5179323"/>
          </a:xfrm>
          <a:prstGeom prst="rect">
            <a:avLst/>
          </a:prstGeom>
        </p:spPr>
      </p:pic>
    </p:spTree>
    <p:extLst>
      <p:ext uri="{BB962C8B-B14F-4D97-AF65-F5344CB8AC3E}">
        <p14:creationId xmlns:p14="http://schemas.microsoft.com/office/powerpoint/2010/main" val="247090973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erson looking at the camera&#10;&#10;Description automatically generated">
            <a:extLst>
              <a:ext uri="{FF2B5EF4-FFF2-40B4-BE49-F238E27FC236}">
                <a16:creationId xmlns:a16="http://schemas.microsoft.com/office/drawing/2014/main" id="{8BA539D4-B6AF-45AE-97D2-A063CF3BEA7E}"/>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838243" y="2129796"/>
            <a:ext cx="8622020" cy="4728204"/>
          </a:xfrm>
          <a:prstGeom prst="rect">
            <a:avLst/>
          </a:prstGeom>
        </p:spPr>
      </p:pic>
      <p:sp>
        <p:nvSpPr>
          <p:cNvPr id="2" name="Title 1">
            <a:extLst>
              <a:ext uri="{FF2B5EF4-FFF2-40B4-BE49-F238E27FC236}">
                <a16:creationId xmlns:a16="http://schemas.microsoft.com/office/drawing/2014/main" id="{7A7D37B2-A7E4-4757-A463-7EEEF1250836}"/>
              </a:ext>
            </a:extLst>
          </p:cNvPr>
          <p:cNvSpPr>
            <a:spLocks noGrp="1"/>
          </p:cNvSpPr>
          <p:nvPr>
            <p:ph type="title"/>
          </p:nvPr>
        </p:nvSpPr>
        <p:spPr>
          <a:xfrm>
            <a:off x="73891" y="-1"/>
            <a:ext cx="7440813" cy="1228437"/>
          </a:xfrm>
        </p:spPr>
        <p:txBody>
          <a:bodyPr/>
          <a:lstStyle/>
          <a:p>
            <a:r>
              <a:rPr lang="en-US" dirty="0"/>
              <a:t>4. </a:t>
            </a:r>
            <a:r>
              <a:rPr lang="en-US" u="sng" dirty="0">
                <a:effectLst>
                  <a:glow rad="127000">
                    <a:srgbClr val="C00000"/>
                  </a:glow>
                  <a:outerShdw blurRad="38100" dist="38100" dir="2700000" algn="tl">
                    <a:srgbClr val="000000">
                      <a:alpha val="43137"/>
                    </a:srgbClr>
                  </a:outerShdw>
                </a:effectLst>
              </a:rPr>
              <a:t>Missin</a:t>
            </a:r>
            <a:r>
              <a:rPr lang="en-US" dirty="0">
                <a:effectLst>
                  <a:glow rad="127000">
                    <a:srgbClr val="C00000"/>
                  </a:glow>
                  <a:outerShdw blurRad="38100" dist="38100" dir="2700000" algn="tl">
                    <a:srgbClr val="000000">
                      <a:alpha val="43137"/>
                    </a:srgbClr>
                  </a:outerShdw>
                </a:effectLst>
              </a:rPr>
              <a:t>g</a:t>
            </a:r>
            <a:r>
              <a:rPr lang="en-US" dirty="0"/>
              <a:t> in Action</a:t>
            </a:r>
          </a:p>
        </p:txBody>
      </p:sp>
      <p:sp>
        <p:nvSpPr>
          <p:cNvPr id="3" name="Content Placeholder 2">
            <a:extLst>
              <a:ext uri="{FF2B5EF4-FFF2-40B4-BE49-F238E27FC236}">
                <a16:creationId xmlns:a16="http://schemas.microsoft.com/office/drawing/2014/main" id="{9799F7B4-10A2-4E6A-A42D-1EC862D0AD91}"/>
              </a:ext>
            </a:extLst>
          </p:cNvPr>
          <p:cNvSpPr>
            <a:spLocks noGrp="1"/>
          </p:cNvSpPr>
          <p:nvPr>
            <p:ph idx="1"/>
          </p:nvPr>
        </p:nvSpPr>
        <p:spPr/>
        <p:txBody>
          <a:bodyPr/>
          <a:lstStyle/>
          <a:p>
            <a:r>
              <a:rPr lang="en-US" dirty="0"/>
              <a:t>… Jesus walking on the sea and coming near the boat, and they were frightened.   </a:t>
            </a:r>
            <a:r>
              <a:rPr lang="en-US" baseline="30000" dirty="0"/>
              <a:t>20</a:t>
            </a:r>
            <a:r>
              <a:rPr lang="en-US" dirty="0"/>
              <a:t> But he said </a:t>
            </a:r>
            <a:br>
              <a:rPr lang="en-US" dirty="0"/>
            </a:br>
            <a:r>
              <a:rPr lang="en-US" dirty="0"/>
              <a:t>to them, "It is I; do not be afraid.“ </a:t>
            </a:r>
          </a:p>
          <a:p>
            <a:r>
              <a:rPr lang="en-US" dirty="0"/>
              <a:t> </a:t>
            </a:r>
            <a:r>
              <a:rPr lang="en-US" baseline="30000" dirty="0"/>
              <a:t>21</a:t>
            </a:r>
            <a:r>
              <a:rPr lang="en-US" dirty="0"/>
              <a:t> Then they were glad to take </a:t>
            </a:r>
            <a:br>
              <a:rPr lang="en-US" dirty="0"/>
            </a:br>
            <a:r>
              <a:rPr lang="en-US" dirty="0"/>
              <a:t>him into the boat, and immediately the boat was at the land to which they were going.</a:t>
            </a:r>
          </a:p>
        </p:txBody>
      </p:sp>
      <p:pic>
        <p:nvPicPr>
          <p:cNvPr id="4" name="Picture 3" descr="A picture containing man, standing, looking, holding&#10;&#10;Description automatically generated">
            <a:extLst>
              <a:ext uri="{FF2B5EF4-FFF2-40B4-BE49-F238E27FC236}">
                <a16:creationId xmlns:a16="http://schemas.microsoft.com/office/drawing/2014/main" id="{F823C4C0-1E6D-4347-8E80-3EE04235F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187" y="-443752"/>
            <a:ext cx="6356219" cy="5876093"/>
          </a:xfrm>
          <a:prstGeom prst="rect">
            <a:avLst/>
          </a:prstGeom>
        </p:spPr>
      </p:pic>
    </p:spTree>
    <p:extLst>
      <p:ext uri="{BB962C8B-B14F-4D97-AF65-F5344CB8AC3E}">
        <p14:creationId xmlns:p14="http://schemas.microsoft.com/office/powerpoint/2010/main" val="5174854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1341</TotalTime>
  <Words>1801</Words>
  <Application>Microsoft Office PowerPoint</Application>
  <PresentationFormat>Widescreen</PresentationFormat>
  <Paragraphs>98</Paragraphs>
  <Slides>25</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Symbol</vt:lpstr>
      <vt:lpstr>Office Theme</vt:lpstr>
      <vt:lpstr>  Seeing    Jesus as He Saw  Himself</vt:lpstr>
      <vt:lpstr>  Seeing    Jesus as He Saw  Himself</vt:lpstr>
      <vt:lpstr>He Saw Himself as The Bread of Life</vt:lpstr>
      <vt:lpstr>How did the People See Jesus?</vt:lpstr>
      <vt:lpstr>The People Saw Jesus As:</vt:lpstr>
      <vt:lpstr>1. A Miracle Worker</vt:lpstr>
      <vt:lpstr>2. A Prophet</vt:lpstr>
      <vt:lpstr>3. A Potential King</vt:lpstr>
      <vt:lpstr>4. Missing in Action</vt:lpstr>
      <vt:lpstr>5. Worth Pursuing</vt:lpstr>
      <vt:lpstr>How Jesus Saw Them</vt:lpstr>
      <vt:lpstr>Selfie Generation</vt:lpstr>
      <vt:lpstr>Spiritual Freeloaders</vt:lpstr>
      <vt:lpstr>Contentious</vt:lpstr>
      <vt:lpstr>Arrogant</vt:lpstr>
      <vt:lpstr>Demanding</vt:lpstr>
      <vt:lpstr>How Jesus Saw Himself</vt:lpstr>
      <vt:lpstr>As the Bread of Life</vt:lpstr>
      <vt:lpstr>As the Satisfier of Life</vt:lpstr>
      <vt:lpstr>As the Object of Faith</vt:lpstr>
      <vt:lpstr>As the One from Heaven</vt:lpstr>
      <vt:lpstr>As Eternal Life Giver</vt:lpstr>
      <vt:lpstr>As Eternal Life Giver</vt:lpstr>
      <vt:lpstr>So How Do You See Him?</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Jesus as He Saw  Himself</dc:title>
  <dc:creator>Dennis Henderson</dc:creator>
  <cp:lastModifiedBy>Dennis Henderson</cp:lastModifiedBy>
  <cp:revision>94</cp:revision>
  <dcterms:created xsi:type="dcterms:W3CDTF">2020-02-21T15:05:57Z</dcterms:created>
  <dcterms:modified xsi:type="dcterms:W3CDTF">2021-06-23T03:28:41Z</dcterms:modified>
</cp:coreProperties>
</file>