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57" r:id="rId2"/>
    <p:sldId id="256" r:id="rId3"/>
    <p:sldId id="379" r:id="rId4"/>
    <p:sldId id="377" r:id="rId5"/>
    <p:sldId id="395" r:id="rId6"/>
    <p:sldId id="406" r:id="rId7"/>
    <p:sldId id="407" r:id="rId8"/>
    <p:sldId id="396" r:id="rId9"/>
    <p:sldId id="397" r:id="rId10"/>
    <p:sldId id="408" r:id="rId11"/>
    <p:sldId id="398" r:id="rId12"/>
    <p:sldId id="381" r:id="rId13"/>
    <p:sldId id="409" r:id="rId14"/>
    <p:sldId id="382" r:id="rId15"/>
    <p:sldId id="383" r:id="rId16"/>
    <p:sldId id="385" r:id="rId17"/>
    <p:sldId id="390" r:id="rId18"/>
    <p:sldId id="386" r:id="rId19"/>
    <p:sldId id="387" r:id="rId20"/>
    <p:sldId id="388" r:id="rId21"/>
    <p:sldId id="413" r:id="rId22"/>
    <p:sldId id="389" r:id="rId23"/>
    <p:sldId id="399" r:id="rId24"/>
    <p:sldId id="400" r:id="rId25"/>
    <p:sldId id="401" r:id="rId26"/>
    <p:sldId id="402" r:id="rId27"/>
    <p:sldId id="403" r:id="rId28"/>
    <p:sldId id="404" r:id="rId29"/>
    <p:sldId id="405" r:id="rId30"/>
    <p:sldId id="410" r:id="rId31"/>
    <p:sldId id="391" r:id="rId32"/>
    <p:sldId id="392" r:id="rId33"/>
    <p:sldId id="41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7" autoAdjust="0"/>
    <p:restoredTop sz="65955" autoAdjust="0"/>
  </p:normalViewPr>
  <p:slideViewPr>
    <p:cSldViewPr snapToGrid="0">
      <p:cViewPr varScale="1">
        <p:scale>
          <a:sx n="53" d="100"/>
          <a:sy n="53" d="100"/>
        </p:scale>
        <p:origin x="20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B9386-D438-4E09-AB0C-5E866E398AE2}"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52B17-D7F4-403F-B8D3-22F1A4C3B28D}" type="slidenum">
              <a:rPr lang="en-US" smtClean="0"/>
              <a:t>‹#›</a:t>
            </a:fld>
            <a:endParaRPr lang="en-US"/>
          </a:p>
        </p:txBody>
      </p:sp>
    </p:spTree>
    <p:extLst>
      <p:ext uri="{BB962C8B-B14F-4D97-AF65-F5344CB8AC3E}">
        <p14:creationId xmlns:p14="http://schemas.microsoft.com/office/powerpoint/2010/main" val="325775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photos/away-forest-forest-path-mood-trees-2660117/"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away-forest-forest-path-mood-trees-266011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a:t>
            </a:fld>
            <a:endParaRPr lang="en-US"/>
          </a:p>
        </p:txBody>
      </p:sp>
    </p:spTree>
    <p:extLst>
      <p:ext uri="{BB962C8B-B14F-4D97-AF65-F5344CB8AC3E}">
        <p14:creationId xmlns:p14="http://schemas.microsoft.com/office/powerpoint/2010/main" val="21998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Setting: Lazarus sick, Jesus delays, Lazarus dies, Jesus attends funeral, greeted by sisters …</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Assertion: “If you had been here … he would not have died.” 11:21-22</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Consolation: “He will rise again” 11:23 (Jesus know He will raise him …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Assumption: She thinks He’s talking about the resurrection (not about what he is about to do) 11:24</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Personalization:  He goes along with her line of thinking “I am the resurrection and the life.”</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10</a:t>
            </a:fld>
            <a:endParaRPr lang="en-US"/>
          </a:p>
        </p:txBody>
      </p:sp>
    </p:spTree>
    <p:extLst>
      <p:ext uri="{BB962C8B-B14F-4D97-AF65-F5344CB8AC3E}">
        <p14:creationId xmlns:p14="http://schemas.microsoft.com/office/powerpoint/2010/main" val="234726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Setting: Lazarus sick, Jesus delays, Lazarus dies, Jesus attends funeral, greeted by sisters …</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Assertion: “If you had been here … he would not have died.” 11:21-22</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Consolation: “He will rise again” 11:23 (Jesus know He will raise him …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Assumption: She thinks He’s talking about the resurrection (not about what he is about to do) 11:24</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Personalization:  He goes along with her line of thinking “I am the resurrection and the life.”</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11</a:t>
            </a:fld>
            <a:endParaRPr lang="en-US"/>
          </a:p>
        </p:txBody>
      </p:sp>
    </p:spTree>
    <p:extLst>
      <p:ext uri="{BB962C8B-B14F-4D97-AF65-F5344CB8AC3E}">
        <p14:creationId xmlns:p14="http://schemas.microsoft.com/office/powerpoint/2010/main" val="398052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an assertion of faith—she truly believes the Jesus’ presence would have meant life.  </a:t>
            </a: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She asserts her faith while we often use questions of doubt:</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t>	- If Jesus loved him—WHY did he let him die? </a:t>
            </a:r>
            <a:br>
              <a:rPr lang="en-US" dirty="0"/>
            </a:br>
            <a:r>
              <a:rPr lang="en-US" dirty="0"/>
              <a:t>	- If Jesus loved him—WHY  did he delay? </a:t>
            </a:r>
          </a:p>
          <a:p>
            <a:r>
              <a:rPr lang="en-US" dirty="0"/>
              <a:t>	- If Jesus loved him—Why did he not heal from a distance? </a:t>
            </a:r>
          </a:p>
          <a:p>
            <a:r>
              <a:rPr lang="en-US" dirty="0"/>
              <a:t>Her faith is so strong that she believes the even after the time of his death—Jesus </a:t>
            </a:r>
          </a:p>
        </p:txBody>
      </p:sp>
      <p:sp>
        <p:nvSpPr>
          <p:cNvPr id="4" name="Slide Number Placeholder 3"/>
          <p:cNvSpPr>
            <a:spLocks noGrp="1"/>
          </p:cNvSpPr>
          <p:nvPr>
            <p:ph type="sldNum" sz="quarter" idx="5"/>
          </p:nvPr>
        </p:nvSpPr>
        <p:spPr/>
        <p:txBody>
          <a:bodyPr/>
          <a:lstStyle/>
          <a:p>
            <a:fld id="{CBB52B17-D7F4-403F-B8D3-22F1A4C3B28D}" type="slidenum">
              <a:rPr lang="en-US" smtClean="0"/>
              <a:t>12</a:t>
            </a:fld>
            <a:endParaRPr lang="en-US"/>
          </a:p>
        </p:txBody>
      </p:sp>
    </p:spTree>
    <p:extLst>
      <p:ext uri="{BB962C8B-B14F-4D97-AF65-F5344CB8AC3E}">
        <p14:creationId xmlns:p14="http://schemas.microsoft.com/office/powerpoint/2010/main" val="3813341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faith is so strong that she believes the even after the time of </a:t>
            </a:r>
            <a:r>
              <a:rPr lang="en-US" dirty="0" err="1"/>
              <a:t>hs</a:t>
            </a:r>
            <a:r>
              <a:rPr lang="en-US" dirty="0"/>
              <a:t> death—even now Jesus can make things better.</a:t>
            </a:r>
          </a:p>
          <a:p>
            <a:endParaRPr lang="en-US" dirty="0"/>
          </a:p>
          <a:p>
            <a:r>
              <a:rPr lang="en-US" dirty="0"/>
              <a:t>She does not complain nor tell Jesus what to do only that she believes He can make it better.  </a:t>
            </a:r>
          </a:p>
          <a:p>
            <a:endParaRPr lang="en-US" dirty="0"/>
          </a:p>
          <a:p>
            <a:r>
              <a:rPr lang="en-US" dirty="0"/>
              <a:t>There is a lesson to be learned from her faith.  </a:t>
            </a:r>
          </a:p>
          <a:p>
            <a:endParaRPr lang="en-US" dirty="0"/>
          </a:p>
          <a:p>
            <a:r>
              <a:rPr lang="en-US" dirty="0"/>
              <a:t>In our most difficult times, Don’t tell God what to do, Believe that God will do something.  </a:t>
            </a:r>
          </a:p>
        </p:txBody>
      </p:sp>
      <p:sp>
        <p:nvSpPr>
          <p:cNvPr id="4" name="Slide Number Placeholder 3"/>
          <p:cNvSpPr>
            <a:spLocks noGrp="1"/>
          </p:cNvSpPr>
          <p:nvPr>
            <p:ph type="sldNum" sz="quarter" idx="5"/>
          </p:nvPr>
        </p:nvSpPr>
        <p:spPr/>
        <p:txBody>
          <a:bodyPr/>
          <a:lstStyle/>
          <a:p>
            <a:fld id="{CBB52B17-D7F4-403F-B8D3-22F1A4C3B28D}" type="slidenum">
              <a:rPr lang="en-US" smtClean="0"/>
              <a:t>13</a:t>
            </a:fld>
            <a:endParaRPr lang="en-US"/>
          </a:p>
        </p:txBody>
      </p:sp>
    </p:spTree>
    <p:extLst>
      <p:ext uri="{BB962C8B-B14F-4D97-AF65-F5344CB8AC3E}">
        <p14:creationId xmlns:p14="http://schemas.microsoft.com/office/powerpoint/2010/main" val="159139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knows what He is about to do—He is about to perform a miracle of raising the dead.  </a:t>
            </a:r>
          </a:p>
        </p:txBody>
      </p:sp>
      <p:sp>
        <p:nvSpPr>
          <p:cNvPr id="4" name="Slide Number Placeholder 3"/>
          <p:cNvSpPr>
            <a:spLocks noGrp="1"/>
          </p:cNvSpPr>
          <p:nvPr>
            <p:ph type="sldNum" sz="quarter" idx="5"/>
          </p:nvPr>
        </p:nvSpPr>
        <p:spPr/>
        <p:txBody>
          <a:bodyPr/>
          <a:lstStyle/>
          <a:p>
            <a:fld id="{CBB52B17-D7F4-403F-B8D3-22F1A4C3B28D}" type="slidenum">
              <a:rPr lang="en-US" smtClean="0"/>
              <a:t>14</a:t>
            </a:fld>
            <a:endParaRPr lang="en-US"/>
          </a:p>
        </p:txBody>
      </p:sp>
    </p:spTree>
    <p:extLst>
      <p:ext uri="{BB962C8B-B14F-4D97-AF65-F5344CB8AC3E}">
        <p14:creationId xmlns:p14="http://schemas.microsoft.com/office/powerpoint/2010/main" val="3873686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100" dirty="0">
                <a:effectLst/>
                <a:latin typeface="Calibri" panose="020F0502020204030204" pitchFamily="34" charset="0"/>
                <a:ea typeface="Calibri" panose="020F0502020204030204" pitchFamily="34" charset="0"/>
                <a:cs typeface="Times New Roman" panose="02020603050405020304" pitchFamily="18" charset="0"/>
              </a:rPr>
              <a:t>Her assumption is that Jesus is not talking about the immediate, but the future resurrection spoke of in Daniel 12</a:t>
            </a:r>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Multitudes who sleep in the dust of the earth will awake: some to everlasting life, others to shame and everlasting contempt. (Dan 12:2 NIV) or a time is coming when all who are in their graves will hear his voice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29</a:t>
            </a:r>
            <a:r>
              <a:rPr lang="en-US" sz="1800" b="0" i="0" u="none" strike="noStrike" baseline="0" dirty="0">
                <a:latin typeface="Arial" panose="020B0604020202020204" pitchFamily="34" charset="0"/>
              </a:rPr>
              <a:t> and come out--those who have done good will rise to live, and those who have done evil will rise to be condemned.</a:t>
            </a:r>
          </a:p>
          <a:p>
            <a:pPr algn="l" rtl="0"/>
            <a:r>
              <a:rPr lang="en-US" sz="1800" b="0" i="0" u="none" strike="noStrike" baseline="0" dirty="0"/>
              <a:t> </a:t>
            </a:r>
            <a:r>
              <a:rPr lang="en-US" sz="1800" b="0" i="0" u="none" strike="noStrike" baseline="0" dirty="0">
                <a:latin typeface="Arial" panose="020B0604020202020204" pitchFamily="34" charset="0"/>
              </a:rPr>
              <a:t>(Joh 5:28-29 NIV)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15</a:t>
            </a:fld>
            <a:endParaRPr lang="en-US"/>
          </a:p>
        </p:txBody>
      </p:sp>
    </p:spTree>
    <p:extLst>
      <p:ext uri="{BB962C8B-B14F-4D97-AF65-F5344CB8AC3E}">
        <p14:creationId xmlns:p14="http://schemas.microsoft.com/office/powerpoint/2010/main" val="424926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know what Jesus is saying?  Resurrection is not some pie in the sky doctrine found in a book!  No!  Resurrection is who he is.  </a:t>
            </a: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simply that He has resurrection powers, or that we need to believe in resurrection, but that He is the resurrection—in Him is life-resurrection life.  </a:t>
            </a: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It is personal—It is who he is.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16</a:t>
            </a:fld>
            <a:endParaRPr lang="en-US"/>
          </a:p>
        </p:txBody>
      </p:sp>
    </p:spTree>
    <p:extLst>
      <p:ext uri="{BB962C8B-B14F-4D97-AF65-F5344CB8AC3E}">
        <p14:creationId xmlns:p14="http://schemas.microsoft.com/office/powerpoint/2010/main" val="480595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17</a:t>
            </a:fld>
            <a:endParaRPr lang="en-US"/>
          </a:p>
        </p:txBody>
      </p:sp>
    </p:spTree>
    <p:extLst>
      <p:ext uri="{BB962C8B-B14F-4D97-AF65-F5344CB8AC3E}">
        <p14:creationId xmlns:p14="http://schemas.microsoft.com/office/powerpoint/2010/main" val="176265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Setting: Lazarus sick, Jesus delays, Lazarus dies, Jesus attends funeral, greeted by sisters …</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Assertion: “If you had been here … he would not have died.” 11:21-22</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Consolation: “He will rise again” 11:23 (Jesus know He will raise him …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Assumption: She thinks He’s talking about the resurrection (not about what he is about to do) 11:24</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Personalization:  He goes along with her line of thinking “I am the resurrection and the life.”</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18</a:t>
            </a:fld>
            <a:endParaRPr lang="en-US"/>
          </a:p>
        </p:txBody>
      </p:sp>
    </p:spTree>
    <p:extLst>
      <p:ext uri="{BB962C8B-B14F-4D97-AF65-F5344CB8AC3E}">
        <p14:creationId xmlns:p14="http://schemas.microsoft.com/office/powerpoint/2010/main" val="398015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Setting: Lazarus sick, Jesus delays, Lazarus dies, Jesus attends funeral, greeted by sisters …</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Assertion: “If you had been here … he would not have died.” 11:21-22</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Consolation: “He will rise again” 11:23 (Jesus know He will raise him …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Assumption: She thinks He’s talking about the resurrection (not about what he is about to do) 11:24</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Personalization:  He goes along with her line of thinking “I am the resurrection and the life.”</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19</a:t>
            </a:fld>
            <a:endParaRPr lang="en-US"/>
          </a:p>
        </p:txBody>
      </p:sp>
    </p:spTree>
    <p:extLst>
      <p:ext uri="{BB962C8B-B14F-4D97-AF65-F5344CB8AC3E}">
        <p14:creationId xmlns:p14="http://schemas.microsoft.com/office/powerpoint/2010/main" val="53290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p>
          <a:p>
            <a:endParaRPr lang="en-US" sz="1200" b="0" i="0" u="none" strike="noStrike" kern="1200" baseline="0" dirty="0">
              <a:solidFill>
                <a:schemeClr val="tx1"/>
              </a:solidFill>
              <a:latin typeface="+mn-lt"/>
              <a:ea typeface="+mn-ea"/>
              <a:cs typeface="+mn-cs"/>
            </a:endParaRPr>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a:t>
            </a:fld>
            <a:endParaRPr lang="en-US"/>
          </a:p>
        </p:txBody>
      </p:sp>
    </p:spTree>
    <p:extLst>
      <p:ext uri="{BB962C8B-B14F-4D97-AF65-F5344CB8AC3E}">
        <p14:creationId xmlns:p14="http://schemas.microsoft.com/office/powerpoint/2010/main" val="1768275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Setting: Lazarus sick, Jesus delays, Lazarus dies, Jesus attends funeral, greeted by sisters …</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Assertion: “If you had been here … he would not have died.” 11:21-22</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Consolation: “He will rise again” 11:23 (Jesus know He will raise him …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Assumption: She thinks He’s talking about the resurrection (not about what he is about to do) 11:24</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Personalization:  He goes along with her line of thinking “I am the resurrection and the life.”</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20</a:t>
            </a:fld>
            <a:endParaRPr lang="en-US"/>
          </a:p>
        </p:txBody>
      </p:sp>
    </p:spTree>
    <p:extLst>
      <p:ext uri="{BB962C8B-B14F-4D97-AF65-F5344CB8AC3E}">
        <p14:creationId xmlns:p14="http://schemas.microsoft.com/office/powerpoint/2010/main" val="2894252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Setting: Lazarus sick, Jesus delays, Lazarus dies, Jesus attends funeral, greeted by sisters …</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Assertion: “If you had been here … he would not have died.” 11:21-22</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Consolation: “He will rise again” 11:23 (Jesus know He will raise him …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Assumption: She thinks He’s talking about the resurrection (not about what he is about to do) 11:24</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Personalization:  He goes along with her line of thinking “I am the resurrection and the life.”</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21</a:t>
            </a:fld>
            <a:endParaRPr lang="en-US"/>
          </a:p>
        </p:txBody>
      </p:sp>
    </p:spTree>
    <p:extLst>
      <p:ext uri="{BB962C8B-B14F-4D97-AF65-F5344CB8AC3E}">
        <p14:creationId xmlns:p14="http://schemas.microsoft.com/office/powerpoint/2010/main" val="1835563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30000" dirty="0">
                <a:latin typeface="Arial" panose="020B0604020202020204" pitchFamily="34" charset="0"/>
              </a:rPr>
              <a:t>37</a:t>
            </a:r>
            <a:r>
              <a:rPr lang="en-US" sz="1800" b="0" i="0" u="none" strike="noStrike" baseline="0" dirty="0">
                <a:latin typeface="Arial" panose="020B0604020202020204" pitchFamily="34" charset="0"/>
              </a:rPr>
              <a:t> But some of them said, "Could not he who opened the eyes of the blind man have kept this man from dying?" (Joh 11:37 NIV)</a:t>
            </a:r>
          </a:p>
          <a:p>
            <a:endParaRPr lang="en-US" sz="1800" b="0" i="0" u="none" strike="noStrike" baseline="0" dirty="0">
              <a:latin typeface="Arial" panose="020B0604020202020204" pitchFamily="34" charset="0"/>
            </a:endParaRPr>
          </a:p>
          <a:p>
            <a:r>
              <a:rPr lang="en-US" dirty="0"/>
              <a:t>Imagine the audience.  He must be crying because he could not rescue Lazarus.  He was not even here.  He loved him but could not help him.  How wrong were they. How wrong are you when you doubt the purpose of Almighty God.  </a:t>
            </a:r>
          </a:p>
          <a:p>
            <a:endParaRPr lang="en-US" dirty="0"/>
          </a:p>
          <a:p>
            <a:r>
              <a:rPr lang="en-US" dirty="0"/>
              <a:t>He weeps because He is truly, 100% human.  Grief and bereavement are real.  He weeps.  He is the man of sorrows acquainted with our grief.</a:t>
            </a:r>
          </a:p>
          <a:p>
            <a:endParaRPr lang="en-US" dirty="0"/>
          </a:p>
          <a:p>
            <a:r>
              <a:rPr lang="en-US" dirty="0"/>
              <a:t>Perhaps Jesus weeps because He is calling Lazarus back into this sin cursed world from heaven itself—for Lazarus to die again.  </a:t>
            </a:r>
          </a:p>
        </p:txBody>
      </p:sp>
      <p:sp>
        <p:nvSpPr>
          <p:cNvPr id="4" name="Slide Number Placeholder 3"/>
          <p:cNvSpPr>
            <a:spLocks noGrp="1"/>
          </p:cNvSpPr>
          <p:nvPr>
            <p:ph type="sldNum" sz="quarter" idx="5"/>
          </p:nvPr>
        </p:nvSpPr>
        <p:spPr/>
        <p:txBody>
          <a:bodyPr/>
          <a:lstStyle/>
          <a:p>
            <a:fld id="{CBB52B17-D7F4-403F-B8D3-22F1A4C3B28D}" type="slidenum">
              <a:rPr lang="en-US" smtClean="0"/>
              <a:t>23</a:t>
            </a:fld>
            <a:endParaRPr lang="en-US"/>
          </a:p>
        </p:txBody>
      </p:sp>
    </p:spTree>
    <p:extLst>
      <p:ext uri="{BB962C8B-B14F-4D97-AF65-F5344CB8AC3E}">
        <p14:creationId xmlns:p14="http://schemas.microsoft.com/office/powerpoint/2010/main" val="2030429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39</a:t>
            </a:r>
            <a:r>
              <a:rPr lang="en-US" sz="1800" b="0" i="0" u="none" strike="noStrike" baseline="0" dirty="0">
                <a:latin typeface="Arial" panose="020B0604020202020204" pitchFamily="34" charset="0"/>
              </a:rPr>
              <a:t> "Take away the stone," he said. "But, Lord," said Martha, the sister of the dead man, "by this time there is a bad odor, for he has been there four days."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40</a:t>
            </a:r>
            <a:r>
              <a:rPr lang="en-US" sz="1800" b="0" i="0" u="none" strike="noStrike" baseline="0" dirty="0">
                <a:latin typeface="Arial" panose="020B0604020202020204" pitchFamily="34" charset="0"/>
              </a:rPr>
              <a:t> Then Jesus said, "Did I not tell you that if you believed, you would see the glory of God?"</a:t>
            </a:r>
          </a:p>
          <a:p>
            <a:pPr algn="l" rtl="0"/>
            <a:r>
              <a:rPr lang="en-US" sz="1800" b="0" i="0" u="none" strike="noStrike" baseline="0" dirty="0"/>
              <a:t> </a:t>
            </a:r>
            <a:r>
              <a:rPr lang="en-US" sz="1800" b="0" i="0" u="none" strike="noStrike" baseline="0" dirty="0">
                <a:latin typeface="Arial" panose="020B0604020202020204" pitchFamily="34" charset="0"/>
              </a:rPr>
              <a:t>(Joh 11:39-40 NIV)</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24</a:t>
            </a:fld>
            <a:endParaRPr lang="en-US"/>
          </a:p>
        </p:txBody>
      </p:sp>
    </p:spTree>
    <p:extLst>
      <p:ext uri="{BB962C8B-B14F-4D97-AF65-F5344CB8AC3E}">
        <p14:creationId xmlns:p14="http://schemas.microsoft.com/office/powerpoint/2010/main" val="699694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30000" dirty="0">
                <a:latin typeface="Arial" panose="020B0604020202020204" pitchFamily="34" charset="0"/>
              </a:rPr>
              <a:t>41</a:t>
            </a:r>
            <a:r>
              <a:rPr lang="en-US" sz="1800" b="0" i="0" u="none" strike="noStrike" baseline="0" dirty="0">
                <a:latin typeface="Arial" panose="020B0604020202020204" pitchFamily="34" charset="0"/>
              </a:rPr>
              <a:t> So they took away the stone. </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25</a:t>
            </a:fld>
            <a:endParaRPr lang="en-US"/>
          </a:p>
        </p:txBody>
      </p:sp>
    </p:spTree>
    <p:extLst>
      <p:ext uri="{BB962C8B-B14F-4D97-AF65-F5344CB8AC3E}">
        <p14:creationId xmlns:p14="http://schemas.microsoft.com/office/powerpoint/2010/main" val="2869704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u="none" strike="noStrike" baseline="0" dirty="0">
                <a:latin typeface="Arial" panose="020B0604020202020204" pitchFamily="34" charset="0"/>
              </a:rPr>
              <a:t>Then Jesus looked up and said, "Father, I thank you that you have heard me.</a:t>
            </a:r>
          </a:p>
          <a:p>
            <a:pPr algn="l" rtl="0"/>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42</a:t>
            </a:r>
            <a:r>
              <a:rPr lang="en-US" sz="1200" b="0" i="0" u="none" strike="noStrike" baseline="0" dirty="0">
                <a:latin typeface="Arial" panose="020B0604020202020204" pitchFamily="34" charset="0"/>
              </a:rPr>
              <a:t> I knew that you always hear me, but I said this for the benefit of the people standing here, that they may believe that you sent me."</a:t>
            </a:r>
          </a:p>
          <a:p>
            <a:pPr algn="l" rtl="0"/>
            <a:r>
              <a:rPr lang="en-US" sz="1200" b="0" i="0" u="none" strike="noStrike" baseline="0" dirty="0"/>
              <a:t> </a:t>
            </a:r>
            <a:r>
              <a:rPr lang="en-US" sz="1200" b="0" i="0" u="none" strike="noStrike" baseline="0" dirty="0">
                <a:latin typeface="Arial" panose="020B0604020202020204" pitchFamily="34" charset="0"/>
              </a:rPr>
              <a:t>(Joh 11:41-42 NIV)</a:t>
            </a:r>
            <a:endParaRPr lang="en-US" dirty="0"/>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26</a:t>
            </a:fld>
            <a:endParaRPr lang="en-US"/>
          </a:p>
        </p:txBody>
      </p:sp>
    </p:spTree>
    <p:extLst>
      <p:ext uri="{BB962C8B-B14F-4D97-AF65-F5344CB8AC3E}">
        <p14:creationId xmlns:p14="http://schemas.microsoft.com/office/powerpoint/2010/main" val="4159642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30000" dirty="0">
                <a:latin typeface="Arial" panose="020B0604020202020204" pitchFamily="34" charset="0"/>
              </a:rPr>
              <a:t>43</a:t>
            </a:r>
            <a:r>
              <a:rPr lang="en-US" sz="1800" b="0" i="0" u="none" strike="noStrike" baseline="0" dirty="0">
                <a:latin typeface="Arial" panose="020B0604020202020204" pitchFamily="34" charset="0"/>
              </a:rPr>
              <a:t> When he had said this, Jesus called in a loud voice, "Lazarus, come out!"</a:t>
            </a:r>
          </a:p>
          <a:p>
            <a:pPr algn="l" rtl="0"/>
            <a:r>
              <a:rPr lang="en-US" sz="1800" b="0" i="0" u="none" strike="noStrike" baseline="0" dirty="0">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27</a:t>
            </a:fld>
            <a:endParaRPr lang="en-US"/>
          </a:p>
        </p:txBody>
      </p:sp>
    </p:spTree>
    <p:extLst>
      <p:ext uri="{BB962C8B-B14F-4D97-AF65-F5344CB8AC3E}">
        <p14:creationId xmlns:p14="http://schemas.microsoft.com/office/powerpoint/2010/main" val="2174897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u="none" strike="noStrike" baseline="30000" dirty="0">
                <a:latin typeface="Arial" panose="020B0604020202020204" pitchFamily="34" charset="0"/>
              </a:rPr>
              <a:t>44</a:t>
            </a:r>
            <a:r>
              <a:rPr lang="en-US" sz="1200" b="0" i="0" u="none" strike="noStrike" baseline="0" dirty="0">
                <a:latin typeface="Arial" panose="020B0604020202020204" pitchFamily="34" charset="0"/>
              </a:rPr>
              <a:t> The dead man came out, his hands and feet wrapped with strips of linen, and a cloth around his face. Jesus said to them, "Take off the grave clothes and let him go."</a:t>
            </a:r>
          </a:p>
          <a:p>
            <a:pPr algn="l" rtl="0"/>
            <a:r>
              <a:rPr lang="en-US" sz="1200" b="0" i="0" u="none" strike="noStrike" baseline="0" dirty="0"/>
              <a:t> </a:t>
            </a:r>
            <a:r>
              <a:rPr lang="en-US" sz="1200" b="0" i="0" u="none" strike="noStrike" baseline="0" dirty="0">
                <a:latin typeface="Arial" panose="020B0604020202020204" pitchFamily="34" charset="0"/>
              </a:rPr>
              <a:t>(Joh 11:43-44 NIV)</a:t>
            </a:r>
            <a:endParaRPr lang="en-US" dirty="0"/>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28</a:t>
            </a:fld>
            <a:endParaRPr lang="en-US"/>
          </a:p>
        </p:txBody>
      </p:sp>
    </p:spTree>
    <p:extLst>
      <p:ext uri="{BB962C8B-B14F-4D97-AF65-F5344CB8AC3E}">
        <p14:creationId xmlns:p14="http://schemas.microsoft.com/office/powerpoint/2010/main" val="2193170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30000" dirty="0">
                <a:latin typeface="Arial" panose="020B0604020202020204" pitchFamily="34" charset="0"/>
              </a:rPr>
              <a:t>45</a:t>
            </a:r>
            <a:r>
              <a:rPr lang="en-US" sz="1800" b="0" i="0" u="none" strike="noStrike" baseline="0" dirty="0">
                <a:latin typeface="Arial" panose="020B0604020202020204" pitchFamily="34" charset="0"/>
              </a:rPr>
              <a:t> Therefore many of the Jews who had come to visit Mary, and had seen what Jesus did, put their faith in him.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46</a:t>
            </a:r>
            <a:r>
              <a:rPr lang="en-US" sz="1800" b="0" i="0" u="none" strike="noStrike" baseline="0" dirty="0">
                <a:latin typeface="Arial" panose="020B0604020202020204" pitchFamily="34" charset="0"/>
              </a:rPr>
              <a:t> But some of them went to the Pharisees and told them what Jesus had done.</a:t>
            </a:r>
          </a:p>
          <a:p>
            <a:pPr algn="l" rtl="0"/>
            <a:r>
              <a:rPr lang="en-US" sz="1800" b="0" i="0" u="none" strike="noStrike" baseline="0" dirty="0"/>
              <a:t> </a:t>
            </a:r>
            <a:r>
              <a:rPr lang="en-US" sz="1800" b="0" i="0" u="none" strike="noStrike" baseline="0" dirty="0">
                <a:latin typeface="Arial" panose="020B0604020202020204" pitchFamily="34" charset="0"/>
              </a:rPr>
              <a:t>(Joh 11:45-46 NIV)</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29</a:t>
            </a:fld>
            <a:endParaRPr lang="en-US"/>
          </a:p>
        </p:txBody>
      </p:sp>
    </p:spTree>
    <p:extLst>
      <p:ext uri="{BB962C8B-B14F-4D97-AF65-F5344CB8AC3E}">
        <p14:creationId xmlns:p14="http://schemas.microsoft.com/office/powerpoint/2010/main" val="218200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https://pixabay.com/photos/away-forest-forest-path-mood-trees-2660117/</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32</a:t>
            </a:fld>
            <a:endParaRPr lang="en-US"/>
          </a:p>
        </p:txBody>
      </p:sp>
    </p:spTree>
    <p:extLst>
      <p:ext uri="{BB962C8B-B14F-4D97-AF65-F5344CB8AC3E}">
        <p14:creationId xmlns:p14="http://schemas.microsoft.com/office/powerpoint/2010/main" val="13776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https://pixabay.com/photos/away-forest-forest-path-mood-trees-2660117/</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3</a:t>
            </a:fld>
            <a:endParaRPr lang="en-US"/>
          </a:p>
        </p:txBody>
      </p:sp>
    </p:spTree>
    <p:extLst>
      <p:ext uri="{BB962C8B-B14F-4D97-AF65-F5344CB8AC3E}">
        <p14:creationId xmlns:p14="http://schemas.microsoft.com/office/powerpoint/2010/main" val="72362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Lazarus sick at Bethany:  20 miles away from Jesus. 1-2</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Messenger sent to inform “Lord, the one you love is sick.” 3</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said it will not end in death –did not say he would not die—but instead would end in glory.  4</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delayed – even though he loved Lazarus, Martha and Mary … He delayed two more days 5-6</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4</a:t>
            </a:fld>
            <a:endParaRPr lang="en-US"/>
          </a:p>
        </p:txBody>
      </p:sp>
    </p:spTree>
    <p:extLst>
      <p:ext uri="{BB962C8B-B14F-4D97-AF65-F5344CB8AC3E}">
        <p14:creationId xmlns:p14="http://schemas.microsoft.com/office/powerpoint/2010/main" val="37452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Lazarus sick at Bethany:  20 miles away from Jesus. 1-2</a:t>
            </a:r>
          </a:p>
          <a:p>
            <a:pPr marL="0" marR="0">
              <a:lnSpc>
                <a:spcPct val="107000"/>
              </a:lnSpc>
              <a:spcBef>
                <a:spcPts val="0"/>
              </a:spcBef>
              <a:spcAft>
                <a:spcPts val="0"/>
              </a:spcAft>
              <a:tabLst>
                <a:tab pos="171450" algn="l"/>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Messenger sent to inform “Lord, the one you love is sick.” 3</a:t>
            </a:r>
          </a:p>
          <a:p>
            <a:pPr marL="0" marR="0">
              <a:lnSpc>
                <a:spcPct val="107000"/>
              </a:lnSpc>
              <a:spcBef>
                <a:spcPts val="0"/>
              </a:spcBef>
              <a:spcAft>
                <a:spcPts val="0"/>
              </a:spcAft>
              <a:tabLst>
                <a:tab pos="171450" algn="l"/>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Jesus said it will not end in death –did not say he would not die—but instead would end in glory.  4</a:t>
            </a:r>
          </a:p>
          <a:p>
            <a:pPr marL="0" marR="0">
              <a:lnSpc>
                <a:spcPct val="107000"/>
              </a:lnSpc>
              <a:spcBef>
                <a:spcPts val="0"/>
              </a:spcBef>
              <a:spcAft>
                <a:spcPts val="0"/>
              </a:spcAft>
              <a:tabLst>
                <a:tab pos="171450" algn="l"/>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Jesus delayed – even though he loved Lazarus, Martha and Mary … He delayed two more days 5-6</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5</a:t>
            </a:fld>
            <a:endParaRPr lang="en-US"/>
          </a:p>
        </p:txBody>
      </p:sp>
    </p:spTree>
    <p:extLst>
      <p:ext uri="{BB962C8B-B14F-4D97-AF65-F5344CB8AC3E}">
        <p14:creationId xmlns:p14="http://schemas.microsoft.com/office/powerpoint/2010/main" val="309176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Lazarus sick at Bethany:  20 miles away from Jesus. 1-2</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Messenger sent to inform “Lord, the one you love is sick.” 3</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said it will not end in death –did not say he would not die—but instead would end in glory.  4</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delayed – even though he loved Lazarus, Martha and Mary … He delayed two more days 5-6</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6</a:t>
            </a:fld>
            <a:endParaRPr lang="en-US"/>
          </a:p>
        </p:txBody>
      </p:sp>
    </p:spTree>
    <p:extLst>
      <p:ext uri="{BB962C8B-B14F-4D97-AF65-F5344CB8AC3E}">
        <p14:creationId xmlns:p14="http://schemas.microsoft.com/office/powerpoint/2010/main" val="288996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Lazarus sick at Bethany:  20 miles away from Jesus. 1-2</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Messenger sent to inform “Lord, the one you love is sick.” 3</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said it will not end in death –did not say he would not die—but instead would end in glory.  4</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delayed – even though he loved Lazarus, Martha and Mary … He delayed two more days 5-6</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71450" algn="l"/>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7</a:t>
            </a:fld>
            <a:endParaRPr lang="en-US"/>
          </a:p>
        </p:txBody>
      </p:sp>
    </p:spTree>
    <p:extLst>
      <p:ext uri="{BB962C8B-B14F-4D97-AF65-F5344CB8AC3E}">
        <p14:creationId xmlns:p14="http://schemas.microsoft.com/office/powerpoint/2010/main" val="368617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Setting: Lazarus sick, Jesus delays, Lazarus dies, Jesus attends funeral, greeted by sisters …</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Assertion: “If you had been here … he would not have died.” 11:21-22</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Consolation: “He will rise again” 11:23 (Jesus know He will raise him …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Assumption: She thinks He’s talking about the resurrection (not about what he is about to do) 11:24</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Personalization:  He goes along with her line of thinking “I am the resurrection and the life.”</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8</a:t>
            </a:fld>
            <a:endParaRPr lang="en-US"/>
          </a:p>
        </p:txBody>
      </p:sp>
    </p:spTree>
    <p:extLst>
      <p:ext uri="{BB962C8B-B14F-4D97-AF65-F5344CB8AC3E}">
        <p14:creationId xmlns:p14="http://schemas.microsoft.com/office/powerpoint/2010/main" val="334761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Setting: Lazarus sick, Jesus delays, Lazarus dies, Jesus attends funeral, greeted by sisters …</a:t>
            </a:r>
          </a:p>
          <a:p>
            <a:pPr marL="0" marR="0">
              <a:lnSpc>
                <a:spcPct val="107000"/>
              </a:lnSpc>
              <a:spcBef>
                <a:spcPts val="0"/>
              </a:spcBef>
              <a:spcAft>
                <a:spcPts val="0"/>
              </a:spcAft>
              <a:tabLst>
                <a:tab pos="171450" algn="l"/>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Assertion: “If you had been here … he would not have died.” 11:21-22</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Consolation: “He will rise again” 11:23 (Jesus know He will raise him … )</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Martha’s Assumption: She thinks He’s talking about the resurrection (not about what he is about to do) 11:24</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Personalization:  He goes along with her line of thinking “I am the resurrection and the life.”</a:t>
            </a:r>
          </a:p>
          <a:p>
            <a:pPr marL="457200" marR="0" indent="-228600">
              <a:lnSpc>
                <a:spcPct val="107000"/>
              </a:lnSpc>
              <a:spcBef>
                <a:spcPts val="0"/>
              </a:spcBef>
              <a:spcAft>
                <a:spcPts val="0"/>
              </a:spcAft>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Explanation:</a:t>
            </a:r>
          </a:p>
          <a:p>
            <a:pPr marL="1143000" marR="0" lvl="2" indent="-2286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Death and Resurrection: “</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This is the answer to the question, What happens to those who die?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He who believes in me will live, even though he dies.”  In fact, to be absent from the body is to be present with the Lord in spirit until reunited with the body at the resurrection.   (1 Corinthian 15) Resurrection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arenR"/>
            </a:pPr>
            <a:r>
              <a:rPr lang="en-US" sz="1100" dirty="0">
                <a:effectLst/>
                <a:latin typeface="Calibri" panose="020F0502020204030204" pitchFamily="34" charset="0"/>
                <a:ea typeface="Calibri" panose="020F0502020204030204" pitchFamily="34" charset="0"/>
                <a:cs typeface="Calibri" panose="020F0502020204030204" pitchFamily="34" charset="0"/>
              </a:rPr>
              <a:t>About Life and the Resurrection:  “</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and believes in me will never die.”  That is the answer to the question: “What happens if the resurrection takes place while we are still alive?  Do we die to be raised?  The answer Jesus gives is: </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and whoever lives (when the resurrection takes place) and believes in me will never die.”  (John 14:1-6 &amp; 1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Thes</a:t>
            </a:r>
            <a:r>
              <a:rPr lang="en-US" sz="1000" dirty="0">
                <a:effectLst/>
                <a:latin typeface="Arial" panose="020B0604020202020204" pitchFamily="34" charset="0"/>
                <a:ea typeface="Calibri" panose="020F0502020204030204" pitchFamily="34" charset="0"/>
                <a:cs typeface="Times New Roman" panose="02020603050405020304" pitchFamily="18" charset="0"/>
              </a:rPr>
              <a:t> 4:16-18)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Jesus’ Question: “Do you believe this?”</a:t>
            </a:r>
          </a:p>
          <a:p>
            <a:pPr marL="514350" marR="0" indent="-28575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Rest of the Story</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9</a:t>
            </a:fld>
            <a:endParaRPr lang="en-US"/>
          </a:p>
        </p:txBody>
      </p:sp>
    </p:spTree>
    <p:extLst>
      <p:ext uri="{BB962C8B-B14F-4D97-AF65-F5344CB8AC3E}">
        <p14:creationId xmlns:p14="http://schemas.microsoft.com/office/powerpoint/2010/main" val="1990286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descr="A picture containing indoor, sitting, looking, holding&#10;&#10;Description automatically generated">
            <a:extLst>
              <a:ext uri="{FF2B5EF4-FFF2-40B4-BE49-F238E27FC236}">
                <a16:creationId xmlns:a16="http://schemas.microsoft.com/office/drawing/2014/main" id="{6803B406-CBC6-42CB-9446-284C6BB8DD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573BE4A0-7E9F-4D12-A58E-686CD6A98E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C00DA5-7138-4C79-AD74-3080AAAD6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439F8B-CDBA-4596-AA13-4E516844055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A27657FD-4E99-4ED9-9FB9-49CF57D3B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3AC21-3C9E-4217-8008-A9DFD4A5F1DD}"/>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4" name="Picture 13" descr="A picture containing mirror, white, sitting, overhead&#10;&#10;Description automatically generated">
            <a:extLst>
              <a:ext uri="{FF2B5EF4-FFF2-40B4-BE49-F238E27FC236}">
                <a16:creationId xmlns:a16="http://schemas.microsoft.com/office/drawing/2014/main" id="{AA3BFD71-AB6A-4E94-B1B7-572C4B29D4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pic>
        <p:nvPicPr>
          <p:cNvPr id="15" name="Picture 14" descr="A person looking at the camera&#10;&#10;Description automatically generated">
            <a:extLst>
              <a:ext uri="{FF2B5EF4-FFF2-40B4-BE49-F238E27FC236}">
                <a16:creationId xmlns:a16="http://schemas.microsoft.com/office/drawing/2014/main" id="{3FB75E6A-CE9E-4D06-9FD2-823A470FE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Tree>
    <p:extLst>
      <p:ext uri="{BB962C8B-B14F-4D97-AF65-F5344CB8AC3E}">
        <p14:creationId xmlns:p14="http://schemas.microsoft.com/office/powerpoint/2010/main" val="62097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1D56-54C9-48D0-80C0-911F27125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2F55A-2B28-4B27-9913-9A370AAD7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A3657-9FBF-4E60-9B15-4ECDCA8AB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FB4B5-2C34-4AB5-87A9-721A182240A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9BAE61A2-9BD6-48B9-AE8A-FD861D9BF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722B-72F5-46BF-89E9-A10FB364D4C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0486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5D65-E927-4272-BA92-8DCB5ED4A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CCB764-55AD-4E38-A4E8-A313B1518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402153-1E87-4D95-9FC9-3AA931B57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8CAF-8C8F-48E7-9AA6-FA090E473D36}"/>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B1DB8026-32A7-47A5-BDEB-814A92C4B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86CE8-9CFB-4A79-BD5D-F13C2522EFF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7605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DF9B-DA57-4B80-AF94-507EDBEA4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7D19F7-14B5-430B-8FFD-7C42DC11C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D7494-0FAE-4608-B1C0-6DA97FFDA33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D625B992-89D2-4EE6-BBE1-DA78D47D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6D615-9634-4CB1-B4A4-389AB9CAE01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204519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70C24-34AA-45D0-B358-17606DC16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3E6E6-AB24-4AF9-9D4B-F44576B018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14FC-3B07-4A4E-B4BC-1E3688FF082A}"/>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BC3821AA-3489-4914-B087-8F8F73270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73864-97BA-4F99-BFB4-A3D7423DCA7E}"/>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5660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7" name="Picture 6" descr="A picture containing mirror, white, sitting, overhead&#10;&#10;Description automatically generated">
            <a:extLst>
              <a:ext uri="{FF2B5EF4-FFF2-40B4-BE49-F238E27FC236}">
                <a16:creationId xmlns:a16="http://schemas.microsoft.com/office/drawing/2014/main" id="{F8E4D561-C695-42B6-95AA-84A6FC3291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38631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9" name="Picture 18" descr="A picture containing indoor, sitting, looking, holding&#10;&#10;Description automatically generated">
            <a:extLst>
              <a:ext uri="{FF2B5EF4-FFF2-40B4-BE49-F238E27FC236}">
                <a16:creationId xmlns:a16="http://schemas.microsoft.com/office/drawing/2014/main" id="{75510594-A874-4BBA-8C42-27C6F190F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no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2" name="Picture 11" descr="A picture containing mirror, white, sitting, overhead&#10;&#10;Description automatically generated">
            <a:extLst>
              <a:ext uri="{FF2B5EF4-FFF2-40B4-BE49-F238E27FC236}">
                <a16:creationId xmlns:a16="http://schemas.microsoft.com/office/drawing/2014/main" id="{09428CAA-B7E7-4DCB-B1B8-D86B49D3E9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88565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hasCustomPrompt="1"/>
          </p:nvPr>
        </p:nvSpPr>
        <p:spPr>
          <a:xfrm>
            <a:off x="73892" y="-1"/>
            <a:ext cx="12118108" cy="1228437"/>
          </a:xfrm>
        </p:spPr>
        <p:txBody>
          <a:bodyPr>
            <a:noAutofit/>
          </a:bodyPr>
          <a:lstStyle>
            <a:lvl1pPr algn="l">
              <a:defRPr sz="6000"/>
            </a:lvl1pPr>
          </a:lstStyle>
          <a:p>
            <a:r>
              <a:rPr lang="en-US" dirty="0"/>
              <a:t>  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a:xfrm>
            <a:off x="341745" y="1533236"/>
            <a:ext cx="11573163" cy="4643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414147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C109-1675-453B-967C-D542EE035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E0457-032D-4E76-97A5-22DA394F2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38F56-2F24-449D-AD32-7F10F9C5E203}"/>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424F65B8-3B71-4E3B-9FEA-CF2ED137A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10D3-2B8D-4533-8005-0754D79714D2}"/>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31221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5EAD-A1A9-41AD-8E0A-21E19D4FD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685B9-6769-4E10-BF0E-FAD0253CD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E2329F-9A3B-460C-88E1-414EFBE8F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486162-9CFB-49E0-859E-FC5A596FC71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65588C79-1B2F-4458-8798-5D0377C70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FDD16-66E3-4114-9D79-6190699B78D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7032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147C8-B0B8-4744-81C3-1B55E27FAFFC}"/>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F098F62-6528-4119-820A-CF6340C03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1D0E2-077E-47F7-AD60-BA73BAFE7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50F98-FBC6-439C-A4B3-23FB643F5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F15DFF-3CA6-45AB-9B25-F6EE34004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63C53-66DC-4B43-BBB6-32A81064DDE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8" name="Footer Placeholder 7">
            <a:extLst>
              <a:ext uri="{FF2B5EF4-FFF2-40B4-BE49-F238E27FC236}">
                <a16:creationId xmlns:a16="http://schemas.microsoft.com/office/drawing/2014/main" id="{253D70FD-381C-4A43-859A-6D09DFDF67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28D0AE-B6A6-4928-A6D0-3334C1F11EE8}"/>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24006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D4CA-4243-4F5F-9526-497459B112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81031-D837-4D2D-B89D-38A3ECAEE5AE}"/>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4" name="Footer Placeholder 3">
            <a:extLst>
              <a:ext uri="{FF2B5EF4-FFF2-40B4-BE49-F238E27FC236}">
                <a16:creationId xmlns:a16="http://schemas.microsoft.com/office/drawing/2014/main" id="{7F5A2924-B8B8-4EA1-99C1-F178EBE0E1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D223-9DD9-4E1E-AD1F-C11758865FD3}"/>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0537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D1FC8-32D0-42A0-A13E-E9DF52D5C6D4}"/>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3" name="Footer Placeholder 2">
            <a:extLst>
              <a:ext uri="{FF2B5EF4-FFF2-40B4-BE49-F238E27FC236}">
                <a16:creationId xmlns:a16="http://schemas.microsoft.com/office/drawing/2014/main" id="{D0E3076A-7297-40B5-86A5-DE3DA88365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F267E-6DFC-43A2-954B-D6144D831929}"/>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83864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mirror, light&#10;&#10;Description automatically generated">
            <a:extLst>
              <a:ext uri="{FF2B5EF4-FFF2-40B4-BE49-F238E27FC236}">
                <a16:creationId xmlns:a16="http://schemas.microsoft.com/office/drawing/2014/main" id="{834C8F14-7BA4-4629-8290-039C17A4F5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3E1D15B4-0DB5-46C5-B908-81DCC442410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2"/>
            <a:ext cx="12344400" cy="6858002"/>
          </a:xfrm>
          <a:prstGeom prst="rect">
            <a:avLst/>
          </a:prstGeom>
        </p:spPr>
      </p:pic>
      <p:sp>
        <p:nvSpPr>
          <p:cNvPr id="2" name="Title Placeholder 1">
            <a:extLst>
              <a:ext uri="{FF2B5EF4-FFF2-40B4-BE49-F238E27FC236}">
                <a16:creationId xmlns:a16="http://schemas.microsoft.com/office/drawing/2014/main" id="{C0717B1E-C0DA-4EC8-A191-0801DF8AD59E}"/>
              </a:ext>
            </a:extLst>
          </p:cNvPr>
          <p:cNvSpPr>
            <a:spLocks noGrp="1"/>
          </p:cNvSpPr>
          <p:nvPr>
            <p:ph type="title"/>
          </p:nvPr>
        </p:nvSpPr>
        <p:spPr>
          <a:xfrm>
            <a:off x="73892" y="-1"/>
            <a:ext cx="7259782" cy="122843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AF58B10-0BBF-4D3A-91AF-3799CF77D937}"/>
              </a:ext>
            </a:extLst>
          </p:cNvPr>
          <p:cNvSpPr>
            <a:spLocks noGrp="1"/>
          </p:cNvSpPr>
          <p:nvPr>
            <p:ph type="body" idx="1"/>
          </p:nvPr>
        </p:nvSpPr>
        <p:spPr>
          <a:xfrm>
            <a:off x="341746" y="1533236"/>
            <a:ext cx="7811654" cy="46437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CD50A0-6ABF-42B4-A29B-8FF27BB08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ECF38702-9533-4CAB-956A-098856863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273D53-64CE-42A3-B10F-27305CE36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45F08-EE30-4908-BB2F-9D147742E20D}" type="slidenum">
              <a:rPr lang="en-US" smtClean="0"/>
              <a:t>‹#›</a:t>
            </a:fld>
            <a:endParaRPr lang="en-US"/>
          </a:p>
        </p:txBody>
      </p:sp>
    </p:spTree>
    <p:extLst>
      <p:ext uri="{BB962C8B-B14F-4D97-AF65-F5344CB8AC3E}">
        <p14:creationId xmlns:p14="http://schemas.microsoft.com/office/powerpoint/2010/main" val="2355893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pic>
        <p:nvPicPr>
          <p:cNvPr id="3" name="Picture 2">
            <a:extLst>
              <a:ext uri="{FF2B5EF4-FFF2-40B4-BE49-F238E27FC236}">
                <a16:creationId xmlns:a16="http://schemas.microsoft.com/office/drawing/2014/main" id="{CD3DADB2-3987-4853-9FE9-792677DCC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355599" y="258388"/>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469221"/>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The Setting</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nSpc>
                <a:spcPct val="120000"/>
              </a:lnSpc>
            </a:pPr>
            <a:r>
              <a:rPr lang="en-US" sz="4200" dirty="0"/>
              <a:t>Lazarus died</a:t>
            </a:r>
          </a:p>
          <a:p>
            <a:pPr>
              <a:lnSpc>
                <a:spcPct val="120000"/>
              </a:lnSpc>
            </a:pPr>
            <a:r>
              <a:rPr lang="en-US" sz="4200" dirty="0"/>
              <a:t>Jesus set out for the funeral</a:t>
            </a:r>
          </a:p>
        </p:txBody>
      </p:sp>
      <p:pic>
        <p:nvPicPr>
          <p:cNvPr id="3" name="Picture 2" descr="A group of men wearing robes&#10;&#10;Description automatically generated with medium confidence">
            <a:extLst>
              <a:ext uri="{FF2B5EF4-FFF2-40B4-BE49-F238E27FC236}">
                <a16:creationId xmlns:a16="http://schemas.microsoft.com/office/drawing/2014/main" id="{72811E3B-D070-4A73-92DC-66EB3314C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626" y="-147485"/>
            <a:ext cx="5651599" cy="5382795"/>
          </a:xfrm>
          <a:prstGeom prst="rect">
            <a:avLst/>
          </a:prstGeom>
        </p:spPr>
      </p:pic>
    </p:spTree>
    <p:extLst>
      <p:ext uri="{BB962C8B-B14F-4D97-AF65-F5344CB8AC3E}">
        <p14:creationId xmlns:p14="http://schemas.microsoft.com/office/powerpoint/2010/main" val="4088001980"/>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The Setting</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nSpc>
                <a:spcPct val="120000"/>
              </a:lnSpc>
            </a:pPr>
            <a:r>
              <a:rPr lang="en-US" sz="4200" dirty="0"/>
              <a:t>Lazarus died</a:t>
            </a:r>
          </a:p>
          <a:p>
            <a:pPr>
              <a:lnSpc>
                <a:spcPct val="120000"/>
              </a:lnSpc>
            </a:pPr>
            <a:r>
              <a:rPr lang="en-US" sz="4200" dirty="0"/>
              <a:t>Jesus set out for the funeral</a:t>
            </a:r>
          </a:p>
          <a:p>
            <a:pPr>
              <a:lnSpc>
                <a:spcPct val="120000"/>
              </a:lnSpc>
            </a:pPr>
            <a:r>
              <a:rPr lang="en-US" sz="4200" dirty="0"/>
              <a:t>Martha met Him on His arrival</a:t>
            </a:r>
          </a:p>
        </p:txBody>
      </p:sp>
      <p:pic>
        <p:nvPicPr>
          <p:cNvPr id="8" name="Picture 7">
            <a:extLst>
              <a:ext uri="{FF2B5EF4-FFF2-40B4-BE49-F238E27FC236}">
                <a16:creationId xmlns:a16="http://schemas.microsoft.com/office/drawing/2014/main" id="{394005CE-382A-43D2-910C-8DC675230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576" y="-403122"/>
            <a:ext cx="5861656" cy="5582861"/>
          </a:xfrm>
          <a:prstGeom prst="rect">
            <a:avLst/>
          </a:prstGeom>
        </p:spPr>
      </p:pic>
    </p:spTree>
    <p:extLst>
      <p:ext uri="{BB962C8B-B14F-4D97-AF65-F5344CB8AC3E}">
        <p14:creationId xmlns:p14="http://schemas.microsoft.com/office/powerpoint/2010/main" val="1436905674"/>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Martha’s </a:t>
            </a:r>
            <a:r>
              <a:rPr lang="en-US" u="sng" dirty="0">
                <a:effectLst>
                  <a:glow rad="127000">
                    <a:schemeClr val="tx1"/>
                  </a:glow>
                  <a:outerShdw blurRad="38100" dist="38100" dir="2700000" algn="tl">
                    <a:srgbClr val="000000">
                      <a:alpha val="43137"/>
                    </a:srgbClr>
                  </a:outerShdw>
                </a:effectLst>
              </a:rPr>
              <a:t>Assertion</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gn="l" rtl="0"/>
            <a:r>
              <a:rPr lang="en-US" sz="4200" baseline="30000" dirty="0"/>
              <a:t>John 11:2</a:t>
            </a:r>
            <a:r>
              <a:rPr lang="en-US" sz="4200" i="0" u="none" strike="noStrike" baseline="30000" dirty="0"/>
              <a:t>2 </a:t>
            </a:r>
            <a:r>
              <a:rPr lang="en-US" sz="4200" i="0" u="none" strike="noStrike" baseline="0" dirty="0"/>
              <a:t>“If you had been </a:t>
            </a:r>
            <a:br>
              <a:rPr lang="en-US" sz="4200" i="0" u="none" strike="noStrike" baseline="0" dirty="0"/>
            </a:br>
            <a:r>
              <a:rPr lang="en-US" sz="4200" i="0" u="none" strike="noStrike" baseline="0" dirty="0"/>
              <a:t>here, my brother would </a:t>
            </a:r>
            <a:br>
              <a:rPr lang="en-US" sz="4200" i="0" u="none" strike="noStrike" baseline="0" dirty="0"/>
            </a:br>
            <a:r>
              <a:rPr lang="en-US" sz="4200" i="0" u="none" strike="noStrike" baseline="0" dirty="0"/>
              <a:t>not have died."</a:t>
            </a:r>
          </a:p>
        </p:txBody>
      </p:sp>
      <p:pic>
        <p:nvPicPr>
          <p:cNvPr id="3" name="Picture 2" descr="A picture containing person, person, looking, indoor&#10;&#10;Description automatically generated">
            <a:extLst>
              <a:ext uri="{FF2B5EF4-FFF2-40B4-BE49-F238E27FC236}">
                <a16:creationId xmlns:a16="http://schemas.microsoft.com/office/drawing/2014/main" id="{0CC7CE94-BB4B-4709-9348-C5247C6E5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080" y="-631875"/>
            <a:ext cx="6165726" cy="5872469"/>
          </a:xfrm>
          <a:prstGeom prst="rect">
            <a:avLst/>
          </a:prstGeom>
        </p:spPr>
      </p:pic>
    </p:spTree>
    <p:extLst>
      <p:ext uri="{BB962C8B-B14F-4D97-AF65-F5344CB8AC3E}">
        <p14:creationId xmlns:p14="http://schemas.microsoft.com/office/powerpoint/2010/main" val="2143756199"/>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Martha’s </a:t>
            </a:r>
            <a:r>
              <a:rPr lang="en-US" u="sng" dirty="0">
                <a:effectLst>
                  <a:glow rad="127000">
                    <a:schemeClr val="tx1"/>
                  </a:glow>
                  <a:outerShdw blurRad="38100" dist="38100" dir="2700000" algn="tl">
                    <a:srgbClr val="000000">
                      <a:alpha val="43137"/>
                    </a:srgbClr>
                  </a:outerShdw>
                </a:effectLst>
              </a:rPr>
              <a:t>Assertion</a:t>
            </a:r>
            <a:endParaRPr lang="en-US" dirty="0"/>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gn="l" rtl="0"/>
            <a:r>
              <a:rPr lang="en-US" sz="4200" baseline="30000" dirty="0"/>
              <a:t>John 11:2</a:t>
            </a:r>
            <a:r>
              <a:rPr lang="en-US" sz="4200" i="0" u="none" strike="noStrike" baseline="30000" dirty="0"/>
              <a:t>2 </a:t>
            </a:r>
            <a:r>
              <a:rPr lang="en-US" sz="4200" i="0" u="none" strike="noStrike" baseline="0" dirty="0"/>
              <a:t>“If you had been </a:t>
            </a:r>
            <a:br>
              <a:rPr lang="en-US" sz="4200" i="0" u="none" strike="noStrike" baseline="0" dirty="0"/>
            </a:br>
            <a:r>
              <a:rPr lang="en-US" sz="4200" i="0" u="none" strike="noStrike" baseline="0" dirty="0"/>
              <a:t>here, my brother would </a:t>
            </a:r>
            <a:br>
              <a:rPr lang="en-US" sz="4200" i="0" u="none" strike="noStrike" baseline="0" dirty="0"/>
            </a:br>
            <a:r>
              <a:rPr lang="en-US" sz="4200" i="0" u="none" strike="noStrike" baseline="0" dirty="0"/>
              <a:t>not have died.  </a:t>
            </a:r>
            <a:r>
              <a:rPr lang="en-US" sz="4200" i="0" u="none" strike="noStrike" baseline="30000" dirty="0"/>
              <a:t>22</a:t>
            </a:r>
            <a:r>
              <a:rPr lang="en-US" sz="4200" i="0" u="none" strike="noStrike" baseline="0" dirty="0"/>
              <a:t> But I </a:t>
            </a:r>
            <a:br>
              <a:rPr lang="en-US" sz="4200" i="0" u="none" strike="noStrike" baseline="0" dirty="0"/>
            </a:br>
            <a:r>
              <a:rPr lang="en-US" sz="4200" i="0" u="none" strike="noStrike" baseline="0" dirty="0"/>
              <a:t>know that even now God </a:t>
            </a:r>
            <a:br>
              <a:rPr lang="en-US" sz="4200" i="0" u="none" strike="noStrike" baseline="0" dirty="0"/>
            </a:br>
            <a:r>
              <a:rPr lang="en-US" sz="4200" i="0" u="none" strike="noStrike" baseline="0" dirty="0"/>
              <a:t>will give you whatever </a:t>
            </a:r>
            <a:br>
              <a:rPr lang="en-US" sz="4200" i="0" u="none" strike="noStrike" baseline="0" dirty="0"/>
            </a:br>
            <a:r>
              <a:rPr lang="en-US" sz="4200" i="0" u="none" strike="noStrike" baseline="0" dirty="0"/>
              <a:t>you ask."</a:t>
            </a:r>
          </a:p>
        </p:txBody>
      </p:sp>
      <p:pic>
        <p:nvPicPr>
          <p:cNvPr id="3" name="Picture 2" descr="A picture containing person, person, looking, indoor&#10;&#10;Description automatically generated">
            <a:extLst>
              <a:ext uri="{FF2B5EF4-FFF2-40B4-BE49-F238E27FC236}">
                <a16:creationId xmlns:a16="http://schemas.microsoft.com/office/drawing/2014/main" id="{0CC7CE94-BB4B-4709-9348-C5247C6E5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080" y="-631875"/>
            <a:ext cx="6165726" cy="5872469"/>
          </a:xfrm>
          <a:prstGeom prst="rect">
            <a:avLst/>
          </a:prstGeom>
        </p:spPr>
      </p:pic>
    </p:spTree>
    <p:extLst>
      <p:ext uri="{BB962C8B-B14F-4D97-AF65-F5344CB8AC3E}">
        <p14:creationId xmlns:p14="http://schemas.microsoft.com/office/powerpoint/2010/main" val="705121883"/>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Jesus’ </a:t>
            </a:r>
            <a:r>
              <a:rPr lang="en-US" u="sng" dirty="0">
                <a:effectLst>
                  <a:glow rad="127000">
                    <a:schemeClr val="tx1"/>
                  </a:glow>
                  <a:outerShdw blurRad="38100" dist="38100" dir="2700000" algn="tl">
                    <a:srgbClr val="000000">
                      <a:alpha val="43137"/>
                    </a:srgbClr>
                  </a:outerShdw>
                </a:effectLst>
              </a:rPr>
              <a:t>Consolation</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gn="l" rtl="0"/>
            <a:r>
              <a:rPr lang="en-US" sz="4200" i="0" u="none" strike="noStrike" baseline="30000" dirty="0"/>
              <a:t>23</a:t>
            </a:r>
            <a:r>
              <a:rPr lang="en-US" sz="4200" i="0" u="none" strike="noStrike" baseline="0" dirty="0"/>
              <a:t> Jesus said to her, </a:t>
            </a:r>
            <a:br>
              <a:rPr lang="en-US" sz="4200" i="0" u="none" strike="noStrike" baseline="0" dirty="0"/>
            </a:br>
            <a:r>
              <a:rPr lang="en-US" sz="4200" i="0" u="none" strike="noStrike" baseline="0" dirty="0"/>
              <a:t>"Your brother will rise again."</a:t>
            </a:r>
          </a:p>
        </p:txBody>
      </p:sp>
      <p:pic>
        <p:nvPicPr>
          <p:cNvPr id="3" name="Picture 2" descr="A person with a beard&#10;&#10;Description automatically generated with medium confidence">
            <a:extLst>
              <a:ext uri="{FF2B5EF4-FFF2-40B4-BE49-F238E27FC236}">
                <a16:creationId xmlns:a16="http://schemas.microsoft.com/office/drawing/2014/main" id="{B212735A-10E9-4918-9049-3AF1A9CB1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93290"/>
            <a:ext cx="5657145" cy="5388077"/>
          </a:xfrm>
          <a:prstGeom prst="rect">
            <a:avLst/>
          </a:prstGeom>
        </p:spPr>
      </p:pic>
    </p:spTree>
    <p:extLst>
      <p:ext uri="{BB962C8B-B14F-4D97-AF65-F5344CB8AC3E}">
        <p14:creationId xmlns:p14="http://schemas.microsoft.com/office/powerpoint/2010/main" val="4051905932"/>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Martha’s </a:t>
            </a:r>
            <a:r>
              <a:rPr lang="en-US" u="sng" dirty="0">
                <a:effectLst>
                  <a:glow rad="127000">
                    <a:schemeClr val="tx1"/>
                  </a:glow>
                  <a:outerShdw blurRad="38100" dist="38100" dir="2700000" algn="tl">
                    <a:srgbClr val="000000">
                      <a:alpha val="43137"/>
                    </a:srgbClr>
                  </a:outerShdw>
                </a:effectLst>
              </a:rPr>
              <a:t>Assum</a:t>
            </a:r>
            <a:r>
              <a:rPr lang="en-US" dirty="0">
                <a:effectLst>
                  <a:glow rad="127000">
                    <a:schemeClr val="tx1"/>
                  </a:glow>
                  <a:outerShdw blurRad="38100" dist="38100" dir="2700000" algn="tl">
                    <a:srgbClr val="000000">
                      <a:alpha val="43137"/>
                    </a:srgbClr>
                  </a:outerShdw>
                </a:effectLst>
              </a:rPr>
              <a:t>p</a:t>
            </a:r>
            <a:r>
              <a:rPr lang="en-US" u="sng" dirty="0">
                <a:effectLst>
                  <a:glow rad="127000">
                    <a:schemeClr val="tx1"/>
                  </a:glow>
                  <a:outerShdw blurRad="38100" dist="38100" dir="2700000" algn="tl">
                    <a:srgbClr val="000000">
                      <a:alpha val="43137"/>
                    </a:srgbClr>
                  </a:outerShdw>
                </a:effectLst>
              </a:rPr>
              <a:t>tion</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a:xfrm>
            <a:off x="341746" y="1485110"/>
            <a:ext cx="6991928" cy="4643727"/>
          </a:xfrm>
        </p:spPr>
        <p:txBody>
          <a:bodyPr>
            <a:normAutofit/>
          </a:bodyPr>
          <a:lstStyle/>
          <a:p>
            <a:pPr algn="l" rtl="0"/>
            <a:r>
              <a:rPr lang="en-US" sz="4200" i="0" u="none" strike="noStrike" baseline="30000" dirty="0"/>
              <a:t>24</a:t>
            </a:r>
            <a:r>
              <a:rPr lang="en-US" sz="4200" i="0" u="none" strike="noStrike" baseline="0" dirty="0"/>
              <a:t> Martha answered, </a:t>
            </a:r>
          </a:p>
          <a:p>
            <a:pPr algn="l" rtl="0"/>
            <a:r>
              <a:rPr lang="en-US" sz="4200" i="0" u="none" strike="noStrike" baseline="0" dirty="0"/>
              <a:t>"I know he will rise again in the resurrection at the last day."</a:t>
            </a:r>
          </a:p>
        </p:txBody>
      </p:sp>
      <p:pic>
        <p:nvPicPr>
          <p:cNvPr id="4" name="Picture 3" descr="A picture containing person, person, looking, indoor&#10;&#10;Description automatically generated">
            <a:extLst>
              <a:ext uri="{FF2B5EF4-FFF2-40B4-BE49-F238E27FC236}">
                <a16:creationId xmlns:a16="http://schemas.microsoft.com/office/drawing/2014/main" id="{060F881C-CABB-4B95-902B-4CEA394F4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080" y="-631875"/>
            <a:ext cx="6165726" cy="5872469"/>
          </a:xfrm>
          <a:prstGeom prst="rect">
            <a:avLst/>
          </a:prstGeom>
        </p:spPr>
      </p:pic>
    </p:spTree>
    <p:extLst>
      <p:ext uri="{BB962C8B-B14F-4D97-AF65-F5344CB8AC3E}">
        <p14:creationId xmlns:p14="http://schemas.microsoft.com/office/powerpoint/2010/main" val="1000471391"/>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Jesus’ </a:t>
            </a:r>
            <a:r>
              <a:rPr lang="en-US" u="sng" dirty="0">
                <a:effectLst>
                  <a:glow rad="127000">
                    <a:schemeClr val="tx1"/>
                  </a:glow>
                  <a:outerShdw blurRad="38100" dist="38100" dir="2700000" algn="tl">
                    <a:srgbClr val="000000">
                      <a:alpha val="43137"/>
                    </a:srgbClr>
                  </a:outerShdw>
                </a:effectLst>
              </a:rPr>
              <a:t>Personalization</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a:xfrm>
            <a:off x="341746" y="1485110"/>
            <a:ext cx="7259782" cy="4643727"/>
          </a:xfrm>
        </p:spPr>
        <p:txBody>
          <a:bodyPr>
            <a:normAutofit/>
          </a:bodyPr>
          <a:lstStyle/>
          <a:p>
            <a:pPr algn="l" rtl="0"/>
            <a:r>
              <a:rPr lang="en-US" sz="4400" i="0" u="none" strike="noStrike" baseline="0" dirty="0">
                <a:solidFill>
                  <a:schemeClr val="bg1">
                    <a:alpha val="0"/>
                  </a:schemeClr>
                </a:solidFill>
              </a:rPr>
              <a:t>1-Of Death and Resurrection</a:t>
            </a:r>
          </a:p>
          <a:p>
            <a:pPr algn="l" rtl="0"/>
            <a:r>
              <a:rPr lang="en-US" sz="4200" i="0" u="none" strike="noStrike" baseline="30000" dirty="0"/>
              <a:t>25</a:t>
            </a:r>
            <a:r>
              <a:rPr lang="en-US" sz="4200" i="0" u="none" strike="noStrike" baseline="0" dirty="0"/>
              <a:t> Jesus said to her, </a:t>
            </a:r>
          </a:p>
          <a:p>
            <a:pPr algn="l" rtl="0"/>
            <a:r>
              <a:rPr lang="en-US" sz="4200" i="0" u="none" strike="noStrike" baseline="0" dirty="0"/>
              <a:t>"I am the resurrection and </a:t>
            </a:r>
            <a:br>
              <a:rPr lang="en-US" sz="4200" i="0" u="none" strike="noStrike" baseline="0" dirty="0"/>
            </a:br>
            <a:r>
              <a:rPr lang="en-US" sz="4200" i="0" u="none" strike="noStrike" baseline="0" dirty="0"/>
              <a:t>the life." </a:t>
            </a:r>
          </a:p>
        </p:txBody>
      </p:sp>
      <p:pic>
        <p:nvPicPr>
          <p:cNvPr id="4" name="Picture 3" descr="A person with a beard&#10;&#10;Description automatically generated with medium confidence">
            <a:extLst>
              <a:ext uri="{FF2B5EF4-FFF2-40B4-BE49-F238E27FC236}">
                <a16:creationId xmlns:a16="http://schemas.microsoft.com/office/drawing/2014/main" id="{D774B597-2AE6-4EC1-B14F-8FBC77D45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93290"/>
            <a:ext cx="5657145" cy="5388077"/>
          </a:xfrm>
          <a:prstGeom prst="rect">
            <a:avLst/>
          </a:prstGeom>
        </p:spPr>
      </p:pic>
    </p:spTree>
    <p:extLst>
      <p:ext uri="{BB962C8B-B14F-4D97-AF65-F5344CB8AC3E}">
        <p14:creationId xmlns:p14="http://schemas.microsoft.com/office/powerpoint/2010/main" val="816398746"/>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Jesus’ </a:t>
            </a:r>
            <a:r>
              <a:rPr lang="en-US" u="sng" dirty="0">
                <a:effectLst>
                  <a:glow rad="127000">
                    <a:schemeClr val="tx1"/>
                  </a:glow>
                  <a:outerShdw blurRad="38100" dist="38100" dir="2700000" algn="tl">
                    <a:srgbClr val="000000">
                      <a:alpha val="43137"/>
                    </a:srgbClr>
                  </a:outerShdw>
                </a:effectLst>
              </a:rPr>
              <a:t>Ex</a:t>
            </a:r>
            <a:r>
              <a:rPr lang="en-US" dirty="0">
                <a:effectLst>
                  <a:glow rad="127000">
                    <a:schemeClr val="tx1"/>
                  </a:glow>
                  <a:outerShdw blurRad="38100" dist="38100" dir="2700000" algn="tl">
                    <a:srgbClr val="000000">
                      <a:alpha val="43137"/>
                    </a:srgbClr>
                  </a:outerShdw>
                </a:effectLst>
              </a:rPr>
              <a:t>p</a:t>
            </a:r>
            <a:r>
              <a:rPr lang="en-US" u="sng" dirty="0">
                <a:effectLst>
                  <a:glow rad="127000">
                    <a:schemeClr val="tx1"/>
                  </a:glow>
                  <a:outerShdw blurRad="38100" dist="38100" dir="2700000" algn="tl">
                    <a:srgbClr val="000000">
                      <a:alpha val="43137"/>
                    </a:srgbClr>
                  </a:outerShdw>
                </a:effectLst>
              </a:rPr>
              <a:t>lanation</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a:xfrm>
            <a:off x="341746" y="1485110"/>
            <a:ext cx="7259782" cy="4643727"/>
          </a:xfrm>
        </p:spPr>
        <p:txBody>
          <a:bodyPr>
            <a:normAutofit/>
          </a:bodyPr>
          <a:lstStyle/>
          <a:p>
            <a:pPr algn="l" rtl="0"/>
            <a:r>
              <a:rPr lang="en-US" sz="4400" i="0" u="none" strike="noStrike" baseline="0" dirty="0"/>
              <a:t>1-Of </a:t>
            </a:r>
            <a:r>
              <a:rPr lang="en-US" sz="4400" i="0" u="sng" strike="noStrike" baseline="0" dirty="0">
                <a:effectLst>
                  <a:glow rad="127000">
                    <a:schemeClr val="tx1"/>
                  </a:glow>
                  <a:outerShdw blurRad="38100" dist="38100" dir="2700000" algn="tl">
                    <a:srgbClr val="000000">
                      <a:alpha val="43137"/>
                    </a:srgbClr>
                  </a:outerShdw>
                </a:effectLst>
              </a:rPr>
              <a:t>Death</a:t>
            </a:r>
            <a:r>
              <a:rPr lang="en-US" sz="4400" i="0" u="none" strike="noStrike" baseline="0" dirty="0"/>
              <a:t> and Resurrection</a:t>
            </a:r>
          </a:p>
          <a:p>
            <a:pPr algn="l" rtl="0"/>
            <a:r>
              <a:rPr lang="en-US" sz="4200" i="0" u="none" strike="noStrike" baseline="30000" dirty="0"/>
              <a:t>25</a:t>
            </a:r>
            <a:r>
              <a:rPr lang="en-US" sz="4200" i="0" u="none" strike="noStrike" baseline="0" dirty="0"/>
              <a:t> Jesus said to her, </a:t>
            </a:r>
          </a:p>
          <a:p>
            <a:pPr algn="l" rtl="0"/>
            <a:r>
              <a:rPr lang="en-US" sz="4200" i="0" u="none" strike="noStrike" baseline="0" dirty="0"/>
              <a:t>"I am the resurrection and the life. </a:t>
            </a:r>
            <a:r>
              <a:rPr lang="en-US" sz="4200" i="0" u="none" strike="noStrike" baseline="0" dirty="0">
                <a:effectLst>
                  <a:glow rad="127000">
                    <a:schemeClr val="tx1"/>
                  </a:glow>
                  <a:outerShdw blurRad="38100" dist="38100" dir="2700000" algn="tl">
                    <a:srgbClr val="000000">
                      <a:alpha val="43137"/>
                    </a:srgbClr>
                  </a:outerShdw>
                </a:effectLst>
              </a:rPr>
              <a:t>He who believes in me will live, even though he dies</a:t>
            </a:r>
            <a:r>
              <a:rPr lang="en-US" sz="4200" i="0" u="none" strike="noStrike" baseline="0" dirty="0"/>
              <a:t>;</a:t>
            </a:r>
          </a:p>
        </p:txBody>
      </p:sp>
      <p:pic>
        <p:nvPicPr>
          <p:cNvPr id="7" name="Picture 6" descr="A close - up of a cave&#10;&#10;Description automatically generated with low confidence">
            <a:extLst>
              <a:ext uri="{FF2B5EF4-FFF2-40B4-BE49-F238E27FC236}">
                <a16:creationId xmlns:a16="http://schemas.microsoft.com/office/drawing/2014/main" id="{64AA792B-6C3D-43F7-A097-DD46D3426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749" y="-383458"/>
            <a:ext cx="6122033" cy="5830854"/>
          </a:xfrm>
          <a:prstGeom prst="rect">
            <a:avLst/>
          </a:prstGeom>
        </p:spPr>
      </p:pic>
    </p:spTree>
    <p:extLst>
      <p:ext uri="{BB962C8B-B14F-4D97-AF65-F5344CB8AC3E}">
        <p14:creationId xmlns:p14="http://schemas.microsoft.com/office/powerpoint/2010/main" val="1643486650"/>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Jesus’ </a:t>
            </a:r>
            <a:r>
              <a:rPr lang="en-US" u="sng" dirty="0">
                <a:effectLst>
                  <a:glow rad="127000">
                    <a:schemeClr val="tx1"/>
                  </a:glow>
                  <a:outerShdw blurRad="38100" dist="38100" dir="2700000" algn="tl">
                    <a:srgbClr val="000000">
                      <a:alpha val="43137"/>
                    </a:srgbClr>
                  </a:outerShdw>
                </a:effectLst>
              </a:rPr>
              <a:t>Ex</a:t>
            </a:r>
            <a:r>
              <a:rPr lang="en-US" dirty="0">
                <a:effectLst>
                  <a:glow rad="127000">
                    <a:schemeClr val="tx1"/>
                  </a:glow>
                  <a:outerShdw blurRad="38100" dist="38100" dir="2700000" algn="tl">
                    <a:srgbClr val="000000">
                      <a:alpha val="43137"/>
                    </a:srgbClr>
                  </a:outerShdw>
                </a:effectLst>
              </a:rPr>
              <a:t>p</a:t>
            </a:r>
            <a:r>
              <a:rPr lang="en-US" u="sng" dirty="0">
                <a:effectLst>
                  <a:glow rad="127000">
                    <a:schemeClr val="tx1"/>
                  </a:glow>
                  <a:outerShdw blurRad="38100" dist="38100" dir="2700000" algn="tl">
                    <a:srgbClr val="000000">
                      <a:alpha val="43137"/>
                    </a:srgbClr>
                  </a:outerShdw>
                </a:effectLst>
              </a:rPr>
              <a:t>lanation</a:t>
            </a:r>
            <a:endParaRPr lang="en-US" dirty="0"/>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a:xfrm>
            <a:off x="341746" y="1485110"/>
            <a:ext cx="7259782" cy="4643727"/>
          </a:xfrm>
        </p:spPr>
        <p:txBody>
          <a:bodyPr>
            <a:normAutofit/>
          </a:bodyPr>
          <a:lstStyle/>
          <a:p>
            <a:pPr algn="l" rtl="0"/>
            <a:r>
              <a:rPr lang="en-US" sz="4400" i="0" u="none" strike="noStrike" baseline="0" dirty="0"/>
              <a:t>2-Of </a:t>
            </a:r>
            <a:r>
              <a:rPr lang="en-US" sz="4400" i="0" u="sng" strike="noStrike" baseline="0" dirty="0">
                <a:effectLst>
                  <a:glow rad="127000">
                    <a:schemeClr val="tx1">
                      <a:alpha val="99000"/>
                    </a:schemeClr>
                  </a:glow>
                  <a:outerShdw blurRad="38100" dist="38100" dir="2700000" algn="tl">
                    <a:srgbClr val="000000">
                      <a:alpha val="43137"/>
                    </a:srgbClr>
                  </a:outerShdw>
                </a:effectLst>
              </a:rPr>
              <a:t>Life</a:t>
            </a:r>
            <a:r>
              <a:rPr lang="en-US" sz="4400" i="0" u="none" strike="noStrike" baseline="0" dirty="0"/>
              <a:t> and Resurrection</a:t>
            </a:r>
          </a:p>
          <a:p>
            <a:pPr algn="l" rtl="0"/>
            <a:endParaRPr lang="en-US" sz="4400" i="0" u="none" strike="noStrike" baseline="0" dirty="0"/>
          </a:p>
          <a:p>
            <a:pPr algn="l" rtl="0"/>
            <a:r>
              <a:rPr lang="en-US" sz="4400" i="0" u="none" strike="noStrike" baseline="0" dirty="0"/>
              <a:t> </a:t>
            </a:r>
            <a:r>
              <a:rPr lang="en-US" sz="4200" i="0" u="none" strike="noStrike" baseline="30000" dirty="0"/>
              <a:t>26</a:t>
            </a:r>
            <a:r>
              <a:rPr lang="en-US" sz="4200" i="0" u="none" strike="noStrike" baseline="0" dirty="0"/>
              <a:t> and </a:t>
            </a:r>
            <a:r>
              <a:rPr lang="en-US" sz="4200" i="0" u="none" strike="noStrike" baseline="0" dirty="0">
                <a:effectLst>
                  <a:glow rad="127000">
                    <a:schemeClr val="tx1"/>
                  </a:glow>
                  <a:outerShdw blurRad="38100" dist="38100" dir="2700000" algn="tl">
                    <a:srgbClr val="000000">
                      <a:alpha val="43137"/>
                    </a:srgbClr>
                  </a:outerShdw>
                </a:effectLst>
              </a:rPr>
              <a:t>whoever lives and believes in me will never die. </a:t>
            </a:r>
          </a:p>
          <a:p>
            <a:pPr algn="l" rtl="0"/>
            <a:endParaRPr lang="en-US" sz="4400" i="0" u="none" strike="noStrike" baseline="0" dirty="0"/>
          </a:p>
        </p:txBody>
      </p:sp>
      <p:pic>
        <p:nvPicPr>
          <p:cNvPr id="3" name="Picture 2" descr="A person in a white dress&#10;&#10;Description automatically generated with low confidence">
            <a:extLst>
              <a:ext uri="{FF2B5EF4-FFF2-40B4-BE49-F238E27FC236}">
                <a16:creationId xmlns:a16="http://schemas.microsoft.com/office/drawing/2014/main" id="{BD2F1DA8-A294-4ECF-91AE-43B49C666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790" y="-689834"/>
            <a:ext cx="6918237" cy="6589189"/>
          </a:xfrm>
          <a:prstGeom prst="rect">
            <a:avLst/>
          </a:prstGeom>
        </p:spPr>
      </p:pic>
    </p:spTree>
    <p:extLst>
      <p:ext uri="{BB962C8B-B14F-4D97-AF65-F5344CB8AC3E}">
        <p14:creationId xmlns:p14="http://schemas.microsoft.com/office/powerpoint/2010/main" val="3265308204"/>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Jesus’ </a:t>
            </a:r>
            <a:r>
              <a:rPr lang="en-US" dirty="0">
                <a:effectLst>
                  <a:glow rad="127000">
                    <a:schemeClr val="tx1"/>
                  </a:glow>
                  <a:outerShdw blurRad="38100" dist="38100" dir="2700000" algn="tl">
                    <a:srgbClr val="000000">
                      <a:alpha val="43137"/>
                    </a:srgbClr>
                  </a:outerShdw>
                </a:effectLst>
              </a:rPr>
              <a:t>Q</a:t>
            </a:r>
            <a:r>
              <a:rPr lang="en-US" u="sng" dirty="0">
                <a:effectLst>
                  <a:glow rad="127000">
                    <a:schemeClr val="tx1"/>
                  </a:glow>
                  <a:outerShdw blurRad="38100" dist="38100" dir="2700000" algn="tl">
                    <a:srgbClr val="000000">
                      <a:alpha val="43137"/>
                    </a:srgbClr>
                  </a:outerShdw>
                </a:effectLst>
              </a:rPr>
              <a:t>uestion</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a:xfrm>
            <a:off x="341746" y="1485110"/>
            <a:ext cx="7259782" cy="4643727"/>
          </a:xfrm>
        </p:spPr>
        <p:txBody>
          <a:bodyPr>
            <a:normAutofit/>
          </a:bodyPr>
          <a:lstStyle/>
          <a:p>
            <a:pPr algn="l" rtl="0"/>
            <a:r>
              <a:rPr lang="en-US" sz="4400" i="0" u="none" strike="noStrike" baseline="0" dirty="0"/>
              <a:t>Do you </a:t>
            </a:r>
            <a:r>
              <a:rPr lang="en-US" sz="4400" i="0" u="sng" strike="noStrike" baseline="0" dirty="0">
                <a:effectLst>
                  <a:glow rad="127000">
                    <a:schemeClr val="tx1"/>
                  </a:glow>
                  <a:outerShdw blurRad="38100" dist="38100" dir="2700000" algn="tl">
                    <a:srgbClr val="000000">
                      <a:alpha val="43137"/>
                    </a:srgbClr>
                  </a:outerShdw>
                </a:effectLst>
              </a:rPr>
              <a:t>believe</a:t>
            </a:r>
            <a:r>
              <a:rPr lang="en-US" sz="4400" i="0" u="none" strike="noStrike" baseline="0" dirty="0">
                <a:effectLst>
                  <a:glow rad="127000">
                    <a:schemeClr val="tx1"/>
                  </a:glow>
                  <a:outerShdw blurRad="38100" dist="38100" dir="2700000" algn="tl">
                    <a:srgbClr val="000000">
                      <a:alpha val="43137"/>
                    </a:srgbClr>
                  </a:outerShdw>
                </a:effectLst>
              </a:rPr>
              <a:t> </a:t>
            </a:r>
            <a:r>
              <a:rPr lang="en-US" sz="4400" i="0" u="sng" strike="noStrike" baseline="0" dirty="0">
                <a:effectLst>
                  <a:glow rad="127000">
                    <a:schemeClr val="tx1"/>
                  </a:glow>
                  <a:outerShdw blurRad="38100" dist="38100" dir="2700000" algn="tl">
                    <a:srgbClr val="000000">
                      <a:alpha val="43137"/>
                    </a:srgbClr>
                  </a:outerShdw>
                </a:effectLst>
              </a:rPr>
              <a:t>this</a:t>
            </a:r>
            <a:r>
              <a:rPr lang="en-US" sz="4400" i="0" u="none" strike="noStrike" baseline="0" dirty="0"/>
              <a:t>?"</a:t>
            </a:r>
          </a:p>
        </p:txBody>
      </p:sp>
      <p:pic>
        <p:nvPicPr>
          <p:cNvPr id="9" name="Picture 8" descr="A person with a beard&#10;&#10;Description automatically generated with low confidence">
            <a:extLst>
              <a:ext uri="{FF2B5EF4-FFF2-40B4-BE49-F238E27FC236}">
                <a16:creationId xmlns:a16="http://schemas.microsoft.com/office/drawing/2014/main" id="{EA379B77-AA9C-44BC-A687-3BCD84B47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184" y="-522515"/>
            <a:ext cx="5891357" cy="8180661"/>
          </a:xfrm>
          <a:prstGeom prst="rect">
            <a:avLst/>
          </a:prstGeom>
        </p:spPr>
      </p:pic>
      <p:pic>
        <p:nvPicPr>
          <p:cNvPr id="4" name="Picture 3" descr="A picture containing hand&#10;&#10;Description automatically generated">
            <a:extLst>
              <a:ext uri="{FF2B5EF4-FFF2-40B4-BE49-F238E27FC236}">
                <a16:creationId xmlns:a16="http://schemas.microsoft.com/office/drawing/2014/main" id="{025DDA76-3099-4EC2-8B62-9E6D9C0C2B5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7000"/>
                    </a14:imgEffect>
                  </a14:imgLayer>
                </a14:imgProps>
              </a:ext>
              <a:ext uri="{28A0092B-C50C-407E-A947-70E740481C1C}">
                <a14:useLocalDpi xmlns:a14="http://schemas.microsoft.com/office/drawing/2010/main" val="0"/>
              </a:ext>
            </a:extLst>
          </a:blip>
          <a:stretch>
            <a:fillRect/>
          </a:stretch>
        </p:blipFill>
        <p:spPr>
          <a:xfrm>
            <a:off x="6618514" y="2982514"/>
            <a:ext cx="2921579" cy="2861955"/>
          </a:xfrm>
          <a:prstGeom prst="rect">
            <a:avLst/>
          </a:prstGeom>
        </p:spPr>
      </p:pic>
    </p:spTree>
    <p:extLst>
      <p:ext uri="{BB962C8B-B14F-4D97-AF65-F5344CB8AC3E}">
        <p14:creationId xmlns:p14="http://schemas.microsoft.com/office/powerpoint/2010/main" val="183390627"/>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spTree>
    <p:extLst>
      <p:ext uri="{BB962C8B-B14F-4D97-AF65-F5344CB8AC3E}">
        <p14:creationId xmlns:p14="http://schemas.microsoft.com/office/powerpoint/2010/main" val="21943027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Jesus’ </a:t>
            </a:r>
            <a:r>
              <a:rPr lang="en-US" dirty="0">
                <a:effectLst>
                  <a:glow rad="127000">
                    <a:schemeClr val="tx1"/>
                  </a:glow>
                  <a:outerShdw blurRad="38100" dist="38100" dir="2700000" algn="tl">
                    <a:srgbClr val="000000">
                      <a:alpha val="43137"/>
                    </a:srgbClr>
                  </a:outerShdw>
                </a:effectLst>
              </a:rPr>
              <a:t>Q</a:t>
            </a:r>
            <a:r>
              <a:rPr lang="en-US" u="sng" dirty="0">
                <a:effectLst>
                  <a:glow rad="127000">
                    <a:schemeClr val="tx1"/>
                  </a:glow>
                  <a:outerShdw blurRad="38100" dist="38100" dir="2700000" algn="tl">
                    <a:srgbClr val="000000">
                      <a:alpha val="43137"/>
                    </a:srgbClr>
                  </a:outerShdw>
                </a:effectLst>
              </a:rPr>
              <a:t>uestion</a:t>
            </a:r>
            <a:endParaRPr lang="en-US" dirty="0"/>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a:xfrm>
            <a:off x="341746" y="1485110"/>
            <a:ext cx="7259782" cy="4643727"/>
          </a:xfrm>
        </p:spPr>
        <p:txBody>
          <a:bodyPr>
            <a:normAutofit/>
          </a:bodyPr>
          <a:lstStyle/>
          <a:p>
            <a:pPr algn="l" rtl="0"/>
            <a:r>
              <a:rPr lang="en-US" sz="4400" i="0" u="none" strike="noStrike" baseline="0" dirty="0"/>
              <a:t>Do you </a:t>
            </a:r>
            <a:r>
              <a:rPr lang="en-US" sz="4400" i="0" u="sng" strike="noStrike" baseline="0" dirty="0">
                <a:effectLst>
                  <a:glow rad="127000">
                    <a:schemeClr val="tx1"/>
                  </a:glow>
                  <a:outerShdw blurRad="38100" dist="38100" dir="2700000" algn="tl">
                    <a:srgbClr val="000000">
                      <a:alpha val="43137"/>
                    </a:srgbClr>
                  </a:outerShdw>
                </a:effectLst>
              </a:rPr>
              <a:t>believe</a:t>
            </a:r>
            <a:r>
              <a:rPr lang="en-US" sz="4400" i="0" u="none" strike="noStrike" baseline="0" dirty="0">
                <a:effectLst>
                  <a:glow rad="127000">
                    <a:schemeClr val="tx1"/>
                  </a:glow>
                  <a:outerShdw blurRad="38100" dist="38100" dir="2700000" algn="tl">
                    <a:srgbClr val="000000">
                      <a:alpha val="43137"/>
                    </a:srgbClr>
                  </a:outerShdw>
                </a:effectLst>
              </a:rPr>
              <a:t> </a:t>
            </a:r>
            <a:r>
              <a:rPr lang="en-US" sz="4400" i="0" u="sng" strike="noStrike" baseline="0" dirty="0">
                <a:effectLst>
                  <a:glow rad="127000">
                    <a:schemeClr val="tx1"/>
                  </a:glow>
                  <a:outerShdw blurRad="38100" dist="38100" dir="2700000" algn="tl">
                    <a:srgbClr val="000000">
                      <a:alpha val="43137"/>
                    </a:srgbClr>
                  </a:outerShdw>
                </a:effectLst>
              </a:rPr>
              <a:t>this</a:t>
            </a:r>
            <a:r>
              <a:rPr lang="en-US" sz="4400" i="0" u="none" strike="noStrike" baseline="0" dirty="0"/>
              <a:t>?“</a:t>
            </a:r>
          </a:p>
          <a:p>
            <a:pPr algn="l" rtl="0"/>
            <a:endParaRPr lang="en-US" sz="4200" dirty="0"/>
          </a:p>
          <a:p>
            <a:pPr algn="l" rtl="0"/>
            <a:r>
              <a:rPr lang="en-US" sz="4200" i="0" u="none" strike="noStrike" baseline="30000" dirty="0"/>
              <a:t>27</a:t>
            </a:r>
            <a:r>
              <a:rPr lang="en-US" sz="4200" i="0" u="none" strike="noStrike" baseline="0" dirty="0"/>
              <a:t> "</a:t>
            </a:r>
            <a:r>
              <a:rPr lang="en-US" sz="4200" i="0" u="none" strike="noStrike" baseline="0" dirty="0">
                <a:effectLst>
                  <a:glow rad="127000">
                    <a:schemeClr val="tx1"/>
                  </a:glow>
                  <a:outerShdw blurRad="38100" dist="38100" dir="2700000" algn="tl">
                    <a:srgbClr val="000000">
                      <a:alpha val="43137"/>
                    </a:srgbClr>
                  </a:outerShdw>
                </a:effectLst>
              </a:rPr>
              <a:t>Yes, Lord</a:t>
            </a:r>
            <a:r>
              <a:rPr lang="en-US" sz="4200" i="0" u="none" strike="noStrike" baseline="0" dirty="0"/>
              <a:t>," she told him, </a:t>
            </a:r>
            <a:br>
              <a:rPr lang="en-US" sz="4200" i="0" u="none" strike="noStrike" baseline="0" dirty="0"/>
            </a:br>
            <a:r>
              <a:rPr lang="en-US" sz="4200" i="0" u="none" strike="noStrike" baseline="0" dirty="0"/>
              <a:t>"I believe that you are the Christ, the Son of God, who </a:t>
            </a:r>
            <a:br>
              <a:rPr lang="en-US" sz="4200" i="0" u="none" strike="noStrike" baseline="0" dirty="0"/>
            </a:br>
            <a:r>
              <a:rPr lang="en-US" sz="4200" i="0" u="none" strike="noStrike" baseline="0" dirty="0"/>
              <a:t>was to come into the world."</a:t>
            </a:r>
          </a:p>
        </p:txBody>
      </p:sp>
      <p:pic>
        <p:nvPicPr>
          <p:cNvPr id="3" name="Picture 2" descr="A picture containing person, person, dark&#10;&#10;Description automatically generated">
            <a:extLst>
              <a:ext uri="{FF2B5EF4-FFF2-40B4-BE49-F238E27FC236}">
                <a16:creationId xmlns:a16="http://schemas.microsoft.com/office/drawing/2014/main" id="{164E0D58-F0A9-4FC5-B1B4-506F10EE2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913" y="-471948"/>
            <a:ext cx="5969810" cy="5685871"/>
          </a:xfrm>
          <a:prstGeom prst="rect">
            <a:avLst/>
          </a:prstGeom>
        </p:spPr>
      </p:pic>
    </p:spTree>
    <p:extLst>
      <p:ext uri="{BB962C8B-B14F-4D97-AF65-F5344CB8AC3E}">
        <p14:creationId xmlns:p14="http://schemas.microsoft.com/office/powerpoint/2010/main" val="624814465"/>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Jesus’ </a:t>
            </a:r>
            <a:r>
              <a:rPr lang="en-US" dirty="0">
                <a:effectLst>
                  <a:glow rad="127000">
                    <a:schemeClr val="tx1"/>
                  </a:glow>
                  <a:outerShdw blurRad="38100" dist="38100" dir="2700000" algn="tl">
                    <a:srgbClr val="000000">
                      <a:alpha val="43137"/>
                    </a:srgbClr>
                  </a:outerShdw>
                </a:effectLst>
              </a:rPr>
              <a:t>Q</a:t>
            </a:r>
            <a:r>
              <a:rPr lang="en-US" u="sng" dirty="0">
                <a:effectLst>
                  <a:glow rad="127000">
                    <a:schemeClr val="tx1"/>
                  </a:glow>
                  <a:outerShdw blurRad="38100" dist="38100" dir="2700000" algn="tl">
                    <a:srgbClr val="000000">
                      <a:alpha val="43137"/>
                    </a:srgbClr>
                  </a:outerShdw>
                </a:effectLst>
              </a:rPr>
              <a:t>uestion</a:t>
            </a:r>
            <a:endParaRPr lang="en-US" dirty="0"/>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a:xfrm>
            <a:off x="341746" y="1485110"/>
            <a:ext cx="7259782" cy="4643727"/>
          </a:xfrm>
        </p:spPr>
        <p:txBody>
          <a:bodyPr>
            <a:normAutofit/>
          </a:bodyPr>
          <a:lstStyle/>
          <a:p>
            <a:pPr algn="l" rtl="0"/>
            <a:r>
              <a:rPr lang="en-US" sz="4400" i="0" u="none" strike="noStrike" baseline="0" dirty="0"/>
              <a:t>Do you </a:t>
            </a:r>
            <a:r>
              <a:rPr lang="en-US" sz="4400" i="0" u="sng" strike="noStrike" baseline="0" dirty="0">
                <a:effectLst>
                  <a:glow rad="127000">
                    <a:schemeClr val="tx1"/>
                  </a:glow>
                  <a:outerShdw blurRad="38100" dist="38100" dir="2700000" algn="tl">
                    <a:srgbClr val="000000">
                      <a:alpha val="43137"/>
                    </a:srgbClr>
                  </a:outerShdw>
                </a:effectLst>
              </a:rPr>
              <a:t>believe</a:t>
            </a:r>
            <a:r>
              <a:rPr lang="en-US" sz="4400" i="0" u="none" strike="noStrike" baseline="0" dirty="0">
                <a:effectLst>
                  <a:glow rad="127000">
                    <a:schemeClr val="tx1"/>
                  </a:glow>
                  <a:outerShdw blurRad="38100" dist="38100" dir="2700000" algn="tl">
                    <a:srgbClr val="000000">
                      <a:alpha val="43137"/>
                    </a:srgbClr>
                  </a:outerShdw>
                </a:effectLst>
              </a:rPr>
              <a:t> </a:t>
            </a:r>
            <a:r>
              <a:rPr lang="en-US" sz="4400" i="0" u="sng" strike="noStrike" baseline="0" dirty="0">
                <a:effectLst>
                  <a:glow rad="127000">
                    <a:schemeClr val="tx1"/>
                  </a:glow>
                  <a:outerShdw blurRad="38100" dist="38100" dir="2700000" algn="tl">
                    <a:srgbClr val="000000">
                      <a:alpha val="43137"/>
                    </a:srgbClr>
                  </a:outerShdw>
                </a:effectLst>
              </a:rPr>
              <a:t>this</a:t>
            </a:r>
            <a:r>
              <a:rPr lang="en-US" sz="4400" i="0" u="none" strike="noStrike" baseline="0" dirty="0"/>
              <a:t>?“</a:t>
            </a:r>
          </a:p>
          <a:p>
            <a:pPr algn="l" rtl="0"/>
            <a:endParaRPr lang="en-US" sz="4200" dirty="0"/>
          </a:p>
          <a:p>
            <a:pPr algn="l" rtl="0"/>
            <a:r>
              <a:rPr lang="en-US" sz="4200" i="0" u="none" strike="noStrike" baseline="30000" dirty="0"/>
              <a:t>27</a:t>
            </a:r>
            <a:r>
              <a:rPr lang="en-US" sz="4200" i="0" u="none" strike="noStrike" baseline="0" dirty="0"/>
              <a:t> "</a:t>
            </a:r>
            <a:r>
              <a:rPr lang="en-US" sz="4200" i="0" u="none" strike="noStrike" baseline="0" dirty="0">
                <a:effectLst>
                  <a:glow rad="127000">
                    <a:schemeClr val="tx1">
                      <a:alpha val="0"/>
                    </a:schemeClr>
                  </a:glow>
                  <a:outerShdw blurRad="38100" dist="38100" dir="2700000" algn="tl">
                    <a:srgbClr val="000000">
                      <a:alpha val="43137"/>
                    </a:srgbClr>
                  </a:outerShdw>
                </a:effectLst>
              </a:rPr>
              <a:t>Yes, Lord</a:t>
            </a:r>
            <a:r>
              <a:rPr lang="en-US" sz="4200" i="0" u="none" strike="noStrike" baseline="0" dirty="0"/>
              <a:t>," she told him, </a:t>
            </a:r>
            <a:br>
              <a:rPr lang="en-US" sz="4200" i="0" u="none" strike="noStrike" baseline="0" dirty="0"/>
            </a:br>
            <a:r>
              <a:rPr lang="en-US" sz="4200" i="0" u="none" strike="noStrike" baseline="0" dirty="0"/>
              <a:t>"</a:t>
            </a:r>
            <a:r>
              <a:rPr lang="en-US" sz="4200" i="0" u="none" strike="noStrike" baseline="0" dirty="0">
                <a:effectLst>
                  <a:glow rad="127000">
                    <a:schemeClr val="tx1"/>
                  </a:glow>
                  <a:outerShdw blurRad="38100" dist="38100" dir="2700000" algn="tl">
                    <a:srgbClr val="000000">
                      <a:alpha val="43137"/>
                    </a:srgbClr>
                  </a:outerShdw>
                </a:effectLst>
              </a:rPr>
              <a:t>I believe that you are the Christ, the Son of God</a:t>
            </a:r>
            <a:r>
              <a:rPr lang="en-US" sz="4200" i="0" u="none" strike="noStrike" baseline="0" dirty="0"/>
              <a:t>, who </a:t>
            </a:r>
            <a:br>
              <a:rPr lang="en-US" sz="4200" i="0" u="none" strike="noStrike" baseline="0" dirty="0"/>
            </a:br>
            <a:r>
              <a:rPr lang="en-US" sz="4200" i="0" u="none" strike="noStrike" baseline="0" dirty="0"/>
              <a:t>was to come into the world."</a:t>
            </a:r>
          </a:p>
        </p:txBody>
      </p:sp>
      <p:pic>
        <p:nvPicPr>
          <p:cNvPr id="3" name="Picture 2" descr="A picture containing person, person, dark&#10;&#10;Description automatically generated">
            <a:extLst>
              <a:ext uri="{FF2B5EF4-FFF2-40B4-BE49-F238E27FC236}">
                <a16:creationId xmlns:a16="http://schemas.microsoft.com/office/drawing/2014/main" id="{164E0D58-F0A9-4FC5-B1B4-506F10EE2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913" y="-471948"/>
            <a:ext cx="5969810" cy="5685871"/>
          </a:xfrm>
          <a:prstGeom prst="rect">
            <a:avLst/>
          </a:prstGeom>
        </p:spPr>
      </p:pic>
    </p:spTree>
    <p:extLst>
      <p:ext uri="{BB962C8B-B14F-4D97-AF65-F5344CB8AC3E}">
        <p14:creationId xmlns:p14="http://schemas.microsoft.com/office/powerpoint/2010/main" val="583583377"/>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794-C7B2-4061-9152-EBAE99AFD55D}"/>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EA20637D-FE9A-4110-B6E8-3F61B8EEB890}"/>
              </a:ext>
            </a:extLst>
          </p:cNvPr>
          <p:cNvSpPr>
            <a:spLocks noGrp="1"/>
          </p:cNvSpPr>
          <p:nvPr>
            <p:ph idx="1"/>
          </p:nvPr>
        </p:nvSpPr>
        <p:spPr>
          <a:xfrm>
            <a:off x="341746" y="1297858"/>
            <a:ext cx="7811654" cy="4879105"/>
          </a:xfrm>
        </p:spPr>
        <p:txBody>
          <a:bodyPr/>
          <a:lstStyle/>
          <a:p>
            <a:pPr>
              <a:lnSpc>
                <a:spcPct val="86000"/>
              </a:lnSpc>
            </a:pPr>
            <a:r>
              <a:rPr lang="en-US" i="0" u="none" strike="noStrike" baseline="0" dirty="0"/>
              <a:t>“Where have you laid him?" </a:t>
            </a:r>
          </a:p>
          <a:p>
            <a:pPr>
              <a:lnSpc>
                <a:spcPct val="86000"/>
              </a:lnSpc>
            </a:pPr>
            <a:endParaRPr lang="en-US" i="0" u="none" strike="noStrike" baseline="0" dirty="0"/>
          </a:p>
        </p:txBody>
      </p:sp>
      <p:pic>
        <p:nvPicPr>
          <p:cNvPr id="8" name="Picture 7" descr="A person with a beard&#10;&#10;Description automatically generated with medium confidence">
            <a:extLst>
              <a:ext uri="{FF2B5EF4-FFF2-40B4-BE49-F238E27FC236}">
                <a16:creationId xmlns:a16="http://schemas.microsoft.com/office/drawing/2014/main" id="{34C5C98B-02AC-4B6A-BFD3-2BCF38F08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674" y="-393290"/>
            <a:ext cx="5657145" cy="5388077"/>
          </a:xfrm>
          <a:prstGeom prst="rect">
            <a:avLst/>
          </a:prstGeom>
        </p:spPr>
      </p:pic>
    </p:spTree>
    <p:extLst>
      <p:ext uri="{BB962C8B-B14F-4D97-AF65-F5344CB8AC3E}">
        <p14:creationId xmlns:p14="http://schemas.microsoft.com/office/powerpoint/2010/main" val="3998764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794-C7B2-4061-9152-EBAE99AFD55D}"/>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EA20637D-FE9A-4110-B6E8-3F61B8EEB890}"/>
              </a:ext>
            </a:extLst>
          </p:cNvPr>
          <p:cNvSpPr>
            <a:spLocks noGrp="1"/>
          </p:cNvSpPr>
          <p:nvPr>
            <p:ph idx="1"/>
          </p:nvPr>
        </p:nvSpPr>
        <p:spPr>
          <a:xfrm>
            <a:off x="341746" y="1297858"/>
            <a:ext cx="7811654" cy="4879105"/>
          </a:xfrm>
        </p:spPr>
        <p:txBody>
          <a:bodyPr/>
          <a:lstStyle/>
          <a:p>
            <a:pPr>
              <a:lnSpc>
                <a:spcPct val="86000"/>
              </a:lnSpc>
            </a:pPr>
            <a:r>
              <a:rPr lang="en-US" i="0" u="none" strike="noStrike" baseline="0" dirty="0"/>
              <a:t>“Where have you laid him?" </a:t>
            </a:r>
          </a:p>
          <a:p>
            <a:pPr>
              <a:lnSpc>
                <a:spcPct val="86000"/>
              </a:lnSpc>
            </a:pPr>
            <a:r>
              <a:rPr lang="en-US" i="0" u="none" strike="noStrike" baseline="0" dirty="0"/>
              <a:t>“Jesus wept.”</a:t>
            </a:r>
            <a:endParaRPr lang="en-US" dirty="0"/>
          </a:p>
        </p:txBody>
      </p:sp>
      <p:pic>
        <p:nvPicPr>
          <p:cNvPr id="4" name="Picture 3" descr="A picture containing person, person&#10;&#10;Description automatically generated">
            <a:extLst>
              <a:ext uri="{FF2B5EF4-FFF2-40B4-BE49-F238E27FC236}">
                <a16:creationId xmlns:a16="http://schemas.microsoft.com/office/drawing/2014/main" id="{DE460D32-161D-4895-AECC-7821234F6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888" y="-344129"/>
            <a:ext cx="5708762" cy="5437239"/>
          </a:xfrm>
          <a:prstGeom prst="rect">
            <a:avLst/>
          </a:prstGeom>
        </p:spPr>
      </p:pic>
    </p:spTree>
    <p:extLst>
      <p:ext uri="{BB962C8B-B14F-4D97-AF65-F5344CB8AC3E}">
        <p14:creationId xmlns:p14="http://schemas.microsoft.com/office/powerpoint/2010/main" val="27435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794-C7B2-4061-9152-EBAE99AFD55D}"/>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EA20637D-FE9A-4110-B6E8-3F61B8EEB890}"/>
              </a:ext>
            </a:extLst>
          </p:cNvPr>
          <p:cNvSpPr>
            <a:spLocks noGrp="1"/>
          </p:cNvSpPr>
          <p:nvPr>
            <p:ph idx="1"/>
          </p:nvPr>
        </p:nvSpPr>
        <p:spPr>
          <a:xfrm>
            <a:off x="341746" y="1297858"/>
            <a:ext cx="7811654" cy="4879105"/>
          </a:xfrm>
        </p:spPr>
        <p:txBody>
          <a:bodyPr/>
          <a:lstStyle/>
          <a:p>
            <a:pPr>
              <a:lnSpc>
                <a:spcPct val="86000"/>
              </a:lnSpc>
            </a:pPr>
            <a:r>
              <a:rPr lang="en-US" i="0" u="none" strike="noStrike" baseline="0" dirty="0"/>
              <a:t>“Where have you laid him?" </a:t>
            </a:r>
          </a:p>
          <a:p>
            <a:pPr>
              <a:lnSpc>
                <a:spcPct val="86000"/>
              </a:lnSpc>
            </a:pPr>
            <a:r>
              <a:rPr lang="en-US" i="0" u="none" strike="noStrike" baseline="0" dirty="0"/>
              <a:t>“Jesus wept.”</a:t>
            </a:r>
            <a:endParaRPr lang="en-US" dirty="0"/>
          </a:p>
          <a:p>
            <a:pPr>
              <a:lnSpc>
                <a:spcPct val="86000"/>
              </a:lnSpc>
            </a:pPr>
            <a:r>
              <a:rPr lang="en-US" i="0" u="none" strike="noStrike" baseline="0" dirty="0"/>
              <a:t>"Take away the stone." </a:t>
            </a:r>
          </a:p>
        </p:txBody>
      </p:sp>
      <p:pic>
        <p:nvPicPr>
          <p:cNvPr id="8" name="Picture 7">
            <a:extLst>
              <a:ext uri="{FF2B5EF4-FFF2-40B4-BE49-F238E27FC236}">
                <a16:creationId xmlns:a16="http://schemas.microsoft.com/office/drawing/2014/main" id="{C0C7500F-4C98-498B-B8E2-3FB35D8E6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87086"/>
            <a:ext cx="5646751" cy="5378178"/>
          </a:xfrm>
          <a:prstGeom prst="rect">
            <a:avLst/>
          </a:prstGeom>
        </p:spPr>
      </p:pic>
    </p:spTree>
    <p:extLst>
      <p:ext uri="{BB962C8B-B14F-4D97-AF65-F5344CB8AC3E}">
        <p14:creationId xmlns:p14="http://schemas.microsoft.com/office/powerpoint/2010/main" val="1271878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794-C7B2-4061-9152-EBAE99AFD55D}"/>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EA20637D-FE9A-4110-B6E8-3F61B8EEB890}"/>
              </a:ext>
            </a:extLst>
          </p:cNvPr>
          <p:cNvSpPr>
            <a:spLocks noGrp="1"/>
          </p:cNvSpPr>
          <p:nvPr>
            <p:ph idx="1"/>
          </p:nvPr>
        </p:nvSpPr>
        <p:spPr>
          <a:xfrm>
            <a:off x="341746" y="1297858"/>
            <a:ext cx="7811654" cy="4879105"/>
          </a:xfrm>
        </p:spPr>
        <p:txBody>
          <a:bodyPr/>
          <a:lstStyle/>
          <a:p>
            <a:pPr>
              <a:lnSpc>
                <a:spcPct val="86000"/>
              </a:lnSpc>
            </a:pPr>
            <a:r>
              <a:rPr lang="en-US" i="0" u="none" strike="noStrike" baseline="0" dirty="0"/>
              <a:t>“Where have you laid him?" </a:t>
            </a:r>
          </a:p>
          <a:p>
            <a:pPr>
              <a:lnSpc>
                <a:spcPct val="86000"/>
              </a:lnSpc>
            </a:pPr>
            <a:r>
              <a:rPr lang="en-US" i="0" u="none" strike="noStrike" baseline="0" dirty="0"/>
              <a:t>“Jesus wept.”</a:t>
            </a:r>
            <a:endParaRPr lang="en-US" dirty="0"/>
          </a:p>
          <a:p>
            <a:pPr>
              <a:lnSpc>
                <a:spcPct val="86000"/>
              </a:lnSpc>
            </a:pPr>
            <a:r>
              <a:rPr lang="en-US" i="0" u="none" strike="noStrike" baseline="0" dirty="0"/>
              <a:t>"Take away the stone." </a:t>
            </a:r>
          </a:p>
          <a:p>
            <a:pPr>
              <a:lnSpc>
                <a:spcPct val="86000"/>
              </a:lnSpc>
            </a:pPr>
            <a:r>
              <a:rPr lang="en-US" i="0" u="none" strike="noStrike" baseline="0" dirty="0"/>
              <a:t>So, they took away the stone. </a:t>
            </a:r>
          </a:p>
        </p:txBody>
      </p:sp>
      <p:pic>
        <p:nvPicPr>
          <p:cNvPr id="4" name="Picture 3" descr="A picture containing text, person, person, outdoor&#10;&#10;Description automatically generated">
            <a:extLst>
              <a:ext uri="{FF2B5EF4-FFF2-40B4-BE49-F238E27FC236}">
                <a16:creationId xmlns:a16="http://schemas.microsoft.com/office/drawing/2014/main" id="{235D5F29-6A5C-4CA4-AA65-411B41F7F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422786"/>
            <a:ext cx="5966843" cy="5683045"/>
          </a:xfrm>
          <a:prstGeom prst="rect">
            <a:avLst/>
          </a:prstGeom>
        </p:spPr>
      </p:pic>
    </p:spTree>
    <p:extLst>
      <p:ext uri="{BB962C8B-B14F-4D97-AF65-F5344CB8AC3E}">
        <p14:creationId xmlns:p14="http://schemas.microsoft.com/office/powerpoint/2010/main" val="2778321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7D7908-6B5B-4F45-B936-EA898F07A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051" y="-667265"/>
            <a:ext cx="6345307" cy="6096250"/>
          </a:xfrm>
          <a:prstGeom prst="rect">
            <a:avLst/>
          </a:prstGeom>
        </p:spPr>
      </p:pic>
      <p:sp>
        <p:nvSpPr>
          <p:cNvPr id="2" name="Title 1">
            <a:extLst>
              <a:ext uri="{FF2B5EF4-FFF2-40B4-BE49-F238E27FC236}">
                <a16:creationId xmlns:a16="http://schemas.microsoft.com/office/drawing/2014/main" id="{24BDD794-C7B2-4061-9152-EBAE99AFD55D}"/>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EA20637D-FE9A-4110-B6E8-3F61B8EEB890}"/>
              </a:ext>
            </a:extLst>
          </p:cNvPr>
          <p:cNvSpPr>
            <a:spLocks noGrp="1"/>
          </p:cNvSpPr>
          <p:nvPr>
            <p:ph idx="1"/>
          </p:nvPr>
        </p:nvSpPr>
        <p:spPr>
          <a:xfrm>
            <a:off x="341746" y="1297858"/>
            <a:ext cx="7811654" cy="4879105"/>
          </a:xfrm>
        </p:spPr>
        <p:txBody>
          <a:bodyPr/>
          <a:lstStyle/>
          <a:p>
            <a:pPr>
              <a:lnSpc>
                <a:spcPct val="86000"/>
              </a:lnSpc>
            </a:pPr>
            <a:r>
              <a:rPr lang="en-US" i="0" u="none" strike="noStrike" baseline="0" dirty="0"/>
              <a:t>“Where have you laid him?" </a:t>
            </a:r>
          </a:p>
          <a:p>
            <a:pPr>
              <a:lnSpc>
                <a:spcPct val="86000"/>
              </a:lnSpc>
            </a:pPr>
            <a:r>
              <a:rPr lang="en-US" i="0" u="none" strike="noStrike" baseline="0" dirty="0"/>
              <a:t>“Jesus wept.”</a:t>
            </a:r>
            <a:endParaRPr lang="en-US" dirty="0"/>
          </a:p>
          <a:p>
            <a:pPr>
              <a:lnSpc>
                <a:spcPct val="86000"/>
              </a:lnSpc>
            </a:pPr>
            <a:r>
              <a:rPr lang="en-US" i="0" u="none" strike="noStrike" baseline="0" dirty="0"/>
              <a:t>"Take away the stone." </a:t>
            </a:r>
          </a:p>
          <a:p>
            <a:pPr>
              <a:lnSpc>
                <a:spcPct val="86000"/>
              </a:lnSpc>
            </a:pPr>
            <a:r>
              <a:rPr lang="en-US" i="0" u="none" strike="noStrike" baseline="0" dirty="0"/>
              <a:t>So, they took away the stone. </a:t>
            </a:r>
          </a:p>
          <a:p>
            <a:pPr>
              <a:lnSpc>
                <a:spcPct val="86000"/>
              </a:lnSpc>
            </a:pPr>
            <a:r>
              <a:rPr lang="en-US" dirty="0"/>
              <a:t>Jesus prayed.</a:t>
            </a:r>
          </a:p>
        </p:txBody>
      </p:sp>
    </p:spTree>
    <p:extLst>
      <p:ext uri="{BB962C8B-B14F-4D97-AF65-F5344CB8AC3E}">
        <p14:creationId xmlns:p14="http://schemas.microsoft.com/office/powerpoint/2010/main" val="3535072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794-C7B2-4061-9152-EBAE99AFD55D}"/>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EA20637D-FE9A-4110-B6E8-3F61B8EEB890}"/>
              </a:ext>
            </a:extLst>
          </p:cNvPr>
          <p:cNvSpPr>
            <a:spLocks noGrp="1"/>
          </p:cNvSpPr>
          <p:nvPr>
            <p:ph idx="1"/>
          </p:nvPr>
        </p:nvSpPr>
        <p:spPr>
          <a:xfrm>
            <a:off x="341746" y="1297858"/>
            <a:ext cx="7811654" cy="4879105"/>
          </a:xfrm>
        </p:spPr>
        <p:txBody>
          <a:bodyPr/>
          <a:lstStyle/>
          <a:p>
            <a:pPr>
              <a:lnSpc>
                <a:spcPct val="86000"/>
              </a:lnSpc>
            </a:pPr>
            <a:r>
              <a:rPr lang="en-US" i="0" u="none" strike="noStrike" baseline="0" dirty="0"/>
              <a:t>“Where have you laid him?" </a:t>
            </a:r>
          </a:p>
          <a:p>
            <a:pPr>
              <a:lnSpc>
                <a:spcPct val="86000"/>
              </a:lnSpc>
            </a:pPr>
            <a:r>
              <a:rPr lang="en-US" i="0" u="none" strike="noStrike" baseline="0" dirty="0"/>
              <a:t>“Jesus wept.”</a:t>
            </a:r>
            <a:endParaRPr lang="en-US" dirty="0"/>
          </a:p>
          <a:p>
            <a:pPr>
              <a:lnSpc>
                <a:spcPct val="86000"/>
              </a:lnSpc>
            </a:pPr>
            <a:r>
              <a:rPr lang="en-US" i="0" u="none" strike="noStrike" baseline="0" dirty="0"/>
              <a:t>"Take away the stone." </a:t>
            </a:r>
          </a:p>
          <a:p>
            <a:pPr>
              <a:lnSpc>
                <a:spcPct val="86000"/>
              </a:lnSpc>
            </a:pPr>
            <a:r>
              <a:rPr lang="en-US" i="0" u="none" strike="noStrike" baseline="0" dirty="0"/>
              <a:t>So, they took away the stone. </a:t>
            </a:r>
          </a:p>
          <a:p>
            <a:pPr>
              <a:lnSpc>
                <a:spcPct val="86000"/>
              </a:lnSpc>
            </a:pPr>
            <a:r>
              <a:rPr lang="en-US" dirty="0"/>
              <a:t>Jesus prayed.</a:t>
            </a:r>
          </a:p>
          <a:p>
            <a:pPr>
              <a:lnSpc>
                <a:spcPct val="86000"/>
              </a:lnSpc>
            </a:pPr>
            <a:r>
              <a:rPr lang="en-US" i="0" u="none" strike="noStrike" baseline="0" dirty="0"/>
              <a:t>Jesus called, "Lazarus, come out!“</a:t>
            </a:r>
          </a:p>
        </p:txBody>
      </p:sp>
      <p:pic>
        <p:nvPicPr>
          <p:cNvPr id="4" name="Picture 3" descr="A picture containing person, dark&#10;&#10;Description automatically generated">
            <a:extLst>
              <a:ext uri="{FF2B5EF4-FFF2-40B4-BE49-F238E27FC236}">
                <a16:creationId xmlns:a16="http://schemas.microsoft.com/office/drawing/2014/main" id="{5DA0BD00-1651-4AE7-836D-61FE5ED64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931" y="-152400"/>
            <a:ext cx="5463215" cy="5203371"/>
          </a:xfrm>
          <a:prstGeom prst="rect">
            <a:avLst/>
          </a:prstGeom>
        </p:spPr>
      </p:pic>
    </p:spTree>
    <p:extLst>
      <p:ext uri="{BB962C8B-B14F-4D97-AF65-F5344CB8AC3E}">
        <p14:creationId xmlns:p14="http://schemas.microsoft.com/office/powerpoint/2010/main" val="2717082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794-C7B2-4061-9152-EBAE99AFD55D}"/>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EA20637D-FE9A-4110-B6E8-3F61B8EEB890}"/>
              </a:ext>
            </a:extLst>
          </p:cNvPr>
          <p:cNvSpPr>
            <a:spLocks noGrp="1"/>
          </p:cNvSpPr>
          <p:nvPr>
            <p:ph idx="1"/>
          </p:nvPr>
        </p:nvSpPr>
        <p:spPr>
          <a:xfrm>
            <a:off x="341746" y="1297858"/>
            <a:ext cx="7811654" cy="4879105"/>
          </a:xfrm>
        </p:spPr>
        <p:txBody>
          <a:bodyPr/>
          <a:lstStyle/>
          <a:p>
            <a:pPr>
              <a:lnSpc>
                <a:spcPct val="86000"/>
              </a:lnSpc>
            </a:pPr>
            <a:r>
              <a:rPr lang="en-US" i="0" u="none" strike="noStrike" baseline="0" dirty="0"/>
              <a:t>“Where have you laid him?" </a:t>
            </a:r>
          </a:p>
          <a:p>
            <a:pPr>
              <a:lnSpc>
                <a:spcPct val="86000"/>
              </a:lnSpc>
            </a:pPr>
            <a:r>
              <a:rPr lang="en-US" i="0" u="none" strike="noStrike" baseline="0" dirty="0"/>
              <a:t>“Jesus wept.”</a:t>
            </a:r>
            <a:endParaRPr lang="en-US" dirty="0"/>
          </a:p>
          <a:p>
            <a:pPr>
              <a:lnSpc>
                <a:spcPct val="86000"/>
              </a:lnSpc>
            </a:pPr>
            <a:r>
              <a:rPr lang="en-US" i="0" u="none" strike="noStrike" baseline="0" dirty="0"/>
              <a:t>"Take away the stone." </a:t>
            </a:r>
          </a:p>
          <a:p>
            <a:pPr>
              <a:lnSpc>
                <a:spcPct val="86000"/>
              </a:lnSpc>
            </a:pPr>
            <a:r>
              <a:rPr lang="en-US" i="0" u="none" strike="noStrike" baseline="0" dirty="0"/>
              <a:t>So, they took away the stone. </a:t>
            </a:r>
          </a:p>
          <a:p>
            <a:pPr>
              <a:lnSpc>
                <a:spcPct val="86000"/>
              </a:lnSpc>
            </a:pPr>
            <a:r>
              <a:rPr lang="en-US" dirty="0"/>
              <a:t>Jesus prayed.</a:t>
            </a:r>
          </a:p>
          <a:p>
            <a:pPr>
              <a:lnSpc>
                <a:spcPct val="86000"/>
              </a:lnSpc>
            </a:pPr>
            <a:r>
              <a:rPr lang="en-US" i="0" u="none" strike="noStrike" baseline="0" dirty="0"/>
              <a:t>Jesus called, "Lazarus, come out!“</a:t>
            </a:r>
          </a:p>
          <a:p>
            <a:pPr>
              <a:lnSpc>
                <a:spcPct val="86000"/>
              </a:lnSpc>
            </a:pPr>
            <a:r>
              <a:rPr lang="en-US" i="0" u="none" strike="noStrike" baseline="0" dirty="0"/>
              <a:t>The dead man came out.</a:t>
            </a:r>
          </a:p>
        </p:txBody>
      </p:sp>
      <p:pic>
        <p:nvPicPr>
          <p:cNvPr id="7" name="Picture 6" descr="A close - up of people's feet&#10;&#10;Description automatically generated with low confidence">
            <a:extLst>
              <a:ext uri="{FF2B5EF4-FFF2-40B4-BE49-F238E27FC236}">
                <a16:creationId xmlns:a16="http://schemas.microsoft.com/office/drawing/2014/main" id="{1C932981-F2A2-4DBF-99E3-CD9C274B3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878" y="-133090"/>
            <a:ext cx="5726089" cy="5453742"/>
          </a:xfrm>
          <a:prstGeom prst="rect">
            <a:avLst/>
          </a:prstGeom>
        </p:spPr>
      </p:pic>
    </p:spTree>
    <p:extLst>
      <p:ext uri="{BB962C8B-B14F-4D97-AF65-F5344CB8AC3E}">
        <p14:creationId xmlns:p14="http://schemas.microsoft.com/office/powerpoint/2010/main" val="2403592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794-C7B2-4061-9152-EBAE99AFD55D}"/>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EA20637D-FE9A-4110-B6E8-3F61B8EEB890}"/>
              </a:ext>
            </a:extLst>
          </p:cNvPr>
          <p:cNvSpPr>
            <a:spLocks noGrp="1"/>
          </p:cNvSpPr>
          <p:nvPr>
            <p:ph idx="1"/>
          </p:nvPr>
        </p:nvSpPr>
        <p:spPr>
          <a:xfrm>
            <a:off x="341746" y="1297858"/>
            <a:ext cx="7811654" cy="4879105"/>
          </a:xfrm>
        </p:spPr>
        <p:txBody>
          <a:bodyPr/>
          <a:lstStyle/>
          <a:p>
            <a:pPr>
              <a:lnSpc>
                <a:spcPct val="86000"/>
              </a:lnSpc>
            </a:pPr>
            <a:r>
              <a:rPr lang="en-US" i="0" u="none" strike="noStrike" baseline="0" dirty="0"/>
              <a:t>“Where have you laid him?" </a:t>
            </a:r>
          </a:p>
          <a:p>
            <a:pPr>
              <a:lnSpc>
                <a:spcPct val="86000"/>
              </a:lnSpc>
            </a:pPr>
            <a:r>
              <a:rPr lang="en-US" i="0" u="none" strike="noStrike" baseline="0" dirty="0"/>
              <a:t>“Jesus wept.”</a:t>
            </a:r>
            <a:endParaRPr lang="en-US" dirty="0"/>
          </a:p>
          <a:p>
            <a:pPr>
              <a:lnSpc>
                <a:spcPct val="86000"/>
              </a:lnSpc>
            </a:pPr>
            <a:r>
              <a:rPr lang="en-US" i="0" u="none" strike="noStrike" baseline="0" dirty="0"/>
              <a:t>"Take away the stone." </a:t>
            </a:r>
          </a:p>
          <a:p>
            <a:pPr>
              <a:lnSpc>
                <a:spcPct val="86000"/>
              </a:lnSpc>
            </a:pPr>
            <a:r>
              <a:rPr lang="en-US" i="0" u="none" strike="noStrike" baseline="0" dirty="0"/>
              <a:t>So, they took away the stone. </a:t>
            </a:r>
          </a:p>
          <a:p>
            <a:pPr>
              <a:lnSpc>
                <a:spcPct val="86000"/>
              </a:lnSpc>
            </a:pPr>
            <a:r>
              <a:rPr lang="en-US" dirty="0"/>
              <a:t>Jesus prayed.</a:t>
            </a:r>
          </a:p>
          <a:p>
            <a:pPr>
              <a:lnSpc>
                <a:spcPct val="86000"/>
              </a:lnSpc>
            </a:pPr>
            <a:r>
              <a:rPr lang="en-US" i="0" u="none" strike="noStrike" baseline="0" dirty="0"/>
              <a:t>Jesus called, "Lazarus, come out!“</a:t>
            </a:r>
          </a:p>
          <a:p>
            <a:pPr>
              <a:lnSpc>
                <a:spcPct val="86000"/>
              </a:lnSpc>
            </a:pPr>
            <a:r>
              <a:rPr lang="en-US" i="0" u="none" strike="noStrike" baseline="0" dirty="0"/>
              <a:t>The dead man came out.</a:t>
            </a:r>
          </a:p>
          <a:p>
            <a:pPr>
              <a:lnSpc>
                <a:spcPct val="86000"/>
              </a:lnSpc>
            </a:pPr>
            <a:r>
              <a:rPr lang="en-US" i="0" u="none" strike="noStrike" baseline="0" dirty="0"/>
              <a:t>Many put their faith in him. </a:t>
            </a:r>
          </a:p>
        </p:txBody>
      </p:sp>
      <p:pic>
        <p:nvPicPr>
          <p:cNvPr id="5" name="Picture 4" descr="A picture containing person, outdoor, group, crowd&#10;&#10;Description automatically generated">
            <a:extLst>
              <a:ext uri="{FF2B5EF4-FFF2-40B4-BE49-F238E27FC236}">
                <a16:creationId xmlns:a16="http://schemas.microsoft.com/office/drawing/2014/main" id="{8D3DB061-32BC-423B-93CA-1F42EB1BF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846" y="-408946"/>
            <a:ext cx="5478811" cy="5481689"/>
          </a:xfrm>
          <a:prstGeom prst="rect">
            <a:avLst/>
          </a:prstGeom>
        </p:spPr>
      </p:pic>
    </p:spTree>
    <p:extLst>
      <p:ext uri="{BB962C8B-B14F-4D97-AF65-F5344CB8AC3E}">
        <p14:creationId xmlns:p14="http://schemas.microsoft.com/office/powerpoint/2010/main" val="54131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cave&#10;&#10;Description automatically generated with low confidence">
            <a:extLst>
              <a:ext uri="{FF2B5EF4-FFF2-40B4-BE49-F238E27FC236}">
                <a16:creationId xmlns:a16="http://schemas.microsoft.com/office/drawing/2014/main" id="{685A2B4C-E154-4AB0-BBF3-311680006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749" y="-383458"/>
            <a:ext cx="6122033" cy="5830854"/>
          </a:xfrm>
          <a:prstGeom prst="rect">
            <a:avLst/>
          </a:prstGeom>
        </p:spPr>
      </p:pic>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60813"/>
          </a:xfrm>
        </p:spPr>
        <p:txBody>
          <a:bodyPr/>
          <a:lstStyle/>
          <a:p>
            <a:r>
              <a:rPr lang="en-US" dirty="0"/>
              <a:t>He Saw Himself as</a:t>
            </a:r>
            <a:br>
              <a:rPr lang="en-US" dirty="0"/>
            </a:br>
            <a:r>
              <a:rPr lang="en-US" dirty="0"/>
              <a:t>the Resurrection</a:t>
            </a:r>
            <a:endParaRPr lang="en-US" dirty="0">
              <a:solidFill>
                <a:schemeClr val="bg1">
                  <a:lumMod val="75000"/>
                </a:schemeClr>
              </a:solidFill>
            </a:endParaRP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222103" y="3300425"/>
            <a:ext cx="3809085" cy="2304210"/>
          </a:xfrm>
        </p:spPr>
        <p:txBody>
          <a:bodyPr/>
          <a:lstStyle/>
          <a:p>
            <a:pPr algn="ctr"/>
            <a:r>
              <a:rPr lang="en-US" sz="4200" i="0" u="none" strike="noStrike" baseline="0" dirty="0">
                <a:latin typeface="Arial" panose="020B0604020202020204" pitchFamily="34" charset="0"/>
              </a:rPr>
              <a:t>"I am the resurrection and the life." </a:t>
            </a:r>
            <a:r>
              <a:rPr lang="en-US" sz="3200" dirty="0"/>
              <a:t>(John 11:25)</a:t>
            </a:r>
          </a:p>
          <a:p>
            <a:pPr algn="ctr"/>
            <a:endParaRPr lang="en-US" dirty="0"/>
          </a:p>
        </p:txBody>
      </p:sp>
    </p:spTree>
    <p:extLst>
      <p:ext uri="{BB962C8B-B14F-4D97-AF65-F5344CB8AC3E}">
        <p14:creationId xmlns:p14="http://schemas.microsoft.com/office/powerpoint/2010/main" val="3165253699"/>
      </p:ext>
    </p:extLst>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78AB-584D-42B4-AA61-1989876B771C}"/>
              </a:ext>
            </a:extLst>
          </p:cNvPr>
          <p:cNvSpPr>
            <a:spLocks noGrp="1"/>
          </p:cNvSpPr>
          <p:nvPr>
            <p:ph type="title"/>
          </p:nvPr>
        </p:nvSpPr>
        <p:spPr>
          <a:xfrm>
            <a:off x="73892" y="-1"/>
            <a:ext cx="8373422" cy="1228437"/>
          </a:xfrm>
        </p:spPr>
        <p:txBody>
          <a:bodyPr/>
          <a:lstStyle/>
          <a:p>
            <a:r>
              <a:rPr lang="en-US" dirty="0"/>
              <a:t>I have only one question:</a:t>
            </a:r>
          </a:p>
        </p:txBody>
      </p:sp>
      <p:sp>
        <p:nvSpPr>
          <p:cNvPr id="3" name="Content Placeholder 2">
            <a:extLst>
              <a:ext uri="{FF2B5EF4-FFF2-40B4-BE49-F238E27FC236}">
                <a16:creationId xmlns:a16="http://schemas.microsoft.com/office/drawing/2014/main" id="{44C9352C-F244-4381-8DE9-BAEE4748767B}"/>
              </a:ext>
            </a:extLst>
          </p:cNvPr>
          <p:cNvSpPr>
            <a:spLocks noGrp="1"/>
          </p:cNvSpPr>
          <p:nvPr>
            <p:ph idx="1"/>
          </p:nvPr>
        </p:nvSpPr>
        <p:spPr/>
        <p:txBody>
          <a:bodyPr/>
          <a:lstStyle/>
          <a:p>
            <a:r>
              <a:rPr lang="en-US" sz="6000" i="0" u="none" strike="noStrike" baseline="0" dirty="0"/>
              <a:t>Do you </a:t>
            </a:r>
            <a:r>
              <a:rPr lang="en-US" sz="6000" i="0" u="sng" strike="noStrike" baseline="0" dirty="0">
                <a:effectLst>
                  <a:glow rad="127000">
                    <a:schemeClr val="tx1"/>
                  </a:glow>
                  <a:outerShdw blurRad="38100" dist="38100" dir="2700000" algn="tl">
                    <a:srgbClr val="000000">
                      <a:alpha val="43137"/>
                    </a:srgbClr>
                  </a:outerShdw>
                </a:effectLst>
              </a:rPr>
              <a:t>believe</a:t>
            </a:r>
            <a:r>
              <a:rPr lang="en-US" sz="6000" i="0" u="none" strike="noStrike" baseline="0" dirty="0">
                <a:effectLst>
                  <a:glow rad="127000">
                    <a:schemeClr val="tx1"/>
                  </a:glow>
                  <a:outerShdw blurRad="38100" dist="38100" dir="2700000" algn="tl">
                    <a:srgbClr val="000000">
                      <a:alpha val="43137"/>
                    </a:srgbClr>
                  </a:outerShdw>
                </a:effectLst>
              </a:rPr>
              <a:t> </a:t>
            </a:r>
            <a:r>
              <a:rPr lang="en-US" sz="6000" i="0" u="sng" strike="noStrike" baseline="0" dirty="0">
                <a:effectLst>
                  <a:glow rad="127000">
                    <a:schemeClr val="tx1"/>
                  </a:glow>
                  <a:outerShdw blurRad="38100" dist="38100" dir="2700000" algn="tl">
                    <a:srgbClr val="000000">
                      <a:alpha val="43137"/>
                    </a:srgbClr>
                  </a:outerShdw>
                </a:effectLst>
              </a:rPr>
              <a:t>this</a:t>
            </a:r>
            <a:r>
              <a:rPr lang="en-US" sz="6000" i="0" u="none" strike="noStrike" baseline="0" dirty="0"/>
              <a:t>?"</a:t>
            </a:r>
          </a:p>
          <a:p>
            <a:endParaRPr lang="en-US" dirty="0"/>
          </a:p>
        </p:txBody>
      </p:sp>
      <p:pic>
        <p:nvPicPr>
          <p:cNvPr id="4" name="Picture 3" descr="A person with a beard&#10;&#10;Description automatically generated with low confidence">
            <a:extLst>
              <a:ext uri="{FF2B5EF4-FFF2-40B4-BE49-F238E27FC236}">
                <a16:creationId xmlns:a16="http://schemas.microsoft.com/office/drawing/2014/main" id="{278F0C33-DFD4-4514-8522-8657A993D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184" y="-522515"/>
            <a:ext cx="5891357" cy="8180661"/>
          </a:xfrm>
          <a:prstGeom prst="rect">
            <a:avLst/>
          </a:prstGeom>
        </p:spPr>
      </p:pic>
      <p:pic>
        <p:nvPicPr>
          <p:cNvPr id="5" name="Picture 4" descr="A picture containing hand&#10;&#10;Description automatically generated">
            <a:extLst>
              <a:ext uri="{FF2B5EF4-FFF2-40B4-BE49-F238E27FC236}">
                <a16:creationId xmlns:a16="http://schemas.microsoft.com/office/drawing/2014/main" id="{A1DA837B-9459-4A9E-9494-E1A9F013C6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tretch>
            <a:fillRect/>
          </a:stretch>
        </p:blipFill>
        <p:spPr>
          <a:xfrm>
            <a:off x="6618514" y="2982514"/>
            <a:ext cx="2921579" cy="2861955"/>
          </a:xfrm>
          <a:prstGeom prst="rect">
            <a:avLst/>
          </a:prstGeom>
        </p:spPr>
      </p:pic>
    </p:spTree>
    <p:extLst>
      <p:ext uri="{BB962C8B-B14F-4D97-AF65-F5344CB8AC3E}">
        <p14:creationId xmlns:p14="http://schemas.microsoft.com/office/powerpoint/2010/main" val="336426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dirty="0"/>
              <a:t>How did </a:t>
            </a:r>
            <a:br>
              <a:rPr lang="en-US" sz="7200" dirty="0"/>
            </a:br>
            <a:r>
              <a:rPr lang="en-US" sz="8800" dirty="0"/>
              <a:t> </a:t>
            </a:r>
            <a:r>
              <a:rPr lang="en-US" sz="8000" dirty="0"/>
              <a:t>Jesus See</a:t>
            </a:r>
            <a:br>
              <a:rPr lang="en-US" sz="7200" dirty="0"/>
            </a:br>
            <a:r>
              <a:rPr lang="en-US" sz="7200" dirty="0"/>
              <a:t> </a:t>
            </a:r>
            <a:r>
              <a:rPr lang="en-US" sz="11000" dirty="0"/>
              <a:t>Himself?</a:t>
            </a:r>
            <a:endParaRPr lang="en-US" sz="10000" b="1" dirty="0">
              <a:solidFill>
                <a:schemeClr val="bg1"/>
              </a:solidFill>
              <a:latin typeface="+mn-lt"/>
            </a:endParaRPr>
          </a:p>
        </p:txBody>
      </p:sp>
    </p:spTree>
    <p:extLst>
      <p:ext uri="{BB962C8B-B14F-4D97-AF65-F5344CB8AC3E}">
        <p14:creationId xmlns:p14="http://schemas.microsoft.com/office/powerpoint/2010/main" val="1981894514"/>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60813"/>
          </a:xfrm>
        </p:spPr>
        <p:txBody>
          <a:bodyPr/>
          <a:lstStyle/>
          <a:p>
            <a:r>
              <a:rPr lang="en-US" dirty="0"/>
              <a:t>He Saw Himself as</a:t>
            </a:r>
            <a:br>
              <a:rPr lang="en-US" dirty="0"/>
            </a:br>
            <a:r>
              <a:rPr lang="en-US" dirty="0"/>
              <a:t>the Resurrection</a:t>
            </a:r>
            <a:endParaRPr lang="en-US" dirty="0">
              <a:solidFill>
                <a:schemeClr val="bg1">
                  <a:lumMod val="75000"/>
                </a:schemeClr>
              </a:solidFill>
            </a:endParaRP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222103" y="3300425"/>
            <a:ext cx="3809085" cy="2304210"/>
          </a:xfrm>
        </p:spPr>
        <p:txBody>
          <a:bodyPr/>
          <a:lstStyle/>
          <a:p>
            <a:pPr algn="ctr"/>
            <a:r>
              <a:rPr lang="en-US" sz="4200" i="0" u="none" strike="noStrike" baseline="0" dirty="0">
                <a:latin typeface="Arial" panose="020B0604020202020204" pitchFamily="34" charset="0"/>
              </a:rPr>
              <a:t>"I am the resurrection and the life." </a:t>
            </a:r>
            <a:r>
              <a:rPr lang="en-US" sz="3200" dirty="0"/>
              <a:t>(John 11:25)</a:t>
            </a:r>
          </a:p>
          <a:p>
            <a:pPr algn="ctr"/>
            <a:endParaRPr lang="en-US" dirty="0"/>
          </a:p>
        </p:txBody>
      </p:sp>
      <p:pic>
        <p:nvPicPr>
          <p:cNvPr id="5" name="Picture 4" descr="A close - up of a cave&#10;&#10;Description automatically generated with low confidence">
            <a:extLst>
              <a:ext uri="{FF2B5EF4-FFF2-40B4-BE49-F238E27FC236}">
                <a16:creationId xmlns:a16="http://schemas.microsoft.com/office/drawing/2014/main" id="{584F91F6-0677-4FB3-A9B1-3B7CECC40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749" y="-383458"/>
            <a:ext cx="6122033" cy="5830854"/>
          </a:xfrm>
          <a:prstGeom prst="rect">
            <a:avLst/>
          </a:prstGeom>
        </p:spPr>
      </p:pic>
    </p:spTree>
    <p:extLst>
      <p:ext uri="{BB962C8B-B14F-4D97-AF65-F5344CB8AC3E}">
        <p14:creationId xmlns:p14="http://schemas.microsoft.com/office/powerpoint/2010/main" val="4011383983"/>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7"/>
            <a:ext cx="7230035" cy="3981824"/>
          </a:xfrm>
        </p:spPr>
        <p:txBody>
          <a:bodyPr>
            <a:noAutofit/>
          </a:bodyPr>
          <a:lstStyle/>
          <a:p>
            <a:r>
              <a:rPr lang="en-US" sz="7200" dirty="0"/>
              <a:t> </a:t>
            </a:r>
            <a:r>
              <a:rPr lang="en-US" sz="11000" dirty="0"/>
              <a:t>Let’s </a:t>
            </a:r>
            <a:br>
              <a:rPr lang="en-US" sz="11000" dirty="0"/>
            </a:br>
            <a:r>
              <a:rPr lang="en-US" sz="11000" dirty="0"/>
              <a:t>Pray!</a:t>
            </a:r>
            <a:endParaRPr lang="en-US" sz="10000" b="1" dirty="0">
              <a:solidFill>
                <a:schemeClr val="bg1"/>
              </a:solidFill>
              <a:latin typeface="+mn-lt"/>
            </a:endParaRPr>
          </a:p>
        </p:txBody>
      </p:sp>
    </p:spTree>
    <p:extLst>
      <p:ext uri="{BB962C8B-B14F-4D97-AF65-F5344CB8AC3E}">
        <p14:creationId xmlns:p14="http://schemas.microsoft.com/office/powerpoint/2010/main" val="2359591127"/>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The Setting</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nSpc>
                <a:spcPct val="120000"/>
              </a:lnSpc>
            </a:pPr>
            <a:r>
              <a:rPr lang="en-US" sz="4200" dirty="0"/>
              <a:t>Lazarus was sick at Bethany</a:t>
            </a:r>
          </a:p>
        </p:txBody>
      </p:sp>
      <p:pic>
        <p:nvPicPr>
          <p:cNvPr id="8" name="Picture 7" descr="A person lying in a bed&#10;&#10;Description automatically generated with low confidence">
            <a:extLst>
              <a:ext uri="{FF2B5EF4-FFF2-40B4-BE49-F238E27FC236}">
                <a16:creationId xmlns:a16="http://schemas.microsoft.com/office/drawing/2014/main" id="{36F782F7-DE4E-4C1D-88CC-3719CCE90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577" y="-304800"/>
            <a:ext cx="5802662" cy="5526673"/>
          </a:xfrm>
          <a:prstGeom prst="rect">
            <a:avLst/>
          </a:prstGeom>
        </p:spPr>
      </p:pic>
    </p:spTree>
    <p:extLst>
      <p:ext uri="{BB962C8B-B14F-4D97-AF65-F5344CB8AC3E}">
        <p14:creationId xmlns:p14="http://schemas.microsoft.com/office/powerpoint/2010/main" val="3534260567"/>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The Setting</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nSpc>
                <a:spcPct val="120000"/>
              </a:lnSpc>
            </a:pPr>
            <a:r>
              <a:rPr lang="en-US" sz="4200" dirty="0"/>
              <a:t>Lazarus was sick at Bethany</a:t>
            </a:r>
          </a:p>
          <a:p>
            <a:pPr>
              <a:lnSpc>
                <a:spcPct val="120000"/>
              </a:lnSpc>
            </a:pPr>
            <a:r>
              <a:rPr lang="en-US" sz="4200" dirty="0"/>
              <a:t>Messenger was sent to Jesus</a:t>
            </a:r>
          </a:p>
        </p:txBody>
      </p:sp>
      <p:pic>
        <p:nvPicPr>
          <p:cNvPr id="7" name="Picture 6" descr="A picture containing person, person&#10;&#10;Description automatically generated">
            <a:extLst>
              <a:ext uri="{FF2B5EF4-FFF2-40B4-BE49-F238E27FC236}">
                <a16:creationId xmlns:a16="http://schemas.microsoft.com/office/drawing/2014/main" id="{A2C1D304-05F0-4AA6-B666-19447CFB3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712" y="-420914"/>
            <a:ext cx="5244009" cy="5602514"/>
          </a:xfrm>
          <a:prstGeom prst="rect">
            <a:avLst/>
          </a:prstGeom>
        </p:spPr>
      </p:pic>
    </p:spTree>
    <p:extLst>
      <p:ext uri="{BB962C8B-B14F-4D97-AF65-F5344CB8AC3E}">
        <p14:creationId xmlns:p14="http://schemas.microsoft.com/office/powerpoint/2010/main" val="1917198290"/>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The Setting</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nSpc>
                <a:spcPct val="120000"/>
              </a:lnSpc>
            </a:pPr>
            <a:r>
              <a:rPr lang="en-US" sz="4200" dirty="0"/>
              <a:t>Lazarus was sick at Bethany</a:t>
            </a:r>
          </a:p>
          <a:p>
            <a:pPr>
              <a:lnSpc>
                <a:spcPct val="120000"/>
              </a:lnSpc>
            </a:pPr>
            <a:r>
              <a:rPr lang="en-US" sz="4200" dirty="0"/>
              <a:t>Messenger was sent to Jesus</a:t>
            </a:r>
          </a:p>
          <a:p>
            <a:pPr>
              <a:lnSpc>
                <a:spcPct val="120000"/>
              </a:lnSpc>
            </a:pPr>
            <a:r>
              <a:rPr lang="en-US" sz="4200" dirty="0"/>
              <a:t>Jesus said: “Not end in death”</a:t>
            </a:r>
          </a:p>
        </p:txBody>
      </p:sp>
      <p:pic>
        <p:nvPicPr>
          <p:cNvPr id="4" name="Picture 3" descr="A person with a beard&#10;&#10;Description automatically generated with medium confidence">
            <a:extLst>
              <a:ext uri="{FF2B5EF4-FFF2-40B4-BE49-F238E27FC236}">
                <a16:creationId xmlns:a16="http://schemas.microsoft.com/office/drawing/2014/main" id="{5A0AFB39-1C3D-4DC1-8234-489C0D4E5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847" y="-535894"/>
            <a:ext cx="5874326" cy="5756626"/>
          </a:xfrm>
          <a:prstGeom prst="rect">
            <a:avLst/>
          </a:prstGeom>
        </p:spPr>
      </p:pic>
    </p:spTree>
    <p:extLst>
      <p:ext uri="{BB962C8B-B14F-4D97-AF65-F5344CB8AC3E}">
        <p14:creationId xmlns:p14="http://schemas.microsoft.com/office/powerpoint/2010/main" val="3295501973"/>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The Setting</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nSpc>
                <a:spcPct val="120000"/>
              </a:lnSpc>
            </a:pPr>
            <a:r>
              <a:rPr lang="en-US" sz="4200" dirty="0"/>
              <a:t>Lazarus was sick at Bethany</a:t>
            </a:r>
          </a:p>
          <a:p>
            <a:pPr>
              <a:lnSpc>
                <a:spcPct val="120000"/>
              </a:lnSpc>
            </a:pPr>
            <a:r>
              <a:rPr lang="en-US" sz="4200" dirty="0"/>
              <a:t>Messenger was sent to Jesus</a:t>
            </a:r>
          </a:p>
          <a:p>
            <a:pPr>
              <a:lnSpc>
                <a:spcPct val="120000"/>
              </a:lnSpc>
            </a:pPr>
            <a:r>
              <a:rPr lang="en-US" sz="4200" dirty="0"/>
              <a:t>Jesus said: “Not end in death”</a:t>
            </a:r>
          </a:p>
          <a:p>
            <a:pPr>
              <a:lnSpc>
                <a:spcPct val="120000"/>
              </a:lnSpc>
            </a:pPr>
            <a:r>
              <a:rPr lang="en-US" sz="4200" dirty="0"/>
              <a:t>Jesus delayed going to see him</a:t>
            </a:r>
          </a:p>
        </p:txBody>
      </p:sp>
      <p:pic>
        <p:nvPicPr>
          <p:cNvPr id="3" name="Picture 2" descr="A picture containing ground, outdoor, beach, nature&#10;&#10;Description automatically generated">
            <a:extLst>
              <a:ext uri="{FF2B5EF4-FFF2-40B4-BE49-F238E27FC236}">
                <a16:creationId xmlns:a16="http://schemas.microsoft.com/office/drawing/2014/main" id="{3C64B1B3-6F0B-4F10-AA38-DA8615708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712" y="-176981"/>
            <a:ext cx="5626176" cy="5358581"/>
          </a:xfrm>
          <a:prstGeom prst="rect">
            <a:avLst/>
          </a:prstGeom>
        </p:spPr>
      </p:pic>
    </p:spTree>
    <p:extLst>
      <p:ext uri="{BB962C8B-B14F-4D97-AF65-F5344CB8AC3E}">
        <p14:creationId xmlns:p14="http://schemas.microsoft.com/office/powerpoint/2010/main" val="3626835711"/>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ying in a bed&#10;&#10;Description automatically generated with low confidence">
            <a:extLst>
              <a:ext uri="{FF2B5EF4-FFF2-40B4-BE49-F238E27FC236}">
                <a16:creationId xmlns:a16="http://schemas.microsoft.com/office/drawing/2014/main" id="{70155F76-7C20-4824-86D6-8C80D14CF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577" y="-304800"/>
            <a:ext cx="5802662" cy="5526673"/>
          </a:xfrm>
          <a:prstGeom prst="rect">
            <a:avLst/>
          </a:prstGeom>
        </p:spPr>
      </p:pic>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The Setting</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nSpc>
                <a:spcPct val="120000"/>
              </a:lnSpc>
            </a:pPr>
            <a:r>
              <a:rPr lang="en-US" sz="4200" dirty="0"/>
              <a:t>Lazarus was sick at Bethany</a:t>
            </a:r>
          </a:p>
          <a:p>
            <a:pPr>
              <a:lnSpc>
                <a:spcPct val="120000"/>
              </a:lnSpc>
            </a:pPr>
            <a:r>
              <a:rPr lang="en-US" sz="4200" dirty="0"/>
              <a:t>Messenger was sent to Jesus</a:t>
            </a:r>
          </a:p>
          <a:p>
            <a:pPr>
              <a:lnSpc>
                <a:spcPct val="120000"/>
              </a:lnSpc>
            </a:pPr>
            <a:r>
              <a:rPr lang="en-US" sz="4200" dirty="0"/>
              <a:t>Jesus said: “Not end in death”</a:t>
            </a:r>
          </a:p>
          <a:p>
            <a:pPr>
              <a:lnSpc>
                <a:spcPct val="120000"/>
              </a:lnSpc>
            </a:pPr>
            <a:r>
              <a:rPr lang="en-US" sz="4200" dirty="0"/>
              <a:t>Jesus delayed going to see him</a:t>
            </a:r>
          </a:p>
          <a:p>
            <a:pPr>
              <a:lnSpc>
                <a:spcPct val="120000"/>
              </a:lnSpc>
            </a:pPr>
            <a:r>
              <a:rPr lang="en-US" sz="4200" dirty="0"/>
              <a:t>“Lazarus has fallen asleep”</a:t>
            </a:r>
          </a:p>
        </p:txBody>
      </p:sp>
    </p:spTree>
    <p:extLst>
      <p:ext uri="{BB962C8B-B14F-4D97-AF65-F5344CB8AC3E}">
        <p14:creationId xmlns:p14="http://schemas.microsoft.com/office/powerpoint/2010/main" val="4215228039"/>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49AA0-53FC-4A89-8577-0DC1C9C02087}"/>
              </a:ext>
            </a:extLst>
          </p:cNvPr>
          <p:cNvSpPr>
            <a:spLocks noGrp="1"/>
          </p:cNvSpPr>
          <p:nvPr>
            <p:ph type="title"/>
          </p:nvPr>
        </p:nvSpPr>
        <p:spPr/>
        <p:txBody>
          <a:bodyPr/>
          <a:lstStyle/>
          <a:p>
            <a:r>
              <a:rPr lang="en-US" dirty="0"/>
              <a:t>The Setting</a:t>
            </a:r>
          </a:p>
        </p:txBody>
      </p:sp>
      <p:sp>
        <p:nvSpPr>
          <p:cNvPr id="6" name="Content Placeholder 5">
            <a:extLst>
              <a:ext uri="{FF2B5EF4-FFF2-40B4-BE49-F238E27FC236}">
                <a16:creationId xmlns:a16="http://schemas.microsoft.com/office/drawing/2014/main" id="{258CBFF2-1C16-480C-8732-3670BF4FD26E}"/>
              </a:ext>
            </a:extLst>
          </p:cNvPr>
          <p:cNvSpPr>
            <a:spLocks noGrp="1"/>
          </p:cNvSpPr>
          <p:nvPr>
            <p:ph idx="1"/>
          </p:nvPr>
        </p:nvSpPr>
        <p:spPr/>
        <p:txBody>
          <a:bodyPr>
            <a:normAutofit/>
          </a:bodyPr>
          <a:lstStyle/>
          <a:p>
            <a:pPr>
              <a:lnSpc>
                <a:spcPct val="120000"/>
              </a:lnSpc>
            </a:pPr>
            <a:r>
              <a:rPr lang="en-US" sz="4200" dirty="0"/>
              <a:t>Lazarus died</a:t>
            </a:r>
          </a:p>
        </p:txBody>
      </p:sp>
      <p:pic>
        <p:nvPicPr>
          <p:cNvPr id="7" name="Picture 6" descr="Diagram&#10;&#10;Description automatically generated">
            <a:extLst>
              <a:ext uri="{FF2B5EF4-FFF2-40B4-BE49-F238E27FC236}">
                <a16:creationId xmlns:a16="http://schemas.microsoft.com/office/drawing/2014/main" id="{5D8CF9E1-37EC-4361-852B-83E114994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858" y="-602901"/>
            <a:ext cx="12402536" cy="7325248"/>
          </a:xfrm>
          <a:prstGeom prst="rect">
            <a:avLst/>
          </a:prstGeom>
        </p:spPr>
      </p:pic>
    </p:spTree>
    <p:extLst>
      <p:ext uri="{BB962C8B-B14F-4D97-AF65-F5344CB8AC3E}">
        <p14:creationId xmlns:p14="http://schemas.microsoft.com/office/powerpoint/2010/main" val="2108205225"/>
      </p:ext>
    </p:extLst>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2530</TotalTime>
  <Words>5118</Words>
  <Application>Microsoft Office PowerPoint</Application>
  <PresentationFormat>Widescreen</PresentationFormat>
  <Paragraphs>333</Paragraphs>
  <Slides>33</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Symbol</vt:lpstr>
      <vt:lpstr>Office Theme</vt:lpstr>
      <vt:lpstr>  Seeing    Jesus as He Saw  Himself</vt:lpstr>
      <vt:lpstr>  Seeing    Jesus as He Saw  Himself</vt:lpstr>
      <vt:lpstr>He Saw Himself as the Resurrection</vt:lpstr>
      <vt:lpstr>The Setting</vt:lpstr>
      <vt:lpstr>The Setting</vt:lpstr>
      <vt:lpstr>The Setting</vt:lpstr>
      <vt:lpstr>The Setting</vt:lpstr>
      <vt:lpstr>The Setting</vt:lpstr>
      <vt:lpstr>The Setting</vt:lpstr>
      <vt:lpstr>The Setting</vt:lpstr>
      <vt:lpstr>The Setting</vt:lpstr>
      <vt:lpstr>Martha’s Assertion</vt:lpstr>
      <vt:lpstr>Martha’s Assertion</vt:lpstr>
      <vt:lpstr>Jesus’ Consolation</vt:lpstr>
      <vt:lpstr>Martha’s Assumption</vt:lpstr>
      <vt:lpstr>Jesus’ Personalization</vt:lpstr>
      <vt:lpstr>Jesus’ Explanation</vt:lpstr>
      <vt:lpstr>Jesus’ Explanation</vt:lpstr>
      <vt:lpstr>Jesus’ Question</vt:lpstr>
      <vt:lpstr>Jesus’ Question</vt:lpstr>
      <vt:lpstr>Jesus’ Question</vt:lpstr>
      <vt:lpstr>The Rest of the Story</vt:lpstr>
      <vt:lpstr>The Rest of the Story</vt:lpstr>
      <vt:lpstr>The Rest of the Story</vt:lpstr>
      <vt:lpstr>The Rest of the Story</vt:lpstr>
      <vt:lpstr>The Rest of the Story</vt:lpstr>
      <vt:lpstr>The Rest of the Story</vt:lpstr>
      <vt:lpstr>The Rest of the Story</vt:lpstr>
      <vt:lpstr>The Rest of the Story</vt:lpstr>
      <vt:lpstr>I have only one question:</vt:lpstr>
      <vt:lpstr> How did   Jesus See  Himself?</vt:lpstr>
      <vt:lpstr>He Saw Himself as the Resurrection</vt:lpstr>
      <vt:lpstr> 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Jesus as He Saw  Himself</dc:title>
  <dc:creator>Dennis Henderson</dc:creator>
  <cp:lastModifiedBy>Dennis Henderson</cp:lastModifiedBy>
  <cp:revision>159</cp:revision>
  <dcterms:created xsi:type="dcterms:W3CDTF">2020-02-21T15:05:57Z</dcterms:created>
  <dcterms:modified xsi:type="dcterms:W3CDTF">2021-06-23T03:32:58Z</dcterms:modified>
</cp:coreProperties>
</file>