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03" r:id="rId5"/>
    <p:sldId id="321" r:id="rId6"/>
    <p:sldId id="337" r:id="rId7"/>
    <p:sldId id="338" r:id="rId8"/>
    <p:sldId id="339" r:id="rId9"/>
    <p:sldId id="340" r:id="rId10"/>
    <p:sldId id="349" r:id="rId11"/>
    <p:sldId id="351" r:id="rId12"/>
    <p:sldId id="341" r:id="rId13"/>
    <p:sldId id="342" r:id="rId14"/>
    <p:sldId id="343" r:id="rId15"/>
    <p:sldId id="345" r:id="rId16"/>
    <p:sldId id="346" r:id="rId17"/>
    <p:sldId id="347" r:id="rId18"/>
    <p:sldId id="348" r:id="rId19"/>
    <p:sldId id="33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5912" autoAdjust="0"/>
  </p:normalViewPr>
  <p:slideViewPr>
    <p:cSldViewPr snapToGrid="0">
      <p:cViewPr varScale="1">
        <p:scale>
          <a:sx n="70" d="100"/>
          <a:sy n="70" d="100"/>
        </p:scale>
        <p:origin x="93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eedpix.com/photo/download/365144/eyes-psychology-anxiety-disorder-generalized-threat-psycho-many-views-loo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133568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1356496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331882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2093692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252504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771881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169998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119703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3307907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3551563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https://www.needpix.com/photo/download/365144/eyes-psychology-anxiety-disorder-generalized-threat-psycho-many-views-look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2425372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brick wall&#10;&#10;Description automatically generated">
            <a:extLst>
              <a:ext uri="{FF2B5EF4-FFF2-40B4-BE49-F238E27FC236}">
                <a16:creationId xmlns:a16="http://schemas.microsoft.com/office/drawing/2014/main" id="{6F24E417-19E6-42A1-B7A1-6999BEDFA4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now, riding, red, sitting&#10;&#10;Description automatically generated">
            <a:extLst>
              <a:ext uri="{FF2B5EF4-FFF2-40B4-BE49-F238E27FC236}">
                <a16:creationId xmlns:a16="http://schemas.microsoft.com/office/drawing/2014/main" id="{4F62C6E1-B6D5-4CEF-813C-4BAC4DB192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C00000"/>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miling for the camera&#10;&#10;Description automatically generated">
            <a:extLst>
              <a:ext uri="{FF2B5EF4-FFF2-40B4-BE49-F238E27FC236}">
                <a16:creationId xmlns:a16="http://schemas.microsoft.com/office/drawing/2014/main" id="{051E5448-9A7F-496D-B16C-F64FA2C32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633" y="0"/>
            <a:ext cx="10668000" cy="6858000"/>
          </a:xfrm>
          <a:prstGeom prst="rect">
            <a:avLst/>
          </a:prstGeom>
        </p:spPr>
      </p:pic>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a:xfrm>
            <a:off x="398586" y="1444505"/>
            <a:ext cx="6492072" cy="4732458"/>
          </a:xfrm>
        </p:spPr>
        <p:txBody>
          <a:bodyPr/>
          <a:lstStyle/>
          <a:p>
            <a:r>
              <a:rPr lang="en-US" dirty="0">
                <a:effectLst>
                  <a:glow rad="127000">
                    <a:schemeClr val="bg1"/>
                  </a:glow>
                </a:effectLst>
              </a:rPr>
              <a:t>And which of you by being </a:t>
            </a:r>
            <a:r>
              <a:rPr lang="en-US" dirty="0">
                <a:solidFill>
                  <a:schemeClr val="bg1"/>
                </a:solidFill>
                <a:effectLst>
                  <a:glow rad="127000">
                    <a:srgbClr val="C00000"/>
                  </a:glow>
                </a:effectLst>
              </a:rPr>
              <a:t>anxious</a:t>
            </a:r>
            <a:r>
              <a:rPr lang="en-US" dirty="0">
                <a:effectLst>
                  <a:glow rad="127000">
                    <a:schemeClr val="bg1"/>
                  </a:glow>
                </a:effectLst>
              </a:rPr>
              <a:t> can add a single hour to his span of life?</a:t>
            </a:r>
          </a:p>
        </p:txBody>
      </p:sp>
    </p:spTree>
    <p:extLst>
      <p:ext uri="{BB962C8B-B14F-4D97-AF65-F5344CB8AC3E}">
        <p14:creationId xmlns:p14="http://schemas.microsoft.com/office/powerpoint/2010/main" val="2586601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miling for the camera&#10;&#10;Description automatically generated">
            <a:extLst>
              <a:ext uri="{FF2B5EF4-FFF2-40B4-BE49-F238E27FC236}">
                <a16:creationId xmlns:a16="http://schemas.microsoft.com/office/drawing/2014/main" id="{051E5448-9A7F-496D-B16C-F64FA2C32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633" y="0"/>
            <a:ext cx="10668000" cy="6858000"/>
          </a:xfrm>
          <a:prstGeom prst="rect">
            <a:avLst/>
          </a:prstGeom>
        </p:spPr>
      </p:pic>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a:xfrm>
            <a:off x="398586" y="1444505"/>
            <a:ext cx="6492072" cy="4732458"/>
          </a:xfrm>
        </p:spPr>
        <p:txBody>
          <a:bodyPr/>
          <a:lstStyle/>
          <a:p>
            <a:r>
              <a:rPr lang="en-US" dirty="0">
                <a:effectLst>
                  <a:glow rad="127000">
                    <a:schemeClr val="bg1"/>
                  </a:glow>
                </a:effectLst>
              </a:rPr>
              <a:t>And which of you by being </a:t>
            </a:r>
            <a:r>
              <a:rPr lang="en-US" dirty="0">
                <a:solidFill>
                  <a:schemeClr val="bg1"/>
                </a:solidFill>
                <a:effectLst>
                  <a:glow rad="127000">
                    <a:srgbClr val="C00000"/>
                  </a:glow>
                </a:effectLst>
              </a:rPr>
              <a:t>anxious</a:t>
            </a:r>
            <a:r>
              <a:rPr lang="en-US" dirty="0">
                <a:effectLst>
                  <a:glow rad="127000">
                    <a:schemeClr val="bg1"/>
                  </a:glow>
                </a:effectLst>
              </a:rPr>
              <a:t> can add a single hour to his span of life?</a:t>
            </a:r>
          </a:p>
          <a:p>
            <a:r>
              <a:rPr lang="en-US" dirty="0">
                <a:effectLst>
                  <a:glow rad="127000">
                    <a:schemeClr val="bg1"/>
                  </a:glow>
                </a:effectLst>
              </a:rPr>
              <a:t>… Your heavenly Father knows that you need them all.  </a:t>
            </a:r>
            <a:r>
              <a:rPr lang="en-US" baseline="30000" dirty="0">
                <a:effectLst>
                  <a:glow rad="127000">
                    <a:schemeClr val="bg1"/>
                  </a:glow>
                </a:effectLst>
              </a:rPr>
              <a:t>33</a:t>
            </a:r>
            <a:r>
              <a:rPr lang="en-US" dirty="0">
                <a:effectLst>
                  <a:glow rad="127000">
                    <a:schemeClr val="bg1"/>
                  </a:glow>
                </a:effectLst>
              </a:rPr>
              <a:t> But seek first the kingdom of God and his righteousness, and all these things will be added to you.”</a:t>
            </a:r>
          </a:p>
          <a:p>
            <a:pPr algn="ctr"/>
            <a:endParaRPr lang="en-US" dirty="0">
              <a:effectLst>
                <a:glow rad="127000">
                  <a:schemeClr val="bg1"/>
                </a:glow>
              </a:effectLst>
            </a:endParaRPr>
          </a:p>
        </p:txBody>
      </p:sp>
      <p:sp>
        <p:nvSpPr>
          <p:cNvPr id="4" name="TextBox 3">
            <a:extLst>
              <a:ext uri="{FF2B5EF4-FFF2-40B4-BE49-F238E27FC236}">
                <a16:creationId xmlns:a16="http://schemas.microsoft.com/office/drawing/2014/main" id="{E5D1D0D0-227D-4368-88FA-BE06DBF0A9C6}"/>
              </a:ext>
            </a:extLst>
          </p:cNvPr>
          <p:cNvSpPr txBox="1"/>
          <p:nvPr/>
        </p:nvSpPr>
        <p:spPr>
          <a:xfrm>
            <a:off x="6618513" y="6019800"/>
            <a:ext cx="4833257" cy="584775"/>
          </a:xfrm>
          <a:prstGeom prst="rect">
            <a:avLst/>
          </a:prstGeom>
          <a:noFill/>
        </p:spPr>
        <p:txBody>
          <a:bodyPr wrap="square" rtlCol="0">
            <a:spAutoFit/>
          </a:bodyPr>
          <a:lstStyle/>
          <a:p>
            <a:r>
              <a:rPr lang="en-US" sz="3200" b="1" dirty="0">
                <a:effectLst>
                  <a:glow rad="127000">
                    <a:schemeClr val="bg1"/>
                  </a:glow>
                </a:effectLst>
              </a:rPr>
              <a:t>Matthew 6:27, 32-33 </a:t>
            </a:r>
          </a:p>
        </p:txBody>
      </p:sp>
    </p:spTree>
    <p:extLst>
      <p:ext uri="{BB962C8B-B14F-4D97-AF65-F5344CB8AC3E}">
        <p14:creationId xmlns:p14="http://schemas.microsoft.com/office/powerpoint/2010/main" val="1376047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p:txBody>
          <a:bodyPr/>
          <a:lstStyle/>
          <a:p>
            <a:pPr algn="ctr"/>
            <a:r>
              <a:rPr lang="en-US" dirty="0">
                <a:effectLst>
                  <a:glow rad="127000">
                    <a:schemeClr val="bg1"/>
                  </a:glow>
                </a:effectLst>
              </a:rPr>
              <a:t>“casting all your anxieties on him, </a:t>
            </a:r>
            <a:br>
              <a:rPr lang="en-US" dirty="0">
                <a:effectLst>
                  <a:glow rad="127000">
                    <a:schemeClr val="bg1"/>
                  </a:glow>
                </a:effectLst>
              </a:rPr>
            </a:br>
            <a:r>
              <a:rPr lang="en-US" dirty="0">
                <a:effectLst>
                  <a:glow rad="127000">
                    <a:schemeClr val="bg1"/>
                  </a:glow>
                </a:effectLst>
              </a:rPr>
              <a:t>because he cares for you. </a:t>
            </a:r>
            <a:r>
              <a:rPr lang="en-US" sz="3200" dirty="0">
                <a:effectLst>
                  <a:glow rad="127000">
                    <a:schemeClr val="bg1"/>
                  </a:glow>
                </a:effectLst>
              </a:rPr>
              <a:t>(1Peter 5:7)</a:t>
            </a:r>
          </a:p>
          <a:p>
            <a:pPr algn="ctr"/>
            <a:r>
              <a:rPr lang="en-US" dirty="0">
                <a:effectLst>
                  <a:glow rad="127000">
                    <a:schemeClr val="bg1"/>
                  </a:glow>
                </a:effectLst>
              </a:rPr>
              <a:t>”</a:t>
            </a:r>
          </a:p>
        </p:txBody>
      </p:sp>
      <p:pic>
        <p:nvPicPr>
          <p:cNvPr id="6" name="Picture 5" descr="A picture containing text, book&#10;&#10;Description automatically generated">
            <a:extLst>
              <a:ext uri="{FF2B5EF4-FFF2-40B4-BE49-F238E27FC236}">
                <a16:creationId xmlns:a16="http://schemas.microsoft.com/office/drawing/2014/main" id="{04C4C39C-C0B6-4B2F-BEFA-5390C5050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6370"/>
            <a:ext cx="12192000" cy="4732458"/>
          </a:xfrm>
          <a:prstGeom prst="rect">
            <a:avLst/>
          </a:prstGeom>
        </p:spPr>
      </p:pic>
    </p:spTree>
    <p:extLst>
      <p:ext uri="{BB962C8B-B14F-4D97-AF65-F5344CB8AC3E}">
        <p14:creationId xmlns:p14="http://schemas.microsoft.com/office/powerpoint/2010/main" val="3008914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a:xfrm>
            <a:off x="398586" y="1444505"/>
            <a:ext cx="6498926" cy="4732458"/>
          </a:xfrm>
        </p:spPr>
        <p:txBody>
          <a:bodyPr/>
          <a:lstStyle/>
          <a:p>
            <a:r>
              <a:rPr lang="en-US" dirty="0">
                <a:solidFill>
                  <a:schemeClr val="bg1"/>
                </a:solidFill>
                <a:effectLst>
                  <a:glow rad="127000">
                    <a:srgbClr val="C00000"/>
                  </a:glow>
                </a:effectLst>
              </a:rPr>
              <a:t>CASTING</a:t>
            </a:r>
            <a:r>
              <a:rPr lang="en-US" dirty="0">
                <a:effectLst>
                  <a:glow rad="127000">
                    <a:schemeClr val="bg1"/>
                  </a:glow>
                </a:effectLst>
              </a:rPr>
              <a:t> all your anxieties on him, because he cares for you. </a:t>
            </a:r>
            <a:r>
              <a:rPr lang="en-US" sz="3200" dirty="0">
                <a:effectLst>
                  <a:glow rad="127000">
                    <a:schemeClr val="bg1"/>
                  </a:glow>
                </a:effectLst>
              </a:rPr>
              <a:t>(1Peter 5:7)</a:t>
            </a:r>
          </a:p>
          <a:p>
            <a:pPr algn="ctr"/>
            <a:endParaRPr lang="en-US" dirty="0">
              <a:effectLst>
                <a:glow rad="127000">
                  <a:schemeClr val="bg1"/>
                </a:glow>
              </a:effectLst>
            </a:endParaRPr>
          </a:p>
        </p:txBody>
      </p:sp>
      <p:pic>
        <p:nvPicPr>
          <p:cNvPr id="5" name="Picture 4" descr="A picture containing dark, light, sitting, background&#10;&#10;Description automatically generated">
            <a:extLst>
              <a:ext uri="{FF2B5EF4-FFF2-40B4-BE49-F238E27FC236}">
                <a16:creationId xmlns:a16="http://schemas.microsoft.com/office/drawing/2014/main" id="{118EDBEA-F2B4-4F68-90EF-92C1EA2CD0C7}"/>
              </a:ext>
            </a:extLst>
          </p:cNvPr>
          <p:cNvPicPr>
            <a:picLocks noChangeAspect="1"/>
          </p:cNvPicPr>
          <p:nvPr/>
        </p:nvPicPr>
        <p:blipFill rotWithShape="1">
          <a:blip r:embed="rId3">
            <a:extLst>
              <a:ext uri="{28A0092B-C50C-407E-A947-70E740481C1C}">
                <a14:useLocalDpi xmlns:a14="http://schemas.microsoft.com/office/drawing/2010/main" val="0"/>
              </a:ext>
            </a:extLst>
          </a:blip>
          <a:srcRect l="22178"/>
          <a:stretch/>
        </p:blipFill>
        <p:spPr>
          <a:xfrm>
            <a:off x="6186311" y="0"/>
            <a:ext cx="8008660" cy="6858000"/>
          </a:xfrm>
          <a:prstGeom prst="rect">
            <a:avLst/>
          </a:prstGeom>
        </p:spPr>
      </p:pic>
    </p:spTree>
    <p:extLst>
      <p:ext uri="{BB962C8B-B14F-4D97-AF65-F5344CB8AC3E}">
        <p14:creationId xmlns:p14="http://schemas.microsoft.com/office/powerpoint/2010/main" val="1889339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a:xfrm>
            <a:off x="609600" y="1444505"/>
            <a:ext cx="6073422" cy="4732458"/>
          </a:xfrm>
        </p:spPr>
        <p:txBody>
          <a:bodyPr/>
          <a:lstStyle/>
          <a:p>
            <a:r>
              <a:rPr lang="en-US" dirty="0">
                <a:effectLst>
                  <a:glow rad="127000">
                    <a:schemeClr val="bg1"/>
                  </a:glow>
                </a:effectLst>
              </a:rPr>
              <a:t>“Self,  I gave those anxieties to the Lord. He cares for me and He will take care of it!”</a:t>
            </a:r>
            <a:endParaRPr lang="en-US" sz="3200" dirty="0">
              <a:effectLst>
                <a:glow rad="127000">
                  <a:schemeClr val="bg1"/>
                </a:glow>
              </a:effectLst>
            </a:endParaRPr>
          </a:p>
          <a:p>
            <a:pPr algn="ctr"/>
            <a:endParaRPr lang="en-US" dirty="0">
              <a:effectLst>
                <a:glow rad="127000">
                  <a:schemeClr val="bg1"/>
                </a:glow>
              </a:effectLst>
            </a:endParaRPr>
          </a:p>
        </p:txBody>
      </p:sp>
      <p:pic>
        <p:nvPicPr>
          <p:cNvPr id="5" name="Picture 4" descr="A picture containing dark, light, sitting, background&#10;&#10;Description automatically generated">
            <a:extLst>
              <a:ext uri="{FF2B5EF4-FFF2-40B4-BE49-F238E27FC236}">
                <a16:creationId xmlns:a16="http://schemas.microsoft.com/office/drawing/2014/main" id="{118EDBEA-F2B4-4F68-90EF-92C1EA2CD0C7}"/>
              </a:ext>
            </a:extLst>
          </p:cNvPr>
          <p:cNvPicPr>
            <a:picLocks noChangeAspect="1"/>
          </p:cNvPicPr>
          <p:nvPr/>
        </p:nvPicPr>
        <p:blipFill rotWithShape="1">
          <a:blip r:embed="rId3">
            <a:extLst>
              <a:ext uri="{28A0092B-C50C-407E-A947-70E740481C1C}">
                <a14:useLocalDpi xmlns:a14="http://schemas.microsoft.com/office/drawing/2010/main" val="0"/>
              </a:ext>
            </a:extLst>
          </a:blip>
          <a:srcRect l="22178"/>
          <a:stretch/>
        </p:blipFill>
        <p:spPr>
          <a:xfrm>
            <a:off x="6186311" y="0"/>
            <a:ext cx="8008660" cy="6858000"/>
          </a:xfrm>
          <a:prstGeom prst="rect">
            <a:avLst/>
          </a:prstGeom>
        </p:spPr>
      </p:pic>
    </p:spTree>
    <p:extLst>
      <p:ext uri="{BB962C8B-B14F-4D97-AF65-F5344CB8AC3E}">
        <p14:creationId xmlns:p14="http://schemas.microsoft.com/office/powerpoint/2010/main" val="191576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BD37644F-9AF5-4513-9804-F8BD53974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543" y="0"/>
            <a:ext cx="9093200" cy="6858000"/>
          </a:xfrm>
          <a:prstGeom prst="rect">
            <a:avLst/>
          </a:prstGeom>
        </p:spPr>
      </p:pic>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a:xfrm>
            <a:off x="609600" y="1444505"/>
            <a:ext cx="5746044" cy="4732458"/>
          </a:xfrm>
        </p:spPr>
        <p:txBody>
          <a:bodyPr/>
          <a:lstStyle/>
          <a:p>
            <a:r>
              <a:rPr lang="en-US" dirty="0">
                <a:effectLst>
                  <a:glow rad="127000">
                    <a:schemeClr val="bg1"/>
                  </a:glow>
                </a:effectLst>
              </a:rPr>
              <a:t>“The LORD of hosts cares for his flock.”</a:t>
            </a:r>
            <a:r>
              <a:rPr lang="en-US" sz="3200" dirty="0">
                <a:effectLst>
                  <a:glow rad="127000">
                    <a:schemeClr val="bg1"/>
                  </a:glow>
                </a:effectLst>
              </a:rPr>
              <a:t>(Zechariah 10:3)</a:t>
            </a:r>
            <a:endParaRPr lang="en-US" dirty="0">
              <a:effectLst>
                <a:glow rad="127000">
                  <a:schemeClr val="bg1"/>
                </a:glow>
              </a:effectLst>
            </a:endParaRPr>
          </a:p>
        </p:txBody>
      </p:sp>
    </p:spTree>
    <p:extLst>
      <p:ext uri="{BB962C8B-B14F-4D97-AF65-F5344CB8AC3E}">
        <p14:creationId xmlns:p14="http://schemas.microsoft.com/office/powerpoint/2010/main" val="355924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effectLst>
                <a:latin typeface="Pristina" panose="03060402040406080204" pitchFamily="66" charset="0"/>
              </a:rPr>
              <a:t>Psalm 39:7</a:t>
            </a:r>
          </a:p>
        </p:txBody>
      </p:sp>
      <p:pic>
        <p:nvPicPr>
          <p:cNvPr id="14" name="Picture 13" descr="A picture containing drawing&#10;&#10;Description automatically generated">
            <a:extLst>
              <a:ext uri="{FF2B5EF4-FFF2-40B4-BE49-F238E27FC236}">
                <a16:creationId xmlns:a16="http://schemas.microsoft.com/office/drawing/2014/main" id="{49F39C10-164C-4B42-B141-DA59FB171BFE}"/>
              </a:ext>
            </a:extLst>
          </p:cNvPr>
          <p:cNvPicPr>
            <a:picLocks noChangeAspect="1"/>
          </p:cNvPicPr>
          <p:nvPr/>
        </p:nvPicPr>
        <p:blipFill rotWithShape="1">
          <a:blip r:embed="rId2">
            <a:extLst>
              <a:ext uri="{28A0092B-C50C-407E-A947-70E740481C1C}">
                <a14:useLocalDpi xmlns:a14="http://schemas.microsoft.com/office/drawing/2010/main" val="0"/>
              </a:ext>
            </a:extLst>
          </a:blip>
          <a:srcRect l="30022" t="33053" r="23745" b="29231"/>
          <a:stretch/>
        </p:blipFill>
        <p:spPr>
          <a:xfrm>
            <a:off x="3217333" y="1761066"/>
            <a:ext cx="5873262" cy="2799645"/>
          </a:xfrm>
          <a:prstGeom prst="rect">
            <a:avLst/>
          </a:prstGeom>
          <a:effectLst>
            <a:glow rad="127000">
              <a:schemeClr val="bg1"/>
            </a:glow>
          </a:effectLst>
        </p:spPr>
      </p:pic>
    </p:spTree>
    <p:extLst>
      <p:ext uri="{BB962C8B-B14F-4D97-AF65-F5344CB8AC3E}">
        <p14:creationId xmlns:p14="http://schemas.microsoft.com/office/powerpoint/2010/main" val="1816312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effectLst>
                <a:latin typeface="Pristina" panose="03060402040406080204" pitchFamily="66" charset="0"/>
              </a:rPr>
              <a:t>Psalm 39:7</a:t>
            </a:r>
          </a:p>
        </p:txBody>
      </p:sp>
      <p:pic>
        <p:nvPicPr>
          <p:cNvPr id="14" name="Picture 13" descr="A picture containing drawing&#10;&#10;Description automatically generated">
            <a:extLst>
              <a:ext uri="{FF2B5EF4-FFF2-40B4-BE49-F238E27FC236}">
                <a16:creationId xmlns:a16="http://schemas.microsoft.com/office/drawing/2014/main" id="{49F39C10-164C-4B42-B141-DA59FB171BFE}"/>
              </a:ext>
            </a:extLst>
          </p:cNvPr>
          <p:cNvPicPr>
            <a:picLocks noChangeAspect="1"/>
          </p:cNvPicPr>
          <p:nvPr/>
        </p:nvPicPr>
        <p:blipFill rotWithShape="1">
          <a:blip r:embed="rId2">
            <a:extLst>
              <a:ext uri="{28A0092B-C50C-407E-A947-70E740481C1C}">
                <a14:useLocalDpi xmlns:a14="http://schemas.microsoft.com/office/drawing/2010/main" val="0"/>
              </a:ext>
            </a:extLst>
          </a:blip>
          <a:srcRect l="30022" t="33053" r="23745" b="29231"/>
          <a:stretch/>
        </p:blipFill>
        <p:spPr>
          <a:xfrm>
            <a:off x="3217333" y="1761066"/>
            <a:ext cx="5873262" cy="2799645"/>
          </a:xfrm>
          <a:prstGeom prst="rect">
            <a:avLst/>
          </a:prstGeom>
          <a:effectLst>
            <a:glow rad="127000">
              <a:schemeClr val="bg1"/>
            </a:glow>
          </a:effectLst>
        </p:spPr>
      </p:pic>
    </p:spTree>
    <p:extLst>
      <p:ext uri="{BB962C8B-B14F-4D97-AF65-F5344CB8AC3E}">
        <p14:creationId xmlns:p14="http://schemas.microsoft.com/office/powerpoint/2010/main" val="3218495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p:txBody>
          <a:bodyPr/>
          <a:lstStyle/>
          <a:p>
            <a:pPr algn="ctr"/>
            <a:endParaRPr lang="en-US" dirty="0"/>
          </a:p>
        </p:txBody>
      </p:sp>
    </p:spTree>
    <p:extLst>
      <p:ext uri="{BB962C8B-B14F-4D97-AF65-F5344CB8AC3E}">
        <p14:creationId xmlns:p14="http://schemas.microsoft.com/office/powerpoint/2010/main" val="117198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p:txBody>
          <a:bodyPr/>
          <a:lstStyle/>
          <a:p>
            <a:pPr algn="ctr"/>
            <a:r>
              <a:rPr lang="en-US" dirty="0">
                <a:effectLst>
                  <a:glow rad="127000">
                    <a:schemeClr val="bg1"/>
                  </a:glow>
                </a:effectLst>
              </a:rPr>
              <a:t>Casting all your anxieties on him, </a:t>
            </a:r>
            <a:br>
              <a:rPr lang="en-US" dirty="0">
                <a:effectLst>
                  <a:glow rad="127000">
                    <a:schemeClr val="bg1"/>
                  </a:glow>
                </a:effectLst>
              </a:rPr>
            </a:br>
            <a:r>
              <a:rPr lang="en-US" dirty="0">
                <a:effectLst>
                  <a:glow rad="127000">
                    <a:schemeClr val="bg1"/>
                  </a:glow>
                </a:effectLst>
              </a:rPr>
              <a:t>because </a:t>
            </a:r>
            <a:r>
              <a:rPr lang="en-US" dirty="0">
                <a:solidFill>
                  <a:schemeClr val="bg1"/>
                </a:solidFill>
                <a:effectLst>
                  <a:glow rad="127000">
                    <a:srgbClr val="C00000"/>
                  </a:glow>
                </a:effectLst>
              </a:rPr>
              <a:t>he cares </a:t>
            </a:r>
            <a:r>
              <a:rPr lang="en-US" dirty="0">
                <a:effectLst>
                  <a:glow rad="127000">
                    <a:schemeClr val="bg1"/>
                  </a:glow>
                </a:effectLst>
              </a:rPr>
              <a:t>for you. (1Peter 5:7)</a:t>
            </a:r>
          </a:p>
          <a:p>
            <a:pPr algn="ctr"/>
            <a:endParaRPr lang="en-US" dirty="0">
              <a:effectLst>
                <a:glow rad="127000">
                  <a:schemeClr val="bg1"/>
                </a:glow>
              </a:effectLst>
            </a:endParaRPr>
          </a:p>
        </p:txBody>
      </p:sp>
      <p:pic>
        <p:nvPicPr>
          <p:cNvPr id="5" name="Picture 4" descr="A hand holding an object in her hand&#10;&#10;Description automatically generated">
            <a:extLst>
              <a:ext uri="{FF2B5EF4-FFF2-40B4-BE49-F238E27FC236}">
                <a16:creationId xmlns:a16="http://schemas.microsoft.com/office/drawing/2014/main" id="{E61A3450-B131-44F2-A714-1A9990F32F3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tretch>
            <a:fillRect/>
          </a:stretch>
        </p:blipFill>
        <p:spPr>
          <a:xfrm>
            <a:off x="4342492" y="2770068"/>
            <a:ext cx="3267531" cy="3200847"/>
          </a:xfrm>
          <a:prstGeom prst="rect">
            <a:avLst/>
          </a:prstGeom>
        </p:spPr>
      </p:pic>
    </p:spTree>
    <p:extLst>
      <p:ext uri="{BB962C8B-B14F-4D97-AF65-F5344CB8AC3E}">
        <p14:creationId xmlns:p14="http://schemas.microsoft.com/office/powerpoint/2010/main" val="2938156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ight&#10;&#10;Description automatically generated">
            <a:extLst>
              <a:ext uri="{FF2B5EF4-FFF2-40B4-BE49-F238E27FC236}">
                <a16:creationId xmlns:a16="http://schemas.microsoft.com/office/drawing/2014/main" id="{458A29D1-3E37-4348-8A65-67AF89F32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 y="1887991"/>
            <a:ext cx="12132340" cy="8577943"/>
          </a:xfrm>
          <a:prstGeom prst="rect">
            <a:avLst/>
          </a:prstGeom>
        </p:spPr>
      </p:pic>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p:txBody>
          <a:bodyPr/>
          <a:lstStyle/>
          <a:p>
            <a:pPr algn="ctr"/>
            <a:r>
              <a:rPr lang="en-US" dirty="0">
                <a:effectLst>
                  <a:glow rad="127000">
                    <a:schemeClr val="bg1"/>
                  </a:glow>
                </a:effectLst>
              </a:rPr>
              <a:t>Casting all your </a:t>
            </a:r>
            <a:r>
              <a:rPr lang="en-US" dirty="0">
                <a:solidFill>
                  <a:schemeClr val="bg1"/>
                </a:solidFill>
                <a:effectLst>
                  <a:glow rad="127000">
                    <a:srgbClr val="C00000"/>
                  </a:glow>
                </a:effectLst>
              </a:rPr>
              <a:t>anxieties </a:t>
            </a:r>
            <a:r>
              <a:rPr lang="en-US" dirty="0">
                <a:effectLst>
                  <a:glow rad="127000">
                    <a:schemeClr val="bg1"/>
                  </a:glow>
                </a:effectLst>
              </a:rPr>
              <a:t>on him, </a:t>
            </a:r>
            <a:br>
              <a:rPr lang="en-US" dirty="0">
                <a:effectLst>
                  <a:glow rad="127000">
                    <a:schemeClr val="bg1"/>
                  </a:glow>
                </a:effectLst>
              </a:rPr>
            </a:br>
            <a:r>
              <a:rPr lang="en-US" dirty="0">
                <a:effectLst>
                  <a:glow rad="127000">
                    <a:schemeClr val="bg1"/>
                  </a:glow>
                </a:effectLst>
              </a:rPr>
              <a:t>because he cares for you. (1Peter 5:7)</a:t>
            </a:r>
          </a:p>
          <a:p>
            <a:pPr algn="ctr"/>
            <a:endParaRPr lang="en-US" dirty="0">
              <a:effectLst>
                <a:glow rad="127000">
                  <a:schemeClr val="bg1"/>
                </a:glow>
              </a:effectLst>
            </a:endParaRPr>
          </a:p>
        </p:txBody>
      </p:sp>
    </p:spTree>
    <p:extLst>
      <p:ext uri="{BB962C8B-B14F-4D97-AF65-F5344CB8AC3E}">
        <p14:creationId xmlns:p14="http://schemas.microsoft.com/office/powerpoint/2010/main" val="4027435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iece of paper&#10;&#10;Description automatically generated">
            <a:extLst>
              <a:ext uri="{FF2B5EF4-FFF2-40B4-BE49-F238E27FC236}">
                <a16:creationId xmlns:a16="http://schemas.microsoft.com/office/drawing/2014/main" id="{B200F91B-C0C1-4892-8CCA-0DC08C4F4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12192000" cy="6096000"/>
          </a:xfrm>
          <a:prstGeom prst="rect">
            <a:avLst/>
          </a:prstGeom>
        </p:spPr>
      </p:pic>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Tree>
    <p:extLst>
      <p:ext uri="{BB962C8B-B14F-4D97-AF65-F5344CB8AC3E}">
        <p14:creationId xmlns:p14="http://schemas.microsoft.com/office/powerpoint/2010/main" val="231916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6359FCF-E242-4D19-9A4E-A60B5FAB3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12192000" cy="6096000"/>
          </a:xfrm>
          <a:prstGeom prst="rect">
            <a:avLst/>
          </a:prstGeom>
        </p:spPr>
      </p:pic>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p:txBody>
          <a:bodyPr/>
          <a:lstStyle/>
          <a:p>
            <a:pPr algn="ctr"/>
            <a:r>
              <a:rPr lang="en-US" sz="6600" dirty="0">
                <a:effectLst>
                  <a:glow rad="127000">
                    <a:schemeClr val="bg1"/>
                  </a:glow>
                </a:effectLst>
              </a:rPr>
              <a:t>“What if … ”</a:t>
            </a:r>
          </a:p>
          <a:p>
            <a:pPr algn="ctr"/>
            <a:endParaRPr lang="en-US" dirty="0">
              <a:effectLst>
                <a:glow rad="127000">
                  <a:schemeClr val="bg1"/>
                </a:glow>
              </a:effectLst>
            </a:endParaRPr>
          </a:p>
        </p:txBody>
      </p:sp>
    </p:spTree>
    <p:extLst>
      <p:ext uri="{BB962C8B-B14F-4D97-AF65-F5344CB8AC3E}">
        <p14:creationId xmlns:p14="http://schemas.microsoft.com/office/powerpoint/2010/main" val="2886584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6359FCF-E242-4D19-9A4E-A60B5FAB3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12192000" cy="6096000"/>
          </a:xfrm>
          <a:prstGeom prst="rect">
            <a:avLst/>
          </a:prstGeom>
        </p:spPr>
      </p:pic>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p:txBody>
          <a:bodyPr/>
          <a:lstStyle/>
          <a:p>
            <a:pPr algn="ctr"/>
            <a:r>
              <a:rPr lang="en-US" sz="6600" dirty="0">
                <a:effectLst>
                  <a:glow rad="127000">
                    <a:schemeClr val="bg1"/>
                  </a:glow>
                </a:effectLst>
              </a:rPr>
              <a:t>“What if … ”</a:t>
            </a:r>
          </a:p>
          <a:p>
            <a:pPr algn="ctr"/>
            <a:endParaRPr lang="en-US" dirty="0">
              <a:effectLst>
                <a:glow rad="127000">
                  <a:schemeClr val="bg1"/>
                </a:glow>
              </a:effectLst>
            </a:endParaRPr>
          </a:p>
        </p:txBody>
      </p:sp>
      <p:pic>
        <p:nvPicPr>
          <p:cNvPr id="6" name="Picture 5" descr="A picture containing person, indoor, man, boy&#10;&#10;Description automatically generated">
            <a:extLst>
              <a:ext uri="{FF2B5EF4-FFF2-40B4-BE49-F238E27FC236}">
                <a16:creationId xmlns:a16="http://schemas.microsoft.com/office/drawing/2014/main" id="{36E8FC68-5B4B-4C69-8BB4-FD209E305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701" y="1968965"/>
            <a:ext cx="7704566" cy="5065600"/>
          </a:xfrm>
          <a:prstGeom prst="rect">
            <a:avLst/>
          </a:prstGeom>
        </p:spPr>
      </p:pic>
    </p:spTree>
    <p:extLst>
      <p:ext uri="{BB962C8B-B14F-4D97-AF65-F5344CB8AC3E}">
        <p14:creationId xmlns:p14="http://schemas.microsoft.com/office/powerpoint/2010/main" val="1971366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8D41-D0A4-4654-A764-79471BECBEEE}"/>
              </a:ext>
            </a:extLst>
          </p:cNvPr>
          <p:cNvSpPr>
            <a:spLocks noGrp="1"/>
          </p:cNvSpPr>
          <p:nvPr>
            <p:ph type="title"/>
          </p:nvPr>
        </p:nvSpPr>
        <p:spPr/>
        <p:txBody>
          <a:bodyPr/>
          <a:lstStyle/>
          <a:p>
            <a:r>
              <a:rPr lang="en-US" dirty="0">
                <a:solidFill>
                  <a:schemeClr val="tx1"/>
                </a:solidFill>
              </a:rPr>
              <a:t>Because He </a:t>
            </a:r>
            <a:r>
              <a:rPr lang="en-US" dirty="0">
                <a:solidFill>
                  <a:schemeClr val="bg1"/>
                </a:solidFill>
                <a:effectLst>
                  <a:glow rad="190500">
                    <a:srgbClr val="C00000"/>
                  </a:glow>
                </a:effectLst>
              </a:rPr>
              <a:t>CARES</a:t>
            </a:r>
            <a:endParaRPr lang="en-US" dirty="0"/>
          </a:p>
        </p:txBody>
      </p:sp>
      <p:sp>
        <p:nvSpPr>
          <p:cNvPr id="3" name="Content Placeholder 2">
            <a:extLst>
              <a:ext uri="{FF2B5EF4-FFF2-40B4-BE49-F238E27FC236}">
                <a16:creationId xmlns:a16="http://schemas.microsoft.com/office/drawing/2014/main" id="{CBCDADAF-D58B-486F-8484-78C8D7AD242D}"/>
              </a:ext>
            </a:extLst>
          </p:cNvPr>
          <p:cNvSpPr>
            <a:spLocks noGrp="1"/>
          </p:cNvSpPr>
          <p:nvPr>
            <p:ph idx="1"/>
          </p:nvPr>
        </p:nvSpPr>
        <p:spPr/>
        <p:txBody>
          <a:bodyPr/>
          <a:lstStyle/>
          <a:p>
            <a:pPr algn="ctr"/>
            <a:r>
              <a:rPr lang="en-US" dirty="0">
                <a:effectLst>
                  <a:glow rad="127000">
                    <a:schemeClr val="bg1"/>
                  </a:glow>
                </a:effectLst>
              </a:rPr>
              <a:t>“casting </a:t>
            </a:r>
            <a:r>
              <a:rPr lang="en-US" u="sng" dirty="0">
                <a:solidFill>
                  <a:schemeClr val="bg1"/>
                </a:solidFill>
                <a:effectLst>
                  <a:glow rad="152400">
                    <a:srgbClr val="C00000"/>
                  </a:glow>
                </a:effectLst>
              </a:rPr>
              <a:t>ALL</a:t>
            </a:r>
            <a:r>
              <a:rPr lang="en-US" dirty="0">
                <a:effectLst>
                  <a:glow rad="127000">
                    <a:schemeClr val="bg1"/>
                  </a:glow>
                </a:effectLst>
              </a:rPr>
              <a:t> your anxieties on him”</a:t>
            </a:r>
          </a:p>
        </p:txBody>
      </p:sp>
      <p:pic>
        <p:nvPicPr>
          <p:cNvPr id="6" name="Picture 5" descr="A picture containing text, book&#10;&#10;Description automatically generated">
            <a:extLst>
              <a:ext uri="{FF2B5EF4-FFF2-40B4-BE49-F238E27FC236}">
                <a16:creationId xmlns:a16="http://schemas.microsoft.com/office/drawing/2014/main" id="{04C4C39C-C0B6-4B2F-BEFA-5390C5050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6370"/>
            <a:ext cx="12192000" cy="4732458"/>
          </a:xfrm>
          <a:prstGeom prst="rect">
            <a:avLst/>
          </a:prstGeom>
        </p:spPr>
      </p:pic>
    </p:spTree>
    <p:extLst>
      <p:ext uri="{BB962C8B-B14F-4D97-AF65-F5344CB8AC3E}">
        <p14:creationId xmlns:p14="http://schemas.microsoft.com/office/powerpoint/2010/main" val="4180210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1090</TotalTime>
  <Words>1222</Words>
  <Application>Microsoft Office PowerPoint</Application>
  <PresentationFormat>Widescreen</PresentationFormat>
  <Paragraphs>93</Paragraphs>
  <Slides>16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Posterama</vt:lpstr>
      <vt:lpstr>Pristina</vt:lpstr>
      <vt:lpstr>Symbol</vt:lpstr>
      <vt:lpstr>Office Theme</vt:lpstr>
      <vt:lpstr>PowerPoint Presentation</vt:lpstr>
      <vt:lpstr>PowerPoint Presentation</vt:lpstr>
      <vt:lpstr>Because He CARES</vt:lpstr>
      <vt:lpstr>Because He CARES</vt:lpstr>
      <vt:lpstr>Because He CARES</vt:lpstr>
      <vt:lpstr>Because He CARES</vt:lpstr>
      <vt:lpstr>Because He CARES</vt:lpstr>
      <vt:lpstr>Because He CARES</vt:lpstr>
      <vt:lpstr>Because He CARES</vt:lpstr>
      <vt:lpstr>Because He CARES</vt:lpstr>
      <vt:lpstr>Because He CARES</vt:lpstr>
      <vt:lpstr>Because He CARES</vt:lpstr>
      <vt:lpstr>Because He CARES</vt:lpstr>
      <vt:lpstr>Because He CARES</vt:lpstr>
      <vt:lpstr>Because He CARES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81</cp:revision>
  <dcterms:created xsi:type="dcterms:W3CDTF">2020-03-19T13:50:31Z</dcterms:created>
  <dcterms:modified xsi:type="dcterms:W3CDTF">2021-07-16T22:35:33Z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