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303" r:id="rId5"/>
    <p:sldId id="256" r:id="rId6"/>
    <p:sldId id="263" r:id="rId7"/>
    <p:sldId id="289" r:id="rId8"/>
    <p:sldId id="290" r:id="rId9"/>
    <p:sldId id="288" r:id="rId10"/>
    <p:sldId id="291" r:id="rId11"/>
    <p:sldId id="287" r:id="rId12"/>
    <p:sldId id="311" r:id="rId13"/>
    <p:sldId id="292" r:id="rId14"/>
    <p:sldId id="293" r:id="rId15"/>
    <p:sldId id="294" r:id="rId16"/>
    <p:sldId id="295" r:id="rId17"/>
    <p:sldId id="296" r:id="rId18"/>
    <p:sldId id="298" r:id="rId19"/>
    <p:sldId id="297" r:id="rId20"/>
    <p:sldId id="299" r:id="rId21"/>
    <p:sldId id="302" r:id="rId22"/>
    <p:sldId id="301" r:id="rId23"/>
    <p:sldId id="305" r:id="rId24"/>
    <p:sldId id="306" r:id="rId25"/>
    <p:sldId id="307" r:id="rId26"/>
    <p:sldId id="308" r:id="rId27"/>
    <p:sldId id="309" r:id="rId28"/>
    <p:sldId id="310" r:id="rId29"/>
    <p:sldId id="312" r:id="rId30"/>
    <p:sldId id="313" r:id="rId31"/>
    <p:sldId id="314"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A6"/>
    <a:srgbClr val="F8FEFE"/>
    <a:srgbClr val="800000"/>
    <a:srgbClr val="F2F5F8"/>
    <a:srgbClr val="E1E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ia.defense.gov/2019/Nov/03/2002205449/780/780/0/191102-F-CQ856-2001.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xels.com/photo/man-standing-in-the-middle-of-the-road-339902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allpaperflare.com/person-wearing-blue-jeans-sitting-on-bench-smartphone-park-bench-wallpaper-zycv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1.pxfuel.com/preview/365/566/528/river-mountain-water-nature-water-courses-water-s-edge.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https://media.defense.gov/2019/Nov/03/2002205449/780/780/0/191102-F-CQ856-2001.JPG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39704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https://www.pexels.com/photo/man-standing-in-the-middle-of-the-road-3399025/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399718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https://www.wallpaperflare.com/person-wearing-blue-jeans-sitting-on-bench-smartphone-park-bench-wallpaper-zycvs</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377287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https://p1.pxfuel.com/preview/365/566/528/river-mountain-water-nature-water-courses-water-s-edge.jpg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72694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stone wall&#10;&#10;Description automatically generated">
            <a:extLst>
              <a:ext uri="{FF2B5EF4-FFF2-40B4-BE49-F238E27FC236}">
                <a16:creationId xmlns:a16="http://schemas.microsoft.com/office/drawing/2014/main" id="{11936FD6-8BFC-4822-8FE4-2F19D034EC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91" t="6191"/>
          <a:stretch/>
        </p:blipFill>
        <p:spPr>
          <a:xfrm>
            <a:off x="0" y="-2"/>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7/16/2021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close up of a stone wall&#10;&#10;Description automatically generated">
            <a:extLst>
              <a:ext uri="{FF2B5EF4-FFF2-40B4-BE49-F238E27FC236}">
                <a16:creationId xmlns:a16="http://schemas.microsoft.com/office/drawing/2014/main" id="{2E451EA6-9968-4201-8133-B5094B67B7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6191" t="6191"/>
          <a:stretch/>
        </p:blipFill>
        <p:spPr>
          <a:xfrm>
            <a:off x="0" y="0"/>
            <a:ext cx="12192000" cy="6858000"/>
          </a:xfrm>
          <a:prstGeom prst="rect">
            <a:avLst/>
          </a:prstGeom>
        </p:spPr>
      </p:pic>
      <p:pic>
        <p:nvPicPr>
          <p:cNvPr id="9" name="Picture 8" descr="A picture containing man, standing, riding, board&#10;&#10;Description automatically generated">
            <a:extLst>
              <a:ext uri="{FF2B5EF4-FFF2-40B4-BE49-F238E27FC236}">
                <a16:creationId xmlns:a16="http://schemas.microsoft.com/office/drawing/2014/main" id="{8E5A0560-59C2-4C7C-B9BF-B463E89A6CD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9703" t="6191"/>
          <a:stretch/>
        </p:blipFill>
        <p:spPr>
          <a:xfrm>
            <a:off x="1756229" y="0"/>
            <a:ext cx="10435771"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7/16/2021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road, building&#10;&#10;Description automatically generated">
            <a:extLst>
              <a:ext uri="{FF2B5EF4-FFF2-40B4-BE49-F238E27FC236}">
                <a16:creationId xmlns:a16="http://schemas.microsoft.com/office/drawing/2014/main" id="{E8169859-2794-4A61-985C-E9C7CAECB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18" y="0"/>
            <a:ext cx="10287001"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69015" cy="4732458"/>
          </a:xfrm>
        </p:spPr>
        <p:txBody>
          <a:bodyPr/>
          <a:lstStyle/>
          <a:p>
            <a:pPr algn="ctr"/>
            <a:r>
              <a:rPr lang="en-US" dirty="0">
                <a:effectLst>
                  <a:glow rad="127000">
                    <a:schemeClr val="bg1"/>
                  </a:glow>
                </a:effectLst>
              </a:rPr>
              <a:t>Psalm 1</a:t>
            </a:r>
          </a:p>
          <a:p>
            <a:r>
              <a:rPr lang="en-US" baseline="30000" dirty="0">
                <a:effectLst>
                  <a:glow rad="127000">
                    <a:schemeClr val="bg1"/>
                  </a:glow>
                </a:effectLst>
              </a:rPr>
              <a:t> 1</a:t>
            </a:r>
            <a:r>
              <a:rPr lang="en-US" dirty="0">
                <a:effectLst>
                  <a:glow rad="127000">
                    <a:schemeClr val="bg1"/>
                  </a:glow>
                </a:effectLst>
              </a:rPr>
              <a:t> Blessed is the man who </a:t>
            </a:r>
            <a:r>
              <a:rPr lang="en-US" dirty="0">
                <a:solidFill>
                  <a:srgbClr val="C00000"/>
                </a:solidFill>
                <a:effectLst>
                  <a:glow rad="127000">
                    <a:schemeClr val="bg1"/>
                  </a:glow>
                </a:effectLst>
              </a:rPr>
              <a:t>walks not</a:t>
            </a:r>
            <a:r>
              <a:rPr lang="en-US" dirty="0">
                <a:effectLst>
                  <a:glow rad="127000">
                    <a:schemeClr val="bg1"/>
                  </a:glow>
                </a:effectLst>
              </a:rPr>
              <a:t> </a:t>
            </a:r>
            <a:r>
              <a:rPr lang="en-US" dirty="0">
                <a:solidFill>
                  <a:srgbClr val="C00000"/>
                </a:solidFill>
                <a:effectLst>
                  <a:glow rad="127000">
                    <a:schemeClr val="bg1"/>
                  </a:glow>
                </a:effectLst>
              </a:rPr>
              <a:t>in the counsel of the wicked, </a:t>
            </a:r>
            <a:r>
              <a:rPr lang="en-US" dirty="0">
                <a:effectLst>
                  <a:glow rad="127000">
                    <a:schemeClr val="bg1"/>
                  </a:glow>
                </a:effectLst>
              </a:rPr>
              <a:t>nor stands in the way of sinners, nor sits in the seat of scoffers.</a:t>
            </a:r>
          </a:p>
        </p:txBody>
      </p:sp>
      <p:sp>
        <p:nvSpPr>
          <p:cNvPr id="7" name="&quot;Not Allowed&quot; Symbol 6">
            <a:extLst>
              <a:ext uri="{FF2B5EF4-FFF2-40B4-BE49-F238E27FC236}">
                <a16:creationId xmlns:a16="http://schemas.microsoft.com/office/drawing/2014/main" id="{A851EEC3-154F-4C4C-9443-BA4939A1AC90}"/>
              </a:ext>
            </a:extLst>
          </p:cNvPr>
          <p:cNvSpPr/>
          <p:nvPr/>
        </p:nvSpPr>
        <p:spPr>
          <a:xfrm>
            <a:off x="7826829" y="2231571"/>
            <a:ext cx="3810000" cy="3570515"/>
          </a:xfrm>
          <a:prstGeom prst="noSmoking">
            <a:avLst>
              <a:gd name="adj" fmla="val 10714"/>
            </a:avLst>
          </a:prstGeom>
          <a:solidFill>
            <a:srgbClr val="C00000">
              <a:alpha val="33000"/>
            </a:srgbClr>
          </a:solidFill>
          <a:ln>
            <a:solidFill>
              <a:schemeClr val="bg1"/>
            </a:solidFill>
          </a:ln>
          <a:effectLst>
            <a:outerShdw blurRad="50800" dist="1524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1097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road, man, person&#10;&#10;Description automatically generated">
            <a:extLst>
              <a:ext uri="{FF2B5EF4-FFF2-40B4-BE49-F238E27FC236}">
                <a16:creationId xmlns:a16="http://schemas.microsoft.com/office/drawing/2014/main" id="{A3552492-88E4-44C8-9D17-2F14C9142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354" y="-2700492"/>
            <a:ext cx="7983415" cy="1197512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69015" cy="4732458"/>
          </a:xfrm>
        </p:spPr>
        <p:txBody>
          <a:bodyPr/>
          <a:lstStyle/>
          <a:p>
            <a:pPr algn="ctr"/>
            <a:r>
              <a:rPr lang="en-US" dirty="0">
                <a:effectLst>
                  <a:glow rad="127000">
                    <a:schemeClr val="bg1"/>
                  </a:glow>
                </a:effectLst>
              </a:rPr>
              <a:t>Psalm 1</a:t>
            </a:r>
          </a:p>
          <a:p>
            <a:r>
              <a:rPr lang="en-US" baseline="30000" dirty="0">
                <a:effectLst>
                  <a:glow rad="127000">
                    <a:schemeClr val="bg1"/>
                  </a:glow>
                </a:effectLst>
              </a:rPr>
              <a:t> 1</a:t>
            </a:r>
            <a:r>
              <a:rPr lang="en-US" dirty="0">
                <a:effectLst>
                  <a:glow rad="127000">
                    <a:schemeClr val="bg1"/>
                  </a:glow>
                </a:effectLst>
              </a:rPr>
              <a:t> Blessed is the man who walks not in the counsel of the wicked, </a:t>
            </a:r>
            <a:r>
              <a:rPr lang="en-US" dirty="0">
                <a:solidFill>
                  <a:srgbClr val="C00000"/>
                </a:solidFill>
                <a:effectLst>
                  <a:glow rad="127000">
                    <a:schemeClr val="bg1"/>
                  </a:glow>
                </a:effectLst>
              </a:rPr>
              <a:t>nor stands in the way of sinners</a:t>
            </a:r>
            <a:r>
              <a:rPr lang="en-US" dirty="0">
                <a:effectLst>
                  <a:glow rad="127000">
                    <a:schemeClr val="bg1"/>
                  </a:glow>
                </a:effectLst>
              </a:rPr>
              <a:t>, nor sits in the seat of scoffers.</a:t>
            </a:r>
          </a:p>
        </p:txBody>
      </p:sp>
      <p:sp>
        <p:nvSpPr>
          <p:cNvPr id="8" name="&quot;Not Allowed&quot; Symbol 7">
            <a:extLst>
              <a:ext uri="{FF2B5EF4-FFF2-40B4-BE49-F238E27FC236}">
                <a16:creationId xmlns:a16="http://schemas.microsoft.com/office/drawing/2014/main" id="{F10EDEF0-9AF0-45E4-983E-3F9EAF42D384}"/>
              </a:ext>
            </a:extLst>
          </p:cNvPr>
          <p:cNvSpPr/>
          <p:nvPr/>
        </p:nvSpPr>
        <p:spPr>
          <a:xfrm>
            <a:off x="7826829" y="2231571"/>
            <a:ext cx="3810000" cy="3570515"/>
          </a:xfrm>
          <a:prstGeom prst="noSmoking">
            <a:avLst>
              <a:gd name="adj" fmla="val 10714"/>
            </a:avLst>
          </a:prstGeom>
          <a:solidFill>
            <a:srgbClr val="C00000">
              <a:alpha val="33000"/>
            </a:srgbClr>
          </a:solidFill>
          <a:ln>
            <a:solidFill>
              <a:schemeClr val="bg1"/>
            </a:solidFill>
          </a:ln>
          <a:effectLst>
            <a:outerShdw blurRad="50800" dist="1524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8184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park bench&#10;&#10;Description automatically generated">
            <a:extLst>
              <a:ext uri="{FF2B5EF4-FFF2-40B4-BE49-F238E27FC236}">
                <a16:creationId xmlns:a16="http://schemas.microsoft.com/office/drawing/2014/main" id="{8EB3CBE6-0BDE-4F2E-B899-934E61C11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679" y="0"/>
            <a:ext cx="9137305"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69015" cy="4732458"/>
          </a:xfrm>
        </p:spPr>
        <p:txBody>
          <a:bodyPr/>
          <a:lstStyle/>
          <a:p>
            <a:pPr algn="ctr"/>
            <a:r>
              <a:rPr lang="en-US" dirty="0">
                <a:effectLst>
                  <a:glow rad="127000">
                    <a:schemeClr val="bg1"/>
                  </a:glow>
                </a:effectLst>
              </a:rPr>
              <a:t>Psalm 1</a:t>
            </a:r>
          </a:p>
          <a:p>
            <a:r>
              <a:rPr lang="en-US" baseline="30000" dirty="0">
                <a:effectLst>
                  <a:glow rad="127000">
                    <a:schemeClr val="bg1"/>
                  </a:glow>
                </a:effectLst>
              </a:rPr>
              <a:t> 1</a:t>
            </a:r>
            <a:r>
              <a:rPr lang="en-US" dirty="0">
                <a:effectLst>
                  <a:glow rad="127000">
                    <a:schemeClr val="bg1"/>
                  </a:glow>
                </a:effectLst>
              </a:rPr>
              <a:t> Blessed is the man who walks not in the counsel of the wicked, nor stands in the way of sinners, </a:t>
            </a:r>
            <a:r>
              <a:rPr lang="en-US" dirty="0">
                <a:solidFill>
                  <a:srgbClr val="C00000"/>
                </a:solidFill>
                <a:effectLst>
                  <a:glow rad="127000">
                    <a:schemeClr val="bg1"/>
                  </a:glow>
                </a:effectLst>
              </a:rPr>
              <a:t>nor sits in the seat of scoffers</a:t>
            </a:r>
            <a:r>
              <a:rPr lang="en-US" dirty="0">
                <a:effectLst>
                  <a:glow rad="127000">
                    <a:schemeClr val="bg1"/>
                  </a:glow>
                </a:effectLst>
              </a:rPr>
              <a:t>.</a:t>
            </a:r>
          </a:p>
        </p:txBody>
      </p:sp>
      <p:sp>
        <p:nvSpPr>
          <p:cNvPr id="6" name="&quot;Not Allowed&quot; Symbol 5">
            <a:extLst>
              <a:ext uri="{FF2B5EF4-FFF2-40B4-BE49-F238E27FC236}">
                <a16:creationId xmlns:a16="http://schemas.microsoft.com/office/drawing/2014/main" id="{0B1CA359-3ABC-4BAC-BB0B-F3B43BD52451}"/>
              </a:ext>
            </a:extLst>
          </p:cNvPr>
          <p:cNvSpPr/>
          <p:nvPr/>
        </p:nvSpPr>
        <p:spPr>
          <a:xfrm>
            <a:off x="7826829" y="2231571"/>
            <a:ext cx="3810000" cy="3570515"/>
          </a:xfrm>
          <a:prstGeom prst="noSmoking">
            <a:avLst>
              <a:gd name="adj" fmla="val 10714"/>
            </a:avLst>
          </a:prstGeom>
          <a:solidFill>
            <a:srgbClr val="C00000">
              <a:alpha val="33000"/>
            </a:srgbClr>
          </a:solidFill>
          <a:ln>
            <a:solidFill>
              <a:schemeClr val="bg1"/>
            </a:solidFill>
          </a:ln>
          <a:effectLst>
            <a:outerShdw blurRad="50800" dist="1524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5058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ook&#10;&#10;Description automatically generated">
            <a:extLst>
              <a:ext uri="{FF2B5EF4-FFF2-40B4-BE49-F238E27FC236}">
                <a16:creationId xmlns:a16="http://schemas.microsoft.com/office/drawing/2014/main" id="{9F20CDA6-AC17-417A-AE22-C5E79C4D2F20}"/>
              </a:ext>
            </a:extLst>
          </p:cNvPr>
          <p:cNvPicPr>
            <a:picLocks noChangeAspect="1"/>
          </p:cNvPicPr>
          <p:nvPr/>
        </p:nvPicPr>
        <p:blipFill rotWithShape="1">
          <a:blip r:embed="rId2">
            <a:extLst>
              <a:ext uri="{28A0092B-C50C-407E-A947-70E740481C1C}">
                <a14:useLocalDpi xmlns:a14="http://schemas.microsoft.com/office/drawing/2010/main" val="0"/>
              </a:ext>
            </a:extLst>
          </a:blip>
          <a:srcRect b="51905"/>
          <a:stretch/>
        </p:blipFill>
        <p:spPr>
          <a:xfrm>
            <a:off x="0" y="2460171"/>
            <a:ext cx="12192000" cy="4397829"/>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47938" cy="4732458"/>
          </a:xfrm>
        </p:spPr>
        <p:txBody>
          <a:bodyPr/>
          <a:lstStyle/>
          <a:p>
            <a:pPr algn="ctr"/>
            <a:r>
              <a:rPr lang="en-US" baseline="30000" dirty="0">
                <a:effectLst/>
              </a:rPr>
              <a:t>2</a:t>
            </a:r>
            <a:r>
              <a:rPr lang="en-US" dirty="0">
                <a:effectLst/>
              </a:rPr>
              <a:t> but his delight is in the </a:t>
            </a:r>
            <a:r>
              <a:rPr lang="en-US" dirty="0">
                <a:solidFill>
                  <a:srgbClr val="C00000"/>
                </a:solidFill>
                <a:effectLst/>
              </a:rPr>
              <a:t>law</a:t>
            </a:r>
            <a:r>
              <a:rPr lang="en-US" dirty="0">
                <a:effectLst/>
              </a:rPr>
              <a:t> of the LORD, and </a:t>
            </a:r>
            <a:br>
              <a:rPr lang="en-US" dirty="0">
                <a:effectLst/>
              </a:rPr>
            </a:br>
            <a:r>
              <a:rPr lang="en-US" dirty="0">
                <a:effectLst/>
              </a:rPr>
              <a:t>on his </a:t>
            </a:r>
            <a:r>
              <a:rPr lang="en-US" dirty="0">
                <a:solidFill>
                  <a:srgbClr val="C00000"/>
                </a:solidFill>
                <a:effectLst/>
              </a:rPr>
              <a:t>law</a:t>
            </a:r>
            <a:r>
              <a:rPr lang="en-US" dirty="0">
                <a:effectLst/>
              </a:rPr>
              <a:t> he meditates day and night.</a:t>
            </a:r>
            <a:endParaRPr lang="en-US" dirty="0">
              <a:effectLst>
                <a:glow rad="127000">
                  <a:schemeClr val="bg1"/>
                </a:glow>
              </a:effectLst>
            </a:endParaRPr>
          </a:p>
        </p:txBody>
      </p:sp>
    </p:spTree>
    <p:extLst>
      <p:ext uri="{BB962C8B-B14F-4D97-AF65-F5344CB8AC3E}">
        <p14:creationId xmlns:p14="http://schemas.microsoft.com/office/powerpoint/2010/main" val="2342219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iver running through a body of water&#10;&#10;Description automatically generated">
            <a:extLst>
              <a:ext uri="{FF2B5EF4-FFF2-40B4-BE49-F238E27FC236}">
                <a16:creationId xmlns:a16="http://schemas.microsoft.com/office/drawing/2014/main" id="{2191EC1C-9E91-4A3D-80F2-1F25F809C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697" y="0"/>
            <a:ext cx="5039303"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112558" cy="4732458"/>
          </a:xfrm>
        </p:spPr>
        <p:txBody>
          <a:bodyPr/>
          <a:lstStyle/>
          <a:p>
            <a:r>
              <a:rPr lang="en-US" dirty="0">
                <a:effectLst>
                  <a:glow rad="127000">
                    <a:schemeClr val="bg1"/>
                  </a:glow>
                </a:effectLst>
              </a:rPr>
              <a:t> </a:t>
            </a:r>
            <a:r>
              <a:rPr lang="en-US" baseline="30000" dirty="0">
                <a:effectLst>
                  <a:glow rad="127000">
                    <a:schemeClr val="bg1"/>
                  </a:glow>
                </a:effectLst>
              </a:rPr>
              <a:t>3</a:t>
            </a:r>
            <a:r>
              <a:rPr lang="en-US" dirty="0">
                <a:effectLst>
                  <a:glow rad="127000">
                    <a:schemeClr val="bg1"/>
                  </a:glow>
                </a:effectLst>
              </a:rPr>
              <a:t> He is like a tree planted by streams of water that yields its fruit in its season,</a:t>
            </a:r>
          </a:p>
        </p:txBody>
      </p:sp>
    </p:spTree>
    <p:extLst>
      <p:ext uri="{BB962C8B-B14F-4D97-AF65-F5344CB8AC3E}">
        <p14:creationId xmlns:p14="http://schemas.microsoft.com/office/powerpoint/2010/main" val="3081940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iver running through a body of water&#10;&#10;Description automatically generated">
            <a:extLst>
              <a:ext uri="{FF2B5EF4-FFF2-40B4-BE49-F238E27FC236}">
                <a16:creationId xmlns:a16="http://schemas.microsoft.com/office/drawing/2014/main" id="{2191EC1C-9E91-4A3D-80F2-1F25F809C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697" y="0"/>
            <a:ext cx="5039303"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112558" cy="4732458"/>
          </a:xfrm>
        </p:spPr>
        <p:txBody>
          <a:bodyPr/>
          <a:lstStyle/>
          <a:p>
            <a:r>
              <a:rPr lang="en-US" dirty="0">
                <a:effectLst>
                  <a:glow rad="127000">
                    <a:schemeClr val="bg1"/>
                  </a:glow>
                </a:effectLst>
              </a:rPr>
              <a:t> </a:t>
            </a:r>
            <a:r>
              <a:rPr lang="en-US" baseline="30000" dirty="0">
                <a:effectLst>
                  <a:glow rad="127000">
                    <a:schemeClr val="bg1"/>
                  </a:glow>
                </a:effectLst>
              </a:rPr>
              <a:t>3</a:t>
            </a:r>
            <a:r>
              <a:rPr lang="en-US" dirty="0">
                <a:effectLst>
                  <a:glow rad="127000">
                    <a:schemeClr val="bg1"/>
                  </a:glow>
                </a:effectLst>
              </a:rPr>
              <a:t> He is like a tree planted by streams of water that yields </a:t>
            </a:r>
            <a:r>
              <a:rPr lang="en-US" dirty="0">
                <a:solidFill>
                  <a:srgbClr val="C00000"/>
                </a:solidFill>
                <a:effectLst>
                  <a:glow rad="127000">
                    <a:schemeClr val="bg1"/>
                  </a:glow>
                </a:effectLst>
              </a:rPr>
              <a:t>its </a:t>
            </a:r>
            <a:r>
              <a:rPr lang="en-US" dirty="0">
                <a:effectLst>
                  <a:glow rad="127000">
                    <a:schemeClr val="bg1"/>
                  </a:glow>
                </a:effectLst>
              </a:rPr>
              <a:t>fruit in </a:t>
            </a:r>
            <a:r>
              <a:rPr lang="en-US" dirty="0">
                <a:solidFill>
                  <a:srgbClr val="C00000"/>
                </a:solidFill>
                <a:effectLst>
                  <a:glow rad="127000">
                    <a:schemeClr val="bg1"/>
                  </a:glow>
                </a:effectLst>
              </a:rPr>
              <a:t>its</a:t>
            </a:r>
            <a:r>
              <a:rPr lang="en-US" dirty="0">
                <a:effectLst>
                  <a:glow rad="127000">
                    <a:schemeClr val="bg1"/>
                  </a:glow>
                </a:effectLst>
              </a:rPr>
              <a:t> season,</a:t>
            </a:r>
          </a:p>
        </p:txBody>
      </p:sp>
    </p:spTree>
    <p:extLst>
      <p:ext uri="{BB962C8B-B14F-4D97-AF65-F5344CB8AC3E}">
        <p14:creationId xmlns:p14="http://schemas.microsoft.com/office/powerpoint/2010/main" val="3925387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iver running through a body of water&#10;&#10;Description automatically generated">
            <a:extLst>
              <a:ext uri="{FF2B5EF4-FFF2-40B4-BE49-F238E27FC236}">
                <a16:creationId xmlns:a16="http://schemas.microsoft.com/office/drawing/2014/main" id="{2191EC1C-9E91-4A3D-80F2-1F25F809C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697" y="0"/>
            <a:ext cx="5039303"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635072" cy="4732458"/>
          </a:xfrm>
        </p:spPr>
        <p:txBody>
          <a:bodyPr/>
          <a:lstStyle/>
          <a:p>
            <a:r>
              <a:rPr lang="en-US" dirty="0">
                <a:effectLst>
                  <a:glow rad="127000">
                    <a:schemeClr val="bg1"/>
                  </a:glow>
                </a:effectLst>
              </a:rPr>
              <a:t> </a:t>
            </a:r>
            <a:r>
              <a:rPr lang="en-US" baseline="30000" dirty="0">
                <a:effectLst>
                  <a:glow rad="127000">
                    <a:schemeClr val="bg1"/>
                  </a:glow>
                </a:effectLst>
              </a:rPr>
              <a:t>3</a:t>
            </a:r>
            <a:r>
              <a:rPr lang="en-US" dirty="0">
                <a:effectLst>
                  <a:glow rad="127000">
                    <a:schemeClr val="bg1"/>
                  </a:glow>
                </a:effectLst>
              </a:rPr>
              <a:t> He is like a tree planted by streams of water that yields </a:t>
            </a:r>
            <a:r>
              <a:rPr lang="en-US" strike="sngStrike" dirty="0">
                <a:solidFill>
                  <a:srgbClr val="C00000"/>
                </a:solidFill>
                <a:effectLst>
                  <a:glow rad="127000">
                    <a:schemeClr val="bg1"/>
                  </a:glow>
                </a:effectLst>
              </a:rPr>
              <a:t>its</a:t>
            </a:r>
            <a:r>
              <a:rPr lang="en-US" dirty="0">
                <a:solidFill>
                  <a:srgbClr val="C00000"/>
                </a:solidFill>
                <a:effectLst>
                  <a:glow rad="127000">
                    <a:schemeClr val="bg1"/>
                  </a:glow>
                </a:effectLst>
              </a:rPr>
              <a:t> His</a:t>
            </a:r>
            <a:r>
              <a:rPr lang="en-US" strike="sngStrike" dirty="0">
                <a:solidFill>
                  <a:srgbClr val="C00000"/>
                </a:solidFill>
                <a:effectLst>
                  <a:glow rad="127000">
                    <a:schemeClr val="bg1"/>
                  </a:glow>
                </a:effectLst>
              </a:rPr>
              <a:t> </a:t>
            </a:r>
            <a:r>
              <a:rPr lang="en-US" dirty="0">
                <a:effectLst>
                  <a:glow rad="127000">
                    <a:schemeClr val="bg1"/>
                  </a:glow>
                </a:effectLst>
              </a:rPr>
              <a:t>fruit in </a:t>
            </a:r>
            <a:r>
              <a:rPr lang="en-US" strike="sngStrike" dirty="0">
                <a:solidFill>
                  <a:srgbClr val="C00000"/>
                </a:solidFill>
                <a:effectLst>
                  <a:glow rad="127000">
                    <a:schemeClr val="bg1"/>
                  </a:glow>
                </a:effectLst>
              </a:rPr>
              <a:t>its</a:t>
            </a:r>
            <a:r>
              <a:rPr lang="en-US" dirty="0">
                <a:solidFill>
                  <a:srgbClr val="C00000"/>
                </a:solidFill>
                <a:effectLst>
                  <a:glow rad="127000">
                    <a:schemeClr val="bg1"/>
                  </a:glow>
                </a:effectLst>
              </a:rPr>
              <a:t> His </a:t>
            </a:r>
            <a:r>
              <a:rPr lang="en-US" dirty="0">
                <a:effectLst>
                  <a:glow rad="127000">
                    <a:schemeClr val="bg1"/>
                  </a:glow>
                </a:effectLst>
              </a:rPr>
              <a:t>season,</a:t>
            </a:r>
          </a:p>
        </p:txBody>
      </p:sp>
    </p:spTree>
    <p:extLst>
      <p:ext uri="{BB962C8B-B14F-4D97-AF65-F5344CB8AC3E}">
        <p14:creationId xmlns:p14="http://schemas.microsoft.com/office/powerpoint/2010/main" val="21016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iver running through a body of water&#10;&#10;Description automatically generated">
            <a:extLst>
              <a:ext uri="{FF2B5EF4-FFF2-40B4-BE49-F238E27FC236}">
                <a16:creationId xmlns:a16="http://schemas.microsoft.com/office/drawing/2014/main" id="{2191EC1C-9E91-4A3D-80F2-1F25F809C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697" y="0"/>
            <a:ext cx="5039303"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635072" cy="4732458"/>
          </a:xfrm>
        </p:spPr>
        <p:txBody>
          <a:bodyPr/>
          <a:lstStyle/>
          <a:p>
            <a:r>
              <a:rPr lang="en-US" dirty="0">
                <a:effectLst>
                  <a:glow rad="127000">
                    <a:schemeClr val="bg1"/>
                  </a:glow>
                </a:effectLst>
              </a:rPr>
              <a:t> </a:t>
            </a:r>
            <a:r>
              <a:rPr lang="en-US" baseline="30000" dirty="0">
                <a:effectLst>
                  <a:glow rad="127000">
                    <a:schemeClr val="bg1"/>
                  </a:glow>
                </a:effectLst>
              </a:rPr>
              <a:t>3</a:t>
            </a:r>
            <a:r>
              <a:rPr lang="en-US" dirty="0">
                <a:effectLst>
                  <a:glow rad="127000">
                    <a:schemeClr val="bg1"/>
                  </a:glow>
                </a:effectLst>
              </a:rPr>
              <a:t> He is like a tree planted by streams of water that yields </a:t>
            </a:r>
            <a:r>
              <a:rPr lang="en-US" strike="sngStrike" dirty="0">
                <a:solidFill>
                  <a:srgbClr val="C00000"/>
                </a:solidFill>
                <a:effectLst>
                  <a:glow rad="127000">
                    <a:schemeClr val="bg1"/>
                  </a:glow>
                </a:effectLst>
              </a:rPr>
              <a:t>its</a:t>
            </a:r>
            <a:r>
              <a:rPr lang="en-US" dirty="0">
                <a:solidFill>
                  <a:srgbClr val="C00000"/>
                </a:solidFill>
                <a:effectLst>
                  <a:glow rad="127000">
                    <a:schemeClr val="bg1"/>
                  </a:glow>
                </a:effectLst>
              </a:rPr>
              <a:t> His</a:t>
            </a:r>
            <a:r>
              <a:rPr lang="en-US" strike="sngStrike" dirty="0">
                <a:solidFill>
                  <a:srgbClr val="C00000"/>
                </a:solidFill>
                <a:effectLst>
                  <a:glow rad="127000">
                    <a:schemeClr val="bg1"/>
                  </a:glow>
                </a:effectLst>
              </a:rPr>
              <a:t> </a:t>
            </a:r>
            <a:r>
              <a:rPr lang="en-US" dirty="0">
                <a:effectLst>
                  <a:glow rad="127000">
                    <a:schemeClr val="bg1"/>
                  </a:glow>
                </a:effectLst>
              </a:rPr>
              <a:t>fruit in </a:t>
            </a:r>
            <a:r>
              <a:rPr lang="en-US" strike="sngStrike" dirty="0">
                <a:solidFill>
                  <a:srgbClr val="C00000"/>
                </a:solidFill>
                <a:effectLst>
                  <a:glow rad="127000">
                    <a:schemeClr val="bg1"/>
                  </a:glow>
                </a:effectLst>
              </a:rPr>
              <a:t>its</a:t>
            </a:r>
            <a:r>
              <a:rPr lang="en-US" dirty="0">
                <a:solidFill>
                  <a:srgbClr val="C00000"/>
                </a:solidFill>
                <a:effectLst>
                  <a:glow rad="127000">
                    <a:schemeClr val="bg1"/>
                  </a:glow>
                </a:effectLst>
              </a:rPr>
              <a:t> His </a:t>
            </a:r>
            <a:r>
              <a:rPr lang="en-US" dirty="0">
                <a:effectLst>
                  <a:glow rad="127000">
                    <a:schemeClr val="bg1"/>
                  </a:glow>
                </a:effectLst>
              </a:rPr>
              <a:t>season, and its leaf does not wither. In all that he does, he </a:t>
            </a:r>
            <a:r>
              <a:rPr lang="en-US" dirty="0">
                <a:solidFill>
                  <a:srgbClr val="C00000"/>
                </a:solidFill>
                <a:effectLst>
                  <a:glow rad="127000">
                    <a:schemeClr val="bg1"/>
                  </a:glow>
                </a:effectLst>
              </a:rPr>
              <a:t>prospers</a:t>
            </a:r>
            <a:r>
              <a:rPr lang="en-US" dirty="0">
                <a:effectLst>
                  <a:glow rad="127000">
                    <a:schemeClr val="bg1"/>
                  </a:glow>
                </a:effectLst>
              </a:rPr>
              <a:t>.</a:t>
            </a:r>
          </a:p>
        </p:txBody>
      </p:sp>
    </p:spTree>
    <p:extLst>
      <p:ext uri="{BB962C8B-B14F-4D97-AF65-F5344CB8AC3E}">
        <p14:creationId xmlns:p14="http://schemas.microsoft.com/office/powerpoint/2010/main" val="3136570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outdoor, man, holding&#10;&#10;Description automatically generated">
            <a:extLst>
              <a:ext uri="{FF2B5EF4-FFF2-40B4-BE49-F238E27FC236}">
                <a16:creationId xmlns:a16="http://schemas.microsoft.com/office/drawing/2014/main" id="{8DBFF498-DFD5-4073-B40B-294D9809D875}"/>
              </a:ext>
            </a:extLst>
          </p:cNvPr>
          <p:cNvPicPr>
            <a:picLocks noChangeAspect="1"/>
          </p:cNvPicPr>
          <p:nvPr/>
        </p:nvPicPr>
        <p:blipFill rotWithShape="1">
          <a:blip r:embed="rId2">
            <a:extLst>
              <a:ext uri="{28A0092B-C50C-407E-A947-70E740481C1C}">
                <a14:useLocalDpi xmlns:a14="http://schemas.microsoft.com/office/drawing/2010/main" val="0"/>
              </a:ext>
            </a:extLst>
          </a:blip>
          <a:srcRect r="38100"/>
          <a:stretch/>
        </p:blipFill>
        <p:spPr>
          <a:xfrm>
            <a:off x="6112329" y="0"/>
            <a:ext cx="636270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635072" cy="4732458"/>
          </a:xfrm>
        </p:spPr>
        <p:txBody>
          <a:bodyPr/>
          <a:lstStyle/>
          <a:p>
            <a:r>
              <a:rPr lang="en-US" baseline="30000" dirty="0">
                <a:effectLst>
                  <a:glow rad="127000">
                    <a:schemeClr val="bg1"/>
                  </a:glow>
                </a:effectLst>
              </a:rPr>
              <a:t>4</a:t>
            </a:r>
            <a:r>
              <a:rPr lang="en-US" dirty="0">
                <a:effectLst>
                  <a:glow rad="127000">
                    <a:schemeClr val="bg1"/>
                  </a:glow>
                </a:effectLst>
              </a:rPr>
              <a:t> The wicked are not so, but are like chaff that the wind drives away.</a:t>
            </a:r>
            <a:br>
              <a:rPr lang="en-US" dirty="0">
                <a:effectLst>
                  <a:glow rad="127000">
                    <a:schemeClr val="bg1"/>
                  </a:glow>
                </a:effectLst>
              </a:rPr>
            </a:br>
            <a:endParaRPr lang="en-US" dirty="0">
              <a:effectLst>
                <a:glow rad="127000">
                  <a:schemeClr val="bg1"/>
                </a:glow>
              </a:effectLst>
            </a:endParaRPr>
          </a:p>
        </p:txBody>
      </p:sp>
    </p:spTree>
    <p:extLst>
      <p:ext uri="{BB962C8B-B14F-4D97-AF65-F5344CB8AC3E}">
        <p14:creationId xmlns:p14="http://schemas.microsoft.com/office/powerpoint/2010/main" val="2998491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up, indoor, table, sitting&#10;&#10;Description automatically generated">
            <a:extLst>
              <a:ext uri="{FF2B5EF4-FFF2-40B4-BE49-F238E27FC236}">
                <a16:creationId xmlns:a16="http://schemas.microsoft.com/office/drawing/2014/main" id="{A2C85A16-8574-4D32-8B31-2346CDB08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96000" y="377153"/>
            <a:ext cx="6349206" cy="6361905"/>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635072" cy="4732458"/>
          </a:xfrm>
        </p:spPr>
        <p:txBody>
          <a:bodyPr/>
          <a:lstStyle/>
          <a:p>
            <a:r>
              <a:rPr lang="en-US" baseline="30000" dirty="0">
                <a:effectLst>
                  <a:glow rad="127000">
                    <a:schemeClr val="bg1"/>
                  </a:glow>
                </a:effectLst>
              </a:rPr>
              <a:t>5</a:t>
            </a:r>
            <a:r>
              <a:rPr lang="en-US" dirty="0">
                <a:effectLst>
                  <a:glow rad="127000">
                    <a:schemeClr val="bg1"/>
                  </a:glow>
                </a:effectLst>
              </a:rPr>
              <a:t> Therefore the wicked will not stand in the judgment, nor sinners in the congregation of the righteous;</a:t>
            </a:r>
          </a:p>
        </p:txBody>
      </p:sp>
    </p:spTree>
    <p:extLst>
      <p:ext uri="{BB962C8B-B14F-4D97-AF65-F5344CB8AC3E}">
        <p14:creationId xmlns:p14="http://schemas.microsoft.com/office/powerpoint/2010/main" val="471996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F4C593FC-A6FD-4FD6-9722-FAEBF2CE4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effectLst>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3">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pic>
        <p:nvPicPr>
          <p:cNvPr id="3" name="Picture 2" descr="A picture containing plate, sign, food&#10;&#10;Description automatically generated">
            <a:extLst>
              <a:ext uri="{FF2B5EF4-FFF2-40B4-BE49-F238E27FC236}">
                <a16:creationId xmlns:a16="http://schemas.microsoft.com/office/drawing/2014/main" id="{8B7970EE-C265-4074-9563-FB55BE4F5B7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val="0"/>
              </a:ext>
            </a:extLst>
          </a:blip>
          <a:stretch>
            <a:fillRect/>
          </a:stretch>
        </p:blipFill>
        <p:spPr>
          <a:xfrm>
            <a:off x="3305070" y="1931499"/>
            <a:ext cx="5533293" cy="2295221"/>
          </a:xfrm>
          <a:prstGeom prst="rect">
            <a:avLst/>
          </a:prstGeom>
        </p:spPr>
      </p:pic>
    </p:spTree>
    <p:extLst>
      <p:ext uri="{BB962C8B-B14F-4D97-AF65-F5344CB8AC3E}">
        <p14:creationId xmlns:p14="http://schemas.microsoft.com/office/powerpoint/2010/main" val="382751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94830" cy="4732458"/>
          </a:xfrm>
        </p:spPr>
        <p:txBody>
          <a:bodyPr/>
          <a:lstStyle/>
          <a:p>
            <a:r>
              <a:rPr lang="en-US" dirty="0">
                <a:effectLst>
                  <a:glow rad="127000">
                    <a:schemeClr val="bg1"/>
                  </a:glow>
                </a:effectLst>
              </a:rPr>
              <a:t> </a:t>
            </a:r>
            <a:r>
              <a:rPr lang="en-US" baseline="30000" dirty="0">
                <a:effectLst>
                  <a:glow rad="127000">
                    <a:schemeClr val="bg1"/>
                  </a:glow>
                </a:effectLst>
              </a:rPr>
              <a:t>6</a:t>
            </a:r>
            <a:r>
              <a:rPr lang="en-US" dirty="0">
                <a:effectLst>
                  <a:glow rad="127000">
                    <a:schemeClr val="bg1"/>
                  </a:glow>
                </a:effectLst>
              </a:rPr>
              <a:t> for the LORD knows the way of the righteous, but the way of the wicked will perish.</a:t>
            </a:r>
          </a:p>
        </p:txBody>
      </p:sp>
      <p:pic>
        <p:nvPicPr>
          <p:cNvPr id="5" name="Picture 4" descr="A yellow sign&#10;&#10;Description automatically generated">
            <a:extLst>
              <a:ext uri="{FF2B5EF4-FFF2-40B4-BE49-F238E27FC236}">
                <a16:creationId xmlns:a16="http://schemas.microsoft.com/office/drawing/2014/main" id="{BEC73B99-9CDE-4306-80E5-4593F3A6D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914" y="2327901"/>
            <a:ext cx="4114286" cy="4546032"/>
          </a:xfrm>
          <a:prstGeom prst="rect">
            <a:avLst/>
          </a:prstGeom>
        </p:spPr>
      </p:pic>
      <p:sp>
        <p:nvSpPr>
          <p:cNvPr id="6" name="TextBox 5">
            <a:extLst>
              <a:ext uri="{FF2B5EF4-FFF2-40B4-BE49-F238E27FC236}">
                <a16:creationId xmlns:a16="http://schemas.microsoft.com/office/drawing/2014/main" id="{D23755E5-3A5F-4F99-BF17-D3EF699850DD}"/>
              </a:ext>
            </a:extLst>
          </p:cNvPr>
          <p:cNvSpPr txBox="1"/>
          <p:nvPr/>
        </p:nvSpPr>
        <p:spPr>
          <a:xfrm>
            <a:off x="8162772" y="2983095"/>
            <a:ext cx="3238757" cy="830997"/>
          </a:xfrm>
          <a:prstGeom prst="rect">
            <a:avLst/>
          </a:prstGeom>
          <a:noFill/>
        </p:spPr>
        <p:txBody>
          <a:bodyPr wrap="square" rtlCol="0">
            <a:spAutoFit/>
          </a:bodyPr>
          <a:lstStyle/>
          <a:p>
            <a:r>
              <a:rPr lang="en-US" sz="4800" b="1" dirty="0">
                <a:effectLst>
                  <a:glow rad="127000">
                    <a:schemeClr val="bg1"/>
                  </a:glow>
                </a:effectLst>
              </a:rPr>
              <a:t>RIGHTEOUS</a:t>
            </a:r>
          </a:p>
        </p:txBody>
      </p:sp>
    </p:spTree>
    <p:extLst>
      <p:ext uri="{BB962C8B-B14F-4D97-AF65-F5344CB8AC3E}">
        <p14:creationId xmlns:p14="http://schemas.microsoft.com/office/powerpoint/2010/main" val="3308703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94830" cy="4732458"/>
          </a:xfrm>
        </p:spPr>
        <p:txBody>
          <a:bodyPr/>
          <a:lstStyle/>
          <a:p>
            <a:r>
              <a:rPr lang="en-US" dirty="0">
                <a:effectLst>
                  <a:glow rad="127000">
                    <a:schemeClr val="bg1"/>
                  </a:glow>
                </a:effectLst>
              </a:rPr>
              <a:t> </a:t>
            </a:r>
            <a:r>
              <a:rPr lang="en-US" baseline="30000" dirty="0">
                <a:effectLst>
                  <a:glow rad="127000">
                    <a:schemeClr val="bg1"/>
                  </a:glow>
                </a:effectLst>
              </a:rPr>
              <a:t>6</a:t>
            </a:r>
            <a:r>
              <a:rPr lang="en-US" dirty="0">
                <a:effectLst>
                  <a:glow rad="127000">
                    <a:schemeClr val="bg1"/>
                  </a:glow>
                </a:effectLst>
              </a:rPr>
              <a:t> for the LORD knows the way of the righteous, but the way of the wicked will perish.</a:t>
            </a:r>
          </a:p>
        </p:txBody>
      </p:sp>
      <p:pic>
        <p:nvPicPr>
          <p:cNvPr id="5" name="Picture 4" descr="A yellow sign&#10;&#10;Description automatically generated">
            <a:extLst>
              <a:ext uri="{FF2B5EF4-FFF2-40B4-BE49-F238E27FC236}">
                <a16:creationId xmlns:a16="http://schemas.microsoft.com/office/drawing/2014/main" id="{BEC73B99-9CDE-4306-80E5-4593F3A6D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914" y="2327901"/>
            <a:ext cx="4114286" cy="4546032"/>
          </a:xfrm>
          <a:prstGeom prst="rect">
            <a:avLst/>
          </a:prstGeom>
        </p:spPr>
      </p:pic>
      <p:sp>
        <p:nvSpPr>
          <p:cNvPr id="6" name="TextBox 5">
            <a:extLst>
              <a:ext uri="{FF2B5EF4-FFF2-40B4-BE49-F238E27FC236}">
                <a16:creationId xmlns:a16="http://schemas.microsoft.com/office/drawing/2014/main" id="{D23755E5-3A5F-4F99-BF17-D3EF699850DD}"/>
              </a:ext>
            </a:extLst>
          </p:cNvPr>
          <p:cNvSpPr txBox="1"/>
          <p:nvPr/>
        </p:nvSpPr>
        <p:spPr>
          <a:xfrm>
            <a:off x="8162772" y="2983095"/>
            <a:ext cx="3238757" cy="830997"/>
          </a:xfrm>
          <a:prstGeom prst="rect">
            <a:avLst/>
          </a:prstGeom>
          <a:noFill/>
        </p:spPr>
        <p:txBody>
          <a:bodyPr wrap="square" rtlCol="0">
            <a:spAutoFit/>
          </a:bodyPr>
          <a:lstStyle/>
          <a:p>
            <a:r>
              <a:rPr lang="en-US" sz="4800" b="1" dirty="0">
                <a:effectLst>
                  <a:glow rad="127000">
                    <a:schemeClr val="bg1"/>
                  </a:glow>
                </a:effectLst>
              </a:rPr>
              <a:t>RIGHTEOUS</a:t>
            </a:r>
          </a:p>
        </p:txBody>
      </p:sp>
      <p:sp>
        <p:nvSpPr>
          <p:cNvPr id="8" name="TextBox 7">
            <a:extLst>
              <a:ext uri="{FF2B5EF4-FFF2-40B4-BE49-F238E27FC236}">
                <a16:creationId xmlns:a16="http://schemas.microsoft.com/office/drawing/2014/main" id="{9264DDA5-97BD-43BB-AB29-E2731A6B1A2B}"/>
              </a:ext>
            </a:extLst>
          </p:cNvPr>
          <p:cNvSpPr txBox="1"/>
          <p:nvPr/>
        </p:nvSpPr>
        <p:spPr>
          <a:xfrm>
            <a:off x="1273375" y="2983095"/>
            <a:ext cx="3238757" cy="1569660"/>
          </a:xfrm>
          <a:prstGeom prst="rect">
            <a:avLst/>
          </a:prstGeom>
          <a:noFill/>
        </p:spPr>
        <p:txBody>
          <a:bodyPr wrap="square" rtlCol="0">
            <a:spAutoFit/>
          </a:bodyPr>
          <a:lstStyle/>
          <a:p>
            <a:r>
              <a:rPr lang="en-US" sz="4800" b="1" dirty="0">
                <a:effectLst>
                  <a:glow rad="127000">
                    <a:schemeClr val="bg1"/>
                  </a:glow>
                </a:effectLst>
              </a:rPr>
              <a:t>WICKED</a:t>
            </a:r>
            <a:br>
              <a:rPr lang="en-US" sz="4800" b="1" dirty="0">
                <a:effectLst>
                  <a:glow rad="127000">
                    <a:schemeClr val="bg1"/>
                  </a:glow>
                </a:effectLst>
              </a:rPr>
            </a:br>
            <a:r>
              <a:rPr lang="en-US" sz="4800" b="1" dirty="0">
                <a:effectLst>
                  <a:glow rad="127000">
                    <a:schemeClr val="bg1"/>
                  </a:glow>
                </a:effectLst>
              </a:rPr>
              <a:t> </a:t>
            </a:r>
            <a:endParaRPr lang="en-US" sz="4800" b="1" dirty="0">
              <a:solidFill>
                <a:srgbClr val="C00000"/>
              </a:solidFill>
              <a:effectLst>
                <a:glow rad="127000">
                  <a:schemeClr val="bg1"/>
                </a:glow>
              </a:effectLst>
            </a:endParaRPr>
          </a:p>
        </p:txBody>
      </p:sp>
    </p:spTree>
    <p:extLst>
      <p:ext uri="{BB962C8B-B14F-4D97-AF65-F5344CB8AC3E}">
        <p14:creationId xmlns:p14="http://schemas.microsoft.com/office/powerpoint/2010/main" val="3931531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94830" cy="4732458"/>
          </a:xfrm>
        </p:spPr>
        <p:txBody>
          <a:bodyPr/>
          <a:lstStyle/>
          <a:p>
            <a:r>
              <a:rPr lang="en-US" dirty="0">
                <a:effectLst>
                  <a:glow rad="127000">
                    <a:schemeClr val="bg1"/>
                  </a:glow>
                </a:effectLst>
              </a:rPr>
              <a:t> </a:t>
            </a:r>
            <a:r>
              <a:rPr lang="en-US" baseline="30000" dirty="0">
                <a:effectLst>
                  <a:glow rad="127000">
                    <a:schemeClr val="bg1"/>
                  </a:glow>
                </a:effectLst>
              </a:rPr>
              <a:t>6</a:t>
            </a:r>
            <a:r>
              <a:rPr lang="en-US" dirty="0">
                <a:effectLst>
                  <a:glow rad="127000">
                    <a:schemeClr val="bg1"/>
                  </a:glow>
                </a:effectLst>
              </a:rPr>
              <a:t> for the LORD knows the way of the righteous, but the way of the wicked will perish.</a:t>
            </a:r>
          </a:p>
        </p:txBody>
      </p:sp>
      <p:pic>
        <p:nvPicPr>
          <p:cNvPr id="5" name="Picture 4" descr="A yellow sign&#10;&#10;Description automatically generated">
            <a:extLst>
              <a:ext uri="{FF2B5EF4-FFF2-40B4-BE49-F238E27FC236}">
                <a16:creationId xmlns:a16="http://schemas.microsoft.com/office/drawing/2014/main" id="{BEC73B99-9CDE-4306-80E5-4593F3A6D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914" y="2327901"/>
            <a:ext cx="4114286" cy="4546032"/>
          </a:xfrm>
          <a:prstGeom prst="rect">
            <a:avLst/>
          </a:prstGeom>
        </p:spPr>
      </p:pic>
      <p:sp>
        <p:nvSpPr>
          <p:cNvPr id="6" name="TextBox 5">
            <a:extLst>
              <a:ext uri="{FF2B5EF4-FFF2-40B4-BE49-F238E27FC236}">
                <a16:creationId xmlns:a16="http://schemas.microsoft.com/office/drawing/2014/main" id="{D23755E5-3A5F-4F99-BF17-D3EF699850DD}"/>
              </a:ext>
            </a:extLst>
          </p:cNvPr>
          <p:cNvSpPr txBox="1"/>
          <p:nvPr/>
        </p:nvSpPr>
        <p:spPr>
          <a:xfrm>
            <a:off x="8162772" y="2983095"/>
            <a:ext cx="3238757" cy="830997"/>
          </a:xfrm>
          <a:prstGeom prst="rect">
            <a:avLst/>
          </a:prstGeom>
          <a:noFill/>
        </p:spPr>
        <p:txBody>
          <a:bodyPr wrap="square" rtlCol="0">
            <a:spAutoFit/>
          </a:bodyPr>
          <a:lstStyle/>
          <a:p>
            <a:r>
              <a:rPr lang="en-US" sz="4800" b="1" dirty="0">
                <a:effectLst>
                  <a:glow rad="127000">
                    <a:schemeClr val="bg1"/>
                  </a:glow>
                </a:effectLst>
              </a:rPr>
              <a:t>RIGHTEOUS</a:t>
            </a:r>
          </a:p>
        </p:txBody>
      </p:sp>
      <p:sp>
        <p:nvSpPr>
          <p:cNvPr id="8" name="TextBox 7">
            <a:extLst>
              <a:ext uri="{FF2B5EF4-FFF2-40B4-BE49-F238E27FC236}">
                <a16:creationId xmlns:a16="http://schemas.microsoft.com/office/drawing/2014/main" id="{9264DDA5-97BD-43BB-AB29-E2731A6B1A2B}"/>
              </a:ext>
            </a:extLst>
          </p:cNvPr>
          <p:cNvSpPr txBox="1"/>
          <p:nvPr/>
        </p:nvSpPr>
        <p:spPr>
          <a:xfrm>
            <a:off x="1273375" y="2983095"/>
            <a:ext cx="3238757" cy="1569660"/>
          </a:xfrm>
          <a:prstGeom prst="rect">
            <a:avLst/>
          </a:prstGeom>
          <a:noFill/>
        </p:spPr>
        <p:txBody>
          <a:bodyPr wrap="square" rtlCol="0">
            <a:spAutoFit/>
          </a:bodyPr>
          <a:lstStyle/>
          <a:p>
            <a:r>
              <a:rPr lang="en-US" sz="4800" b="1" dirty="0">
                <a:effectLst>
                  <a:glow rad="127000">
                    <a:schemeClr val="bg1"/>
                  </a:glow>
                </a:effectLst>
              </a:rPr>
              <a:t>WICKED</a:t>
            </a:r>
            <a:br>
              <a:rPr lang="en-US" sz="4800" b="1" dirty="0">
                <a:effectLst>
                  <a:glow rad="127000">
                    <a:schemeClr val="bg1"/>
                  </a:glow>
                </a:effectLst>
              </a:rPr>
            </a:br>
            <a:r>
              <a:rPr lang="en-US" sz="4800" b="1" dirty="0">
                <a:effectLst>
                  <a:glow rad="127000">
                    <a:schemeClr val="bg1"/>
                  </a:glow>
                </a:effectLst>
              </a:rPr>
              <a:t> </a:t>
            </a:r>
            <a:r>
              <a:rPr lang="en-US" sz="4800" b="1" dirty="0">
                <a:solidFill>
                  <a:srgbClr val="C00000"/>
                </a:solidFill>
                <a:effectLst>
                  <a:glow rad="127000">
                    <a:schemeClr val="bg1"/>
                  </a:glow>
                </a:effectLst>
              </a:rPr>
              <a:t>PERISH</a:t>
            </a:r>
          </a:p>
        </p:txBody>
      </p:sp>
    </p:spTree>
    <p:extLst>
      <p:ext uri="{BB962C8B-B14F-4D97-AF65-F5344CB8AC3E}">
        <p14:creationId xmlns:p14="http://schemas.microsoft.com/office/powerpoint/2010/main" val="3763254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394830" cy="4732458"/>
          </a:xfrm>
        </p:spPr>
        <p:txBody>
          <a:bodyPr/>
          <a:lstStyle/>
          <a:p>
            <a:r>
              <a:rPr lang="en-US" dirty="0">
                <a:effectLst>
                  <a:glow rad="127000">
                    <a:schemeClr val="bg1"/>
                  </a:glow>
                </a:effectLst>
              </a:rPr>
              <a:t> </a:t>
            </a:r>
            <a:r>
              <a:rPr lang="en-US" baseline="30000" dirty="0">
                <a:effectLst>
                  <a:glow rad="127000">
                    <a:schemeClr val="bg1"/>
                  </a:glow>
                </a:effectLst>
              </a:rPr>
              <a:t>6</a:t>
            </a:r>
            <a:r>
              <a:rPr lang="en-US" dirty="0">
                <a:effectLst>
                  <a:glow rad="127000">
                    <a:schemeClr val="bg1"/>
                  </a:glow>
                </a:effectLst>
              </a:rPr>
              <a:t> for the LORD knows the way of the righteous, but the way of the wicked will perish.</a:t>
            </a:r>
          </a:p>
        </p:txBody>
      </p:sp>
      <p:pic>
        <p:nvPicPr>
          <p:cNvPr id="5" name="Picture 4" descr="A yellow sign&#10;&#10;Description automatically generated">
            <a:extLst>
              <a:ext uri="{FF2B5EF4-FFF2-40B4-BE49-F238E27FC236}">
                <a16:creationId xmlns:a16="http://schemas.microsoft.com/office/drawing/2014/main" id="{BEC73B99-9CDE-4306-80E5-4593F3A6D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914" y="2327901"/>
            <a:ext cx="4114286" cy="4546032"/>
          </a:xfrm>
          <a:prstGeom prst="rect">
            <a:avLst/>
          </a:prstGeom>
        </p:spPr>
      </p:pic>
      <p:sp>
        <p:nvSpPr>
          <p:cNvPr id="6" name="TextBox 5">
            <a:extLst>
              <a:ext uri="{FF2B5EF4-FFF2-40B4-BE49-F238E27FC236}">
                <a16:creationId xmlns:a16="http://schemas.microsoft.com/office/drawing/2014/main" id="{D23755E5-3A5F-4F99-BF17-D3EF699850DD}"/>
              </a:ext>
            </a:extLst>
          </p:cNvPr>
          <p:cNvSpPr txBox="1"/>
          <p:nvPr/>
        </p:nvSpPr>
        <p:spPr>
          <a:xfrm>
            <a:off x="8162772" y="2983095"/>
            <a:ext cx="3238757" cy="1569660"/>
          </a:xfrm>
          <a:prstGeom prst="rect">
            <a:avLst/>
          </a:prstGeom>
          <a:noFill/>
        </p:spPr>
        <p:txBody>
          <a:bodyPr wrap="square" rtlCol="0">
            <a:spAutoFit/>
          </a:bodyPr>
          <a:lstStyle/>
          <a:p>
            <a:r>
              <a:rPr lang="en-US" sz="4800" b="1" dirty="0">
                <a:effectLst>
                  <a:glow rad="127000">
                    <a:schemeClr val="bg1"/>
                  </a:glow>
                </a:effectLst>
              </a:rPr>
              <a:t>RIGHTEOUS</a:t>
            </a:r>
          </a:p>
          <a:p>
            <a:r>
              <a:rPr lang="en-US" sz="4800" b="1" dirty="0">
                <a:solidFill>
                  <a:schemeClr val="bg1"/>
                </a:solidFill>
                <a:effectLst>
                  <a:glow rad="127000">
                    <a:srgbClr val="0054A6"/>
                  </a:glow>
                </a:effectLst>
              </a:rPr>
              <a:t>FLOURISH</a:t>
            </a:r>
          </a:p>
        </p:txBody>
      </p:sp>
      <p:sp>
        <p:nvSpPr>
          <p:cNvPr id="8" name="TextBox 7">
            <a:extLst>
              <a:ext uri="{FF2B5EF4-FFF2-40B4-BE49-F238E27FC236}">
                <a16:creationId xmlns:a16="http://schemas.microsoft.com/office/drawing/2014/main" id="{9264DDA5-97BD-43BB-AB29-E2731A6B1A2B}"/>
              </a:ext>
            </a:extLst>
          </p:cNvPr>
          <p:cNvSpPr txBox="1"/>
          <p:nvPr/>
        </p:nvSpPr>
        <p:spPr>
          <a:xfrm>
            <a:off x="1273375" y="2983095"/>
            <a:ext cx="3238757" cy="1569660"/>
          </a:xfrm>
          <a:prstGeom prst="rect">
            <a:avLst/>
          </a:prstGeom>
          <a:noFill/>
        </p:spPr>
        <p:txBody>
          <a:bodyPr wrap="square" rtlCol="0">
            <a:spAutoFit/>
          </a:bodyPr>
          <a:lstStyle/>
          <a:p>
            <a:r>
              <a:rPr lang="en-US" sz="4800" b="1" dirty="0">
                <a:effectLst>
                  <a:glow rad="127000">
                    <a:schemeClr val="bg1"/>
                  </a:glow>
                </a:effectLst>
              </a:rPr>
              <a:t>WICKED</a:t>
            </a:r>
            <a:br>
              <a:rPr lang="en-US" sz="4800" b="1" dirty="0">
                <a:effectLst>
                  <a:glow rad="127000">
                    <a:schemeClr val="bg1"/>
                  </a:glow>
                </a:effectLst>
              </a:rPr>
            </a:br>
            <a:r>
              <a:rPr lang="en-US" sz="4800" b="1" dirty="0">
                <a:effectLst>
                  <a:glow rad="127000">
                    <a:schemeClr val="bg1"/>
                  </a:glow>
                </a:effectLst>
              </a:rPr>
              <a:t> </a:t>
            </a:r>
            <a:r>
              <a:rPr lang="en-US" sz="4800" b="1" dirty="0">
                <a:solidFill>
                  <a:srgbClr val="C00000"/>
                </a:solidFill>
                <a:effectLst>
                  <a:glow rad="127000">
                    <a:schemeClr val="bg1"/>
                  </a:glow>
                </a:effectLst>
              </a:rPr>
              <a:t>PERISH</a:t>
            </a:r>
          </a:p>
        </p:txBody>
      </p:sp>
    </p:spTree>
    <p:extLst>
      <p:ext uri="{BB962C8B-B14F-4D97-AF65-F5344CB8AC3E}">
        <p14:creationId xmlns:p14="http://schemas.microsoft.com/office/powerpoint/2010/main" val="251139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11" name="Content Placeholder 10">
            <a:extLst>
              <a:ext uri="{FF2B5EF4-FFF2-40B4-BE49-F238E27FC236}">
                <a16:creationId xmlns:a16="http://schemas.microsoft.com/office/drawing/2014/main" id="{9BA487DF-BEC8-4DA6-9950-B9B161D8B9CB}"/>
              </a:ext>
            </a:extLst>
          </p:cNvPr>
          <p:cNvSpPr>
            <a:spLocks noGrp="1"/>
          </p:cNvSpPr>
          <p:nvPr>
            <p:ph idx="1"/>
          </p:nvPr>
        </p:nvSpPr>
        <p:spPr/>
        <p:txBody>
          <a:bodyPr/>
          <a:lstStyle/>
          <a:p>
            <a:pPr algn="ctr"/>
            <a:r>
              <a:rPr lang="en-US" dirty="0">
                <a:effectLst>
                  <a:glow rad="127000">
                    <a:schemeClr val="bg1"/>
                  </a:glow>
                </a:effectLst>
              </a:rPr>
              <a:t>Blessed is the man </a:t>
            </a:r>
            <a:br>
              <a:rPr lang="en-US" dirty="0">
                <a:effectLst>
                  <a:glow rad="127000">
                    <a:schemeClr val="bg1"/>
                  </a:glow>
                </a:effectLst>
              </a:rPr>
            </a:br>
            <a:r>
              <a:rPr lang="en-US" sz="3200" dirty="0">
                <a:effectLst>
                  <a:glow rad="127000">
                    <a:schemeClr val="bg1"/>
                  </a:glow>
                </a:effectLst>
              </a:rPr>
              <a:t>(Psalm 1:1)</a:t>
            </a:r>
            <a:endParaRPr lang="en-US" dirty="0"/>
          </a:p>
        </p:txBody>
      </p:sp>
      <p:pic>
        <p:nvPicPr>
          <p:cNvPr id="14" name="Picture 13" descr="A close up of a blackboard&#10;&#10;Description automatically generated">
            <a:extLst>
              <a:ext uri="{FF2B5EF4-FFF2-40B4-BE49-F238E27FC236}">
                <a16:creationId xmlns:a16="http://schemas.microsoft.com/office/drawing/2014/main" id="{B6D1F5A0-C129-4068-A7A6-D18871A15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87261">
            <a:off x="2157425" y="2032956"/>
            <a:ext cx="8063492" cy="3555555"/>
          </a:xfrm>
          <a:prstGeom prst="rect">
            <a:avLst/>
          </a:prstGeom>
          <a:effectLst>
            <a:outerShdw blurRad="50800" dist="152400" dir="2700000" algn="ctr" rotWithShape="0">
              <a:schemeClr val="tx1">
                <a:alpha val="32000"/>
              </a:schemeClr>
            </a:outerShdw>
          </a:effectLst>
        </p:spPr>
      </p:pic>
    </p:spTree>
    <p:extLst>
      <p:ext uri="{BB962C8B-B14F-4D97-AF65-F5344CB8AC3E}">
        <p14:creationId xmlns:p14="http://schemas.microsoft.com/office/powerpoint/2010/main" val="1876379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F4C593FC-A6FD-4FD6-9722-FAEBF2CE4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effectLst>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3">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pic>
        <p:nvPicPr>
          <p:cNvPr id="3" name="Picture 2" descr="A picture containing plate, sign, food&#10;&#10;Description automatically generated">
            <a:extLst>
              <a:ext uri="{FF2B5EF4-FFF2-40B4-BE49-F238E27FC236}">
                <a16:creationId xmlns:a16="http://schemas.microsoft.com/office/drawing/2014/main" id="{8B7970EE-C265-4074-9563-FB55BE4F5B7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val="0"/>
              </a:ext>
            </a:extLst>
          </a:blip>
          <a:stretch>
            <a:fillRect/>
          </a:stretch>
        </p:blipFill>
        <p:spPr>
          <a:xfrm>
            <a:off x="3305070" y="1931499"/>
            <a:ext cx="5533293" cy="2295221"/>
          </a:xfrm>
          <a:prstGeom prst="rect">
            <a:avLst/>
          </a:prstGeom>
        </p:spPr>
      </p:pic>
    </p:spTree>
    <p:extLst>
      <p:ext uri="{BB962C8B-B14F-4D97-AF65-F5344CB8AC3E}">
        <p14:creationId xmlns:p14="http://schemas.microsoft.com/office/powerpoint/2010/main" val="3373177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able, food, sitting, plate&#10;&#10;Description automatically generated">
            <a:extLst>
              <a:ext uri="{FF2B5EF4-FFF2-40B4-BE49-F238E27FC236}">
                <a16:creationId xmlns:a16="http://schemas.microsoft.com/office/drawing/2014/main" id="{3E081DCC-926B-4C16-AF23-346D4201A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9195084"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6" name="Content Placeholder 5">
            <a:extLst>
              <a:ext uri="{FF2B5EF4-FFF2-40B4-BE49-F238E27FC236}">
                <a16:creationId xmlns:a16="http://schemas.microsoft.com/office/drawing/2014/main" id="{35E78FFA-2AC3-41C1-B53D-1CD329B4D75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23999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sitting, table, laying, food&#10;&#10;Description automatically generated">
            <a:extLst>
              <a:ext uri="{FF2B5EF4-FFF2-40B4-BE49-F238E27FC236}">
                <a16:creationId xmlns:a16="http://schemas.microsoft.com/office/drawing/2014/main" id="{33318F1F-D08E-467B-8273-BDA7554C52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0153" b="6618"/>
          <a:stretch/>
        </p:blipFill>
        <p:spPr>
          <a:xfrm>
            <a:off x="3480112" y="618851"/>
            <a:ext cx="8711888" cy="6239150"/>
          </a:xfrm>
        </p:spPr>
      </p:pic>
      <p:pic>
        <p:nvPicPr>
          <p:cNvPr id="4" name="Picture 3" descr="A picture containing table, food, sitting, plate&#10;&#10;Description automatically generated">
            <a:extLst>
              <a:ext uri="{FF2B5EF4-FFF2-40B4-BE49-F238E27FC236}">
                <a16:creationId xmlns:a16="http://schemas.microsoft.com/office/drawing/2014/main" id="{450B083C-FF86-4AE5-9C04-BD5D917B0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95084"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Tree>
    <p:extLst>
      <p:ext uri="{BB962C8B-B14F-4D97-AF65-F5344CB8AC3E}">
        <p14:creationId xmlns:p14="http://schemas.microsoft.com/office/powerpoint/2010/main" val="103575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11" name="Content Placeholder 10">
            <a:extLst>
              <a:ext uri="{FF2B5EF4-FFF2-40B4-BE49-F238E27FC236}">
                <a16:creationId xmlns:a16="http://schemas.microsoft.com/office/drawing/2014/main" id="{9BA487DF-BEC8-4DA6-9950-B9B161D8B9CB}"/>
              </a:ext>
            </a:extLst>
          </p:cNvPr>
          <p:cNvSpPr>
            <a:spLocks noGrp="1"/>
          </p:cNvSpPr>
          <p:nvPr>
            <p:ph idx="1"/>
          </p:nvPr>
        </p:nvSpPr>
        <p:spPr/>
        <p:txBody>
          <a:bodyPr/>
          <a:lstStyle/>
          <a:p>
            <a:pPr algn="ctr"/>
            <a:r>
              <a:rPr lang="en-US" dirty="0">
                <a:effectLst>
                  <a:glow rad="127000">
                    <a:schemeClr val="bg1"/>
                  </a:glow>
                </a:effectLst>
              </a:rPr>
              <a:t>Blessed is the man </a:t>
            </a:r>
            <a:br>
              <a:rPr lang="en-US" dirty="0">
                <a:effectLst>
                  <a:glow rad="127000">
                    <a:schemeClr val="bg1"/>
                  </a:glow>
                </a:effectLst>
              </a:rPr>
            </a:br>
            <a:r>
              <a:rPr lang="en-US" sz="3200" dirty="0">
                <a:effectLst>
                  <a:glow rad="127000">
                    <a:schemeClr val="bg1"/>
                  </a:glow>
                </a:effectLst>
              </a:rPr>
              <a:t>(Psalm 1:1)</a:t>
            </a:r>
            <a:endParaRPr lang="en-US" dirty="0"/>
          </a:p>
        </p:txBody>
      </p:sp>
    </p:spTree>
    <p:extLst>
      <p:ext uri="{BB962C8B-B14F-4D97-AF65-F5344CB8AC3E}">
        <p14:creationId xmlns:p14="http://schemas.microsoft.com/office/powerpoint/2010/main" val="800483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1842-0D0F-407A-BB24-0196C09D8C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5DA918-A6AE-4F3D-8364-8E349CE4DEB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07544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21771" y="1444505"/>
            <a:ext cx="11952515" cy="4732458"/>
          </a:xfrm>
        </p:spPr>
        <p:txBody>
          <a:bodyPr/>
          <a:lstStyle/>
          <a:p>
            <a:pPr algn="ctr"/>
            <a:endParaRPr lang="en-US" dirty="0">
              <a:effectLst>
                <a:glow rad="127000">
                  <a:schemeClr val="bg1">
                    <a:alpha val="0"/>
                  </a:schemeClr>
                </a:glow>
              </a:effectLst>
            </a:endParaRPr>
          </a:p>
        </p:txBody>
      </p:sp>
    </p:spTree>
    <p:extLst>
      <p:ext uri="{BB962C8B-B14F-4D97-AF65-F5344CB8AC3E}">
        <p14:creationId xmlns:p14="http://schemas.microsoft.com/office/powerpoint/2010/main" val="163894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11" name="Content Placeholder 10">
            <a:extLst>
              <a:ext uri="{FF2B5EF4-FFF2-40B4-BE49-F238E27FC236}">
                <a16:creationId xmlns:a16="http://schemas.microsoft.com/office/drawing/2014/main" id="{9BA487DF-BEC8-4DA6-9950-B9B161D8B9CB}"/>
              </a:ext>
            </a:extLst>
          </p:cNvPr>
          <p:cNvSpPr>
            <a:spLocks noGrp="1"/>
          </p:cNvSpPr>
          <p:nvPr>
            <p:ph idx="1"/>
          </p:nvPr>
        </p:nvSpPr>
        <p:spPr/>
        <p:txBody>
          <a:bodyPr/>
          <a:lstStyle/>
          <a:p>
            <a:endParaRPr lang="en-US"/>
          </a:p>
        </p:txBody>
      </p:sp>
      <p:pic>
        <p:nvPicPr>
          <p:cNvPr id="15" name="Picture 14" descr="A close up of a blackboard&#10;&#10;Description automatically generated">
            <a:extLst>
              <a:ext uri="{FF2B5EF4-FFF2-40B4-BE49-F238E27FC236}">
                <a16:creationId xmlns:a16="http://schemas.microsoft.com/office/drawing/2014/main" id="{276A61E8-B978-4CEE-9EF6-CB4558F9A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87261">
            <a:off x="2157425" y="2032956"/>
            <a:ext cx="8063492" cy="3555555"/>
          </a:xfrm>
          <a:prstGeom prst="rect">
            <a:avLst/>
          </a:prstGeom>
          <a:effectLst>
            <a:outerShdw blurRad="50800" dist="152400" dir="2700000" algn="ctr" rotWithShape="0">
              <a:schemeClr val="tx1">
                <a:alpha val="32000"/>
              </a:schemeClr>
            </a:outerShdw>
          </a:effectLst>
        </p:spPr>
      </p:pic>
    </p:spTree>
    <p:extLst>
      <p:ext uri="{BB962C8B-B14F-4D97-AF65-F5344CB8AC3E}">
        <p14:creationId xmlns:p14="http://schemas.microsoft.com/office/powerpoint/2010/main" val="2991011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11" name="Content Placeholder 10">
            <a:extLst>
              <a:ext uri="{FF2B5EF4-FFF2-40B4-BE49-F238E27FC236}">
                <a16:creationId xmlns:a16="http://schemas.microsoft.com/office/drawing/2014/main" id="{9BA487DF-BEC8-4DA6-9950-B9B161D8B9CB}"/>
              </a:ext>
            </a:extLst>
          </p:cNvPr>
          <p:cNvSpPr>
            <a:spLocks noGrp="1"/>
          </p:cNvSpPr>
          <p:nvPr>
            <p:ph idx="1"/>
          </p:nvPr>
        </p:nvSpPr>
        <p:spPr/>
        <p:txBody>
          <a:bodyPr/>
          <a:lstStyle/>
          <a:p>
            <a:pPr algn="ctr"/>
            <a:r>
              <a:rPr lang="en-US" dirty="0">
                <a:effectLst>
                  <a:glow rad="127000">
                    <a:schemeClr val="bg1"/>
                  </a:glow>
                </a:effectLst>
              </a:rPr>
              <a:t>And God blessed them </a:t>
            </a:r>
            <a:br>
              <a:rPr lang="en-US" dirty="0">
                <a:effectLst>
                  <a:glow rad="127000">
                    <a:schemeClr val="bg1"/>
                  </a:glow>
                </a:effectLst>
              </a:rPr>
            </a:br>
            <a:r>
              <a:rPr lang="en-US" sz="3200" dirty="0">
                <a:effectLst>
                  <a:glow rad="127000">
                    <a:schemeClr val="bg1"/>
                  </a:glow>
                </a:effectLst>
              </a:rPr>
              <a:t>(Genesis 1:22) </a:t>
            </a:r>
            <a:endParaRPr lang="en-US" dirty="0">
              <a:effectLst>
                <a:glow rad="127000">
                  <a:schemeClr val="bg1"/>
                </a:glow>
              </a:effectLst>
            </a:endParaRPr>
          </a:p>
          <a:p>
            <a:pPr algn="ctr"/>
            <a:endParaRPr lang="en-US" dirty="0"/>
          </a:p>
        </p:txBody>
      </p:sp>
      <p:pic>
        <p:nvPicPr>
          <p:cNvPr id="14" name="Picture 13" descr="A close up of a blackboard&#10;&#10;Description automatically generated">
            <a:extLst>
              <a:ext uri="{FF2B5EF4-FFF2-40B4-BE49-F238E27FC236}">
                <a16:creationId xmlns:a16="http://schemas.microsoft.com/office/drawing/2014/main" id="{B6D1F5A0-C129-4068-A7A6-D18871A15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87261">
            <a:off x="2157425" y="2032956"/>
            <a:ext cx="8063492" cy="3555555"/>
          </a:xfrm>
          <a:prstGeom prst="rect">
            <a:avLst/>
          </a:prstGeom>
          <a:effectLst>
            <a:outerShdw blurRad="50800" dist="152400" dir="2700000" algn="ctr" rotWithShape="0">
              <a:schemeClr val="tx1">
                <a:alpha val="32000"/>
              </a:schemeClr>
            </a:outerShdw>
          </a:effectLst>
        </p:spPr>
      </p:pic>
    </p:spTree>
    <p:extLst>
      <p:ext uri="{BB962C8B-B14F-4D97-AF65-F5344CB8AC3E}">
        <p14:creationId xmlns:p14="http://schemas.microsoft.com/office/powerpoint/2010/main" val="189166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table, building, standing&#10;&#10;Description automatically generated">
            <a:extLst>
              <a:ext uri="{FF2B5EF4-FFF2-40B4-BE49-F238E27FC236}">
                <a16:creationId xmlns:a16="http://schemas.microsoft.com/office/drawing/2014/main" id="{5CBA1227-7702-43A8-A703-6AF464E45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488" y="0"/>
            <a:ext cx="5377512"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569758" cy="4732458"/>
          </a:xfrm>
        </p:spPr>
        <p:txBody>
          <a:bodyPr/>
          <a:lstStyle/>
          <a:p>
            <a:r>
              <a:rPr lang="en-US" dirty="0">
                <a:effectLst>
                  <a:glow rad="127000">
                    <a:schemeClr val="bg1"/>
                  </a:glow>
                </a:effectLst>
              </a:rPr>
              <a:t>Sin came into the world through one man, and death through sin, and so </a:t>
            </a:r>
            <a:r>
              <a:rPr lang="en-US" dirty="0">
                <a:solidFill>
                  <a:srgbClr val="C00000"/>
                </a:solidFill>
                <a:effectLst>
                  <a:glow rad="127000">
                    <a:schemeClr val="bg1"/>
                  </a:glow>
                </a:effectLst>
              </a:rPr>
              <a:t>death spread to all men</a:t>
            </a:r>
            <a:r>
              <a:rPr lang="en-US" dirty="0">
                <a:effectLst>
                  <a:glow rad="127000">
                    <a:schemeClr val="bg1"/>
                  </a:glow>
                </a:effectLst>
              </a:rPr>
              <a:t> because all sinned-- </a:t>
            </a:r>
            <a:r>
              <a:rPr lang="en-US" sz="3200" dirty="0">
                <a:effectLst>
                  <a:glow rad="127000">
                    <a:schemeClr val="bg1"/>
                  </a:glow>
                </a:effectLst>
              </a:rPr>
              <a:t>(Romans 5:12)</a:t>
            </a:r>
            <a:endParaRPr lang="en-US" dirty="0">
              <a:effectLst>
                <a:glow rad="127000">
                  <a:schemeClr val="bg1"/>
                </a:glow>
              </a:effectLst>
            </a:endParaRPr>
          </a:p>
        </p:txBody>
      </p:sp>
    </p:spTree>
    <p:extLst>
      <p:ext uri="{BB962C8B-B14F-4D97-AF65-F5344CB8AC3E}">
        <p14:creationId xmlns:p14="http://schemas.microsoft.com/office/powerpoint/2010/main" val="896464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lack, sitting, bird, standing&#10;&#10;Description automatically generated">
            <a:extLst>
              <a:ext uri="{FF2B5EF4-FFF2-40B4-BE49-F238E27FC236}">
                <a16:creationId xmlns:a16="http://schemas.microsoft.com/office/drawing/2014/main" id="{89203C5D-80FC-4FFA-B1BA-481C3855C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756" y="0"/>
            <a:ext cx="993763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255281" cy="4732458"/>
          </a:xfrm>
        </p:spPr>
        <p:txBody>
          <a:bodyPr/>
          <a:lstStyle/>
          <a:p>
            <a:r>
              <a:rPr lang="en-US" dirty="0">
                <a:effectLst>
                  <a:glow rad="127000">
                    <a:schemeClr val="bg1"/>
                  </a:glow>
                </a:effectLst>
              </a:rPr>
              <a:t>I came that they may </a:t>
            </a:r>
            <a:r>
              <a:rPr lang="en-US" dirty="0">
                <a:solidFill>
                  <a:srgbClr val="C00000"/>
                </a:solidFill>
                <a:effectLst>
                  <a:glow rad="127000">
                    <a:schemeClr val="bg1"/>
                  </a:glow>
                </a:effectLst>
              </a:rPr>
              <a:t>have life and have it abundantly </a:t>
            </a:r>
            <a:r>
              <a:rPr lang="en-US" dirty="0">
                <a:effectLst>
                  <a:glow rad="127000">
                    <a:schemeClr val="bg1"/>
                  </a:glow>
                </a:effectLst>
              </a:rPr>
              <a:t>… and I lay down my life for the sheep. </a:t>
            </a:r>
            <a:r>
              <a:rPr lang="en-US" sz="3200" dirty="0">
                <a:effectLst>
                  <a:glow rad="127000">
                    <a:schemeClr val="bg1"/>
                  </a:glow>
                </a:effectLst>
              </a:rPr>
              <a:t>(John 10:10, 15)</a:t>
            </a:r>
            <a:endParaRPr lang="en-US" dirty="0">
              <a:effectLst>
                <a:glow rad="127000">
                  <a:schemeClr val="bg1"/>
                </a:glow>
              </a:effectLst>
            </a:endParaRPr>
          </a:p>
        </p:txBody>
      </p:sp>
    </p:spTree>
    <p:extLst>
      <p:ext uri="{BB962C8B-B14F-4D97-AF65-F5344CB8AC3E}">
        <p14:creationId xmlns:p14="http://schemas.microsoft.com/office/powerpoint/2010/main" val="3495731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69015" cy="4732458"/>
          </a:xfrm>
        </p:spPr>
        <p:txBody>
          <a:bodyPr/>
          <a:lstStyle/>
          <a:p>
            <a:pPr algn="ctr"/>
            <a:r>
              <a:rPr lang="en-US" dirty="0">
                <a:effectLst>
                  <a:glow rad="127000">
                    <a:schemeClr val="bg1"/>
                  </a:glow>
                </a:effectLst>
              </a:rPr>
              <a:t>Psalm 1</a:t>
            </a:r>
          </a:p>
          <a:p>
            <a:r>
              <a:rPr lang="en-US" baseline="30000" dirty="0">
                <a:effectLst>
                  <a:glow rad="127000">
                    <a:schemeClr val="bg1"/>
                  </a:glow>
                </a:effectLst>
              </a:rPr>
              <a:t> 1</a:t>
            </a:r>
            <a:r>
              <a:rPr lang="en-US" dirty="0">
                <a:effectLst>
                  <a:glow rad="127000">
                    <a:schemeClr val="bg1"/>
                  </a:glow>
                </a:effectLst>
              </a:rPr>
              <a:t> Blessed is the man who walks </a:t>
            </a:r>
            <a:r>
              <a:rPr lang="en-US" dirty="0">
                <a:solidFill>
                  <a:srgbClr val="C00000"/>
                </a:solidFill>
                <a:effectLst>
                  <a:glow rad="127000">
                    <a:schemeClr val="bg1"/>
                  </a:glow>
                </a:effectLst>
              </a:rPr>
              <a:t>not</a:t>
            </a:r>
            <a:r>
              <a:rPr lang="en-US" dirty="0">
                <a:effectLst>
                  <a:glow rad="127000">
                    <a:schemeClr val="bg1"/>
                  </a:glow>
                </a:effectLst>
              </a:rPr>
              <a:t> in the counsel of the wicked, </a:t>
            </a:r>
            <a:r>
              <a:rPr lang="en-US" dirty="0">
                <a:solidFill>
                  <a:srgbClr val="C00000"/>
                </a:solidFill>
                <a:effectLst>
                  <a:glow rad="127000">
                    <a:schemeClr val="bg1"/>
                  </a:glow>
                </a:effectLst>
              </a:rPr>
              <a:t>nor</a:t>
            </a:r>
            <a:r>
              <a:rPr lang="en-US" dirty="0">
                <a:effectLst>
                  <a:glow rad="127000">
                    <a:schemeClr val="bg1"/>
                  </a:glow>
                </a:effectLst>
              </a:rPr>
              <a:t> stands in the way of sinners, </a:t>
            </a:r>
            <a:r>
              <a:rPr lang="en-US" dirty="0">
                <a:solidFill>
                  <a:srgbClr val="C00000"/>
                </a:solidFill>
                <a:effectLst>
                  <a:glow rad="127000">
                    <a:schemeClr val="bg1"/>
                  </a:glow>
                </a:effectLst>
              </a:rPr>
              <a:t>nor</a:t>
            </a:r>
            <a:r>
              <a:rPr lang="en-US" dirty="0">
                <a:effectLst>
                  <a:glow rad="127000">
                    <a:schemeClr val="bg1"/>
                  </a:glow>
                </a:effectLst>
              </a:rPr>
              <a:t> sits in the seat of scoffers.</a:t>
            </a:r>
          </a:p>
        </p:txBody>
      </p:sp>
      <p:sp>
        <p:nvSpPr>
          <p:cNvPr id="7" name="&quot;Not Allowed&quot; Symbol 6">
            <a:extLst>
              <a:ext uri="{FF2B5EF4-FFF2-40B4-BE49-F238E27FC236}">
                <a16:creationId xmlns:a16="http://schemas.microsoft.com/office/drawing/2014/main" id="{56377E49-B90B-445E-8B88-839A8B1F7403}"/>
              </a:ext>
            </a:extLst>
          </p:cNvPr>
          <p:cNvSpPr/>
          <p:nvPr/>
        </p:nvSpPr>
        <p:spPr>
          <a:xfrm>
            <a:off x="7826829" y="2231571"/>
            <a:ext cx="3810000" cy="3570515"/>
          </a:xfrm>
          <a:prstGeom prst="noSmoking">
            <a:avLst>
              <a:gd name="adj" fmla="val 10714"/>
            </a:avLst>
          </a:prstGeom>
          <a:solidFill>
            <a:srgbClr val="C00000"/>
          </a:solidFill>
          <a:ln>
            <a:solidFill>
              <a:schemeClr val="bg1"/>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0577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a:t>
            </a:r>
            <a:r>
              <a:rPr lang="en-US" dirty="0">
                <a:solidFill>
                  <a:schemeClr val="bg1"/>
                </a:solidFill>
                <a:effectLst>
                  <a:glow rad="190500">
                    <a:srgbClr val="0054A6"/>
                  </a:glow>
                </a:effectLst>
              </a:rPr>
              <a:t>BLESSES ME</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7069015" cy="4732458"/>
          </a:xfrm>
        </p:spPr>
        <p:txBody>
          <a:bodyPr/>
          <a:lstStyle/>
          <a:p>
            <a:pPr algn="ctr"/>
            <a:r>
              <a:rPr lang="en-US" dirty="0">
                <a:effectLst>
                  <a:glow rad="127000">
                    <a:schemeClr val="bg1"/>
                  </a:glow>
                </a:effectLst>
              </a:rPr>
              <a:t>Psalm 1</a:t>
            </a:r>
          </a:p>
          <a:p>
            <a:r>
              <a:rPr lang="en-US" baseline="30000" dirty="0">
                <a:effectLst>
                  <a:glow rad="127000">
                    <a:schemeClr val="bg1"/>
                  </a:glow>
                </a:effectLst>
              </a:rPr>
              <a:t> 1</a:t>
            </a:r>
            <a:r>
              <a:rPr lang="en-US" dirty="0">
                <a:effectLst>
                  <a:glow rad="127000">
                    <a:schemeClr val="bg1"/>
                  </a:glow>
                </a:effectLst>
              </a:rPr>
              <a:t> Blessed is the man who walks not in the counsel of the wicked, nor stands in the way of sinners, nor sits in the seat of scoffers.</a:t>
            </a:r>
          </a:p>
        </p:txBody>
      </p:sp>
    </p:spTree>
    <p:extLst>
      <p:ext uri="{BB962C8B-B14F-4D97-AF65-F5344CB8AC3E}">
        <p14:creationId xmlns:p14="http://schemas.microsoft.com/office/powerpoint/2010/main" val="857272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845</TotalTime>
  <Words>1477</Words>
  <Application>Microsoft Office PowerPoint</Application>
  <PresentationFormat>Widescreen</PresentationFormat>
  <Paragraphs>111</Paragraphs>
  <Slides>29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Posterama</vt:lpstr>
      <vt:lpstr>Pristina</vt:lpstr>
      <vt:lpstr>Symbol</vt:lpstr>
      <vt:lpstr>Office Theme</vt:lpstr>
      <vt:lpstr>PowerPoint Presentation</vt:lpstr>
      <vt:lpstr>PowerPoint Presentation</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Because He BLESSES ME</vt:lpstr>
      <vt:lpstr>PowerPoint Presentation</vt:lpstr>
      <vt:lpstr>Because He BLESSES ME</vt:lpstr>
      <vt:lpstr>Because He BLESSES ME</vt:lpstr>
      <vt:lpstr>Because He BLESSES 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73</cp:revision>
  <dcterms:created xsi:type="dcterms:W3CDTF">2020-03-19T13:50:31Z</dcterms:created>
  <dcterms:modified xsi:type="dcterms:W3CDTF">2021-07-16T22:34:20Z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