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303" r:id="rId5"/>
    <p:sldId id="299" r:id="rId6"/>
    <p:sldId id="320" r:id="rId7"/>
    <p:sldId id="322" r:id="rId8"/>
    <p:sldId id="341" r:id="rId9"/>
    <p:sldId id="323" r:id="rId10"/>
    <p:sldId id="324" r:id="rId11"/>
    <p:sldId id="325" r:id="rId12"/>
    <p:sldId id="326" r:id="rId13"/>
    <p:sldId id="327" r:id="rId14"/>
    <p:sldId id="328" r:id="rId15"/>
    <p:sldId id="330" r:id="rId16"/>
    <p:sldId id="331" r:id="rId17"/>
    <p:sldId id="332" r:id="rId18"/>
    <p:sldId id="333" r:id="rId19"/>
    <p:sldId id="334" r:id="rId20"/>
    <p:sldId id="335" r:id="rId21"/>
    <p:sldId id="342" r:id="rId22"/>
    <p:sldId id="329" r:id="rId23"/>
    <p:sldId id="336" r:id="rId24"/>
    <p:sldId id="337" r:id="rId25"/>
    <p:sldId id="338" r:id="rId26"/>
    <p:sldId id="339" r:id="rId27"/>
    <p:sldId id="34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EFE"/>
    <a:srgbClr val="800000"/>
    <a:srgbClr val="F2F5F8"/>
    <a:srgbClr val="E1E8EF"/>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12" autoAdjust="0"/>
  </p:normalViewPr>
  <p:slideViewPr>
    <p:cSldViewPr snapToGrid="0">
      <p:cViewPr varScale="1">
        <p:scale>
          <a:sx n="70" d="100"/>
          <a:sy n="70" d="100"/>
        </p:scale>
        <p:origin x="10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97139877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close up of a stone wall&#10;&#10;Description automatically generated">
            <a:extLst>
              <a:ext uri="{FF2B5EF4-FFF2-40B4-BE49-F238E27FC236}">
                <a16:creationId xmlns:a16="http://schemas.microsoft.com/office/drawing/2014/main" id="{52153DAA-A3CE-4A95-9E91-4FDE0388D98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500"/>
                    </a14:imgEffect>
                  </a14:imgLayer>
                </a14:imgProps>
              </a:ext>
              <a:ext uri="{28A0092B-C50C-407E-A947-70E740481C1C}">
                <a14:useLocalDpi xmlns:a14="http://schemas.microsoft.com/office/drawing/2010/main" val="0"/>
              </a:ext>
            </a:extLst>
          </a:blip>
          <a:srcRect l="6130" t="6549"/>
          <a:stretch/>
        </p:blipFill>
        <p:spPr>
          <a:xfrm>
            <a:off x="0" y="-1"/>
            <a:ext cx="12192000" cy="6858001"/>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man, riding, standing, water&#10;&#10;Description automatically generated">
            <a:extLst>
              <a:ext uri="{FF2B5EF4-FFF2-40B4-BE49-F238E27FC236}">
                <a16:creationId xmlns:a16="http://schemas.microsoft.com/office/drawing/2014/main" id="{CC3D78D9-E719-474B-B3B8-603C754A2311}"/>
              </a:ext>
            </a:extLst>
          </p:cNvPr>
          <p:cNvPicPr>
            <a:picLocks noChangeAspect="1"/>
          </p:cNvPicPr>
          <p:nvPr userDrawn="1"/>
        </p:nvPicPr>
        <p:blipFill rotWithShape="1">
          <a:blip r:embed="rId13">
            <a:extLst>
              <a:ext uri="{BEBA8EAE-BF5A-486C-A8C5-ECC9F3942E4B}">
                <a14:imgProps xmlns:a14="http://schemas.microsoft.com/office/drawing/2010/main">
                  <a14:imgLayer r:embed="rId14">
                    <a14:imgEffect>
                      <a14:colorTemperature colorTemp="11200"/>
                    </a14:imgEffect>
                  </a14:imgLayer>
                </a14:imgProps>
              </a:ext>
              <a:ext uri="{28A0092B-C50C-407E-A947-70E740481C1C}">
                <a14:useLocalDpi xmlns:a14="http://schemas.microsoft.com/office/drawing/2010/main" val="0"/>
              </a:ext>
            </a:extLst>
          </a:blip>
          <a:srcRect l="6131" t="6549"/>
          <a:stretch/>
        </p:blipFill>
        <p:spPr>
          <a:xfrm>
            <a:off x="0" y="-1"/>
            <a:ext cx="12192000" cy="6858001"/>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0054A6"/>
          </a:solidFill>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grpSp>
        <p:nvGrpSpPr>
          <p:cNvPr id="7" name="Group 6">
            <a:extLst>
              <a:ext uri="{FF2B5EF4-FFF2-40B4-BE49-F238E27FC236}">
                <a16:creationId xmlns:a16="http://schemas.microsoft.com/office/drawing/2014/main" id="{377E2E83-0E86-4F92-A799-775126BE4A3A}"/>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03482F4A-3678-4121-B0B3-DA7606518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57054BC7-01B8-4318-8921-06218B0C4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175948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pic>
        <p:nvPicPr>
          <p:cNvPr id="1026" name="Picture 2">
            <a:extLst>
              <a:ext uri="{FF2B5EF4-FFF2-40B4-BE49-F238E27FC236}">
                <a16:creationId xmlns:a16="http://schemas.microsoft.com/office/drawing/2014/main" id="{F57C5528-6D0E-402C-BBC9-6B519902D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575" y="1444505"/>
            <a:ext cx="9750849" cy="49780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a:extLst>
              <a:ext uri="{FF2B5EF4-FFF2-40B4-BE49-F238E27FC236}">
                <a16:creationId xmlns:a16="http://schemas.microsoft.com/office/drawing/2014/main" id="{57EA6429-5124-4494-B4E1-10DB9964A9F8}"/>
              </a:ext>
            </a:extLst>
          </p:cNvPr>
          <p:cNvPicPr>
            <a:picLocks noChangeAspect="1"/>
          </p:cNvPicPr>
          <p:nvPr/>
        </p:nvPicPr>
        <p:blipFill rotWithShape="1">
          <a:blip r:embed="rId3"/>
          <a:srcRect l="10011" t="22222" r="58304" b="21389"/>
          <a:stretch/>
        </p:blipFill>
        <p:spPr>
          <a:xfrm>
            <a:off x="1449175" y="3407228"/>
            <a:ext cx="4567158" cy="2775858"/>
          </a:xfrm>
          <a:prstGeom prst="rect">
            <a:avLst/>
          </a:prstGeom>
        </p:spPr>
      </p:pic>
      <p:sp>
        <p:nvSpPr>
          <p:cNvPr id="9" name="TextBox 8">
            <a:extLst>
              <a:ext uri="{FF2B5EF4-FFF2-40B4-BE49-F238E27FC236}">
                <a16:creationId xmlns:a16="http://schemas.microsoft.com/office/drawing/2014/main" id="{91BA1DA2-862F-435C-BE06-3D5126608AB0}"/>
              </a:ext>
            </a:extLst>
          </p:cNvPr>
          <p:cNvSpPr txBox="1"/>
          <p:nvPr/>
        </p:nvSpPr>
        <p:spPr>
          <a:xfrm>
            <a:off x="1586757" y="2770068"/>
            <a:ext cx="4291993" cy="461665"/>
          </a:xfrm>
          <a:prstGeom prst="rect">
            <a:avLst/>
          </a:prstGeom>
          <a:solidFill>
            <a:schemeClr val="bg1"/>
          </a:solidFill>
        </p:spPr>
        <p:txBody>
          <a:bodyPr wrap="square" rtlCol="0">
            <a:spAutoFit/>
          </a:bodyPr>
          <a:lstStyle/>
          <a:p>
            <a:r>
              <a:rPr lang="en-US" sz="2400" dirty="0">
                <a:latin typeface="Arial Black" panose="020B0A04020102020204" pitchFamily="34" charset="0"/>
              </a:rPr>
              <a:t>MY HOPE: FRI, APRIL 24</a:t>
            </a:r>
          </a:p>
        </p:txBody>
      </p:sp>
      <p:sp>
        <p:nvSpPr>
          <p:cNvPr id="14" name="Rectangle 13">
            <a:extLst>
              <a:ext uri="{FF2B5EF4-FFF2-40B4-BE49-F238E27FC236}">
                <a16:creationId xmlns:a16="http://schemas.microsoft.com/office/drawing/2014/main" id="{32EBF3CE-C25F-4B44-984C-83A653F8C8FC}"/>
              </a:ext>
            </a:extLst>
          </p:cNvPr>
          <p:cNvSpPr/>
          <p:nvPr/>
        </p:nvSpPr>
        <p:spPr>
          <a:xfrm>
            <a:off x="6204857" y="2770068"/>
            <a:ext cx="3951514" cy="179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C25B5E-72E3-417D-AA02-88C4E6B0ACD3}"/>
              </a:ext>
            </a:extLst>
          </p:cNvPr>
          <p:cNvSpPr/>
          <p:nvPr/>
        </p:nvSpPr>
        <p:spPr>
          <a:xfrm>
            <a:off x="6175669" y="4705176"/>
            <a:ext cx="3951514" cy="179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898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a:xfrm>
            <a:off x="398585" y="1444505"/>
            <a:ext cx="11347938" cy="4732458"/>
          </a:xfrm>
        </p:spPr>
        <p:txBody>
          <a:bodyPr/>
          <a:lstStyle/>
          <a:p>
            <a:r>
              <a:rPr lang="en-US" baseline="30000" dirty="0"/>
              <a:t>18</a:t>
            </a:r>
            <a:r>
              <a:rPr lang="en-US" dirty="0"/>
              <a:t> "Come now, </a:t>
            </a:r>
            <a:r>
              <a:rPr lang="en-US" dirty="0">
                <a:solidFill>
                  <a:srgbClr val="C00000"/>
                </a:solidFill>
              </a:rPr>
              <a:t>let us reason together</a:t>
            </a:r>
            <a:r>
              <a:rPr lang="en-US" dirty="0"/>
              <a:t>, says the LORD:</a:t>
            </a:r>
            <a:br>
              <a:rPr lang="en-US" dirty="0"/>
            </a:br>
            <a:r>
              <a:rPr lang="en-US" dirty="0">
                <a:solidFill>
                  <a:srgbClr val="C00000"/>
                </a:solidFill>
              </a:rPr>
              <a:t>though your sins </a:t>
            </a:r>
            <a:r>
              <a:rPr lang="en-US" dirty="0"/>
              <a:t>…</a:t>
            </a:r>
            <a:endParaRPr lang="en-US" sz="4800" baseline="30000" dirty="0">
              <a:effectLst>
                <a:glow rad="127000">
                  <a:schemeClr val="bg1"/>
                </a:glow>
              </a:effectLst>
            </a:endParaRPr>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spTree>
    <p:extLst>
      <p:ext uri="{BB962C8B-B14F-4D97-AF65-F5344CB8AC3E}">
        <p14:creationId xmlns:p14="http://schemas.microsoft.com/office/powerpoint/2010/main" val="978617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a:xfrm>
            <a:off x="398585" y="1444505"/>
            <a:ext cx="11347938" cy="4732458"/>
          </a:xfrm>
        </p:spPr>
        <p:txBody>
          <a:bodyPr/>
          <a:lstStyle/>
          <a:p>
            <a:pPr algn="ctr"/>
            <a:r>
              <a:rPr lang="en-US" sz="4800" dirty="0">
                <a:effectLst>
                  <a:glow rad="127000">
                    <a:schemeClr val="bg1"/>
                  </a:glow>
                </a:effectLst>
              </a:rPr>
              <a:t>HOLINESS AND JUSTICE</a:t>
            </a:r>
          </a:p>
          <a:p>
            <a:pPr algn="ctr"/>
            <a:endParaRPr lang="en-US" sz="4800" dirty="0">
              <a:effectLst>
                <a:glow rad="127000">
                  <a:schemeClr val="bg1"/>
                </a:glow>
              </a:effectLst>
            </a:endParaRPr>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spTree>
    <p:extLst>
      <p:ext uri="{BB962C8B-B14F-4D97-AF65-F5344CB8AC3E}">
        <p14:creationId xmlns:p14="http://schemas.microsoft.com/office/powerpoint/2010/main" val="4211148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a:xfrm>
            <a:off x="398585" y="1444505"/>
            <a:ext cx="11347938" cy="4732458"/>
          </a:xfrm>
        </p:spPr>
        <p:txBody>
          <a:bodyPr/>
          <a:lstStyle/>
          <a:p>
            <a:pPr algn="ctr"/>
            <a:r>
              <a:rPr lang="en-US" sz="4800" dirty="0">
                <a:effectLst>
                  <a:glow rad="127000">
                    <a:schemeClr val="bg1"/>
                  </a:glow>
                </a:effectLst>
              </a:rPr>
              <a:t>“BE PERFECT” “BE HOLY”</a:t>
            </a:r>
          </a:p>
          <a:p>
            <a:pPr algn="ctr"/>
            <a:endParaRPr lang="en-US" sz="4800" dirty="0">
              <a:effectLst>
                <a:glow rad="127000">
                  <a:schemeClr val="bg1"/>
                </a:glow>
              </a:effectLst>
            </a:endParaRPr>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cxnSp>
        <p:nvCxnSpPr>
          <p:cNvPr id="4" name="Straight Connector 3">
            <a:extLst>
              <a:ext uri="{FF2B5EF4-FFF2-40B4-BE49-F238E27FC236}">
                <a16:creationId xmlns:a16="http://schemas.microsoft.com/office/drawing/2014/main" id="{D4C04B74-258A-44CF-993D-6B1B5BF25516}"/>
              </a:ext>
            </a:extLst>
          </p:cNvPr>
          <p:cNvCxnSpPr/>
          <p:nvPr/>
        </p:nvCxnSpPr>
        <p:spPr>
          <a:xfrm>
            <a:off x="195943" y="2307771"/>
            <a:ext cx="11691257" cy="0"/>
          </a:xfrm>
          <a:prstGeom prst="line">
            <a:avLst/>
          </a:prstGeom>
          <a:ln w="76200">
            <a:solidFill>
              <a:schemeClr val="tx1"/>
            </a:solidFill>
          </a:ln>
          <a:effectLst>
            <a:glow rad="1270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049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a:xfrm>
            <a:off x="398585" y="1444505"/>
            <a:ext cx="11347938" cy="4732458"/>
          </a:xfrm>
        </p:spPr>
        <p:txBody>
          <a:bodyPr/>
          <a:lstStyle/>
          <a:p>
            <a:pPr algn="ctr"/>
            <a:r>
              <a:rPr lang="en-US" sz="4800" dirty="0">
                <a:effectLst>
                  <a:glow rad="127000">
                    <a:schemeClr val="bg1"/>
                  </a:glow>
                </a:effectLst>
              </a:rPr>
              <a:t>“BE PERFECT” “BE HOLY”</a:t>
            </a:r>
          </a:p>
          <a:p>
            <a:pPr algn="ctr"/>
            <a:endParaRPr lang="en-US" sz="4800" dirty="0">
              <a:effectLst>
                <a:glow rad="127000">
                  <a:schemeClr val="bg1"/>
                </a:glow>
              </a:effectLst>
            </a:endParaRPr>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cxnSp>
        <p:nvCxnSpPr>
          <p:cNvPr id="4" name="Straight Connector 3">
            <a:extLst>
              <a:ext uri="{FF2B5EF4-FFF2-40B4-BE49-F238E27FC236}">
                <a16:creationId xmlns:a16="http://schemas.microsoft.com/office/drawing/2014/main" id="{D4C04B74-258A-44CF-993D-6B1B5BF25516}"/>
              </a:ext>
            </a:extLst>
          </p:cNvPr>
          <p:cNvCxnSpPr/>
          <p:nvPr/>
        </p:nvCxnSpPr>
        <p:spPr>
          <a:xfrm>
            <a:off x="195943" y="2307771"/>
            <a:ext cx="11691257" cy="0"/>
          </a:xfrm>
          <a:prstGeom prst="line">
            <a:avLst/>
          </a:prstGeom>
          <a:ln w="76200">
            <a:solidFill>
              <a:schemeClr val="tx1"/>
            </a:solidFill>
          </a:ln>
          <a:effectLst>
            <a:glow rad="127000">
              <a:schemeClr val="bg1"/>
            </a:glow>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4D968F9-4D3C-4F25-B51C-3188E373A37B}"/>
              </a:ext>
            </a:extLst>
          </p:cNvPr>
          <p:cNvSpPr txBox="1"/>
          <p:nvPr/>
        </p:nvSpPr>
        <p:spPr>
          <a:xfrm>
            <a:off x="1540328" y="5741220"/>
            <a:ext cx="9606643" cy="707886"/>
          </a:xfrm>
          <a:prstGeom prst="rect">
            <a:avLst/>
          </a:prstGeom>
          <a:noFill/>
          <a:effectLst>
            <a:glow rad="127000">
              <a:schemeClr val="bg1"/>
            </a:glow>
          </a:effectLst>
        </p:spPr>
        <p:txBody>
          <a:bodyPr wrap="square" rtlCol="0">
            <a:spAutoFit/>
          </a:bodyPr>
          <a:lstStyle/>
          <a:p>
            <a:r>
              <a:rPr lang="en-US" sz="4000" b="1" dirty="0">
                <a:solidFill>
                  <a:schemeClr val="tx1">
                    <a:alpha val="0"/>
                  </a:schemeClr>
                </a:solidFill>
              </a:rPr>
              <a:t>all have sinned and </a:t>
            </a:r>
            <a:r>
              <a:rPr lang="en-US" sz="4000" b="1" dirty="0"/>
              <a:t>fall short </a:t>
            </a:r>
            <a:r>
              <a:rPr lang="en-US" sz="3200" b="1" dirty="0"/>
              <a:t>(Romans 3:23)</a:t>
            </a:r>
            <a:endParaRPr lang="en-US" sz="4000" b="1" dirty="0"/>
          </a:p>
        </p:txBody>
      </p:sp>
      <p:sp>
        <p:nvSpPr>
          <p:cNvPr id="9" name="Freeform: Shape 8">
            <a:extLst>
              <a:ext uri="{FF2B5EF4-FFF2-40B4-BE49-F238E27FC236}">
                <a16:creationId xmlns:a16="http://schemas.microsoft.com/office/drawing/2014/main" id="{B311823A-97D7-40DF-9401-9BB245D3DEE2}"/>
              </a:ext>
            </a:extLst>
          </p:cNvPr>
          <p:cNvSpPr/>
          <p:nvPr/>
        </p:nvSpPr>
        <p:spPr>
          <a:xfrm>
            <a:off x="587828" y="2852057"/>
            <a:ext cx="9448800" cy="2819400"/>
          </a:xfrm>
          <a:custGeom>
            <a:avLst/>
            <a:gdLst>
              <a:gd name="connsiteX0" fmla="*/ 0 w 10624457"/>
              <a:gd name="connsiteY0" fmla="*/ 3592286 h 3592286"/>
              <a:gd name="connsiteX1" fmla="*/ 1828800 w 10624457"/>
              <a:gd name="connsiteY1" fmla="*/ 489857 h 3592286"/>
              <a:gd name="connsiteX2" fmla="*/ 2971800 w 10624457"/>
              <a:gd name="connsiteY2" fmla="*/ 1545772 h 3592286"/>
              <a:gd name="connsiteX3" fmla="*/ 3526971 w 10624457"/>
              <a:gd name="connsiteY3" fmla="*/ 870857 h 3592286"/>
              <a:gd name="connsiteX4" fmla="*/ 4201886 w 10624457"/>
              <a:gd name="connsiteY4" fmla="*/ 1817914 h 3592286"/>
              <a:gd name="connsiteX5" fmla="*/ 4898571 w 10624457"/>
              <a:gd name="connsiteY5" fmla="*/ 2819400 h 3592286"/>
              <a:gd name="connsiteX6" fmla="*/ 6085114 w 10624457"/>
              <a:gd name="connsiteY6" fmla="*/ 0 h 3592286"/>
              <a:gd name="connsiteX7" fmla="*/ 7010400 w 10624457"/>
              <a:gd name="connsiteY7" fmla="*/ 1556657 h 3592286"/>
              <a:gd name="connsiteX8" fmla="*/ 8425543 w 10624457"/>
              <a:gd name="connsiteY8" fmla="*/ 1534886 h 3592286"/>
              <a:gd name="connsiteX9" fmla="*/ 9285514 w 10624457"/>
              <a:gd name="connsiteY9" fmla="*/ 217714 h 3592286"/>
              <a:gd name="connsiteX10" fmla="*/ 10624457 w 10624457"/>
              <a:gd name="connsiteY10" fmla="*/ 2329543 h 3592286"/>
              <a:gd name="connsiteX0" fmla="*/ 0 w 10842172"/>
              <a:gd name="connsiteY0" fmla="*/ 2656114 h 2819400"/>
              <a:gd name="connsiteX1" fmla="*/ 2046515 w 10842172"/>
              <a:gd name="connsiteY1" fmla="*/ 489857 h 2819400"/>
              <a:gd name="connsiteX2" fmla="*/ 3189515 w 10842172"/>
              <a:gd name="connsiteY2" fmla="*/ 1545772 h 2819400"/>
              <a:gd name="connsiteX3" fmla="*/ 3744686 w 10842172"/>
              <a:gd name="connsiteY3" fmla="*/ 870857 h 2819400"/>
              <a:gd name="connsiteX4" fmla="*/ 4419601 w 10842172"/>
              <a:gd name="connsiteY4" fmla="*/ 1817914 h 2819400"/>
              <a:gd name="connsiteX5" fmla="*/ 5116286 w 10842172"/>
              <a:gd name="connsiteY5" fmla="*/ 2819400 h 2819400"/>
              <a:gd name="connsiteX6" fmla="*/ 6302829 w 10842172"/>
              <a:gd name="connsiteY6" fmla="*/ 0 h 2819400"/>
              <a:gd name="connsiteX7" fmla="*/ 7228115 w 10842172"/>
              <a:gd name="connsiteY7" fmla="*/ 1556657 h 2819400"/>
              <a:gd name="connsiteX8" fmla="*/ 8643258 w 10842172"/>
              <a:gd name="connsiteY8" fmla="*/ 1534886 h 2819400"/>
              <a:gd name="connsiteX9" fmla="*/ 9503229 w 10842172"/>
              <a:gd name="connsiteY9" fmla="*/ 217714 h 2819400"/>
              <a:gd name="connsiteX10" fmla="*/ 10842172 w 10842172"/>
              <a:gd name="connsiteY10" fmla="*/ 2329543 h 2819400"/>
              <a:gd name="connsiteX0" fmla="*/ 0 w 10842172"/>
              <a:gd name="connsiteY0" fmla="*/ 2656114 h 2819400"/>
              <a:gd name="connsiteX1" fmla="*/ 2046515 w 10842172"/>
              <a:gd name="connsiteY1" fmla="*/ 489857 h 2819400"/>
              <a:gd name="connsiteX2" fmla="*/ 3189515 w 10842172"/>
              <a:gd name="connsiteY2" fmla="*/ 1545772 h 2819400"/>
              <a:gd name="connsiteX3" fmla="*/ 3744686 w 10842172"/>
              <a:gd name="connsiteY3" fmla="*/ 870857 h 2819400"/>
              <a:gd name="connsiteX4" fmla="*/ 4419601 w 10842172"/>
              <a:gd name="connsiteY4" fmla="*/ 1817914 h 2819400"/>
              <a:gd name="connsiteX5" fmla="*/ 5116286 w 10842172"/>
              <a:gd name="connsiteY5" fmla="*/ 2819400 h 2819400"/>
              <a:gd name="connsiteX6" fmla="*/ 6302829 w 10842172"/>
              <a:gd name="connsiteY6" fmla="*/ 0 h 2819400"/>
              <a:gd name="connsiteX7" fmla="*/ 7228115 w 10842172"/>
              <a:gd name="connsiteY7" fmla="*/ 1556657 h 2819400"/>
              <a:gd name="connsiteX8" fmla="*/ 8011887 w 10842172"/>
              <a:gd name="connsiteY8" fmla="*/ 1600201 h 2819400"/>
              <a:gd name="connsiteX9" fmla="*/ 9503229 w 10842172"/>
              <a:gd name="connsiteY9" fmla="*/ 217714 h 2819400"/>
              <a:gd name="connsiteX10" fmla="*/ 10842172 w 10842172"/>
              <a:gd name="connsiteY10" fmla="*/ 2329543 h 2819400"/>
              <a:gd name="connsiteX0" fmla="*/ 0 w 10842172"/>
              <a:gd name="connsiteY0" fmla="*/ 2656114 h 2819400"/>
              <a:gd name="connsiteX1" fmla="*/ 2046515 w 10842172"/>
              <a:gd name="connsiteY1" fmla="*/ 489857 h 2819400"/>
              <a:gd name="connsiteX2" fmla="*/ 3189515 w 10842172"/>
              <a:gd name="connsiteY2" fmla="*/ 1545772 h 2819400"/>
              <a:gd name="connsiteX3" fmla="*/ 3744686 w 10842172"/>
              <a:gd name="connsiteY3" fmla="*/ 870857 h 2819400"/>
              <a:gd name="connsiteX4" fmla="*/ 4419601 w 10842172"/>
              <a:gd name="connsiteY4" fmla="*/ 1817914 h 2819400"/>
              <a:gd name="connsiteX5" fmla="*/ 5116286 w 10842172"/>
              <a:gd name="connsiteY5" fmla="*/ 2819400 h 2819400"/>
              <a:gd name="connsiteX6" fmla="*/ 6302829 w 10842172"/>
              <a:gd name="connsiteY6" fmla="*/ 0 h 2819400"/>
              <a:gd name="connsiteX7" fmla="*/ 7228115 w 10842172"/>
              <a:gd name="connsiteY7" fmla="*/ 1556657 h 2819400"/>
              <a:gd name="connsiteX8" fmla="*/ 8011887 w 10842172"/>
              <a:gd name="connsiteY8" fmla="*/ 1600201 h 2819400"/>
              <a:gd name="connsiteX9" fmla="*/ 8599715 w 10842172"/>
              <a:gd name="connsiteY9" fmla="*/ 544285 h 2819400"/>
              <a:gd name="connsiteX10" fmla="*/ 10842172 w 10842172"/>
              <a:gd name="connsiteY10" fmla="*/ 2329543 h 2819400"/>
              <a:gd name="connsiteX0" fmla="*/ 0 w 9448800"/>
              <a:gd name="connsiteY0" fmla="*/ 2656114 h 2819400"/>
              <a:gd name="connsiteX1" fmla="*/ 2046515 w 9448800"/>
              <a:gd name="connsiteY1" fmla="*/ 489857 h 2819400"/>
              <a:gd name="connsiteX2" fmla="*/ 3189515 w 9448800"/>
              <a:gd name="connsiteY2" fmla="*/ 1545772 h 2819400"/>
              <a:gd name="connsiteX3" fmla="*/ 3744686 w 9448800"/>
              <a:gd name="connsiteY3" fmla="*/ 870857 h 2819400"/>
              <a:gd name="connsiteX4" fmla="*/ 4419601 w 9448800"/>
              <a:gd name="connsiteY4" fmla="*/ 1817914 h 2819400"/>
              <a:gd name="connsiteX5" fmla="*/ 5116286 w 9448800"/>
              <a:gd name="connsiteY5" fmla="*/ 2819400 h 2819400"/>
              <a:gd name="connsiteX6" fmla="*/ 6302829 w 9448800"/>
              <a:gd name="connsiteY6" fmla="*/ 0 h 2819400"/>
              <a:gd name="connsiteX7" fmla="*/ 7228115 w 9448800"/>
              <a:gd name="connsiteY7" fmla="*/ 1556657 h 2819400"/>
              <a:gd name="connsiteX8" fmla="*/ 8011887 w 9448800"/>
              <a:gd name="connsiteY8" fmla="*/ 1600201 h 2819400"/>
              <a:gd name="connsiteX9" fmla="*/ 8599715 w 9448800"/>
              <a:gd name="connsiteY9" fmla="*/ 544285 h 2819400"/>
              <a:gd name="connsiteX10" fmla="*/ 9448800 w 9448800"/>
              <a:gd name="connsiteY10" fmla="*/ 1600201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48800" h="2819400">
                <a:moveTo>
                  <a:pt x="0" y="2656114"/>
                </a:moveTo>
                <a:lnTo>
                  <a:pt x="2046515" y="489857"/>
                </a:lnTo>
                <a:lnTo>
                  <a:pt x="3189515" y="1545772"/>
                </a:lnTo>
                <a:lnTo>
                  <a:pt x="3744686" y="870857"/>
                </a:lnTo>
                <a:lnTo>
                  <a:pt x="4419601" y="1817914"/>
                </a:lnTo>
                <a:lnTo>
                  <a:pt x="5116286" y="2819400"/>
                </a:lnTo>
                <a:lnTo>
                  <a:pt x="6302829" y="0"/>
                </a:lnTo>
                <a:lnTo>
                  <a:pt x="7228115" y="1556657"/>
                </a:lnTo>
                <a:lnTo>
                  <a:pt x="8011887" y="1600201"/>
                </a:lnTo>
                <a:lnTo>
                  <a:pt x="8599715" y="544285"/>
                </a:lnTo>
                <a:lnTo>
                  <a:pt x="9448800" y="1600201"/>
                </a:lnTo>
              </a:path>
            </a:pathLst>
          </a:custGeom>
          <a:noFill/>
          <a:ln w="762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Tree>
    <p:extLst>
      <p:ext uri="{BB962C8B-B14F-4D97-AF65-F5344CB8AC3E}">
        <p14:creationId xmlns:p14="http://schemas.microsoft.com/office/powerpoint/2010/main" val="16816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a:xfrm>
            <a:off x="398585" y="1444505"/>
            <a:ext cx="11347938" cy="4732458"/>
          </a:xfrm>
        </p:spPr>
        <p:txBody>
          <a:bodyPr/>
          <a:lstStyle/>
          <a:p>
            <a:pPr algn="ctr"/>
            <a:r>
              <a:rPr lang="en-US" sz="4800" dirty="0">
                <a:effectLst>
                  <a:glow rad="127000">
                    <a:schemeClr val="bg1"/>
                  </a:glow>
                </a:effectLst>
              </a:rPr>
              <a:t>“BE PERFECT” “BE HOLY”</a:t>
            </a:r>
          </a:p>
          <a:p>
            <a:pPr algn="ctr"/>
            <a:endParaRPr lang="en-US" sz="4800" dirty="0">
              <a:effectLst>
                <a:glow rad="127000">
                  <a:schemeClr val="bg1"/>
                </a:glow>
              </a:effectLst>
            </a:endParaRPr>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cxnSp>
        <p:nvCxnSpPr>
          <p:cNvPr id="4" name="Straight Connector 3">
            <a:extLst>
              <a:ext uri="{FF2B5EF4-FFF2-40B4-BE49-F238E27FC236}">
                <a16:creationId xmlns:a16="http://schemas.microsoft.com/office/drawing/2014/main" id="{D4C04B74-258A-44CF-993D-6B1B5BF25516}"/>
              </a:ext>
            </a:extLst>
          </p:cNvPr>
          <p:cNvCxnSpPr/>
          <p:nvPr/>
        </p:nvCxnSpPr>
        <p:spPr>
          <a:xfrm>
            <a:off x="195943" y="2307771"/>
            <a:ext cx="11691257" cy="0"/>
          </a:xfrm>
          <a:prstGeom prst="line">
            <a:avLst/>
          </a:prstGeom>
          <a:ln w="76200">
            <a:solidFill>
              <a:schemeClr val="tx1"/>
            </a:solidFill>
          </a:ln>
          <a:effectLst>
            <a:glow rad="127000">
              <a:schemeClr val="bg1"/>
            </a:glow>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4D968F9-4D3C-4F25-B51C-3188E373A37B}"/>
              </a:ext>
            </a:extLst>
          </p:cNvPr>
          <p:cNvSpPr txBox="1"/>
          <p:nvPr/>
        </p:nvSpPr>
        <p:spPr>
          <a:xfrm>
            <a:off x="1540328" y="5741220"/>
            <a:ext cx="9606643" cy="707886"/>
          </a:xfrm>
          <a:prstGeom prst="rect">
            <a:avLst/>
          </a:prstGeom>
          <a:noFill/>
          <a:effectLst>
            <a:glow rad="127000">
              <a:schemeClr val="bg1"/>
            </a:glow>
          </a:effectLst>
        </p:spPr>
        <p:txBody>
          <a:bodyPr wrap="square" rtlCol="0">
            <a:spAutoFit/>
          </a:bodyPr>
          <a:lstStyle/>
          <a:p>
            <a:r>
              <a:rPr lang="en-US" sz="4000" b="1" dirty="0"/>
              <a:t>all have sinned and fall short </a:t>
            </a:r>
            <a:r>
              <a:rPr lang="en-US" sz="3200" b="1" dirty="0"/>
              <a:t>(Romans 3:23)</a:t>
            </a:r>
            <a:endParaRPr lang="en-US" sz="4000" b="1" dirty="0"/>
          </a:p>
        </p:txBody>
      </p:sp>
      <p:sp>
        <p:nvSpPr>
          <p:cNvPr id="9" name="Freeform: Shape 8">
            <a:extLst>
              <a:ext uri="{FF2B5EF4-FFF2-40B4-BE49-F238E27FC236}">
                <a16:creationId xmlns:a16="http://schemas.microsoft.com/office/drawing/2014/main" id="{8E530402-0B5D-469C-B6DC-AA7BE0F1E544}"/>
              </a:ext>
            </a:extLst>
          </p:cNvPr>
          <p:cNvSpPr/>
          <p:nvPr/>
        </p:nvSpPr>
        <p:spPr>
          <a:xfrm>
            <a:off x="587828" y="2852057"/>
            <a:ext cx="9448800" cy="2819400"/>
          </a:xfrm>
          <a:custGeom>
            <a:avLst/>
            <a:gdLst>
              <a:gd name="connsiteX0" fmla="*/ 0 w 10624457"/>
              <a:gd name="connsiteY0" fmla="*/ 3592286 h 3592286"/>
              <a:gd name="connsiteX1" fmla="*/ 1828800 w 10624457"/>
              <a:gd name="connsiteY1" fmla="*/ 489857 h 3592286"/>
              <a:gd name="connsiteX2" fmla="*/ 2971800 w 10624457"/>
              <a:gd name="connsiteY2" fmla="*/ 1545772 h 3592286"/>
              <a:gd name="connsiteX3" fmla="*/ 3526971 w 10624457"/>
              <a:gd name="connsiteY3" fmla="*/ 870857 h 3592286"/>
              <a:gd name="connsiteX4" fmla="*/ 4201886 w 10624457"/>
              <a:gd name="connsiteY4" fmla="*/ 1817914 h 3592286"/>
              <a:gd name="connsiteX5" fmla="*/ 4898571 w 10624457"/>
              <a:gd name="connsiteY5" fmla="*/ 2819400 h 3592286"/>
              <a:gd name="connsiteX6" fmla="*/ 6085114 w 10624457"/>
              <a:gd name="connsiteY6" fmla="*/ 0 h 3592286"/>
              <a:gd name="connsiteX7" fmla="*/ 7010400 w 10624457"/>
              <a:gd name="connsiteY7" fmla="*/ 1556657 h 3592286"/>
              <a:gd name="connsiteX8" fmla="*/ 8425543 w 10624457"/>
              <a:gd name="connsiteY8" fmla="*/ 1534886 h 3592286"/>
              <a:gd name="connsiteX9" fmla="*/ 9285514 w 10624457"/>
              <a:gd name="connsiteY9" fmla="*/ 217714 h 3592286"/>
              <a:gd name="connsiteX10" fmla="*/ 10624457 w 10624457"/>
              <a:gd name="connsiteY10" fmla="*/ 2329543 h 3592286"/>
              <a:gd name="connsiteX0" fmla="*/ 0 w 10842172"/>
              <a:gd name="connsiteY0" fmla="*/ 2656114 h 2819400"/>
              <a:gd name="connsiteX1" fmla="*/ 2046515 w 10842172"/>
              <a:gd name="connsiteY1" fmla="*/ 489857 h 2819400"/>
              <a:gd name="connsiteX2" fmla="*/ 3189515 w 10842172"/>
              <a:gd name="connsiteY2" fmla="*/ 1545772 h 2819400"/>
              <a:gd name="connsiteX3" fmla="*/ 3744686 w 10842172"/>
              <a:gd name="connsiteY3" fmla="*/ 870857 h 2819400"/>
              <a:gd name="connsiteX4" fmla="*/ 4419601 w 10842172"/>
              <a:gd name="connsiteY4" fmla="*/ 1817914 h 2819400"/>
              <a:gd name="connsiteX5" fmla="*/ 5116286 w 10842172"/>
              <a:gd name="connsiteY5" fmla="*/ 2819400 h 2819400"/>
              <a:gd name="connsiteX6" fmla="*/ 6302829 w 10842172"/>
              <a:gd name="connsiteY6" fmla="*/ 0 h 2819400"/>
              <a:gd name="connsiteX7" fmla="*/ 7228115 w 10842172"/>
              <a:gd name="connsiteY7" fmla="*/ 1556657 h 2819400"/>
              <a:gd name="connsiteX8" fmla="*/ 8643258 w 10842172"/>
              <a:gd name="connsiteY8" fmla="*/ 1534886 h 2819400"/>
              <a:gd name="connsiteX9" fmla="*/ 9503229 w 10842172"/>
              <a:gd name="connsiteY9" fmla="*/ 217714 h 2819400"/>
              <a:gd name="connsiteX10" fmla="*/ 10842172 w 10842172"/>
              <a:gd name="connsiteY10" fmla="*/ 2329543 h 2819400"/>
              <a:gd name="connsiteX0" fmla="*/ 0 w 10842172"/>
              <a:gd name="connsiteY0" fmla="*/ 2656114 h 2819400"/>
              <a:gd name="connsiteX1" fmla="*/ 2046515 w 10842172"/>
              <a:gd name="connsiteY1" fmla="*/ 489857 h 2819400"/>
              <a:gd name="connsiteX2" fmla="*/ 3189515 w 10842172"/>
              <a:gd name="connsiteY2" fmla="*/ 1545772 h 2819400"/>
              <a:gd name="connsiteX3" fmla="*/ 3744686 w 10842172"/>
              <a:gd name="connsiteY3" fmla="*/ 870857 h 2819400"/>
              <a:gd name="connsiteX4" fmla="*/ 4419601 w 10842172"/>
              <a:gd name="connsiteY4" fmla="*/ 1817914 h 2819400"/>
              <a:gd name="connsiteX5" fmla="*/ 5116286 w 10842172"/>
              <a:gd name="connsiteY5" fmla="*/ 2819400 h 2819400"/>
              <a:gd name="connsiteX6" fmla="*/ 6302829 w 10842172"/>
              <a:gd name="connsiteY6" fmla="*/ 0 h 2819400"/>
              <a:gd name="connsiteX7" fmla="*/ 7228115 w 10842172"/>
              <a:gd name="connsiteY7" fmla="*/ 1556657 h 2819400"/>
              <a:gd name="connsiteX8" fmla="*/ 8011887 w 10842172"/>
              <a:gd name="connsiteY8" fmla="*/ 1600201 h 2819400"/>
              <a:gd name="connsiteX9" fmla="*/ 9503229 w 10842172"/>
              <a:gd name="connsiteY9" fmla="*/ 217714 h 2819400"/>
              <a:gd name="connsiteX10" fmla="*/ 10842172 w 10842172"/>
              <a:gd name="connsiteY10" fmla="*/ 2329543 h 2819400"/>
              <a:gd name="connsiteX0" fmla="*/ 0 w 10842172"/>
              <a:gd name="connsiteY0" fmla="*/ 2656114 h 2819400"/>
              <a:gd name="connsiteX1" fmla="*/ 2046515 w 10842172"/>
              <a:gd name="connsiteY1" fmla="*/ 489857 h 2819400"/>
              <a:gd name="connsiteX2" fmla="*/ 3189515 w 10842172"/>
              <a:gd name="connsiteY2" fmla="*/ 1545772 h 2819400"/>
              <a:gd name="connsiteX3" fmla="*/ 3744686 w 10842172"/>
              <a:gd name="connsiteY3" fmla="*/ 870857 h 2819400"/>
              <a:gd name="connsiteX4" fmla="*/ 4419601 w 10842172"/>
              <a:gd name="connsiteY4" fmla="*/ 1817914 h 2819400"/>
              <a:gd name="connsiteX5" fmla="*/ 5116286 w 10842172"/>
              <a:gd name="connsiteY5" fmla="*/ 2819400 h 2819400"/>
              <a:gd name="connsiteX6" fmla="*/ 6302829 w 10842172"/>
              <a:gd name="connsiteY6" fmla="*/ 0 h 2819400"/>
              <a:gd name="connsiteX7" fmla="*/ 7228115 w 10842172"/>
              <a:gd name="connsiteY7" fmla="*/ 1556657 h 2819400"/>
              <a:gd name="connsiteX8" fmla="*/ 8011887 w 10842172"/>
              <a:gd name="connsiteY8" fmla="*/ 1600201 h 2819400"/>
              <a:gd name="connsiteX9" fmla="*/ 8599715 w 10842172"/>
              <a:gd name="connsiteY9" fmla="*/ 544285 h 2819400"/>
              <a:gd name="connsiteX10" fmla="*/ 10842172 w 10842172"/>
              <a:gd name="connsiteY10" fmla="*/ 2329543 h 2819400"/>
              <a:gd name="connsiteX0" fmla="*/ 0 w 9448800"/>
              <a:gd name="connsiteY0" fmla="*/ 2656114 h 2819400"/>
              <a:gd name="connsiteX1" fmla="*/ 2046515 w 9448800"/>
              <a:gd name="connsiteY1" fmla="*/ 489857 h 2819400"/>
              <a:gd name="connsiteX2" fmla="*/ 3189515 w 9448800"/>
              <a:gd name="connsiteY2" fmla="*/ 1545772 h 2819400"/>
              <a:gd name="connsiteX3" fmla="*/ 3744686 w 9448800"/>
              <a:gd name="connsiteY3" fmla="*/ 870857 h 2819400"/>
              <a:gd name="connsiteX4" fmla="*/ 4419601 w 9448800"/>
              <a:gd name="connsiteY4" fmla="*/ 1817914 h 2819400"/>
              <a:gd name="connsiteX5" fmla="*/ 5116286 w 9448800"/>
              <a:gd name="connsiteY5" fmla="*/ 2819400 h 2819400"/>
              <a:gd name="connsiteX6" fmla="*/ 6302829 w 9448800"/>
              <a:gd name="connsiteY6" fmla="*/ 0 h 2819400"/>
              <a:gd name="connsiteX7" fmla="*/ 7228115 w 9448800"/>
              <a:gd name="connsiteY7" fmla="*/ 1556657 h 2819400"/>
              <a:gd name="connsiteX8" fmla="*/ 8011887 w 9448800"/>
              <a:gd name="connsiteY8" fmla="*/ 1600201 h 2819400"/>
              <a:gd name="connsiteX9" fmla="*/ 8599715 w 9448800"/>
              <a:gd name="connsiteY9" fmla="*/ 544285 h 2819400"/>
              <a:gd name="connsiteX10" fmla="*/ 9448800 w 9448800"/>
              <a:gd name="connsiteY10" fmla="*/ 1600201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48800" h="2819400">
                <a:moveTo>
                  <a:pt x="0" y="2656114"/>
                </a:moveTo>
                <a:lnTo>
                  <a:pt x="2046515" y="489857"/>
                </a:lnTo>
                <a:lnTo>
                  <a:pt x="3189515" y="1545772"/>
                </a:lnTo>
                <a:lnTo>
                  <a:pt x="3744686" y="870857"/>
                </a:lnTo>
                <a:lnTo>
                  <a:pt x="4419601" y="1817914"/>
                </a:lnTo>
                <a:lnTo>
                  <a:pt x="5116286" y="2819400"/>
                </a:lnTo>
                <a:lnTo>
                  <a:pt x="6302829" y="0"/>
                </a:lnTo>
                <a:lnTo>
                  <a:pt x="7228115" y="1556657"/>
                </a:lnTo>
                <a:lnTo>
                  <a:pt x="8011887" y="1600201"/>
                </a:lnTo>
                <a:lnTo>
                  <a:pt x="8599715" y="544285"/>
                </a:lnTo>
                <a:lnTo>
                  <a:pt x="9448800" y="1600201"/>
                </a:lnTo>
              </a:path>
            </a:pathLst>
          </a:custGeom>
          <a:noFill/>
          <a:ln w="762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Tree>
    <p:extLst>
      <p:ext uri="{BB962C8B-B14F-4D97-AF65-F5344CB8AC3E}">
        <p14:creationId xmlns:p14="http://schemas.microsoft.com/office/powerpoint/2010/main" val="105657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uilding, sitting, brick, wooden&#10;&#10;Description automatically generated">
            <a:extLst>
              <a:ext uri="{FF2B5EF4-FFF2-40B4-BE49-F238E27FC236}">
                <a16:creationId xmlns:a16="http://schemas.microsoft.com/office/drawing/2014/main" id="{C4C517FA-05F2-4F19-86F7-4FB6AAFCFD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6333" y="3061411"/>
            <a:ext cx="4089400" cy="5111750"/>
          </a:xfrm>
          <a:prstGeom prst="rect">
            <a:avLst/>
          </a:prstGeom>
        </p:spPr>
      </p:pic>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a:xfrm>
            <a:off x="398585" y="1444505"/>
            <a:ext cx="11347938" cy="4732458"/>
          </a:xfrm>
        </p:spPr>
        <p:txBody>
          <a:bodyPr/>
          <a:lstStyle/>
          <a:p>
            <a:pPr algn="ctr"/>
            <a:r>
              <a:rPr lang="en-US" sz="4800" dirty="0">
                <a:effectLst>
                  <a:glow rad="127000">
                    <a:schemeClr val="bg1"/>
                  </a:glow>
                </a:effectLst>
              </a:rPr>
              <a:t>“BE PERFECT” “BE HOLY”</a:t>
            </a:r>
          </a:p>
          <a:p>
            <a:pPr algn="ctr"/>
            <a:endParaRPr lang="en-US" sz="4800" dirty="0">
              <a:effectLst>
                <a:glow rad="127000">
                  <a:schemeClr val="bg1"/>
                </a:glow>
              </a:effectLst>
            </a:endParaRPr>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cxnSp>
        <p:nvCxnSpPr>
          <p:cNvPr id="4" name="Straight Connector 3">
            <a:extLst>
              <a:ext uri="{FF2B5EF4-FFF2-40B4-BE49-F238E27FC236}">
                <a16:creationId xmlns:a16="http://schemas.microsoft.com/office/drawing/2014/main" id="{D4C04B74-258A-44CF-993D-6B1B5BF25516}"/>
              </a:ext>
            </a:extLst>
          </p:cNvPr>
          <p:cNvCxnSpPr/>
          <p:nvPr/>
        </p:nvCxnSpPr>
        <p:spPr>
          <a:xfrm>
            <a:off x="195943" y="2307771"/>
            <a:ext cx="11691257" cy="0"/>
          </a:xfrm>
          <a:prstGeom prst="line">
            <a:avLst/>
          </a:prstGeom>
          <a:ln w="76200">
            <a:solidFill>
              <a:schemeClr val="tx1"/>
            </a:solidFill>
          </a:ln>
          <a:effectLst>
            <a:glow rad="127000">
              <a:schemeClr val="bg1"/>
            </a:glow>
          </a:effectLst>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41F7536D-BC6C-46E3-B57C-16EFBF46707C}"/>
              </a:ext>
            </a:extLst>
          </p:cNvPr>
          <p:cNvSpPr/>
          <p:nvPr/>
        </p:nvSpPr>
        <p:spPr>
          <a:xfrm>
            <a:off x="587828" y="2852057"/>
            <a:ext cx="9448800" cy="2819400"/>
          </a:xfrm>
          <a:custGeom>
            <a:avLst/>
            <a:gdLst>
              <a:gd name="connsiteX0" fmla="*/ 0 w 10624457"/>
              <a:gd name="connsiteY0" fmla="*/ 3592286 h 3592286"/>
              <a:gd name="connsiteX1" fmla="*/ 1828800 w 10624457"/>
              <a:gd name="connsiteY1" fmla="*/ 489857 h 3592286"/>
              <a:gd name="connsiteX2" fmla="*/ 2971800 w 10624457"/>
              <a:gd name="connsiteY2" fmla="*/ 1545772 h 3592286"/>
              <a:gd name="connsiteX3" fmla="*/ 3526971 w 10624457"/>
              <a:gd name="connsiteY3" fmla="*/ 870857 h 3592286"/>
              <a:gd name="connsiteX4" fmla="*/ 4201886 w 10624457"/>
              <a:gd name="connsiteY4" fmla="*/ 1817914 h 3592286"/>
              <a:gd name="connsiteX5" fmla="*/ 4898571 w 10624457"/>
              <a:gd name="connsiteY5" fmla="*/ 2819400 h 3592286"/>
              <a:gd name="connsiteX6" fmla="*/ 6085114 w 10624457"/>
              <a:gd name="connsiteY6" fmla="*/ 0 h 3592286"/>
              <a:gd name="connsiteX7" fmla="*/ 7010400 w 10624457"/>
              <a:gd name="connsiteY7" fmla="*/ 1556657 h 3592286"/>
              <a:gd name="connsiteX8" fmla="*/ 8425543 w 10624457"/>
              <a:gd name="connsiteY8" fmla="*/ 1534886 h 3592286"/>
              <a:gd name="connsiteX9" fmla="*/ 9285514 w 10624457"/>
              <a:gd name="connsiteY9" fmla="*/ 217714 h 3592286"/>
              <a:gd name="connsiteX10" fmla="*/ 10624457 w 10624457"/>
              <a:gd name="connsiteY10" fmla="*/ 2329543 h 3592286"/>
              <a:gd name="connsiteX0" fmla="*/ 0 w 10842172"/>
              <a:gd name="connsiteY0" fmla="*/ 2656114 h 2819400"/>
              <a:gd name="connsiteX1" fmla="*/ 2046515 w 10842172"/>
              <a:gd name="connsiteY1" fmla="*/ 489857 h 2819400"/>
              <a:gd name="connsiteX2" fmla="*/ 3189515 w 10842172"/>
              <a:gd name="connsiteY2" fmla="*/ 1545772 h 2819400"/>
              <a:gd name="connsiteX3" fmla="*/ 3744686 w 10842172"/>
              <a:gd name="connsiteY3" fmla="*/ 870857 h 2819400"/>
              <a:gd name="connsiteX4" fmla="*/ 4419601 w 10842172"/>
              <a:gd name="connsiteY4" fmla="*/ 1817914 h 2819400"/>
              <a:gd name="connsiteX5" fmla="*/ 5116286 w 10842172"/>
              <a:gd name="connsiteY5" fmla="*/ 2819400 h 2819400"/>
              <a:gd name="connsiteX6" fmla="*/ 6302829 w 10842172"/>
              <a:gd name="connsiteY6" fmla="*/ 0 h 2819400"/>
              <a:gd name="connsiteX7" fmla="*/ 7228115 w 10842172"/>
              <a:gd name="connsiteY7" fmla="*/ 1556657 h 2819400"/>
              <a:gd name="connsiteX8" fmla="*/ 8643258 w 10842172"/>
              <a:gd name="connsiteY8" fmla="*/ 1534886 h 2819400"/>
              <a:gd name="connsiteX9" fmla="*/ 9503229 w 10842172"/>
              <a:gd name="connsiteY9" fmla="*/ 217714 h 2819400"/>
              <a:gd name="connsiteX10" fmla="*/ 10842172 w 10842172"/>
              <a:gd name="connsiteY10" fmla="*/ 2329543 h 2819400"/>
              <a:gd name="connsiteX0" fmla="*/ 0 w 10842172"/>
              <a:gd name="connsiteY0" fmla="*/ 2656114 h 2819400"/>
              <a:gd name="connsiteX1" fmla="*/ 2046515 w 10842172"/>
              <a:gd name="connsiteY1" fmla="*/ 489857 h 2819400"/>
              <a:gd name="connsiteX2" fmla="*/ 3189515 w 10842172"/>
              <a:gd name="connsiteY2" fmla="*/ 1545772 h 2819400"/>
              <a:gd name="connsiteX3" fmla="*/ 3744686 w 10842172"/>
              <a:gd name="connsiteY3" fmla="*/ 870857 h 2819400"/>
              <a:gd name="connsiteX4" fmla="*/ 4419601 w 10842172"/>
              <a:gd name="connsiteY4" fmla="*/ 1817914 h 2819400"/>
              <a:gd name="connsiteX5" fmla="*/ 5116286 w 10842172"/>
              <a:gd name="connsiteY5" fmla="*/ 2819400 h 2819400"/>
              <a:gd name="connsiteX6" fmla="*/ 6302829 w 10842172"/>
              <a:gd name="connsiteY6" fmla="*/ 0 h 2819400"/>
              <a:gd name="connsiteX7" fmla="*/ 7228115 w 10842172"/>
              <a:gd name="connsiteY7" fmla="*/ 1556657 h 2819400"/>
              <a:gd name="connsiteX8" fmla="*/ 8011887 w 10842172"/>
              <a:gd name="connsiteY8" fmla="*/ 1600201 h 2819400"/>
              <a:gd name="connsiteX9" fmla="*/ 9503229 w 10842172"/>
              <a:gd name="connsiteY9" fmla="*/ 217714 h 2819400"/>
              <a:gd name="connsiteX10" fmla="*/ 10842172 w 10842172"/>
              <a:gd name="connsiteY10" fmla="*/ 2329543 h 2819400"/>
              <a:gd name="connsiteX0" fmla="*/ 0 w 10842172"/>
              <a:gd name="connsiteY0" fmla="*/ 2656114 h 2819400"/>
              <a:gd name="connsiteX1" fmla="*/ 2046515 w 10842172"/>
              <a:gd name="connsiteY1" fmla="*/ 489857 h 2819400"/>
              <a:gd name="connsiteX2" fmla="*/ 3189515 w 10842172"/>
              <a:gd name="connsiteY2" fmla="*/ 1545772 h 2819400"/>
              <a:gd name="connsiteX3" fmla="*/ 3744686 w 10842172"/>
              <a:gd name="connsiteY3" fmla="*/ 870857 h 2819400"/>
              <a:gd name="connsiteX4" fmla="*/ 4419601 w 10842172"/>
              <a:gd name="connsiteY4" fmla="*/ 1817914 h 2819400"/>
              <a:gd name="connsiteX5" fmla="*/ 5116286 w 10842172"/>
              <a:gd name="connsiteY5" fmla="*/ 2819400 h 2819400"/>
              <a:gd name="connsiteX6" fmla="*/ 6302829 w 10842172"/>
              <a:gd name="connsiteY6" fmla="*/ 0 h 2819400"/>
              <a:gd name="connsiteX7" fmla="*/ 7228115 w 10842172"/>
              <a:gd name="connsiteY7" fmla="*/ 1556657 h 2819400"/>
              <a:gd name="connsiteX8" fmla="*/ 8011887 w 10842172"/>
              <a:gd name="connsiteY8" fmla="*/ 1600201 h 2819400"/>
              <a:gd name="connsiteX9" fmla="*/ 8599715 w 10842172"/>
              <a:gd name="connsiteY9" fmla="*/ 544285 h 2819400"/>
              <a:gd name="connsiteX10" fmla="*/ 10842172 w 10842172"/>
              <a:gd name="connsiteY10" fmla="*/ 2329543 h 2819400"/>
              <a:gd name="connsiteX0" fmla="*/ 0 w 9448800"/>
              <a:gd name="connsiteY0" fmla="*/ 2656114 h 2819400"/>
              <a:gd name="connsiteX1" fmla="*/ 2046515 w 9448800"/>
              <a:gd name="connsiteY1" fmla="*/ 489857 h 2819400"/>
              <a:gd name="connsiteX2" fmla="*/ 3189515 w 9448800"/>
              <a:gd name="connsiteY2" fmla="*/ 1545772 h 2819400"/>
              <a:gd name="connsiteX3" fmla="*/ 3744686 w 9448800"/>
              <a:gd name="connsiteY3" fmla="*/ 870857 h 2819400"/>
              <a:gd name="connsiteX4" fmla="*/ 4419601 w 9448800"/>
              <a:gd name="connsiteY4" fmla="*/ 1817914 h 2819400"/>
              <a:gd name="connsiteX5" fmla="*/ 5116286 w 9448800"/>
              <a:gd name="connsiteY5" fmla="*/ 2819400 h 2819400"/>
              <a:gd name="connsiteX6" fmla="*/ 6302829 w 9448800"/>
              <a:gd name="connsiteY6" fmla="*/ 0 h 2819400"/>
              <a:gd name="connsiteX7" fmla="*/ 7228115 w 9448800"/>
              <a:gd name="connsiteY7" fmla="*/ 1556657 h 2819400"/>
              <a:gd name="connsiteX8" fmla="*/ 8011887 w 9448800"/>
              <a:gd name="connsiteY8" fmla="*/ 1600201 h 2819400"/>
              <a:gd name="connsiteX9" fmla="*/ 8599715 w 9448800"/>
              <a:gd name="connsiteY9" fmla="*/ 544285 h 2819400"/>
              <a:gd name="connsiteX10" fmla="*/ 9448800 w 9448800"/>
              <a:gd name="connsiteY10" fmla="*/ 1600201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48800" h="2819400">
                <a:moveTo>
                  <a:pt x="0" y="2656114"/>
                </a:moveTo>
                <a:lnTo>
                  <a:pt x="2046515" y="489857"/>
                </a:lnTo>
                <a:lnTo>
                  <a:pt x="3189515" y="1545772"/>
                </a:lnTo>
                <a:lnTo>
                  <a:pt x="3744686" y="870857"/>
                </a:lnTo>
                <a:lnTo>
                  <a:pt x="4419601" y="1817914"/>
                </a:lnTo>
                <a:lnTo>
                  <a:pt x="5116286" y="2819400"/>
                </a:lnTo>
                <a:lnTo>
                  <a:pt x="6302829" y="0"/>
                </a:lnTo>
                <a:lnTo>
                  <a:pt x="7228115" y="1556657"/>
                </a:lnTo>
                <a:lnTo>
                  <a:pt x="8011887" y="1600201"/>
                </a:lnTo>
                <a:lnTo>
                  <a:pt x="8599715" y="544285"/>
                </a:lnTo>
                <a:lnTo>
                  <a:pt x="9448800" y="1600201"/>
                </a:lnTo>
              </a:path>
            </a:pathLst>
          </a:custGeom>
          <a:noFill/>
          <a:ln w="762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8" name="TextBox 7">
            <a:extLst>
              <a:ext uri="{FF2B5EF4-FFF2-40B4-BE49-F238E27FC236}">
                <a16:creationId xmlns:a16="http://schemas.microsoft.com/office/drawing/2014/main" id="{B4D968F9-4D3C-4F25-B51C-3188E373A37B}"/>
              </a:ext>
            </a:extLst>
          </p:cNvPr>
          <p:cNvSpPr txBox="1"/>
          <p:nvPr/>
        </p:nvSpPr>
        <p:spPr>
          <a:xfrm>
            <a:off x="0" y="5654132"/>
            <a:ext cx="12192000" cy="1200329"/>
          </a:xfrm>
          <a:prstGeom prst="rect">
            <a:avLst/>
          </a:prstGeom>
          <a:noFill/>
          <a:effectLst>
            <a:glow rad="127000">
              <a:schemeClr val="bg1"/>
            </a:glow>
          </a:effectLst>
        </p:spPr>
        <p:txBody>
          <a:bodyPr wrap="square" rtlCol="0">
            <a:spAutoFit/>
          </a:bodyPr>
          <a:lstStyle/>
          <a:p>
            <a:pPr algn="ctr">
              <a:lnSpc>
                <a:spcPct val="90000"/>
              </a:lnSpc>
            </a:pPr>
            <a:r>
              <a:rPr lang="en-US" sz="4000" b="1" dirty="0"/>
              <a:t> </a:t>
            </a:r>
            <a:r>
              <a:rPr lang="en-US" sz="4000" b="1" baseline="30000" dirty="0"/>
              <a:t>23</a:t>
            </a:r>
            <a:r>
              <a:rPr lang="en-US" sz="4000" b="1" dirty="0"/>
              <a:t> For the wages of sin is death, </a:t>
            </a:r>
            <a:r>
              <a:rPr lang="en-US" sz="4000" b="1" dirty="0">
                <a:solidFill>
                  <a:schemeClr val="tx1">
                    <a:alpha val="0"/>
                  </a:schemeClr>
                </a:solidFill>
              </a:rPr>
              <a:t>but the free gift of God is eternal life in Christ Jesus our Lord. </a:t>
            </a:r>
            <a:r>
              <a:rPr lang="en-US" sz="3200" b="1" dirty="0">
                <a:solidFill>
                  <a:schemeClr val="tx1">
                    <a:alpha val="0"/>
                  </a:schemeClr>
                </a:solidFill>
              </a:rPr>
              <a:t>(Rom 6:23)</a:t>
            </a:r>
            <a:endParaRPr lang="en-US" sz="4000" b="1" dirty="0">
              <a:solidFill>
                <a:schemeClr val="tx1">
                  <a:alpha val="0"/>
                </a:schemeClr>
              </a:solidFill>
            </a:endParaRPr>
          </a:p>
        </p:txBody>
      </p:sp>
    </p:spTree>
    <p:extLst>
      <p:ext uri="{BB962C8B-B14F-4D97-AF65-F5344CB8AC3E}">
        <p14:creationId xmlns:p14="http://schemas.microsoft.com/office/powerpoint/2010/main" val="3296864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owel&#10;&#10;Description automatically generated">
            <a:extLst>
              <a:ext uri="{FF2B5EF4-FFF2-40B4-BE49-F238E27FC236}">
                <a16:creationId xmlns:a16="http://schemas.microsoft.com/office/drawing/2014/main" id="{C88772A0-DD10-43B7-ACCD-483D7F295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8199" y="2978211"/>
            <a:ext cx="4045299" cy="3031995"/>
          </a:xfrm>
          <a:prstGeom prst="rect">
            <a:avLst/>
          </a:prstGeom>
        </p:spPr>
      </p:pic>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a:xfrm>
            <a:off x="398585" y="1444505"/>
            <a:ext cx="11347938" cy="4732458"/>
          </a:xfrm>
        </p:spPr>
        <p:txBody>
          <a:bodyPr/>
          <a:lstStyle/>
          <a:p>
            <a:pPr algn="ctr"/>
            <a:r>
              <a:rPr lang="en-US" sz="4800" dirty="0">
                <a:effectLst>
                  <a:glow rad="127000">
                    <a:schemeClr val="bg1"/>
                  </a:glow>
                </a:effectLst>
              </a:rPr>
              <a:t>“BE PERFECT” “BE HOLY”</a:t>
            </a:r>
          </a:p>
          <a:p>
            <a:pPr algn="ctr"/>
            <a:endParaRPr lang="en-US" sz="4800" dirty="0">
              <a:effectLst>
                <a:glow rad="127000">
                  <a:schemeClr val="bg1"/>
                </a:glow>
              </a:effectLst>
            </a:endParaRPr>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cxnSp>
        <p:nvCxnSpPr>
          <p:cNvPr id="4" name="Straight Connector 3">
            <a:extLst>
              <a:ext uri="{FF2B5EF4-FFF2-40B4-BE49-F238E27FC236}">
                <a16:creationId xmlns:a16="http://schemas.microsoft.com/office/drawing/2014/main" id="{D4C04B74-258A-44CF-993D-6B1B5BF25516}"/>
              </a:ext>
            </a:extLst>
          </p:cNvPr>
          <p:cNvCxnSpPr/>
          <p:nvPr/>
        </p:nvCxnSpPr>
        <p:spPr>
          <a:xfrm>
            <a:off x="195943" y="2307771"/>
            <a:ext cx="11691257" cy="0"/>
          </a:xfrm>
          <a:prstGeom prst="line">
            <a:avLst/>
          </a:prstGeom>
          <a:ln w="76200">
            <a:solidFill>
              <a:schemeClr val="tx1"/>
            </a:solidFill>
          </a:ln>
          <a:effectLst>
            <a:glow rad="127000">
              <a:schemeClr val="bg1"/>
            </a:glow>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4D968F9-4D3C-4F25-B51C-3188E373A37B}"/>
              </a:ext>
            </a:extLst>
          </p:cNvPr>
          <p:cNvSpPr txBox="1"/>
          <p:nvPr/>
        </p:nvSpPr>
        <p:spPr>
          <a:xfrm>
            <a:off x="0" y="5654132"/>
            <a:ext cx="12192000" cy="1200329"/>
          </a:xfrm>
          <a:prstGeom prst="rect">
            <a:avLst/>
          </a:prstGeom>
          <a:noFill/>
          <a:effectLst>
            <a:glow rad="127000">
              <a:schemeClr val="bg1"/>
            </a:glow>
          </a:effectLst>
        </p:spPr>
        <p:txBody>
          <a:bodyPr wrap="square" rtlCol="0">
            <a:spAutoFit/>
          </a:bodyPr>
          <a:lstStyle/>
          <a:p>
            <a:pPr algn="ctr">
              <a:lnSpc>
                <a:spcPct val="90000"/>
              </a:lnSpc>
            </a:pPr>
            <a:r>
              <a:rPr lang="en-US" sz="4000" b="1" dirty="0"/>
              <a:t> </a:t>
            </a:r>
            <a:r>
              <a:rPr lang="en-US" sz="4000" b="1" baseline="30000" dirty="0"/>
              <a:t>23</a:t>
            </a:r>
            <a:r>
              <a:rPr lang="en-US" sz="4000" b="1" dirty="0"/>
              <a:t> For the wages of sin is death, but the free gift of God is eternal life in Christ Jesus our Lord. </a:t>
            </a:r>
            <a:r>
              <a:rPr lang="en-US" sz="3200" b="1" dirty="0"/>
              <a:t>(Rom 6:23)</a:t>
            </a:r>
            <a:endParaRPr lang="en-US" sz="4000" b="1" dirty="0"/>
          </a:p>
        </p:txBody>
      </p:sp>
      <p:sp>
        <p:nvSpPr>
          <p:cNvPr id="9" name="Freeform: Shape 8">
            <a:extLst>
              <a:ext uri="{FF2B5EF4-FFF2-40B4-BE49-F238E27FC236}">
                <a16:creationId xmlns:a16="http://schemas.microsoft.com/office/drawing/2014/main" id="{BD8D20B2-90FD-4956-A508-7CA70C4B2CB5}"/>
              </a:ext>
            </a:extLst>
          </p:cNvPr>
          <p:cNvSpPr/>
          <p:nvPr/>
        </p:nvSpPr>
        <p:spPr>
          <a:xfrm>
            <a:off x="587828" y="2852057"/>
            <a:ext cx="9448800" cy="2819400"/>
          </a:xfrm>
          <a:custGeom>
            <a:avLst/>
            <a:gdLst>
              <a:gd name="connsiteX0" fmla="*/ 0 w 10624457"/>
              <a:gd name="connsiteY0" fmla="*/ 3592286 h 3592286"/>
              <a:gd name="connsiteX1" fmla="*/ 1828800 w 10624457"/>
              <a:gd name="connsiteY1" fmla="*/ 489857 h 3592286"/>
              <a:gd name="connsiteX2" fmla="*/ 2971800 w 10624457"/>
              <a:gd name="connsiteY2" fmla="*/ 1545772 h 3592286"/>
              <a:gd name="connsiteX3" fmla="*/ 3526971 w 10624457"/>
              <a:gd name="connsiteY3" fmla="*/ 870857 h 3592286"/>
              <a:gd name="connsiteX4" fmla="*/ 4201886 w 10624457"/>
              <a:gd name="connsiteY4" fmla="*/ 1817914 h 3592286"/>
              <a:gd name="connsiteX5" fmla="*/ 4898571 w 10624457"/>
              <a:gd name="connsiteY5" fmla="*/ 2819400 h 3592286"/>
              <a:gd name="connsiteX6" fmla="*/ 6085114 w 10624457"/>
              <a:gd name="connsiteY6" fmla="*/ 0 h 3592286"/>
              <a:gd name="connsiteX7" fmla="*/ 7010400 w 10624457"/>
              <a:gd name="connsiteY7" fmla="*/ 1556657 h 3592286"/>
              <a:gd name="connsiteX8" fmla="*/ 8425543 w 10624457"/>
              <a:gd name="connsiteY8" fmla="*/ 1534886 h 3592286"/>
              <a:gd name="connsiteX9" fmla="*/ 9285514 w 10624457"/>
              <a:gd name="connsiteY9" fmla="*/ 217714 h 3592286"/>
              <a:gd name="connsiteX10" fmla="*/ 10624457 w 10624457"/>
              <a:gd name="connsiteY10" fmla="*/ 2329543 h 3592286"/>
              <a:gd name="connsiteX0" fmla="*/ 0 w 10842172"/>
              <a:gd name="connsiteY0" fmla="*/ 2656114 h 2819400"/>
              <a:gd name="connsiteX1" fmla="*/ 2046515 w 10842172"/>
              <a:gd name="connsiteY1" fmla="*/ 489857 h 2819400"/>
              <a:gd name="connsiteX2" fmla="*/ 3189515 w 10842172"/>
              <a:gd name="connsiteY2" fmla="*/ 1545772 h 2819400"/>
              <a:gd name="connsiteX3" fmla="*/ 3744686 w 10842172"/>
              <a:gd name="connsiteY3" fmla="*/ 870857 h 2819400"/>
              <a:gd name="connsiteX4" fmla="*/ 4419601 w 10842172"/>
              <a:gd name="connsiteY4" fmla="*/ 1817914 h 2819400"/>
              <a:gd name="connsiteX5" fmla="*/ 5116286 w 10842172"/>
              <a:gd name="connsiteY5" fmla="*/ 2819400 h 2819400"/>
              <a:gd name="connsiteX6" fmla="*/ 6302829 w 10842172"/>
              <a:gd name="connsiteY6" fmla="*/ 0 h 2819400"/>
              <a:gd name="connsiteX7" fmla="*/ 7228115 w 10842172"/>
              <a:gd name="connsiteY7" fmla="*/ 1556657 h 2819400"/>
              <a:gd name="connsiteX8" fmla="*/ 8643258 w 10842172"/>
              <a:gd name="connsiteY8" fmla="*/ 1534886 h 2819400"/>
              <a:gd name="connsiteX9" fmla="*/ 9503229 w 10842172"/>
              <a:gd name="connsiteY9" fmla="*/ 217714 h 2819400"/>
              <a:gd name="connsiteX10" fmla="*/ 10842172 w 10842172"/>
              <a:gd name="connsiteY10" fmla="*/ 2329543 h 2819400"/>
              <a:gd name="connsiteX0" fmla="*/ 0 w 10842172"/>
              <a:gd name="connsiteY0" fmla="*/ 2656114 h 2819400"/>
              <a:gd name="connsiteX1" fmla="*/ 2046515 w 10842172"/>
              <a:gd name="connsiteY1" fmla="*/ 489857 h 2819400"/>
              <a:gd name="connsiteX2" fmla="*/ 3189515 w 10842172"/>
              <a:gd name="connsiteY2" fmla="*/ 1545772 h 2819400"/>
              <a:gd name="connsiteX3" fmla="*/ 3744686 w 10842172"/>
              <a:gd name="connsiteY3" fmla="*/ 870857 h 2819400"/>
              <a:gd name="connsiteX4" fmla="*/ 4419601 w 10842172"/>
              <a:gd name="connsiteY4" fmla="*/ 1817914 h 2819400"/>
              <a:gd name="connsiteX5" fmla="*/ 5116286 w 10842172"/>
              <a:gd name="connsiteY5" fmla="*/ 2819400 h 2819400"/>
              <a:gd name="connsiteX6" fmla="*/ 6302829 w 10842172"/>
              <a:gd name="connsiteY6" fmla="*/ 0 h 2819400"/>
              <a:gd name="connsiteX7" fmla="*/ 7228115 w 10842172"/>
              <a:gd name="connsiteY7" fmla="*/ 1556657 h 2819400"/>
              <a:gd name="connsiteX8" fmla="*/ 8011887 w 10842172"/>
              <a:gd name="connsiteY8" fmla="*/ 1600201 h 2819400"/>
              <a:gd name="connsiteX9" fmla="*/ 9503229 w 10842172"/>
              <a:gd name="connsiteY9" fmla="*/ 217714 h 2819400"/>
              <a:gd name="connsiteX10" fmla="*/ 10842172 w 10842172"/>
              <a:gd name="connsiteY10" fmla="*/ 2329543 h 2819400"/>
              <a:gd name="connsiteX0" fmla="*/ 0 w 10842172"/>
              <a:gd name="connsiteY0" fmla="*/ 2656114 h 2819400"/>
              <a:gd name="connsiteX1" fmla="*/ 2046515 w 10842172"/>
              <a:gd name="connsiteY1" fmla="*/ 489857 h 2819400"/>
              <a:gd name="connsiteX2" fmla="*/ 3189515 w 10842172"/>
              <a:gd name="connsiteY2" fmla="*/ 1545772 h 2819400"/>
              <a:gd name="connsiteX3" fmla="*/ 3744686 w 10842172"/>
              <a:gd name="connsiteY3" fmla="*/ 870857 h 2819400"/>
              <a:gd name="connsiteX4" fmla="*/ 4419601 w 10842172"/>
              <a:gd name="connsiteY4" fmla="*/ 1817914 h 2819400"/>
              <a:gd name="connsiteX5" fmla="*/ 5116286 w 10842172"/>
              <a:gd name="connsiteY5" fmla="*/ 2819400 h 2819400"/>
              <a:gd name="connsiteX6" fmla="*/ 6302829 w 10842172"/>
              <a:gd name="connsiteY6" fmla="*/ 0 h 2819400"/>
              <a:gd name="connsiteX7" fmla="*/ 7228115 w 10842172"/>
              <a:gd name="connsiteY7" fmla="*/ 1556657 h 2819400"/>
              <a:gd name="connsiteX8" fmla="*/ 8011887 w 10842172"/>
              <a:gd name="connsiteY8" fmla="*/ 1600201 h 2819400"/>
              <a:gd name="connsiteX9" fmla="*/ 8599715 w 10842172"/>
              <a:gd name="connsiteY9" fmla="*/ 544285 h 2819400"/>
              <a:gd name="connsiteX10" fmla="*/ 10842172 w 10842172"/>
              <a:gd name="connsiteY10" fmla="*/ 2329543 h 2819400"/>
              <a:gd name="connsiteX0" fmla="*/ 0 w 9448800"/>
              <a:gd name="connsiteY0" fmla="*/ 2656114 h 2819400"/>
              <a:gd name="connsiteX1" fmla="*/ 2046515 w 9448800"/>
              <a:gd name="connsiteY1" fmla="*/ 489857 h 2819400"/>
              <a:gd name="connsiteX2" fmla="*/ 3189515 w 9448800"/>
              <a:gd name="connsiteY2" fmla="*/ 1545772 h 2819400"/>
              <a:gd name="connsiteX3" fmla="*/ 3744686 w 9448800"/>
              <a:gd name="connsiteY3" fmla="*/ 870857 h 2819400"/>
              <a:gd name="connsiteX4" fmla="*/ 4419601 w 9448800"/>
              <a:gd name="connsiteY4" fmla="*/ 1817914 h 2819400"/>
              <a:gd name="connsiteX5" fmla="*/ 5116286 w 9448800"/>
              <a:gd name="connsiteY5" fmla="*/ 2819400 h 2819400"/>
              <a:gd name="connsiteX6" fmla="*/ 6302829 w 9448800"/>
              <a:gd name="connsiteY6" fmla="*/ 0 h 2819400"/>
              <a:gd name="connsiteX7" fmla="*/ 7228115 w 9448800"/>
              <a:gd name="connsiteY7" fmla="*/ 1556657 h 2819400"/>
              <a:gd name="connsiteX8" fmla="*/ 8011887 w 9448800"/>
              <a:gd name="connsiteY8" fmla="*/ 1600201 h 2819400"/>
              <a:gd name="connsiteX9" fmla="*/ 8599715 w 9448800"/>
              <a:gd name="connsiteY9" fmla="*/ 544285 h 2819400"/>
              <a:gd name="connsiteX10" fmla="*/ 9448800 w 9448800"/>
              <a:gd name="connsiteY10" fmla="*/ 1600201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48800" h="2819400">
                <a:moveTo>
                  <a:pt x="0" y="2656114"/>
                </a:moveTo>
                <a:lnTo>
                  <a:pt x="2046515" y="489857"/>
                </a:lnTo>
                <a:lnTo>
                  <a:pt x="3189515" y="1545772"/>
                </a:lnTo>
                <a:lnTo>
                  <a:pt x="3744686" y="870857"/>
                </a:lnTo>
                <a:lnTo>
                  <a:pt x="4419601" y="1817914"/>
                </a:lnTo>
                <a:lnTo>
                  <a:pt x="5116286" y="2819400"/>
                </a:lnTo>
                <a:lnTo>
                  <a:pt x="6302829" y="0"/>
                </a:lnTo>
                <a:lnTo>
                  <a:pt x="7228115" y="1556657"/>
                </a:lnTo>
                <a:lnTo>
                  <a:pt x="8011887" y="1600201"/>
                </a:lnTo>
                <a:lnTo>
                  <a:pt x="8599715" y="544285"/>
                </a:lnTo>
                <a:lnTo>
                  <a:pt x="9448800" y="1600201"/>
                </a:lnTo>
              </a:path>
            </a:pathLst>
          </a:custGeom>
          <a:noFill/>
          <a:ln w="762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Tree>
    <p:extLst>
      <p:ext uri="{BB962C8B-B14F-4D97-AF65-F5344CB8AC3E}">
        <p14:creationId xmlns:p14="http://schemas.microsoft.com/office/powerpoint/2010/main" val="4001926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a:xfrm>
            <a:off x="398585" y="1444505"/>
            <a:ext cx="11347938" cy="4732458"/>
          </a:xfrm>
        </p:spPr>
        <p:txBody>
          <a:bodyPr/>
          <a:lstStyle/>
          <a:p>
            <a:pPr algn="ctr"/>
            <a:r>
              <a:rPr lang="en-US" sz="4800" dirty="0">
                <a:effectLst>
                  <a:glow rad="127000">
                    <a:schemeClr val="bg1"/>
                  </a:glow>
                </a:effectLst>
              </a:rPr>
              <a:t>“BE PERFECT” “BE HOLY”</a:t>
            </a:r>
          </a:p>
          <a:p>
            <a:pPr algn="ctr"/>
            <a:endParaRPr lang="en-US" sz="4800" dirty="0">
              <a:effectLst>
                <a:glow rad="127000">
                  <a:schemeClr val="bg1"/>
                </a:glow>
              </a:effectLst>
            </a:endParaRPr>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cxnSp>
        <p:nvCxnSpPr>
          <p:cNvPr id="4" name="Straight Connector 3">
            <a:extLst>
              <a:ext uri="{FF2B5EF4-FFF2-40B4-BE49-F238E27FC236}">
                <a16:creationId xmlns:a16="http://schemas.microsoft.com/office/drawing/2014/main" id="{D4C04B74-258A-44CF-993D-6B1B5BF25516}"/>
              </a:ext>
            </a:extLst>
          </p:cNvPr>
          <p:cNvCxnSpPr/>
          <p:nvPr/>
        </p:nvCxnSpPr>
        <p:spPr>
          <a:xfrm>
            <a:off x="195943" y="2307771"/>
            <a:ext cx="11691257" cy="0"/>
          </a:xfrm>
          <a:prstGeom prst="line">
            <a:avLst/>
          </a:prstGeom>
          <a:ln w="76200">
            <a:solidFill>
              <a:schemeClr val="tx1"/>
            </a:solidFill>
          </a:ln>
          <a:effectLst>
            <a:glow rad="127000">
              <a:schemeClr val="bg1"/>
            </a:glow>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4D968F9-4D3C-4F25-B51C-3188E373A37B}"/>
              </a:ext>
            </a:extLst>
          </p:cNvPr>
          <p:cNvSpPr txBox="1"/>
          <p:nvPr/>
        </p:nvSpPr>
        <p:spPr>
          <a:xfrm>
            <a:off x="0" y="5654132"/>
            <a:ext cx="12192000" cy="1200329"/>
          </a:xfrm>
          <a:prstGeom prst="rect">
            <a:avLst/>
          </a:prstGeom>
          <a:noFill/>
          <a:effectLst>
            <a:glow rad="127000">
              <a:schemeClr val="bg1"/>
            </a:glow>
          </a:effectLst>
        </p:spPr>
        <p:txBody>
          <a:bodyPr wrap="square" rtlCol="0">
            <a:spAutoFit/>
          </a:bodyPr>
          <a:lstStyle/>
          <a:p>
            <a:pPr algn="ctr">
              <a:lnSpc>
                <a:spcPct val="90000"/>
              </a:lnSpc>
            </a:pPr>
            <a:r>
              <a:rPr lang="en-US" sz="4000" b="1" dirty="0"/>
              <a:t> </a:t>
            </a:r>
            <a:r>
              <a:rPr lang="en-US" sz="4000" b="1" baseline="30000" dirty="0"/>
              <a:t>23</a:t>
            </a:r>
            <a:r>
              <a:rPr lang="en-US" sz="4000" b="1" dirty="0"/>
              <a:t> For the wages of sin is death, but the free gift of God is eternal life in Christ Jesus our Lord. </a:t>
            </a:r>
            <a:r>
              <a:rPr lang="en-US" sz="3200" b="1" dirty="0"/>
              <a:t>(Rom 6:23)</a:t>
            </a:r>
            <a:endParaRPr lang="en-US" sz="4000" b="1" dirty="0"/>
          </a:p>
        </p:txBody>
      </p:sp>
      <p:pic>
        <p:nvPicPr>
          <p:cNvPr id="10" name="Picture 9" descr="A picture containing water, man, sitting, dark&#10;&#10;Description automatically generated">
            <a:extLst>
              <a:ext uri="{FF2B5EF4-FFF2-40B4-BE49-F238E27FC236}">
                <a16:creationId xmlns:a16="http://schemas.microsoft.com/office/drawing/2014/main" id="{0EC0A27D-6855-4066-A0A3-0BDD3E414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8249" y="16210"/>
            <a:ext cx="6746653" cy="4477998"/>
          </a:xfrm>
          <a:prstGeom prst="rect">
            <a:avLst/>
          </a:prstGeom>
        </p:spPr>
      </p:pic>
      <p:pic>
        <p:nvPicPr>
          <p:cNvPr id="5" name="Picture 4" descr="A picture containing towel&#10;&#10;Description automatically generated">
            <a:extLst>
              <a:ext uri="{FF2B5EF4-FFF2-40B4-BE49-F238E27FC236}">
                <a16:creationId xmlns:a16="http://schemas.microsoft.com/office/drawing/2014/main" id="{C88772A0-DD10-43B7-ACCD-483D7F295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199" y="2978211"/>
            <a:ext cx="4045299" cy="3031995"/>
          </a:xfrm>
          <a:prstGeom prst="rect">
            <a:avLst/>
          </a:prstGeom>
        </p:spPr>
      </p:pic>
      <p:sp>
        <p:nvSpPr>
          <p:cNvPr id="9" name="Freeform: Shape 8">
            <a:extLst>
              <a:ext uri="{FF2B5EF4-FFF2-40B4-BE49-F238E27FC236}">
                <a16:creationId xmlns:a16="http://schemas.microsoft.com/office/drawing/2014/main" id="{BD8D20B2-90FD-4956-A508-7CA70C4B2CB5}"/>
              </a:ext>
            </a:extLst>
          </p:cNvPr>
          <p:cNvSpPr/>
          <p:nvPr/>
        </p:nvSpPr>
        <p:spPr>
          <a:xfrm>
            <a:off x="587828" y="2852057"/>
            <a:ext cx="9448800" cy="2819400"/>
          </a:xfrm>
          <a:custGeom>
            <a:avLst/>
            <a:gdLst>
              <a:gd name="connsiteX0" fmla="*/ 0 w 10624457"/>
              <a:gd name="connsiteY0" fmla="*/ 3592286 h 3592286"/>
              <a:gd name="connsiteX1" fmla="*/ 1828800 w 10624457"/>
              <a:gd name="connsiteY1" fmla="*/ 489857 h 3592286"/>
              <a:gd name="connsiteX2" fmla="*/ 2971800 w 10624457"/>
              <a:gd name="connsiteY2" fmla="*/ 1545772 h 3592286"/>
              <a:gd name="connsiteX3" fmla="*/ 3526971 w 10624457"/>
              <a:gd name="connsiteY3" fmla="*/ 870857 h 3592286"/>
              <a:gd name="connsiteX4" fmla="*/ 4201886 w 10624457"/>
              <a:gd name="connsiteY4" fmla="*/ 1817914 h 3592286"/>
              <a:gd name="connsiteX5" fmla="*/ 4898571 w 10624457"/>
              <a:gd name="connsiteY5" fmla="*/ 2819400 h 3592286"/>
              <a:gd name="connsiteX6" fmla="*/ 6085114 w 10624457"/>
              <a:gd name="connsiteY6" fmla="*/ 0 h 3592286"/>
              <a:gd name="connsiteX7" fmla="*/ 7010400 w 10624457"/>
              <a:gd name="connsiteY7" fmla="*/ 1556657 h 3592286"/>
              <a:gd name="connsiteX8" fmla="*/ 8425543 w 10624457"/>
              <a:gd name="connsiteY8" fmla="*/ 1534886 h 3592286"/>
              <a:gd name="connsiteX9" fmla="*/ 9285514 w 10624457"/>
              <a:gd name="connsiteY9" fmla="*/ 217714 h 3592286"/>
              <a:gd name="connsiteX10" fmla="*/ 10624457 w 10624457"/>
              <a:gd name="connsiteY10" fmla="*/ 2329543 h 3592286"/>
              <a:gd name="connsiteX0" fmla="*/ 0 w 10842172"/>
              <a:gd name="connsiteY0" fmla="*/ 2656114 h 2819400"/>
              <a:gd name="connsiteX1" fmla="*/ 2046515 w 10842172"/>
              <a:gd name="connsiteY1" fmla="*/ 489857 h 2819400"/>
              <a:gd name="connsiteX2" fmla="*/ 3189515 w 10842172"/>
              <a:gd name="connsiteY2" fmla="*/ 1545772 h 2819400"/>
              <a:gd name="connsiteX3" fmla="*/ 3744686 w 10842172"/>
              <a:gd name="connsiteY3" fmla="*/ 870857 h 2819400"/>
              <a:gd name="connsiteX4" fmla="*/ 4419601 w 10842172"/>
              <a:gd name="connsiteY4" fmla="*/ 1817914 h 2819400"/>
              <a:gd name="connsiteX5" fmla="*/ 5116286 w 10842172"/>
              <a:gd name="connsiteY5" fmla="*/ 2819400 h 2819400"/>
              <a:gd name="connsiteX6" fmla="*/ 6302829 w 10842172"/>
              <a:gd name="connsiteY6" fmla="*/ 0 h 2819400"/>
              <a:gd name="connsiteX7" fmla="*/ 7228115 w 10842172"/>
              <a:gd name="connsiteY7" fmla="*/ 1556657 h 2819400"/>
              <a:gd name="connsiteX8" fmla="*/ 8643258 w 10842172"/>
              <a:gd name="connsiteY8" fmla="*/ 1534886 h 2819400"/>
              <a:gd name="connsiteX9" fmla="*/ 9503229 w 10842172"/>
              <a:gd name="connsiteY9" fmla="*/ 217714 h 2819400"/>
              <a:gd name="connsiteX10" fmla="*/ 10842172 w 10842172"/>
              <a:gd name="connsiteY10" fmla="*/ 2329543 h 2819400"/>
              <a:gd name="connsiteX0" fmla="*/ 0 w 10842172"/>
              <a:gd name="connsiteY0" fmla="*/ 2656114 h 2819400"/>
              <a:gd name="connsiteX1" fmla="*/ 2046515 w 10842172"/>
              <a:gd name="connsiteY1" fmla="*/ 489857 h 2819400"/>
              <a:gd name="connsiteX2" fmla="*/ 3189515 w 10842172"/>
              <a:gd name="connsiteY2" fmla="*/ 1545772 h 2819400"/>
              <a:gd name="connsiteX3" fmla="*/ 3744686 w 10842172"/>
              <a:gd name="connsiteY3" fmla="*/ 870857 h 2819400"/>
              <a:gd name="connsiteX4" fmla="*/ 4419601 w 10842172"/>
              <a:gd name="connsiteY4" fmla="*/ 1817914 h 2819400"/>
              <a:gd name="connsiteX5" fmla="*/ 5116286 w 10842172"/>
              <a:gd name="connsiteY5" fmla="*/ 2819400 h 2819400"/>
              <a:gd name="connsiteX6" fmla="*/ 6302829 w 10842172"/>
              <a:gd name="connsiteY6" fmla="*/ 0 h 2819400"/>
              <a:gd name="connsiteX7" fmla="*/ 7228115 w 10842172"/>
              <a:gd name="connsiteY7" fmla="*/ 1556657 h 2819400"/>
              <a:gd name="connsiteX8" fmla="*/ 8011887 w 10842172"/>
              <a:gd name="connsiteY8" fmla="*/ 1600201 h 2819400"/>
              <a:gd name="connsiteX9" fmla="*/ 9503229 w 10842172"/>
              <a:gd name="connsiteY9" fmla="*/ 217714 h 2819400"/>
              <a:gd name="connsiteX10" fmla="*/ 10842172 w 10842172"/>
              <a:gd name="connsiteY10" fmla="*/ 2329543 h 2819400"/>
              <a:gd name="connsiteX0" fmla="*/ 0 w 10842172"/>
              <a:gd name="connsiteY0" fmla="*/ 2656114 h 2819400"/>
              <a:gd name="connsiteX1" fmla="*/ 2046515 w 10842172"/>
              <a:gd name="connsiteY1" fmla="*/ 489857 h 2819400"/>
              <a:gd name="connsiteX2" fmla="*/ 3189515 w 10842172"/>
              <a:gd name="connsiteY2" fmla="*/ 1545772 h 2819400"/>
              <a:gd name="connsiteX3" fmla="*/ 3744686 w 10842172"/>
              <a:gd name="connsiteY3" fmla="*/ 870857 h 2819400"/>
              <a:gd name="connsiteX4" fmla="*/ 4419601 w 10842172"/>
              <a:gd name="connsiteY4" fmla="*/ 1817914 h 2819400"/>
              <a:gd name="connsiteX5" fmla="*/ 5116286 w 10842172"/>
              <a:gd name="connsiteY5" fmla="*/ 2819400 h 2819400"/>
              <a:gd name="connsiteX6" fmla="*/ 6302829 w 10842172"/>
              <a:gd name="connsiteY6" fmla="*/ 0 h 2819400"/>
              <a:gd name="connsiteX7" fmla="*/ 7228115 w 10842172"/>
              <a:gd name="connsiteY7" fmla="*/ 1556657 h 2819400"/>
              <a:gd name="connsiteX8" fmla="*/ 8011887 w 10842172"/>
              <a:gd name="connsiteY8" fmla="*/ 1600201 h 2819400"/>
              <a:gd name="connsiteX9" fmla="*/ 8599715 w 10842172"/>
              <a:gd name="connsiteY9" fmla="*/ 544285 h 2819400"/>
              <a:gd name="connsiteX10" fmla="*/ 10842172 w 10842172"/>
              <a:gd name="connsiteY10" fmla="*/ 2329543 h 2819400"/>
              <a:gd name="connsiteX0" fmla="*/ 0 w 9448800"/>
              <a:gd name="connsiteY0" fmla="*/ 2656114 h 2819400"/>
              <a:gd name="connsiteX1" fmla="*/ 2046515 w 9448800"/>
              <a:gd name="connsiteY1" fmla="*/ 489857 h 2819400"/>
              <a:gd name="connsiteX2" fmla="*/ 3189515 w 9448800"/>
              <a:gd name="connsiteY2" fmla="*/ 1545772 h 2819400"/>
              <a:gd name="connsiteX3" fmla="*/ 3744686 w 9448800"/>
              <a:gd name="connsiteY3" fmla="*/ 870857 h 2819400"/>
              <a:gd name="connsiteX4" fmla="*/ 4419601 w 9448800"/>
              <a:gd name="connsiteY4" fmla="*/ 1817914 h 2819400"/>
              <a:gd name="connsiteX5" fmla="*/ 5116286 w 9448800"/>
              <a:gd name="connsiteY5" fmla="*/ 2819400 h 2819400"/>
              <a:gd name="connsiteX6" fmla="*/ 6302829 w 9448800"/>
              <a:gd name="connsiteY6" fmla="*/ 0 h 2819400"/>
              <a:gd name="connsiteX7" fmla="*/ 7228115 w 9448800"/>
              <a:gd name="connsiteY7" fmla="*/ 1556657 h 2819400"/>
              <a:gd name="connsiteX8" fmla="*/ 8011887 w 9448800"/>
              <a:gd name="connsiteY8" fmla="*/ 1600201 h 2819400"/>
              <a:gd name="connsiteX9" fmla="*/ 8599715 w 9448800"/>
              <a:gd name="connsiteY9" fmla="*/ 544285 h 2819400"/>
              <a:gd name="connsiteX10" fmla="*/ 9448800 w 9448800"/>
              <a:gd name="connsiteY10" fmla="*/ 1600201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48800" h="2819400">
                <a:moveTo>
                  <a:pt x="0" y="2656114"/>
                </a:moveTo>
                <a:lnTo>
                  <a:pt x="2046515" y="489857"/>
                </a:lnTo>
                <a:lnTo>
                  <a:pt x="3189515" y="1545772"/>
                </a:lnTo>
                <a:lnTo>
                  <a:pt x="3744686" y="870857"/>
                </a:lnTo>
                <a:lnTo>
                  <a:pt x="4419601" y="1817914"/>
                </a:lnTo>
                <a:lnTo>
                  <a:pt x="5116286" y="2819400"/>
                </a:lnTo>
                <a:lnTo>
                  <a:pt x="6302829" y="0"/>
                </a:lnTo>
                <a:lnTo>
                  <a:pt x="7228115" y="1556657"/>
                </a:lnTo>
                <a:lnTo>
                  <a:pt x="8011887" y="1600201"/>
                </a:lnTo>
                <a:lnTo>
                  <a:pt x="8599715" y="544285"/>
                </a:lnTo>
                <a:lnTo>
                  <a:pt x="9448800" y="1600201"/>
                </a:lnTo>
              </a:path>
            </a:pathLst>
          </a:custGeom>
          <a:noFill/>
          <a:ln w="762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Tree>
    <p:extLst>
      <p:ext uri="{BB962C8B-B14F-4D97-AF65-F5344CB8AC3E}">
        <p14:creationId xmlns:p14="http://schemas.microsoft.com/office/powerpoint/2010/main" val="2024508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a:xfrm>
            <a:off x="398585" y="1444505"/>
            <a:ext cx="11347938" cy="4732458"/>
          </a:xfrm>
        </p:spPr>
        <p:txBody>
          <a:bodyPr/>
          <a:lstStyle/>
          <a:p>
            <a:r>
              <a:rPr lang="en-US" baseline="30000" dirty="0"/>
              <a:t>18</a:t>
            </a:r>
            <a:r>
              <a:rPr lang="en-US" dirty="0"/>
              <a:t> "Come now, </a:t>
            </a:r>
            <a:r>
              <a:rPr lang="en-US" dirty="0">
                <a:solidFill>
                  <a:srgbClr val="C00000"/>
                </a:solidFill>
              </a:rPr>
              <a:t>let us reason together</a:t>
            </a:r>
            <a:r>
              <a:rPr lang="en-US" dirty="0"/>
              <a:t>, says the LORD:</a:t>
            </a:r>
            <a:br>
              <a:rPr lang="en-US" dirty="0"/>
            </a:br>
            <a:br>
              <a:rPr lang="en-US" dirty="0"/>
            </a:br>
            <a:endParaRPr lang="en-US" dirty="0"/>
          </a:p>
          <a:p>
            <a:r>
              <a:rPr lang="en-US" dirty="0"/>
              <a:t>though your </a:t>
            </a:r>
            <a:br>
              <a:rPr lang="en-US" dirty="0"/>
            </a:br>
            <a:r>
              <a:rPr lang="en-US" dirty="0"/>
              <a:t>sins are like </a:t>
            </a:r>
            <a:br>
              <a:rPr lang="en-US" dirty="0"/>
            </a:br>
            <a:r>
              <a:rPr lang="en-US" dirty="0"/>
              <a:t>scarlet, they </a:t>
            </a:r>
            <a:br>
              <a:rPr lang="en-US" dirty="0"/>
            </a:br>
            <a:r>
              <a:rPr lang="en-US" dirty="0"/>
              <a:t>shall be as </a:t>
            </a:r>
            <a:br>
              <a:rPr lang="en-US" dirty="0"/>
            </a:br>
            <a:r>
              <a:rPr lang="en-US" dirty="0"/>
              <a:t>white as snow; </a:t>
            </a:r>
            <a:endParaRPr lang="en-US" sz="4800" baseline="30000" dirty="0">
              <a:effectLst>
                <a:glow rad="127000">
                  <a:schemeClr val="bg1"/>
                </a:glow>
              </a:effectLst>
            </a:endParaRPr>
          </a:p>
        </p:txBody>
      </p:sp>
      <p:sp>
        <p:nvSpPr>
          <p:cNvPr id="3" name="TextBox 2">
            <a:extLst>
              <a:ext uri="{FF2B5EF4-FFF2-40B4-BE49-F238E27FC236}">
                <a16:creationId xmlns:a16="http://schemas.microsoft.com/office/drawing/2014/main" id="{EE87C71D-B4E9-4290-B77B-248CC1FE28DE}"/>
              </a:ext>
            </a:extLst>
          </p:cNvPr>
          <p:cNvSpPr txBox="1"/>
          <p:nvPr/>
        </p:nvSpPr>
        <p:spPr>
          <a:xfrm>
            <a:off x="6361444" y="3254828"/>
            <a:ext cx="5431971" cy="2554545"/>
          </a:xfrm>
          <a:prstGeom prst="rect">
            <a:avLst/>
          </a:prstGeom>
          <a:noFill/>
        </p:spPr>
        <p:txBody>
          <a:bodyPr wrap="square" rtlCol="0">
            <a:spAutoFit/>
          </a:bodyPr>
          <a:lstStyle/>
          <a:p>
            <a:pPr algn="r"/>
            <a:r>
              <a:rPr lang="en-US" sz="4000" b="1" dirty="0">
                <a:effectLst>
                  <a:glow rad="127000">
                    <a:schemeClr val="bg1"/>
                  </a:glow>
                </a:effectLst>
              </a:rPr>
              <a:t>though they are </a:t>
            </a:r>
            <a:br>
              <a:rPr lang="en-US" sz="4000" b="1" dirty="0">
                <a:effectLst>
                  <a:glow rad="127000">
                    <a:schemeClr val="bg1"/>
                  </a:glow>
                </a:effectLst>
              </a:rPr>
            </a:br>
            <a:r>
              <a:rPr lang="en-US" sz="4000" b="1" dirty="0">
                <a:effectLst>
                  <a:glow rad="127000">
                    <a:schemeClr val="bg1"/>
                  </a:glow>
                </a:effectLst>
              </a:rPr>
              <a:t>red like crimson, </a:t>
            </a:r>
            <a:br>
              <a:rPr lang="en-US" sz="4000" b="1" dirty="0">
                <a:effectLst>
                  <a:glow rad="127000">
                    <a:schemeClr val="bg1"/>
                  </a:glow>
                </a:effectLst>
              </a:rPr>
            </a:br>
            <a:r>
              <a:rPr lang="en-US" sz="4000" b="1" dirty="0">
                <a:effectLst>
                  <a:glow rad="127000">
                    <a:schemeClr val="bg1"/>
                  </a:glow>
                </a:effectLst>
              </a:rPr>
              <a:t>they shall become </a:t>
            </a:r>
            <a:br>
              <a:rPr lang="en-US" sz="4000" b="1" dirty="0">
                <a:effectLst>
                  <a:glow rad="127000">
                    <a:schemeClr val="bg1"/>
                  </a:glow>
                </a:effectLst>
              </a:rPr>
            </a:br>
            <a:r>
              <a:rPr lang="en-US" sz="4000" b="1" dirty="0">
                <a:effectLst>
                  <a:glow rad="127000">
                    <a:schemeClr val="bg1"/>
                  </a:glow>
                </a:effectLst>
              </a:rPr>
              <a:t>like wool. </a:t>
            </a:r>
            <a:r>
              <a:rPr lang="en-US" sz="3200" b="1" dirty="0">
                <a:effectLst>
                  <a:glow rad="127000">
                    <a:schemeClr val="bg1"/>
                  </a:glow>
                </a:effectLst>
              </a:rPr>
              <a:t>(Isaiah 1:18)</a:t>
            </a:r>
            <a:endParaRPr lang="en-US" sz="4000" b="1" dirty="0">
              <a:effectLst>
                <a:glow rad="127000">
                  <a:schemeClr val="bg1"/>
                </a:glow>
              </a:effectLst>
            </a:endParaRPr>
          </a:p>
        </p:txBody>
      </p:sp>
      <p:pic>
        <p:nvPicPr>
          <p:cNvPr id="6" name="Picture 5" descr="A picture containing light, mirror&#10;&#10;Description automatically generated">
            <a:extLst>
              <a:ext uri="{FF2B5EF4-FFF2-40B4-BE49-F238E27FC236}">
                <a16:creationId xmlns:a16="http://schemas.microsoft.com/office/drawing/2014/main" id="{619B1DD7-9AC3-43D1-8707-1CF17FEDB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22C4A19C-763C-450D-99A4-8D0EB40E7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C964D0B4-3E60-4D15-9A57-65EAB3FEB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pic>
        <p:nvPicPr>
          <p:cNvPr id="15" name="Picture 14" descr="A picture containing white, snow, sitting, table&#10;&#10;Description automatically generated">
            <a:extLst>
              <a:ext uri="{FF2B5EF4-FFF2-40B4-BE49-F238E27FC236}">
                <a16:creationId xmlns:a16="http://schemas.microsoft.com/office/drawing/2014/main" id="{B81E2D9B-0049-488E-BEF2-D6E179C082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pic>
        <p:nvPicPr>
          <p:cNvPr id="13" name="Picture 12" descr="A picture containing ax, man, board, riding&#10;&#10;Description automatically generated">
            <a:extLst>
              <a:ext uri="{FF2B5EF4-FFF2-40B4-BE49-F238E27FC236}">
                <a16:creationId xmlns:a16="http://schemas.microsoft.com/office/drawing/2014/main" id="{89EF180F-76A9-4365-80CE-A9C05C1FBAC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5000" contrast="-17000"/>
                    </a14:imgEffect>
                  </a14:imgLayer>
                </a14:imgProps>
              </a:ex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spTree>
    <p:extLst>
      <p:ext uri="{BB962C8B-B14F-4D97-AF65-F5344CB8AC3E}">
        <p14:creationId xmlns:p14="http://schemas.microsoft.com/office/powerpoint/2010/main" val="385435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effectLst>
                  <a:glow rad="127000">
                    <a:schemeClr val="bg1"/>
                  </a:glow>
                </a:effectLst>
                <a:latin typeface="Pristina" panose="03060402040406080204" pitchFamily="66" charset="0"/>
              </a:rPr>
              <a:t>Psalm 39:7</a:t>
            </a:r>
          </a:p>
        </p:txBody>
      </p:sp>
      <p:pic>
        <p:nvPicPr>
          <p:cNvPr id="9" name="Picture 8" descr="A picture containing plate, sign, food&#10;&#10;Description automatically generated">
            <a:extLst>
              <a:ext uri="{FF2B5EF4-FFF2-40B4-BE49-F238E27FC236}">
                <a16:creationId xmlns:a16="http://schemas.microsoft.com/office/drawing/2014/main" id="{2075FE32-E42C-4C21-BA9F-51153F1924E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tretch>
            <a:fillRect/>
          </a:stretch>
        </p:blipFill>
        <p:spPr>
          <a:xfrm>
            <a:off x="3305907" y="1898841"/>
            <a:ext cx="5613307" cy="2328411"/>
          </a:xfrm>
          <a:prstGeom prst="rect">
            <a:avLst/>
          </a:prstGeom>
          <a:effectLst>
            <a:glow rad="127000">
              <a:schemeClr val="bg1"/>
            </a:glow>
          </a:effectLst>
        </p:spPr>
      </p:pic>
    </p:spTree>
    <p:extLst>
      <p:ext uri="{BB962C8B-B14F-4D97-AF65-F5344CB8AC3E}">
        <p14:creationId xmlns:p14="http://schemas.microsoft.com/office/powerpoint/2010/main" val="1434650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a:xfrm>
            <a:off x="398585" y="1444505"/>
            <a:ext cx="11347938" cy="4732458"/>
          </a:xfrm>
        </p:spPr>
        <p:txBody>
          <a:bodyPr/>
          <a:lstStyle/>
          <a:p>
            <a:r>
              <a:rPr lang="en-US" baseline="30000" dirty="0"/>
              <a:t>18</a:t>
            </a:r>
            <a:r>
              <a:rPr lang="en-US" dirty="0"/>
              <a:t> "Come now, </a:t>
            </a:r>
            <a:r>
              <a:rPr lang="en-US" dirty="0">
                <a:solidFill>
                  <a:srgbClr val="C00000"/>
                </a:solidFill>
              </a:rPr>
              <a:t>let us reason together</a:t>
            </a:r>
            <a:r>
              <a:rPr lang="en-US" dirty="0"/>
              <a:t>, says the LORD:</a:t>
            </a:r>
            <a:br>
              <a:rPr lang="en-US" dirty="0"/>
            </a:br>
            <a:endParaRPr lang="en-US" sz="4800" baseline="30000" dirty="0">
              <a:effectLst>
                <a:glow rad="127000">
                  <a:schemeClr val="bg1"/>
                </a:glow>
              </a:effectLst>
            </a:endParaRPr>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pic>
        <p:nvPicPr>
          <p:cNvPr id="12" name="Picture 11" descr="A picture containing drawing&#10;&#10;Description automatically generated">
            <a:extLst>
              <a:ext uri="{FF2B5EF4-FFF2-40B4-BE49-F238E27FC236}">
                <a16:creationId xmlns:a16="http://schemas.microsoft.com/office/drawing/2014/main" id="{7F2C9900-E85B-4A92-B874-26F126C7F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sp>
        <p:nvSpPr>
          <p:cNvPr id="7" name="TextBox 6">
            <a:extLst>
              <a:ext uri="{FF2B5EF4-FFF2-40B4-BE49-F238E27FC236}">
                <a16:creationId xmlns:a16="http://schemas.microsoft.com/office/drawing/2014/main" id="{0B554BC9-A4F4-4B6A-9F89-93F105D58738}"/>
              </a:ext>
            </a:extLst>
          </p:cNvPr>
          <p:cNvSpPr txBox="1"/>
          <p:nvPr/>
        </p:nvSpPr>
        <p:spPr>
          <a:xfrm>
            <a:off x="4252426" y="3429000"/>
            <a:ext cx="2917372" cy="1446550"/>
          </a:xfrm>
          <a:prstGeom prst="rect">
            <a:avLst/>
          </a:prstGeom>
          <a:noFill/>
        </p:spPr>
        <p:txBody>
          <a:bodyPr wrap="square" rtlCol="0">
            <a:spAutoFit/>
          </a:bodyPr>
          <a:lstStyle/>
          <a:p>
            <a:pPr algn="ctr"/>
            <a:r>
              <a:rPr lang="en-US" sz="4400" b="1" dirty="0">
                <a:effectLst>
                  <a:glow rad="127000">
                    <a:srgbClr val="FF0000"/>
                  </a:glow>
                </a:effectLst>
              </a:rPr>
              <a:t>Sin </a:t>
            </a:r>
            <a:br>
              <a:rPr lang="en-US" sz="4400" b="1" dirty="0">
                <a:effectLst>
                  <a:glow rad="127000">
                    <a:srgbClr val="FF0000"/>
                  </a:glow>
                </a:effectLst>
              </a:rPr>
            </a:br>
            <a:r>
              <a:rPr lang="en-US" sz="4400" b="1" dirty="0">
                <a:effectLst>
                  <a:glow rad="127000">
                    <a:srgbClr val="FF0000"/>
                  </a:glow>
                </a:effectLst>
              </a:rPr>
              <a:t>Stained</a:t>
            </a:r>
          </a:p>
        </p:txBody>
      </p:sp>
    </p:spTree>
    <p:extLst>
      <p:ext uri="{BB962C8B-B14F-4D97-AF65-F5344CB8AC3E}">
        <p14:creationId xmlns:p14="http://schemas.microsoft.com/office/powerpoint/2010/main" val="1029265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lack, necklace, man, wire&#10;&#10;Description automatically generated">
            <a:extLst>
              <a:ext uri="{FF2B5EF4-FFF2-40B4-BE49-F238E27FC236}">
                <a16:creationId xmlns:a16="http://schemas.microsoft.com/office/drawing/2014/main" id="{EB0C0797-39D8-4885-898C-166B6CCA4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495" y="2465606"/>
            <a:ext cx="4059236" cy="3812391"/>
          </a:xfrm>
          <a:prstGeom prst="rect">
            <a:avLst/>
          </a:prstGeom>
        </p:spPr>
      </p:pic>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a:xfrm>
            <a:off x="398585" y="1444505"/>
            <a:ext cx="11347938" cy="4732458"/>
          </a:xfrm>
        </p:spPr>
        <p:txBody>
          <a:bodyPr/>
          <a:lstStyle/>
          <a:p>
            <a:r>
              <a:rPr lang="en-US" baseline="30000" dirty="0"/>
              <a:t>18</a:t>
            </a:r>
            <a:r>
              <a:rPr lang="en-US" dirty="0"/>
              <a:t> "Come now, </a:t>
            </a:r>
            <a:r>
              <a:rPr lang="en-US" dirty="0">
                <a:solidFill>
                  <a:srgbClr val="C00000"/>
                </a:solidFill>
              </a:rPr>
              <a:t>let us reason together</a:t>
            </a:r>
            <a:r>
              <a:rPr lang="en-US" dirty="0"/>
              <a:t>, says the LORD:</a:t>
            </a:r>
            <a:br>
              <a:rPr lang="en-US" dirty="0"/>
            </a:br>
            <a:endParaRPr lang="en-US" sz="4800" baseline="30000" dirty="0">
              <a:effectLst>
                <a:glow rad="127000">
                  <a:schemeClr val="bg1"/>
                </a:glow>
              </a:effectLst>
            </a:endParaRPr>
          </a:p>
        </p:txBody>
      </p:sp>
      <p:pic>
        <p:nvPicPr>
          <p:cNvPr id="6" name="Picture 5" descr="A picture containing light, mirror&#10;&#10;Description automatically generated">
            <a:extLst>
              <a:ext uri="{FF2B5EF4-FFF2-40B4-BE49-F238E27FC236}">
                <a16:creationId xmlns:a16="http://schemas.microsoft.com/office/drawing/2014/main" id="{619B1DD7-9AC3-43D1-8707-1CF17FEDB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sp>
        <p:nvSpPr>
          <p:cNvPr id="7" name="TextBox 6">
            <a:extLst>
              <a:ext uri="{FF2B5EF4-FFF2-40B4-BE49-F238E27FC236}">
                <a16:creationId xmlns:a16="http://schemas.microsoft.com/office/drawing/2014/main" id="{AD04C912-8BE1-4973-92B7-E7E17AE6BB0B}"/>
              </a:ext>
            </a:extLst>
          </p:cNvPr>
          <p:cNvSpPr txBox="1"/>
          <p:nvPr/>
        </p:nvSpPr>
        <p:spPr>
          <a:xfrm>
            <a:off x="4252426" y="3429000"/>
            <a:ext cx="2917372" cy="1446550"/>
          </a:xfrm>
          <a:prstGeom prst="rect">
            <a:avLst/>
          </a:prstGeom>
          <a:noFill/>
        </p:spPr>
        <p:txBody>
          <a:bodyPr wrap="square" rtlCol="0">
            <a:spAutoFit/>
          </a:bodyPr>
          <a:lstStyle/>
          <a:p>
            <a:pPr algn="ctr"/>
            <a:r>
              <a:rPr lang="en-US" sz="4400" b="1" dirty="0">
                <a:solidFill>
                  <a:schemeClr val="bg1"/>
                </a:solidFill>
                <a:effectLst>
                  <a:glow rad="127000">
                    <a:srgbClr val="C00000"/>
                  </a:glow>
                </a:effectLst>
              </a:rPr>
              <a:t>Washed like snow</a:t>
            </a:r>
          </a:p>
        </p:txBody>
      </p:sp>
    </p:spTree>
    <p:extLst>
      <p:ext uri="{BB962C8B-B14F-4D97-AF65-F5344CB8AC3E}">
        <p14:creationId xmlns:p14="http://schemas.microsoft.com/office/powerpoint/2010/main" val="3039326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tone building that has a rocky cliff&#10;&#10;Description automatically generated">
            <a:extLst>
              <a:ext uri="{FF2B5EF4-FFF2-40B4-BE49-F238E27FC236}">
                <a16:creationId xmlns:a16="http://schemas.microsoft.com/office/drawing/2014/main" id="{0EF25F72-100A-48B2-9365-CB725A0F9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7" y="769315"/>
            <a:ext cx="12206667" cy="6088685"/>
          </a:xfrm>
          <a:prstGeom prst="rect">
            <a:avLst/>
          </a:prstGeom>
        </p:spPr>
      </p:pic>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a:xfrm>
            <a:off x="398585" y="1444505"/>
            <a:ext cx="11347938" cy="4732458"/>
          </a:xfrm>
        </p:spPr>
        <p:txBody>
          <a:bodyPr/>
          <a:lstStyle/>
          <a:p>
            <a:r>
              <a:rPr lang="en-US" baseline="30000" dirty="0"/>
              <a:t>18</a:t>
            </a:r>
            <a:r>
              <a:rPr lang="en-US" dirty="0"/>
              <a:t> "Come now, </a:t>
            </a:r>
            <a:r>
              <a:rPr lang="en-US" dirty="0">
                <a:solidFill>
                  <a:srgbClr val="C00000"/>
                </a:solidFill>
              </a:rPr>
              <a:t>let us reason together</a:t>
            </a:r>
            <a:r>
              <a:rPr lang="en-US" dirty="0"/>
              <a:t>, says the LORD:</a:t>
            </a:r>
            <a:br>
              <a:rPr lang="en-US" dirty="0"/>
            </a:br>
            <a:endParaRPr lang="en-US" sz="4800" baseline="30000" dirty="0">
              <a:effectLst>
                <a:glow rad="127000">
                  <a:schemeClr val="bg1"/>
                </a:glow>
              </a:effectLst>
            </a:endParaRPr>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pic>
        <p:nvPicPr>
          <p:cNvPr id="10" name="Picture 9" descr="A picture containing light, mirror&#10;&#10;Description automatically generated">
            <a:extLst>
              <a:ext uri="{FF2B5EF4-FFF2-40B4-BE49-F238E27FC236}">
                <a16:creationId xmlns:a16="http://schemas.microsoft.com/office/drawing/2014/main" id="{B561E28B-735F-418E-8708-2DC9120EDF9F}"/>
              </a:ext>
            </a:extLst>
          </p:cNvPr>
          <p:cNvPicPr>
            <a:picLocks noChangeAspect="1"/>
          </p:cNvPicPr>
          <p:nvPr/>
        </p:nvPicPr>
        <p:blipFill>
          <a:blip r:embed="rId3">
            <a:alphaModFix amt="60000"/>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a:effectLst>
            <a:glow rad="127000">
              <a:schemeClr val="accent1">
                <a:alpha val="0"/>
              </a:schemeClr>
            </a:glow>
          </a:effectLst>
        </p:spPr>
      </p:pic>
      <p:sp>
        <p:nvSpPr>
          <p:cNvPr id="7" name="TextBox 6">
            <a:extLst>
              <a:ext uri="{FF2B5EF4-FFF2-40B4-BE49-F238E27FC236}">
                <a16:creationId xmlns:a16="http://schemas.microsoft.com/office/drawing/2014/main" id="{AD04C912-8BE1-4973-92B7-E7E17AE6BB0B}"/>
              </a:ext>
            </a:extLst>
          </p:cNvPr>
          <p:cNvSpPr txBox="1"/>
          <p:nvPr/>
        </p:nvSpPr>
        <p:spPr>
          <a:xfrm>
            <a:off x="4252426" y="3429000"/>
            <a:ext cx="2917372" cy="1446550"/>
          </a:xfrm>
          <a:prstGeom prst="rect">
            <a:avLst/>
          </a:prstGeom>
          <a:noFill/>
        </p:spPr>
        <p:txBody>
          <a:bodyPr wrap="square" rtlCol="0">
            <a:spAutoFit/>
          </a:bodyPr>
          <a:lstStyle/>
          <a:p>
            <a:pPr algn="ctr"/>
            <a:r>
              <a:rPr lang="en-US" sz="4400" b="1" dirty="0">
                <a:solidFill>
                  <a:schemeClr val="bg1"/>
                </a:solidFill>
                <a:effectLst>
                  <a:glow rad="127000">
                    <a:srgbClr val="C00000"/>
                  </a:glow>
                </a:effectLst>
              </a:rPr>
              <a:t>Washed like snow</a:t>
            </a:r>
          </a:p>
        </p:txBody>
      </p:sp>
    </p:spTree>
    <p:extLst>
      <p:ext uri="{BB962C8B-B14F-4D97-AF65-F5344CB8AC3E}">
        <p14:creationId xmlns:p14="http://schemas.microsoft.com/office/powerpoint/2010/main" val="1588883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a:xfrm>
            <a:off x="398585" y="1444505"/>
            <a:ext cx="11347938" cy="4732458"/>
          </a:xfrm>
        </p:spPr>
        <p:txBody>
          <a:bodyPr/>
          <a:lstStyle/>
          <a:p>
            <a:r>
              <a:rPr lang="en-US" baseline="30000" dirty="0"/>
              <a:t>18</a:t>
            </a:r>
            <a:r>
              <a:rPr lang="en-US" dirty="0"/>
              <a:t> "Come now, </a:t>
            </a:r>
            <a:r>
              <a:rPr lang="en-US" dirty="0">
                <a:solidFill>
                  <a:srgbClr val="C00000"/>
                </a:solidFill>
              </a:rPr>
              <a:t>let us reason together</a:t>
            </a:r>
            <a:r>
              <a:rPr lang="en-US" dirty="0"/>
              <a:t>, says the LORD:</a:t>
            </a:r>
          </a:p>
          <a:p>
            <a:endParaRPr lang="en-US" dirty="0"/>
          </a:p>
          <a:p>
            <a:endParaRPr lang="en-US" dirty="0"/>
          </a:p>
          <a:p>
            <a:endParaRPr lang="en-US" dirty="0"/>
          </a:p>
          <a:p>
            <a:endParaRPr lang="en-US" dirty="0"/>
          </a:p>
          <a:p>
            <a:pPr algn="ctr"/>
            <a:r>
              <a:rPr lang="en-US" dirty="0">
                <a:effectLst>
                  <a:glow rad="127000">
                    <a:schemeClr val="bg1"/>
                  </a:glow>
                </a:effectLst>
              </a:rPr>
              <a:t>Always be prepared to give an answer to everyone who asks you to give </a:t>
            </a:r>
            <a:r>
              <a:rPr lang="en-US" dirty="0">
                <a:solidFill>
                  <a:schemeClr val="bg1"/>
                </a:solidFill>
                <a:effectLst>
                  <a:glow rad="127000">
                    <a:srgbClr val="C00000"/>
                  </a:glow>
                </a:effectLst>
              </a:rPr>
              <a:t>the reason for the hope </a:t>
            </a:r>
            <a:r>
              <a:rPr lang="en-US" dirty="0">
                <a:effectLst>
                  <a:glow rad="127000">
                    <a:schemeClr val="bg1"/>
                  </a:glow>
                </a:effectLst>
              </a:rPr>
              <a:t>that you have. </a:t>
            </a:r>
            <a:r>
              <a:rPr lang="en-US" sz="3200" dirty="0">
                <a:effectLst>
                  <a:glow rad="127000">
                    <a:schemeClr val="bg1"/>
                  </a:glow>
                </a:effectLst>
              </a:rPr>
              <a:t> (1Peter 3:15) </a:t>
            </a:r>
            <a:br>
              <a:rPr lang="en-US" dirty="0"/>
            </a:br>
            <a:endParaRPr lang="en-US" sz="4800" baseline="30000" dirty="0">
              <a:effectLst>
                <a:glow rad="127000">
                  <a:schemeClr val="bg1"/>
                </a:glow>
              </a:effectLst>
            </a:endParaRPr>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pic>
        <p:nvPicPr>
          <p:cNvPr id="4" name="Picture 3" descr="A hand holding an object in her hand&#10;&#10;Description automatically generated">
            <a:extLst>
              <a:ext uri="{FF2B5EF4-FFF2-40B4-BE49-F238E27FC236}">
                <a16:creationId xmlns:a16="http://schemas.microsoft.com/office/drawing/2014/main" id="{C2D417AC-0269-4876-8B37-6E81179942B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tretch>
            <a:fillRect/>
          </a:stretch>
        </p:blipFill>
        <p:spPr>
          <a:xfrm>
            <a:off x="4462234" y="1828576"/>
            <a:ext cx="3267531" cy="3200847"/>
          </a:xfrm>
          <a:prstGeom prst="rect">
            <a:avLst/>
          </a:prstGeom>
        </p:spPr>
      </p:pic>
    </p:spTree>
    <p:extLst>
      <p:ext uri="{BB962C8B-B14F-4D97-AF65-F5344CB8AC3E}">
        <p14:creationId xmlns:p14="http://schemas.microsoft.com/office/powerpoint/2010/main" val="2690385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effectLst>
                  <a:glow rad="127000">
                    <a:schemeClr val="bg1"/>
                  </a:glow>
                </a:effectLst>
                <a:latin typeface="Pristina" panose="03060402040406080204" pitchFamily="66" charset="0"/>
              </a:rPr>
              <a:t>Psalm 39:7</a:t>
            </a:r>
          </a:p>
        </p:txBody>
      </p:sp>
      <p:pic>
        <p:nvPicPr>
          <p:cNvPr id="9" name="Picture 8" descr="A picture containing plate, sign, food&#10;&#10;Description automatically generated">
            <a:extLst>
              <a:ext uri="{FF2B5EF4-FFF2-40B4-BE49-F238E27FC236}">
                <a16:creationId xmlns:a16="http://schemas.microsoft.com/office/drawing/2014/main" id="{2075FE32-E42C-4C21-BA9F-51153F1924E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tretch>
            <a:fillRect/>
          </a:stretch>
        </p:blipFill>
        <p:spPr>
          <a:xfrm>
            <a:off x="3305907" y="1898841"/>
            <a:ext cx="5613307" cy="2328411"/>
          </a:xfrm>
          <a:prstGeom prst="rect">
            <a:avLst/>
          </a:prstGeom>
          <a:effectLst>
            <a:glow rad="127000">
              <a:schemeClr val="bg1"/>
            </a:glow>
          </a:effectLst>
        </p:spPr>
      </p:pic>
    </p:spTree>
    <p:extLst>
      <p:ext uri="{BB962C8B-B14F-4D97-AF65-F5344CB8AC3E}">
        <p14:creationId xmlns:p14="http://schemas.microsoft.com/office/powerpoint/2010/main" val="2215007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sp>
        <p:nvSpPr>
          <p:cNvPr id="8" name="Content Placeholder 7">
            <a:extLst>
              <a:ext uri="{FF2B5EF4-FFF2-40B4-BE49-F238E27FC236}">
                <a16:creationId xmlns:a16="http://schemas.microsoft.com/office/drawing/2014/main" id="{7C4BE13E-429E-47EB-ADAD-F6A4613C969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94539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a:xfrm>
            <a:off x="398585" y="1444505"/>
            <a:ext cx="11347938" cy="4732458"/>
          </a:xfrm>
        </p:spPr>
        <p:txBody>
          <a:bodyPr/>
          <a:lstStyle/>
          <a:p>
            <a:r>
              <a:rPr lang="en-US" baseline="30000" dirty="0"/>
              <a:t>18</a:t>
            </a:r>
            <a:r>
              <a:rPr lang="en-US" dirty="0"/>
              <a:t> "Come now, </a:t>
            </a:r>
            <a:r>
              <a:rPr lang="en-US" dirty="0">
                <a:solidFill>
                  <a:srgbClr val="C00000"/>
                </a:solidFill>
              </a:rPr>
              <a:t>let us reason together</a:t>
            </a:r>
            <a:r>
              <a:rPr lang="en-US" dirty="0"/>
              <a:t>, says the LORD:</a:t>
            </a:r>
            <a:br>
              <a:rPr lang="en-US" dirty="0"/>
            </a:br>
            <a:endParaRPr lang="en-US" sz="4800" baseline="30000" dirty="0">
              <a:effectLst>
                <a:glow rad="127000">
                  <a:schemeClr val="bg1"/>
                </a:glow>
              </a:effectLst>
            </a:endParaRPr>
          </a:p>
        </p:txBody>
      </p:sp>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spTree>
    <p:extLst>
      <p:ext uri="{BB962C8B-B14F-4D97-AF65-F5344CB8AC3E}">
        <p14:creationId xmlns:p14="http://schemas.microsoft.com/office/powerpoint/2010/main" val="2633272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a:xfrm>
            <a:off x="398585" y="1444505"/>
            <a:ext cx="11347938" cy="4732458"/>
          </a:xfrm>
        </p:spPr>
        <p:txBody>
          <a:bodyPr/>
          <a:lstStyle/>
          <a:p>
            <a:r>
              <a:rPr lang="en-US" baseline="30000" dirty="0"/>
              <a:t>18</a:t>
            </a:r>
            <a:r>
              <a:rPr lang="en-US" dirty="0"/>
              <a:t> "Come now, </a:t>
            </a:r>
            <a:r>
              <a:rPr lang="en-US" dirty="0">
                <a:solidFill>
                  <a:srgbClr val="C00000"/>
                </a:solidFill>
              </a:rPr>
              <a:t>let us reason together</a:t>
            </a:r>
            <a:r>
              <a:rPr lang="en-US" dirty="0"/>
              <a:t>, says the LORD:</a:t>
            </a:r>
            <a:br>
              <a:rPr lang="en-US" dirty="0"/>
            </a:br>
            <a:br>
              <a:rPr lang="en-US" dirty="0"/>
            </a:br>
            <a:endParaRPr lang="en-US" dirty="0"/>
          </a:p>
          <a:p>
            <a:r>
              <a:rPr lang="en-US" dirty="0"/>
              <a:t>though your </a:t>
            </a:r>
            <a:br>
              <a:rPr lang="en-US" dirty="0"/>
            </a:br>
            <a:r>
              <a:rPr lang="en-US" dirty="0"/>
              <a:t>sins are like </a:t>
            </a:r>
            <a:br>
              <a:rPr lang="en-US" dirty="0"/>
            </a:br>
            <a:r>
              <a:rPr lang="en-US" dirty="0"/>
              <a:t>scarlet, they </a:t>
            </a:r>
            <a:br>
              <a:rPr lang="en-US" dirty="0"/>
            </a:br>
            <a:r>
              <a:rPr lang="en-US" dirty="0"/>
              <a:t>shall be as </a:t>
            </a:r>
            <a:br>
              <a:rPr lang="en-US" dirty="0"/>
            </a:br>
            <a:r>
              <a:rPr lang="en-US" dirty="0"/>
              <a:t>white as snow; </a:t>
            </a:r>
            <a:endParaRPr lang="en-US" sz="4800" baseline="30000" dirty="0">
              <a:effectLst>
                <a:glow rad="127000">
                  <a:schemeClr val="bg1"/>
                </a:glow>
              </a:effectLst>
            </a:endParaRPr>
          </a:p>
        </p:txBody>
      </p:sp>
      <p:pic>
        <p:nvPicPr>
          <p:cNvPr id="6" name="Picture 5" descr="A picture containing light, mirror&#10;&#10;Description automatically generated">
            <a:extLst>
              <a:ext uri="{FF2B5EF4-FFF2-40B4-BE49-F238E27FC236}">
                <a16:creationId xmlns:a16="http://schemas.microsoft.com/office/drawing/2014/main" id="{619B1DD7-9AC3-43D1-8707-1CF17FEDB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spTree>
    <p:extLst>
      <p:ext uri="{BB962C8B-B14F-4D97-AF65-F5344CB8AC3E}">
        <p14:creationId xmlns:p14="http://schemas.microsoft.com/office/powerpoint/2010/main" val="2605693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a:xfrm>
            <a:off x="398585" y="1444505"/>
            <a:ext cx="11347938" cy="4732458"/>
          </a:xfrm>
        </p:spPr>
        <p:txBody>
          <a:bodyPr/>
          <a:lstStyle/>
          <a:p>
            <a:r>
              <a:rPr lang="en-US" baseline="30000" dirty="0"/>
              <a:t>18</a:t>
            </a:r>
            <a:r>
              <a:rPr lang="en-US" dirty="0"/>
              <a:t> "Come now, </a:t>
            </a:r>
            <a:r>
              <a:rPr lang="en-US" dirty="0">
                <a:solidFill>
                  <a:srgbClr val="C00000"/>
                </a:solidFill>
              </a:rPr>
              <a:t>let us reason together</a:t>
            </a:r>
            <a:r>
              <a:rPr lang="en-US" dirty="0"/>
              <a:t>, says the LORD:</a:t>
            </a:r>
            <a:br>
              <a:rPr lang="en-US" dirty="0"/>
            </a:br>
            <a:br>
              <a:rPr lang="en-US" dirty="0"/>
            </a:br>
            <a:endParaRPr lang="en-US" dirty="0"/>
          </a:p>
          <a:p>
            <a:r>
              <a:rPr lang="en-US" dirty="0"/>
              <a:t>though your </a:t>
            </a:r>
            <a:br>
              <a:rPr lang="en-US" dirty="0"/>
            </a:br>
            <a:r>
              <a:rPr lang="en-US" dirty="0"/>
              <a:t>sins are like </a:t>
            </a:r>
            <a:br>
              <a:rPr lang="en-US" dirty="0"/>
            </a:br>
            <a:r>
              <a:rPr lang="en-US" dirty="0">
                <a:solidFill>
                  <a:srgbClr val="C00000"/>
                </a:solidFill>
              </a:rPr>
              <a:t>scarlet</a:t>
            </a:r>
            <a:r>
              <a:rPr lang="en-US" dirty="0"/>
              <a:t>, they </a:t>
            </a:r>
            <a:br>
              <a:rPr lang="en-US" dirty="0"/>
            </a:br>
            <a:r>
              <a:rPr lang="en-US" dirty="0"/>
              <a:t>shall be as </a:t>
            </a:r>
            <a:br>
              <a:rPr lang="en-US" dirty="0"/>
            </a:br>
            <a:r>
              <a:rPr lang="en-US" dirty="0"/>
              <a:t>white as snow; </a:t>
            </a:r>
            <a:endParaRPr lang="en-US" sz="4800" baseline="30000" dirty="0">
              <a:effectLst>
                <a:glow rad="127000">
                  <a:schemeClr val="bg1"/>
                </a:glow>
              </a:effectLst>
            </a:endParaRPr>
          </a:p>
        </p:txBody>
      </p:sp>
      <p:pic>
        <p:nvPicPr>
          <p:cNvPr id="6" name="Picture 5" descr="A picture containing light, mirror&#10;&#10;Description automatically generated">
            <a:extLst>
              <a:ext uri="{FF2B5EF4-FFF2-40B4-BE49-F238E27FC236}">
                <a16:creationId xmlns:a16="http://schemas.microsoft.com/office/drawing/2014/main" id="{619B1DD7-9AC3-43D1-8707-1CF17FEDB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22C4A19C-763C-450D-99A4-8D0EB40E7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spTree>
    <p:extLst>
      <p:ext uri="{BB962C8B-B14F-4D97-AF65-F5344CB8AC3E}">
        <p14:creationId xmlns:p14="http://schemas.microsoft.com/office/powerpoint/2010/main" val="2702877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a:xfrm>
            <a:off x="398585" y="1444505"/>
            <a:ext cx="11347938" cy="4732458"/>
          </a:xfrm>
        </p:spPr>
        <p:txBody>
          <a:bodyPr/>
          <a:lstStyle/>
          <a:p>
            <a:r>
              <a:rPr lang="en-US" baseline="30000" dirty="0"/>
              <a:t>18</a:t>
            </a:r>
            <a:r>
              <a:rPr lang="en-US" dirty="0"/>
              <a:t> "Come now, </a:t>
            </a:r>
            <a:r>
              <a:rPr lang="en-US" dirty="0">
                <a:solidFill>
                  <a:srgbClr val="C00000"/>
                </a:solidFill>
              </a:rPr>
              <a:t>let us reason together</a:t>
            </a:r>
            <a:r>
              <a:rPr lang="en-US" dirty="0"/>
              <a:t>, says the LORD:</a:t>
            </a:r>
            <a:br>
              <a:rPr lang="en-US" dirty="0"/>
            </a:br>
            <a:br>
              <a:rPr lang="en-US" dirty="0"/>
            </a:br>
            <a:endParaRPr lang="en-US" dirty="0"/>
          </a:p>
          <a:p>
            <a:r>
              <a:rPr lang="en-US" dirty="0"/>
              <a:t>though your </a:t>
            </a:r>
            <a:br>
              <a:rPr lang="en-US" dirty="0"/>
            </a:br>
            <a:r>
              <a:rPr lang="en-US" dirty="0"/>
              <a:t>sins are like </a:t>
            </a:r>
            <a:br>
              <a:rPr lang="en-US" dirty="0"/>
            </a:br>
            <a:r>
              <a:rPr lang="en-US" dirty="0"/>
              <a:t>scarlet, they </a:t>
            </a:r>
            <a:br>
              <a:rPr lang="en-US" dirty="0"/>
            </a:br>
            <a:r>
              <a:rPr lang="en-US" dirty="0"/>
              <a:t>shall be as </a:t>
            </a:r>
            <a:br>
              <a:rPr lang="en-US" dirty="0"/>
            </a:br>
            <a:r>
              <a:rPr lang="en-US" dirty="0"/>
              <a:t>white as </a:t>
            </a:r>
            <a:r>
              <a:rPr lang="en-US" dirty="0">
                <a:solidFill>
                  <a:schemeClr val="bg1"/>
                </a:solidFill>
                <a:effectLst>
                  <a:glow rad="127000">
                    <a:schemeClr val="tx1"/>
                  </a:glow>
                </a:effectLst>
              </a:rPr>
              <a:t>snow</a:t>
            </a:r>
            <a:r>
              <a:rPr lang="en-US" dirty="0"/>
              <a:t>; </a:t>
            </a:r>
            <a:endParaRPr lang="en-US" sz="4800" baseline="30000" dirty="0">
              <a:effectLst>
                <a:glow rad="127000">
                  <a:schemeClr val="bg1"/>
                </a:glow>
              </a:effectLst>
            </a:endParaRPr>
          </a:p>
        </p:txBody>
      </p:sp>
      <p:pic>
        <p:nvPicPr>
          <p:cNvPr id="6" name="Picture 5" descr="A picture containing light, mirror&#10;&#10;Description automatically generated">
            <a:extLst>
              <a:ext uri="{FF2B5EF4-FFF2-40B4-BE49-F238E27FC236}">
                <a16:creationId xmlns:a16="http://schemas.microsoft.com/office/drawing/2014/main" id="{619B1DD7-9AC3-43D1-8707-1CF17FEDB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22C4A19C-763C-450D-99A4-8D0EB40E7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C964D0B4-3E60-4D15-9A57-65EAB3FEB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pic>
        <p:nvPicPr>
          <p:cNvPr id="15" name="Picture 14" descr="A picture containing white, snow, sitting, table&#10;&#10;Description automatically generated">
            <a:extLst>
              <a:ext uri="{FF2B5EF4-FFF2-40B4-BE49-F238E27FC236}">
                <a16:creationId xmlns:a16="http://schemas.microsoft.com/office/drawing/2014/main" id="{B81E2D9B-0049-488E-BEF2-D6E179C082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spTree>
    <p:extLst>
      <p:ext uri="{BB962C8B-B14F-4D97-AF65-F5344CB8AC3E}">
        <p14:creationId xmlns:p14="http://schemas.microsoft.com/office/powerpoint/2010/main" val="891138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a:xfrm>
            <a:off x="398585" y="1444505"/>
            <a:ext cx="11347938" cy="4732458"/>
          </a:xfrm>
        </p:spPr>
        <p:txBody>
          <a:bodyPr/>
          <a:lstStyle/>
          <a:p>
            <a:r>
              <a:rPr lang="en-US" baseline="30000" dirty="0"/>
              <a:t>18</a:t>
            </a:r>
            <a:r>
              <a:rPr lang="en-US" dirty="0"/>
              <a:t> "Come now, </a:t>
            </a:r>
            <a:r>
              <a:rPr lang="en-US" dirty="0">
                <a:solidFill>
                  <a:srgbClr val="C00000"/>
                </a:solidFill>
              </a:rPr>
              <a:t>let us reason together</a:t>
            </a:r>
            <a:r>
              <a:rPr lang="en-US" dirty="0"/>
              <a:t>, says the LORD:</a:t>
            </a:r>
            <a:br>
              <a:rPr lang="en-US" dirty="0"/>
            </a:br>
            <a:br>
              <a:rPr lang="en-US" dirty="0"/>
            </a:br>
            <a:endParaRPr lang="en-US" dirty="0"/>
          </a:p>
          <a:p>
            <a:r>
              <a:rPr lang="en-US" dirty="0"/>
              <a:t>though your </a:t>
            </a:r>
            <a:br>
              <a:rPr lang="en-US" dirty="0"/>
            </a:br>
            <a:r>
              <a:rPr lang="en-US" dirty="0"/>
              <a:t>sins are like </a:t>
            </a:r>
            <a:br>
              <a:rPr lang="en-US" dirty="0"/>
            </a:br>
            <a:r>
              <a:rPr lang="en-US" dirty="0"/>
              <a:t>scarlet, they </a:t>
            </a:r>
            <a:br>
              <a:rPr lang="en-US" dirty="0"/>
            </a:br>
            <a:r>
              <a:rPr lang="en-US" dirty="0"/>
              <a:t>shall be as </a:t>
            </a:r>
            <a:br>
              <a:rPr lang="en-US" dirty="0"/>
            </a:br>
            <a:r>
              <a:rPr lang="en-US" dirty="0"/>
              <a:t>white as snow; </a:t>
            </a:r>
            <a:endParaRPr lang="en-US" sz="4800" baseline="30000" dirty="0">
              <a:effectLst>
                <a:glow rad="127000">
                  <a:schemeClr val="bg1"/>
                </a:glow>
              </a:effectLst>
            </a:endParaRPr>
          </a:p>
        </p:txBody>
      </p:sp>
      <p:sp>
        <p:nvSpPr>
          <p:cNvPr id="3" name="TextBox 2">
            <a:extLst>
              <a:ext uri="{FF2B5EF4-FFF2-40B4-BE49-F238E27FC236}">
                <a16:creationId xmlns:a16="http://schemas.microsoft.com/office/drawing/2014/main" id="{EE87C71D-B4E9-4290-B77B-248CC1FE28DE}"/>
              </a:ext>
            </a:extLst>
          </p:cNvPr>
          <p:cNvSpPr txBox="1"/>
          <p:nvPr/>
        </p:nvSpPr>
        <p:spPr>
          <a:xfrm>
            <a:off x="6361444" y="3254828"/>
            <a:ext cx="5431971" cy="2554545"/>
          </a:xfrm>
          <a:prstGeom prst="rect">
            <a:avLst/>
          </a:prstGeom>
          <a:noFill/>
        </p:spPr>
        <p:txBody>
          <a:bodyPr wrap="square" rtlCol="0">
            <a:spAutoFit/>
          </a:bodyPr>
          <a:lstStyle/>
          <a:p>
            <a:pPr algn="r"/>
            <a:r>
              <a:rPr lang="en-US" sz="4000" b="1" dirty="0">
                <a:effectLst>
                  <a:glow rad="127000">
                    <a:schemeClr val="bg1"/>
                  </a:glow>
                </a:effectLst>
              </a:rPr>
              <a:t>though they are </a:t>
            </a:r>
            <a:br>
              <a:rPr lang="en-US" sz="4000" b="1" dirty="0">
                <a:effectLst>
                  <a:glow rad="127000">
                    <a:schemeClr val="bg1"/>
                  </a:glow>
                </a:effectLst>
              </a:rPr>
            </a:br>
            <a:r>
              <a:rPr lang="en-US" sz="4000" b="1" dirty="0">
                <a:effectLst>
                  <a:glow rad="127000">
                    <a:schemeClr val="bg1"/>
                  </a:glow>
                </a:effectLst>
              </a:rPr>
              <a:t>red like </a:t>
            </a:r>
            <a:r>
              <a:rPr lang="en-US" sz="4000" b="1" dirty="0">
                <a:solidFill>
                  <a:srgbClr val="C00000"/>
                </a:solidFill>
                <a:effectLst>
                  <a:glow rad="127000">
                    <a:schemeClr val="bg1"/>
                  </a:glow>
                </a:effectLst>
              </a:rPr>
              <a:t>crimson</a:t>
            </a:r>
            <a:r>
              <a:rPr lang="en-US" sz="4000" b="1" dirty="0">
                <a:effectLst>
                  <a:glow rad="127000">
                    <a:schemeClr val="bg1"/>
                  </a:glow>
                </a:effectLst>
              </a:rPr>
              <a:t>, </a:t>
            </a:r>
            <a:br>
              <a:rPr lang="en-US" sz="4000" b="1" dirty="0">
                <a:effectLst>
                  <a:glow rad="127000">
                    <a:schemeClr val="bg1"/>
                  </a:glow>
                </a:effectLst>
              </a:rPr>
            </a:br>
            <a:r>
              <a:rPr lang="en-US" sz="4000" b="1" dirty="0">
                <a:effectLst>
                  <a:glow rad="127000">
                    <a:schemeClr val="bg1"/>
                  </a:glow>
                </a:effectLst>
              </a:rPr>
              <a:t>they shall become </a:t>
            </a:r>
            <a:br>
              <a:rPr lang="en-US" sz="4000" b="1" dirty="0">
                <a:effectLst>
                  <a:glow rad="127000">
                    <a:schemeClr val="bg1"/>
                  </a:glow>
                </a:effectLst>
              </a:rPr>
            </a:br>
            <a:r>
              <a:rPr lang="en-US" sz="4000" b="1" dirty="0">
                <a:effectLst>
                  <a:glow rad="127000">
                    <a:schemeClr val="bg1"/>
                  </a:glow>
                </a:effectLst>
              </a:rPr>
              <a:t>like wool. </a:t>
            </a:r>
            <a:r>
              <a:rPr lang="en-US" sz="3200" b="1" dirty="0">
                <a:effectLst>
                  <a:glow rad="127000">
                    <a:schemeClr val="bg1"/>
                  </a:glow>
                </a:effectLst>
              </a:rPr>
              <a:t>(Isaiah 1:18)</a:t>
            </a:r>
            <a:endParaRPr lang="en-US" sz="4000" b="1" dirty="0">
              <a:effectLst>
                <a:glow rad="127000">
                  <a:schemeClr val="bg1"/>
                </a:glow>
              </a:effectLst>
            </a:endParaRPr>
          </a:p>
        </p:txBody>
      </p:sp>
      <p:pic>
        <p:nvPicPr>
          <p:cNvPr id="6" name="Picture 5" descr="A picture containing light, mirror&#10;&#10;Description automatically generated">
            <a:extLst>
              <a:ext uri="{FF2B5EF4-FFF2-40B4-BE49-F238E27FC236}">
                <a16:creationId xmlns:a16="http://schemas.microsoft.com/office/drawing/2014/main" id="{619B1DD7-9AC3-43D1-8707-1CF17FEDB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22C4A19C-763C-450D-99A4-8D0EB40E7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C964D0B4-3E60-4D15-9A57-65EAB3FEB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spTree>
    <p:extLst>
      <p:ext uri="{BB962C8B-B14F-4D97-AF65-F5344CB8AC3E}">
        <p14:creationId xmlns:p14="http://schemas.microsoft.com/office/powerpoint/2010/main" val="652775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9A8D41F-EBE5-44C6-A625-ACF47268496F}"/>
              </a:ext>
            </a:extLst>
          </p:cNvPr>
          <p:cNvSpPr>
            <a:spLocks noGrp="1"/>
          </p:cNvSpPr>
          <p:nvPr>
            <p:ph idx="1"/>
          </p:nvPr>
        </p:nvSpPr>
        <p:spPr>
          <a:xfrm>
            <a:off x="398585" y="1444505"/>
            <a:ext cx="11347938" cy="4732458"/>
          </a:xfrm>
        </p:spPr>
        <p:txBody>
          <a:bodyPr/>
          <a:lstStyle/>
          <a:p>
            <a:r>
              <a:rPr lang="en-US" baseline="30000" dirty="0"/>
              <a:t>18</a:t>
            </a:r>
            <a:r>
              <a:rPr lang="en-US" dirty="0"/>
              <a:t> "Come now, </a:t>
            </a:r>
            <a:r>
              <a:rPr lang="en-US" dirty="0">
                <a:solidFill>
                  <a:srgbClr val="C00000"/>
                </a:solidFill>
              </a:rPr>
              <a:t>let us reason together</a:t>
            </a:r>
            <a:r>
              <a:rPr lang="en-US" dirty="0"/>
              <a:t>, says the LORD:</a:t>
            </a:r>
            <a:br>
              <a:rPr lang="en-US" dirty="0"/>
            </a:br>
            <a:br>
              <a:rPr lang="en-US" dirty="0"/>
            </a:br>
            <a:endParaRPr lang="en-US" dirty="0"/>
          </a:p>
          <a:p>
            <a:r>
              <a:rPr lang="en-US" dirty="0"/>
              <a:t>though your </a:t>
            </a:r>
            <a:br>
              <a:rPr lang="en-US" dirty="0"/>
            </a:br>
            <a:r>
              <a:rPr lang="en-US" dirty="0"/>
              <a:t>sins are like </a:t>
            </a:r>
            <a:br>
              <a:rPr lang="en-US" dirty="0"/>
            </a:br>
            <a:r>
              <a:rPr lang="en-US" dirty="0"/>
              <a:t>scarlet, they </a:t>
            </a:r>
            <a:br>
              <a:rPr lang="en-US" dirty="0"/>
            </a:br>
            <a:r>
              <a:rPr lang="en-US" dirty="0"/>
              <a:t>shall be as </a:t>
            </a:r>
            <a:br>
              <a:rPr lang="en-US" dirty="0"/>
            </a:br>
            <a:r>
              <a:rPr lang="en-US" dirty="0"/>
              <a:t>white as snow; </a:t>
            </a:r>
            <a:endParaRPr lang="en-US" sz="4800" baseline="30000" dirty="0">
              <a:effectLst>
                <a:glow rad="127000">
                  <a:schemeClr val="bg1"/>
                </a:glow>
              </a:effectLst>
            </a:endParaRPr>
          </a:p>
        </p:txBody>
      </p:sp>
      <p:sp>
        <p:nvSpPr>
          <p:cNvPr id="3" name="TextBox 2">
            <a:extLst>
              <a:ext uri="{FF2B5EF4-FFF2-40B4-BE49-F238E27FC236}">
                <a16:creationId xmlns:a16="http://schemas.microsoft.com/office/drawing/2014/main" id="{EE87C71D-B4E9-4290-B77B-248CC1FE28DE}"/>
              </a:ext>
            </a:extLst>
          </p:cNvPr>
          <p:cNvSpPr txBox="1"/>
          <p:nvPr/>
        </p:nvSpPr>
        <p:spPr>
          <a:xfrm>
            <a:off x="6361444" y="3254828"/>
            <a:ext cx="5431971" cy="2554545"/>
          </a:xfrm>
          <a:prstGeom prst="rect">
            <a:avLst/>
          </a:prstGeom>
          <a:noFill/>
        </p:spPr>
        <p:txBody>
          <a:bodyPr wrap="square" rtlCol="0">
            <a:spAutoFit/>
          </a:bodyPr>
          <a:lstStyle/>
          <a:p>
            <a:pPr algn="r"/>
            <a:r>
              <a:rPr lang="en-US" sz="4000" b="1" dirty="0">
                <a:effectLst>
                  <a:glow rad="127000">
                    <a:schemeClr val="bg1"/>
                  </a:glow>
                </a:effectLst>
              </a:rPr>
              <a:t>though they are </a:t>
            </a:r>
            <a:br>
              <a:rPr lang="en-US" sz="4000" b="1" dirty="0">
                <a:effectLst>
                  <a:glow rad="127000">
                    <a:schemeClr val="bg1"/>
                  </a:glow>
                </a:effectLst>
              </a:rPr>
            </a:br>
            <a:r>
              <a:rPr lang="en-US" sz="4000" b="1" dirty="0">
                <a:effectLst>
                  <a:glow rad="127000">
                    <a:schemeClr val="bg1"/>
                  </a:glow>
                </a:effectLst>
              </a:rPr>
              <a:t>red like crimson, </a:t>
            </a:r>
            <a:br>
              <a:rPr lang="en-US" sz="4000" b="1" dirty="0">
                <a:effectLst>
                  <a:glow rad="127000">
                    <a:schemeClr val="bg1"/>
                  </a:glow>
                </a:effectLst>
              </a:rPr>
            </a:br>
            <a:r>
              <a:rPr lang="en-US" sz="4000" b="1" dirty="0">
                <a:effectLst>
                  <a:glow rad="127000">
                    <a:schemeClr val="bg1"/>
                  </a:glow>
                </a:effectLst>
              </a:rPr>
              <a:t>they shall become </a:t>
            </a:r>
            <a:br>
              <a:rPr lang="en-US" sz="4000" b="1" dirty="0">
                <a:effectLst>
                  <a:glow rad="127000">
                    <a:schemeClr val="bg1"/>
                  </a:glow>
                </a:effectLst>
              </a:rPr>
            </a:br>
            <a:r>
              <a:rPr lang="en-US" sz="4000" b="1" dirty="0">
                <a:effectLst>
                  <a:glow rad="127000">
                    <a:schemeClr val="bg1"/>
                  </a:glow>
                </a:effectLst>
              </a:rPr>
              <a:t>like wool. </a:t>
            </a:r>
            <a:r>
              <a:rPr lang="en-US" sz="3200" b="1" dirty="0">
                <a:effectLst>
                  <a:glow rad="127000">
                    <a:schemeClr val="bg1"/>
                  </a:glow>
                </a:effectLst>
              </a:rPr>
              <a:t>(Isaiah 1:18)</a:t>
            </a:r>
            <a:endParaRPr lang="en-US" sz="4000" b="1" dirty="0">
              <a:effectLst>
                <a:glow rad="127000">
                  <a:schemeClr val="bg1"/>
                </a:glow>
              </a:effectLst>
            </a:endParaRPr>
          </a:p>
        </p:txBody>
      </p:sp>
      <p:pic>
        <p:nvPicPr>
          <p:cNvPr id="6" name="Picture 5" descr="A picture containing light, mirror&#10;&#10;Description automatically generated">
            <a:extLst>
              <a:ext uri="{FF2B5EF4-FFF2-40B4-BE49-F238E27FC236}">
                <a16:creationId xmlns:a16="http://schemas.microsoft.com/office/drawing/2014/main" id="{619B1DD7-9AC3-43D1-8707-1CF17FEDB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22C4A19C-763C-450D-99A4-8D0EB40E7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C964D0B4-3E60-4D15-9A57-65EAB3FEB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pic>
        <p:nvPicPr>
          <p:cNvPr id="15" name="Picture 14" descr="A picture containing white, snow, sitting, table&#10;&#10;Description automatically generated">
            <a:extLst>
              <a:ext uri="{FF2B5EF4-FFF2-40B4-BE49-F238E27FC236}">
                <a16:creationId xmlns:a16="http://schemas.microsoft.com/office/drawing/2014/main" id="{B81E2D9B-0049-488E-BEF2-D6E179C082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pic>
        <p:nvPicPr>
          <p:cNvPr id="13" name="Picture 12" descr="A picture containing ax, man, board, riding&#10;&#10;Description automatically generated">
            <a:extLst>
              <a:ext uri="{FF2B5EF4-FFF2-40B4-BE49-F238E27FC236}">
                <a16:creationId xmlns:a16="http://schemas.microsoft.com/office/drawing/2014/main" id="{89EF180F-76A9-4365-80CE-A9C05C1FBAC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5000" contrast="-17000"/>
                    </a14:imgEffect>
                  </a14:imgLayer>
                </a14:imgProps>
              </a:ext>
              <a:ext uri="{28A0092B-C50C-407E-A947-70E740481C1C}">
                <a14:useLocalDpi xmlns:a14="http://schemas.microsoft.com/office/drawing/2010/main" val="0"/>
              </a:ext>
            </a:extLst>
          </a:blip>
          <a:stretch>
            <a:fillRect/>
          </a:stretch>
        </p:blipFill>
        <p:spPr>
          <a:xfrm>
            <a:off x="3681495" y="2465606"/>
            <a:ext cx="4059235" cy="381239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solidFill>
                  <a:schemeClr val="tx1"/>
                </a:solidFill>
              </a:rPr>
              <a:t>Because He is </a:t>
            </a:r>
            <a:r>
              <a:rPr lang="en-US" dirty="0">
                <a:solidFill>
                  <a:schemeClr val="bg1"/>
                </a:solidFill>
                <a:effectLst>
                  <a:glow rad="127000">
                    <a:srgbClr val="C00000"/>
                  </a:glow>
                </a:effectLst>
              </a:rPr>
              <a:t>REASONABLE</a:t>
            </a:r>
          </a:p>
        </p:txBody>
      </p:sp>
    </p:spTree>
    <p:extLst>
      <p:ext uri="{BB962C8B-B14F-4D97-AF65-F5344CB8AC3E}">
        <p14:creationId xmlns:p14="http://schemas.microsoft.com/office/powerpoint/2010/main" val="1907153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2.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1214</TotalTime>
  <Words>1456</Words>
  <Application>Microsoft Office PowerPoint</Application>
  <PresentationFormat>Widescreen</PresentationFormat>
  <Paragraphs>107</Paragraphs>
  <Slides>24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Arial Black</vt:lpstr>
      <vt:lpstr>Calibri</vt:lpstr>
      <vt:lpstr>Posterama</vt:lpstr>
      <vt:lpstr>Pristina</vt:lpstr>
      <vt:lpstr>Symbol</vt:lpstr>
      <vt:lpstr>Office Theme</vt:lpstr>
      <vt:lpstr>PowerPoint Presentation</vt:lpstr>
      <vt:lpstr>PowerPoint Presentation</vt:lpstr>
      <vt:lpstr>Because He is REASONABLE</vt:lpstr>
      <vt:lpstr>Because He is REASONABLE</vt:lpstr>
      <vt:lpstr>Because He is REASONABLE</vt:lpstr>
      <vt:lpstr>Because He is REASONABLE</vt:lpstr>
      <vt:lpstr>Because He is REASONABLE</vt:lpstr>
      <vt:lpstr>Because He is REASONABLE</vt:lpstr>
      <vt:lpstr>Because He is REASONABLE</vt:lpstr>
      <vt:lpstr>Because He is REASONABLE</vt:lpstr>
      <vt:lpstr>Because He is REASONABLE</vt:lpstr>
      <vt:lpstr>Because He is REASONABLE</vt:lpstr>
      <vt:lpstr>Because He is REASONABLE</vt:lpstr>
      <vt:lpstr>Because He is REASONABLE</vt:lpstr>
      <vt:lpstr>Because He is REASONABLE</vt:lpstr>
      <vt:lpstr>Because He is REASONABLE</vt:lpstr>
      <vt:lpstr>Because He is REASONABLE</vt:lpstr>
      <vt:lpstr>Because He is REASONABLE</vt:lpstr>
      <vt:lpstr>Because He is REASONABLE</vt:lpstr>
      <vt:lpstr>Because He is REASONABLE</vt:lpstr>
      <vt:lpstr>Because He is REASONABLE</vt:lpstr>
      <vt:lpstr>Because He is REASONABLE</vt:lpstr>
      <vt:lpstr>Because He is REASONABLE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43</cp:revision>
  <dcterms:created xsi:type="dcterms:W3CDTF">2020-03-19T13:50:31Z</dcterms:created>
  <dcterms:modified xsi:type="dcterms:W3CDTF">2021-07-16T03:25:34Z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