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333" r:id="rId5"/>
    <p:sldId id="256" r:id="rId6"/>
    <p:sldId id="302" r:id="rId7"/>
    <p:sldId id="308" r:id="rId8"/>
    <p:sldId id="309" r:id="rId9"/>
    <p:sldId id="310" r:id="rId10"/>
    <p:sldId id="303" r:id="rId11"/>
    <p:sldId id="314" r:id="rId12"/>
    <p:sldId id="315" r:id="rId13"/>
    <p:sldId id="313" r:id="rId14"/>
    <p:sldId id="317" r:id="rId15"/>
    <p:sldId id="318" r:id="rId16"/>
    <p:sldId id="319" r:id="rId17"/>
    <p:sldId id="320" r:id="rId18"/>
    <p:sldId id="312" r:id="rId19"/>
    <p:sldId id="296" r:id="rId20"/>
    <p:sldId id="322" r:id="rId21"/>
    <p:sldId id="332" r:id="rId22"/>
    <p:sldId id="323" r:id="rId23"/>
    <p:sldId id="324" r:id="rId24"/>
    <p:sldId id="325" r:id="rId25"/>
    <p:sldId id="326" r:id="rId26"/>
    <p:sldId id="327" r:id="rId27"/>
    <p:sldId id="328" r:id="rId28"/>
    <p:sldId id="330" r:id="rId29"/>
    <p:sldId id="329" r:id="rId30"/>
    <p:sldId id="331" r:id="rId31"/>
    <p:sldId id="29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4A6"/>
    <a:srgbClr val="548235"/>
    <a:srgbClr val="F8FEFE"/>
    <a:srgbClr val="800000"/>
    <a:srgbClr val="F2F5F8"/>
    <a:srgbClr val="E1E8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912" autoAdjust="0"/>
  </p:normalViewPr>
  <p:slideViewPr>
    <p:cSldViewPr snapToGrid="0">
      <p:cViewPr varScale="1">
        <p:scale>
          <a:sx n="70" d="100"/>
          <a:sy n="70" d="100"/>
        </p:scale>
        <p:origin x="10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a:t>
            </a:fld>
            <a:endParaRPr lang="en-US"/>
          </a:p>
        </p:txBody>
      </p:sp>
    </p:spTree>
    <p:extLst>
      <p:ext uri="{BB962C8B-B14F-4D97-AF65-F5344CB8AC3E}">
        <p14:creationId xmlns:p14="http://schemas.microsoft.com/office/powerpoint/2010/main" val="97139877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close up of a brick wall&#10;&#10;Description automatically generated">
            <a:extLst>
              <a:ext uri="{FF2B5EF4-FFF2-40B4-BE49-F238E27FC236}">
                <a16:creationId xmlns:a16="http://schemas.microsoft.com/office/drawing/2014/main" id="{5F13EB8F-31AE-41B7-90CF-BD87892598B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5000" contrast="-3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solidFill>
                  <a:schemeClr val="accent6">
                    <a:lumMod val="75000"/>
                  </a:schemeClr>
                </a:solidFill>
                <a:effectLst>
                  <a:glow rad="127000">
                    <a:srgbClr val="F2F5F8"/>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effectLst>
                  <a:glow rad="127000">
                    <a:srgbClr val="F2F5F8"/>
                  </a:glow>
                </a:effectLst>
              </a:defRPr>
            </a:lvl1pPr>
            <a:lvl2pPr>
              <a:defRPr>
                <a:effectLst>
                  <a:glow rad="127000">
                    <a:srgbClr val="F2F5F8"/>
                  </a:glow>
                </a:effectLst>
              </a:defRPr>
            </a:lvl2pPr>
            <a:lvl3pPr>
              <a:defRPr>
                <a:effectLst>
                  <a:glow rad="127000">
                    <a:srgbClr val="F2F5F8"/>
                  </a:glow>
                </a:effectLst>
              </a:defRPr>
            </a:lvl3pPr>
            <a:lvl4pPr>
              <a:defRPr>
                <a:effectLst>
                  <a:glow rad="127000">
                    <a:srgbClr val="F2F5F8"/>
                  </a:glow>
                </a:effectLst>
              </a:defRPr>
            </a:lvl4pPr>
            <a:lvl5pPr>
              <a:defRPr>
                <a:effectLst>
                  <a:glow rad="127000">
                    <a:srgbClr val="F2F5F8"/>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picture containing yellow, standing, sitting, field&#10;&#10;Description automatically generated">
            <a:extLst>
              <a:ext uri="{FF2B5EF4-FFF2-40B4-BE49-F238E27FC236}">
                <a16:creationId xmlns:a16="http://schemas.microsoft.com/office/drawing/2014/main" id="{FAD9367C-27E4-4272-8A0C-46C9DC0E9FE9}"/>
              </a:ext>
            </a:extLst>
          </p:cNvPr>
          <p:cNvPicPr>
            <a:picLocks noChangeAspect="1"/>
          </p:cNvPicPr>
          <p:nvPr userDrawn="1"/>
        </p:nvPicPr>
        <p:blipFill>
          <a:blip r:embed="rId13">
            <a:extLst>
              <a:ext uri="{BEBA8EAE-BF5A-486C-A8C5-ECC9F3942E4B}">
                <a14:imgProps xmlns:a14="http://schemas.microsoft.com/office/drawing/2010/main">
                  <a14:imgLayer r:embed="rId14">
                    <a14:imgEffect>
                      <a14:brightnessContrast bright="15000" contrast="-3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rgbClr val="0054A6"/>
          </a:solidFill>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E703A003-FC9F-4169-9464-57948887B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grpSp>
        <p:nvGrpSpPr>
          <p:cNvPr id="7" name="Group 6">
            <a:extLst>
              <a:ext uri="{FF2B5EF4-FFF2-40B4-BE49-F238E27FC236}">
                <a16:creationId xmlns:a16="http://schemas.microsoft.com/office/drawing/2014/main" id="{377E2E83-0E86-4F92-A799-775126BE4A3A}"/>
              </a:ext>
            </a:extLst>
          </p:cNvPr>
          <p:cNvGrpSpPr/>
          <p:nvPr/>
        </p:nvGrpSpPr>
        <p:grpSpPr>
          <a:xfrm>
            <a:off x="509040" y="5066893"/>
            <a:ext cx="2477806" cy="1200783"/>
            <a:chOff x="962969" y="5030136"/>
            <a:chExt cx="2477806" cy="1200783"/>
          </a:xfrm>
          <a:effectLst>
            <a:glow rad="127000">
              <a:srgbClr val="0054A6">
                <a:alpha val="39000"/>
              </a:srgbClr>
            </a:glow>
          </a:effectLst>
        </p:grpSpPr>
        <p:pic>
          <p:nvPicPr>
            <p:cNvPr id="10" name="Picture 9">
              <a:extLst>
                <a:ext uri="{FF2B5EF4-FFF2-40B4-BE49-F238E27FC236}">
                  <a16:creationId xmlns:a16="http://schemas.microsoft.com/office/drawing/2014/main" id="{03482F4A-3678-4121-B0B3-DA7606518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57054BC7-01B8-4318-8921-06218B0C40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175948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0" y="118942"/>
            <a:ext cx="11746523" cy="1325563"/>
          </a:xfrm>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132359" y="1444505"/>
            <a:ext cx="11347938" cy="612896"/>
          </a:xfrm>
        </p:spPr>
        <p:txBody>
          <a:bodyPr/>
          <a:lstStyle/>
          <a:p>
            <a:pPr algn="ctr"/>
            <a:r>
              <a:rPr lang="en-US" dirty="0">
                <a:solidFill>
                  <a:schemeClr val="tx1">
                    <a:alpha val="0"/>
                  </a:schemeClr>
                </a:solidFill>
                <a:effectLst>
                  <a:glow rad="127000">
                    <a:schemeClr val="bg1"/>
                  </a:glow>
                </a:effectLst>
              </a:rPr>
              <a:t>God is Eternally the </a:t>
            </a:r>
            <a:r>
              <a:rPr lang="en-US" dirty="0">
                <a:effectLst>
                  <a:glow rad="127000">
                    <a:schemeClr val="bg1"/>
                  </a:glow>
                </a:effectLst>
              </a:rPr>
              <a:t>“Father” </a:t>
            </a:r>
            <a:r>
              <a:rPr lang="en-US" dirty="0">
                <a:solidFill>
                  <a:schemeClr val="tx1">
                    <a:alpha val="0"/>
                  </a:schemeClr>
                </a:solidFill>
                <a:effectLst>
                  <a:glow rad="127000">
                    <a:schemeClr val="bg1"/>
                  </a:glow>
                </a:effectLst>
              </a:rPr>
              <a:t>= Relationship</a:t>
            </a:r>
          </a:p>
        </p:txBody>
      </p:sp>
      <p:sp>
        <p:nvSpPr>
          <p:cNvPr id="6" name="Arrow: Left-Right 5">
            <a:extLst>
              <a:ext uri="{FF2B5EF4-FFF2-40B4-BE49-F238E27FC236}">
                <a16:creationId xmlns:a16="http://schemas.microsoft.com/office/drawing/2014/main" id="{51997BED-A7F9-4B8F-A127-57B45582B9EA}"/>
              </a:ext>
            </a:extLst>
          </p:cNvPr>
          <p:cNvSpPr/>
          <p:nvPr/>
        </p:nvSpPr>
        <p:spPr>
          <a:xfrm rot="3220234">
            <a:off x="5961572" y="3157127"/>
            <a:ext cx="4053029" cy="1111136"/>
          </a:xfrm>
          <a:prstGeom prst="leftRightArrow">
            <a:avLst>
              <a:gd name="adj1" fmla="val 3936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Right 8">
            <a:extLst>
              <a:ext uri="{FF2B5EF4-FFF2-40B4-BE49-F238E27FC236}">
                <a16:creationId xmlns:a16="http://schemas.microsoft.com/office/drawing/2014/main" id="{CA16C945-BA25-4963-94F9-E816243D3116}"/>
              </a:ext>
            </a:extLst>
          </p:cNvPr>
          <p:cNvSpPr/>
          <p:nvPr/>
        </p:nvSpPr>
        <p:spPr>
          <a:xfrm rot="18379766" flipH="1">
            <a:off x="2466753" y="3157126"/>
            <a:ext cx="4053029" cy="1111136"/>
          </a:xfrm>
          <a:prstGeom prst="leftRightArrow">
            <a:avLst>
              <a:gd name="adj1" fmla="val 3936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Right 9">
            <a:extLst>
              <a:ext uri="{FF2B5EF4-FFF2-40B4-BE49-F238E27FC236}">
                <a16:creationId xmlns:a16="http://schemas.microsoft.com/office/drawing/2014/main" id="{F907E0F8-5089-4C04-B1D0-0A92C9EEEDB3}"/>
              </a:ext>
            </a:extLst>
          </p:cNvPr>
          <p:cNvSpPr/>
          <p:nvPr/>
        </p:nvSpPr>
        <p:spPr>
          <a:xfrm flipH="1">
            <a:off x="4214163" y="5501983"/>
            <a:ext cx="4053029" cy="1111136"/>
          </a:xfrm>
          <a:prstGeom prst="leftRightArrow">
            <a:avLst>
              <a:gd name="adj1" fmla="val 3936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7DA8600-134C-434D-8C63-71E10626F7E0}"/>
              </a:ext>
            </a:extLst>
          </p:cNvPr>
          <p:cNvSpPr txBox="1"/>
          <p:nvPr/>
        </p:nvSpPr>
        <p:spPr>
          <a:xfrm rot="3221331">
            <a:off x="7006899" y="3451084"/>
            <a:ext cx="2005781" cy="523220"/>
          </a:xfrm>
          <a:prstGeom prst="rect">
            <a:avLst/>
          </a:prstGeom>
          <a:noFill/>
        </p:spPr>
        <p:txBody>
          <a:bodyPr wrap="square" rtlCol="0">
            <a:spAutoFit/>
          </a:bodyPr>
          <a:lstStyle/>
          <a:p>
            <a:pPr algn="ctr"/>
            <a:r>
              <a:rPr lang="en-US" sz="2800" b="1" dirty="0">
                <a:solidFill>
                  <a:schemeClr val="bg1"/>
                </a:solidFill>
                <a:latin typeface="Arial Black" panose="020B0A04020102020204" pitchFamily="34" charset="0"/>
              </a:rPr>
              <a:t>IS NOT</a:t>
            </a:r>
          </a:p>
        </p:txBody>
      </p:sp>
      <p:sp>
        <p:nvSpPr>
          <p:cNvPr id="12" name="TextBox 11">
            <a:extLst>
              <a:ext uri="{FF2B5EF4-FFF2-40B4-BE49-F238E27FC236}">
                <a16:creationId xmlns:a16="http://schemas.microsoft.com/office/drawing/2014/main" id="{038214A1-3E7D-40AC-BE42-23028F88FB2C}"/>
              </a:ext>
            </a:extLst>
          </p:cNvPr>
          <p:cNvSpPr txBox="1"/>
          <p:nvPr/>
        </p:nvSpPr>
        <p:spPr>
          <a:xfrm>
            <a:off x="1509065" y="5307264"/>
            <a:ext cx="2905432" cy="1323439"/>
          </a:xfrm>
          <a:prstGeom prst="rect">
            <a:avLst/>
          </a:prstGeom>
          <a:noFill/>
        </p:spPr>
        <p:txBody>
          <a:bodyPr wrap="square" rtlCol="0">
            <a:spAutoFit/>
          </a:bodyPr>
          <a:lstStyle/>
          <a:p>
            <a:pPr algn="ctr"/>
            <a:r>
              <a:rPr lang="en-US" sz="4000" b="1" dirty="0">
                <a:effectLst>
                  <a:glow rad="127000">
                    <a:schemeClr val="bg1"/>
                  </a:glow>
                </a:effectLst>
              </a:rPr>
              <a:t>“Holy </a:t>
            </a:r>
            <a:br>
              <a:rPr lang="en-US" sz="4000" b="1" dirty="0">
                <a:effectLst>
                  <a:glow rad="127000">
                    <a:schemeClr val="bg1"/>
                  </a:glow>
                </a:effectLst>
              </a:rPr>
            </a:br>
            <a:r>
              <a:rPr lang="en-US" sz="4000" b="1" dirty="0">
                <a:effectLst>
                  <a:glow rad="127000">
                    <a:schemeClr val="bg1"/>
                  </a:glow>
                </a:effectLst>
              </a:rPr>
              <a:t>Spirit”</a:t>
            </a:r>
          </a:p>
        </p:txBody>
      </p:sp>
      <p:sp>
        <p:nvSpPr>
          <p:cNvPr id="13" name="TextBox 12">
            <a:extLst>
              <a:ext uri="{FF2B5EF4-FFF2-40B4-BE49-F238E27FC236}">
                <a16:creationId xmlns:a16="http://schemas.microsoft.com/office/drawing/2014/main" id="{B240CC9F-5C13-41E8-AACA-3F0E1E9E1018}"/>
              </a:ext>
            </a:extLst>
          </p:cNvPr>
          <p:cNvSpPr txBox="1"/>
          <p:nvPr/>
        </p:nvSpPr>
        <p:spPr>
          <a:xfrm>
            <a:off x="5237786" y="5795941"/>
            <a:ext cx="2005781" cy="523220"/>
          </a:xfrm>
          <a:prstGeom prst="rect">
            <a:avLst/>
          </a:prstGeom>
          <a:noFill/>
        </p:spPr>
        <p:txBody>
          <a:bodyPr wrap="square" rtlCol="0">
            <a:spAutoFit/>
          </a:bodyPr>
          <a:lstStyle/>
          <a:p>
            <a:pPr algn="ctr"/>
            <a:r>
              <a:rPr lang="en-US" sz="2800" b="1" dirty="0">
                <a:solidFill>
                  <a:schemeClr val="bg1"/>
                </a:solidFill>
                <a:latin typeface="Arial Black" panose="020B0A04020102020204" pitchFamily="34" charset="0"/>
              </a:rPr>
              <a:t>IS NOT</a:t>
            </a:r>
          </a:p>
        </p:txBody>
      </p:sp>
      <p:sp>
        <p:nvSpPr>
          <p:cNvPr id="14" name="TextBox 13">
            <a:extLst>
              <a:ext uri="{FF2B5EF4-FFF2-40B4-BE49-F238E27FC236}">
                <a16:creationId xmlns:a16="http://schemas.microsoft.com/office/drawing/2014/main" id="{9FFF9370-A452-4580-8CAA-12B7E06D6890}"/>
              </a:ext>
            </a:extLst>
          </p:cNvPr>
          <p:cNvSpPr txBox="1"/>
          <p:nvPr/>
        </p:nvSpPr>
        <p:spPr>
          <a:xfrm rot="18418831">
            <a:off x="3470100" y="3438229"/>
            <a:ext cx="2005781" cy="523220"/>
          </a:xfrm>
          <a:prstGeom prst="rect">
            <a:avLst/>
          </a:prstGeom>
          <a:noFill/>
        </p:spPr>
        <p:txBody>
          <a:bodyPr wrap="square" rtlCol="0">
            <a:spAutoFit/>
          </a:bodyPr>
          <a:lstStyle/>
          <a:p>
            <a:pPr algn="ctr"/>
            <a:r>
              <a:rPr lang="en-US" sz="2800" b="1" dirty="0">
                <a:solidFill>
                  <a:schemeClr val="bg1"/>
                </a:solidFill>
                <a:latin typeface="Arial Black" panose="020B0A04020102020204" pitchFamily="34" charset="0"/>
              </a:rPr>
              <a:t>IS NOT</a:t>
            </a:r>
          </a:p>
        </p:txBody>
      </p:sp>
      <p:sp>
        <p:nvSpPr>
          <p:cNvPr id="4" name="TextBox 3">
            <a:extLst>
              <a:ext uri="{FF2B5EF4-FFF2-40B4-BE49-F238E27FC236}">
                <a16:creationId xmlns:a16="http://schemas.microsoft.com/office/drawing/2014/main" id="{9394FDA2-6763-4201-8A56-2CAA98C92B25}"/>
              </a:ext>
            </a:extLst>
          </p:cNvPr>
          <p:cNvSpPr txBox="1"/>
          <p:nvPr/>
        </p:nvSpPr>
        <p:spPr>
          <a:xfrm>
            <a:off x="8825462" y="5674437"/>
            <a:ext cx="3002348" cy="707886"/>
          </a:xfrm>
          <a:prstGeom prst="rect">
            <a:avLst/>
          </a:prstGeom>
          <a:noFill/>
        </p:spPr>
        <p:txBody>
          <a:bodyPr wrap="square" rtlCol="0">
            <a:spAutoFit/>
          </a:bodyPr>
          <a:lstStyle/>
          <a:p>
            <a:r>
              <a:rPr lang="en-US" sz="4000" b="1" dirty="0">
                <a:effectLst>
                  <a:glow rad="127000">
                    <a:schemeClr val="bg1"/>
                  </a:glow>
                </a:effectLst>
              </a:rPr>
              <a:t>“Son” </a:t>
            </a:r>
            <a:endParaRPr lang="en-US" sz="4000" b="1" dirty="0"/>
          </a:p>
        </p:txBody>
      </p:sp>
    </p:spTree>
    <p:extLst>
      <p:ext uri="{BB962C8B-B14F-4D97-AF65-F5344CB8AC3E}">
        <p14:creationId xmlns:p14="http://schemas.microsoft.com/office/powerpoint/2010/main" val="4135738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0" y="118942"/>
            <a:ext cx="11746523" cy="1325563"/>
          </a:xfrm>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132359" y="1444505"/>
            <a:ext cx="11347938" cy="612896"/>
          </a:xfrm>
        </p:spPr>
        <p:txBody>
          <a:bodyPr/>
          <a:lstStyle/>
          <a:p>
            <a:pPr algn="ctr"/>
            <a:r>
              <a:rPr lang="en-US" dirty="0">
                <a:solidFill>
                  <a:schemeClr val="tx1">
                    <a:alpha val="0"/>
                  </a:schemeClr>
                </a:solidFill>
                <a:effectLst>
                  <a:glow rad="127000">
                    <a:schemeClr val="bg1"/>
                  </a:glow>
                </a:effectLst>
              </a:rPr>
              <a:t>God is Eternally the </a:t>
            </a:r>
            <a:r>
              <a:rPr lang="en-US" dirty="0">
                <a:effectLst>
                  <a:glow rad="127000">
                    <a:schemeClr val="bg1"/>
                  </a:glow>
                </a:effectLst>
              </a:rPr>
              <a:t>“Father” </a:t>
            </a:r>
            <a:r>
              <a:rPr lang="en-US" dirty="0">
                <a:solidFill>
                  <a:schemeClr val="tx1">
                    <a:alpha val="0"/>
                  </a:schemeClr>
                </a:solidFill>
                <a:effectLst>
                  <a:glow rad="127000">
                    <a:schemeClr val="bg1"/>
                  </a:glow>
                </a:effectLst>
              </a:rPr>
              <a:t>= Relationship</a:t>
            </a:r>
          </a:p>
        </p:txBody>
      </p:sp>
      <p:sp>
        <p:nvSpPr>
          <p:cNvPr id="6" name="Arrow: Left-Right 5">
            <a:extLst>
              <a:ext uri="{FF2B5EF4-FFF2-40B4-BE49-F238E27FC236}">
                <a16:creationId xmlns:a16="http://schemas.microsoft.com/office/drawing/2014/main" id="{51997BED-A7F9-4B8F-A127-57B45582B9EA}"/>
              </a:ext>
            </a:extLst>
          </p:cNvPr>
          <p:cNvSpPr/>
          <p:nvPr/>
        </p:nvSpPr>
        <p:spPr>
          <a:xfrm rot="3220234">
            <a:off x="5961572" y="3157127"/>
            <a:ext cx="4053029" cy="1111136"/>
          </a:xfrm>
          <a:prstGeom prst="leftRightArrow">
            <a:avLst>
              <a:gd name="adj1" fmla="val 39364"/>
              <a:gd name="adj2" fmla="val 50000"/>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Right 8">
            <a:extLst>
              <a:ext uri="{FF2B5EF4-FFF2-40B4-BE49-F238E27FC236}">
                <a16:creationId xmlns:a16="http://schemas.microsoft.com/office/drawing/2014/main" id="{CA16C945-BA25-4963-94F9-E816243D3116}"/>
              </a:ext>
            </a:extLst>
          </p:cNvPr>
          <p:cNvSpPr/>
          <p:nvPr/>
        </p:nvSpPr>
        <p:spPr>
          <a:xfrm rot="18379766" flipH="1">
            <a:off x="2466753" y="3157126"/>
            <a:ext cx="4053029" cy="1111136"/>
          </a:xfrm>
          <a:prstGeom prst="leftRightArrow">
            <a:avLst>
              <a:gd name="adj1" fmla="val 39364"/>
              <a:gd name="adj2" fmla="val 50000"/>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Right 9">
            <a:extLst>
              <a:ext uri="{FF2B5EF4-FFF2-40B4-BE49-F238E27FC236}">
                <a16:creationId xmlns:a16="http://schemas.microsoft.com/office/drawing/2014/main" id="{F907E0F8-5089-4C04-B1D0-0A92C9EEEDB3}"/>
              </a:ext>
            </a:extLst>
          </p:cNvPr>
          <p:cNvSpPr/>
          <p:nvPr/>
        </p:nvSpPr>
        <p:spPr>
          <a:xfrm flipH="1">
            <a:off x="4214163" y="5501983"/>
            <a:ext cx="4053029" cy="1111136"/>
          </a:xfrm>
          <a:prstGeom prst="leftRightArrow">
            <a:avLst>
              <a:gd name="adj1" fmla="val 39364"/>
              <a:gd name="adj2" fmla="val 50000"/>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7DA8600-134C-434D-8C63-71E10626F7E0}"/>
              </a:ext>
            </a:extLst>
          </p:cNvPr>
          <p:cNvSpPr txBox="1"/>
          <p:nvPr/>
        </p:nvSpPr>
        <p:spPr>
          <a:xfrm rot="3221331">
            <a:off x="7006899" y="3451084"/>
            <a:ext cx="2005781" cy="523220"/>
          </a:xfrm>
          <a:prstGeom prst="rect">
            <a:avLst/>
          </a:prstGeom>
          <a:noFill/>
        </p:spPr>
        <p:txBody>
          <a:bodyPr wrap="square" rtlCol="0">
            <a:spAutoFit/>
          </a:bodyPr>
          <a:lstStyle/>
          <a:p>
            <a:pPr algn="ctr"/>
            <a:r>
              <a:rPr lang="en-US" sz="2800" b="1" dirty="0">
                <a:solidFill>
                  <a:schemeClr val="bg1"/>
                </a:solidFill>
                <a:latin typeface="Arial Black" panose="020B0A04020102020204" pitchFamily="34" charset="0"/>
              </a:rPr>
              <a:t>IS NOT</a:t>
            </a:r>
          </a:p>
        </p:txBody>
      </p:sp>
      <p:sp>
        <p:nvSpPr>
          <p:cNvPr id="12" name="TextBox 11">
            <a:extLst>
              <a:ext uri="{FF2B5EF4-FFF2-40B4-BE49-F238E27FC236}">
                <a16:creationId xmlns:a16="http://schemas.microsoft.com/office/drawing/2014/main" id="{038214A1-3E7D-40AC-BE42-23028F88FB2C}"/>
              </a:ext>
            </a:extLst>
          </p:cNvPr>
          <p:cNvSpPr txBox="1"/>
          <p:nvPr/>
        </p:nvSpPr>
        <p:spPr>
          <a:xfrm>
            <a:off x="1509065" y="5307264"/>
            <a:ext cx="2905432" cy="1323439"/>
          </a:xfrm>
          <a:prstGeom prst="rect">
            <a:avLst/>
          </a:prstGeom>
          <a:noFill/>
        </p:spPr>
        <p:txBody>
          <a:bodyPr wrap="square" rtlCol="0">
            <a:spAutoFit/>
          </a:bodyPr>
          <a:lstStyle/>
          <a:p>
            <a:pPr algn="ctr"/>
            <a:r>
              <a:rPr lang="en-US" sz="4000" b="1" dirty="0">
                <a:effectLst>
                  <a:glow rad="127000">
                    <a:schemeClr val="bg1"/>
                  </a:glow>
                </a:effectLst>
              </a:rPr>
              <a:t>“Holy </a:t>
            </a:r>
            <a:br>
              <a:rPr lang="en-US" sz="4000" b="1" dirty="0">
                <a:effectLst>
                  <a:glow rad="127000">
                    <a:schemeClr val="bg1"/>
                  </a:glow>
                </a:effectLst>
              </a:rPr>
            </a:br>
            <a:r>
              <a:rPr lang="en-US" sz="4000" b="1" dirty="0">
                <a:effectLst>
                  <a:glow rad="127000">
                    <a:schemeClr val="bg1"/>
                  </a:glow>
                </a:effectLst>
              </a:rPr>
              <a:t>Spirit”</a:t>
            </a:r>
          </a:p>
        </p:txBody>
      </p:sp>
      <p:sp>
        <p:nvSpPr>
          <p:cNvPr id="13" name="TextBox 12">
            <a:extLst>
              <a:ext uri="{FF2B5EF4-FFF2-40B4-BE49-F238E27FC236}">
                <a16:creationId xmlns:a16="http://schemas.microsoft.com/office/drawing/2014/main" id="{B240CC9F-5C13-41E8-AACA-3F0E1E9E1018}"/>
              </a:ext>
            </a:extLst>
          </p:cNvPr>
          <p:cNvSpPr txBox="1"/>
          <p:nvPr/>
        </p:nvSpPr>
        <p:spPr>
          <a:xfrm>
            <a:off x="5237786" y="5795941"/>
            <a:ext cx="2005781" cy="523220"/>
          </a:xfrm>
          <a:prstGeom prst="rect">
            <a:avLst/>
          </a:prstGeom>
          <a:noFill/>
        </p:spPr>
        <p:txBody>
          <a:bodyPr wrap="square" rtlCol="0">
            <a:spAutoFit/>
          </a:bodyPr>
          <a:lstStyle/>
          <a:p>
            <a:pPr algn="ctr"/>
            <a:r>
              <a:rPr lang="en-US" sz="2800" b="1" dirty="0">
                <a:solidFill>
                  <a:schemeClr val="bg1"/>
                </a:solidFill>
                <a:latin typeface="Arial Black" panose="020B0A04020102020204" pitchFamily="34" charset="0"/>
              </a:rPr>
              <a:t>IS NOT</a:t>
            </a:r>
          </a:p>
        </p:txBody>
      </p:sp>
      <p:sp>
        <p:nvSpPr>
          <p:cNvPr id="14" name="TextBox 13">
            <a:extLst>
              <a:ext uri="{FF2B5EF4-FFF2-40B4-BE49-F238E27FC236}">
                <a16:creationId xmlns:a16="http://schemas.microsoft.com/office/drawing/2014/main" id="{9FFF9370-A452-4580-8CAA-12B7E06D6890}"/>
              </a:ext>
            </a:extLst>
          </p:cNvPr>
          <p:cNvSpPr txBox="1"/>
          <p:nvPr/>
        </p:nvSpPr>
        <p:spPr>
          <a:xfrm rot="18418831">
            <a:off x="3470100" y="3438229"/>
            <a:ext cx="2005781" cy="523220"/>
          </a:xfrm>
          <a:prstGeom prst="rect">
            <a:avLst/>
          </a:prstGeom>
          <a:noFill/>
        </p:spPr>
        <p:txBody>
          <a:bodyPr wrap="square" rtlCol="0">
            <a:spAutoFit/>
          </a:bodyPr>
          <a:lstStyle/>
          <a:p>
            <a:pPr algn="ctr"/>
            <a:r>
              <a:rPr lang="en-US" sz="2800" b="1" dirty="0">
                <a:solidFill>
                  <a:schemeClr val="bg1"/>
                </a:solidFill>
                <a:latin typeface="Arial Black" panose="020B0A04020102020204" pitchFamily="34" charset="0"/>
              </a:rPr>
              <a:t>IS NOT</a:t>
            </a:r>
          </a:p>
        </p:txBody>
      </p:sp>
      <p:sp>
        <p:nvSpPr>
          <p:cNvPr id="15" name="Arrow: Right 14">
            <a:extLst>
              <a:ext uri="{FF2B5EF4-FFF2-40B4-BE49-F238E27FC236}">
                <a16:creationId xmlns:a16="http://schemas.microsoft.com/office/drawing/2014/main" id="{FD5F06FF-BE6E-494E-9AA2-360E2B426423}"/>
              </a:ext>
            </a:extLst>
          </p:cNvPr>
          <p:cNvSpPr/>
          <p:nvPr/>
        </p:nvSpPr>
        <p:spPr>
          <a:xfrm rot="5400000">
            <a:off x="5402740" y="2322796"/>
            <a:ext cx="1693044" cy="1162257"/>
          </a:xfrm>
          <a:prstGeom prst="rightArrow">
            <a:avLst>
              <a:gd name="adj1" fmla="val 50000"/>
              <a:gd name="adj2" fmla="val 318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394FDA2-6763-4201-8A56-2CAA98C92B25}"/>
              </a:ext>
            </a:extLst>
          </p:cNvPr>
          <p:cNvSpPr txBox="1"/>
          <p:nvPr/>
        </p:nvSpPr>
        <p:spPr>
          <a:xfrm>
            <a:off x="8825462" y="5674437"/>
            <a:ext cx="3002348" cy="707886"/>
          </a:xfrm>
          <a:prstGeom prst="rect">
            <a:avLst/>
          </a:prstGeom>
          <a:noFill/>
        </p:spPr>
        <p:txBody>
          <a:bodyPr wrap="square" rtlCol="0">
            <a:spAutoFit/>
          </a:bodyPr>
          <a:lstStyle/>
          <a:p>
            <a:r>
              <a:rPr lang="en-US" sz="4000" b="1" dirty="0">
                <a:effectLst>
                  <a:glow rad="127000">
                    <a:schemeClr val="bg1"/>
                  </a:glow>
                </a:effectLst>
              </a:rPr>
              <a:t>“Son” </a:t>
            </a:r>
            <a:endParaRPr lang="en-US" sz="4000" b="1" dirty="0"/>
          </a:p>
        </p:txBody>
      </p:sp>
      <p:sp>
        <p:nvSpPr>
          <p:cNvPr id="7" name="TextBox 6">
            <a:extLst>
              <a:ext uri="{FF2B5EF4-FFF2-40B4-BE49-F238E27FC236}">
                <a16:creationId xmlns:a16="http://schemas.microsoft.com/office/drawing/2014/main" id="{53E8F866-154E-4542-B93C-2197E1C80286}"/>
              </a:ext>
            </a:extLst>
          </p:cNvPr>
          <p:cNvSpPr txBox="1"/>
          <p:nvPr/>
        </p:nvSpPr>
        <p:spPr>
          <a:xfrm rot="2085429">
            <a:off x="7508825" y="5108501"/>
            <a:ext cx="1380815" cy="707886"/>
          </a:xfrm>
          <a:prstGeom prst="rect">
            <a:avLst/>
          </a:prstGeom>
          <a:noFill/>
        </p:spPr>
        <p:txBody>
          <a:bodyPr wrap="square" rtlCol="0">
            <a:spAutoFit/>
          </a:bodyPr>
          <a:lstStyle/>
          <a:p>
            <a:r>
              <a:rPr lang="en-US" sz="4000" b="1" dirty="0">
                <a:solidFill>
                  <a:schemeClr val="bg1"/>
                </a:solidFill>
              </a:rPr>
              <a:t>IS</a:t>
            </a:r>
          </a:p>
        </p:txBody>
      </p:sp>
      <p:sp>
        <p:nvSpPr>
          <p:cNvPr id="19" name="TextBox 18">
            <a:extLst>
              <a:ext uri="{FF2B5EF4-FFF2-40B4-BE49-F238E27FC236}">
                <a16:creationId xmlns:a16="http://schemas.microsoft.com/office/drawing/2014/main" id="{1EE4DD55-D1F1-4E0A-9D3C-79EB6B431FE9}"/>
              </a:ext>
            </a:extLst>
          </p:cNvPr>
          <p:cNvSpPr txBox="1"/>
          <p:nvPr/>
        </p:nvSpPr>
        <p:spPr>
          <a:xfrm>
            <a:off x="5961055" y="2579226"/>
            <a:ext cx="1380815" cy="707886"/>
          </a:xfrm>
          <a:prstGeom prst="rect">
            <a:avLst/>
          </a:prstGeom>
          <a:noFill/>
        </p:spPr>
        <p:txBody>
          <a:bodyPr wrap="square" rtlCol="0">
            <a:spAutoFit/>
          </a:bodyPr>
          <a:lstStyle/>
          <a:p>
            <a:r>
              <a:rPr lang="en-US" sz="4000" b="1" dirty="0">
                <a:solidFill>
                  <a:schemeClr val="bg1"/>
                </a:solidFill>
              </a:rPr>
              <a:t>IS</a:t>
            </a:r>
          </a:p>
        </p:txBody>
      </p:sp>
      <p:sp>
        <p:nvSpPr>
          <p:cNvPr id="8" name="TextBox 7">
            <a:extLst>
              <a:ext uri="{FF2B5EF4-FFF2-40B4-BE49-F238E27FC236}">
                <a16:creationId xmlns:a16="http://schemas.microsoft.com/office/drawing/2014/main" id="{3DD2C501-F3B5-45FD-BB36-185610FA712F}"/>
              </a:ext>
            </a:extLst>
          </p:cNvPr>
          <p:cNvSpPr txBox="1"/>
          <p:nvPr/>
        </p:nvSpPr>
        <p:spPr>
          <a:xfrm>
            <a:off x="5425287" y="3737563"/>
            <a:ext cx="1721305" cy="1015663"/>
          </a:xfrm>
          <a:prstGeom prst="rect">
            <a:avLst/>
          </a:prstGeom>
          <a:noFill/>
        </p:spPr>
        <p:txBody>
          <a:bodyPr wrap="square" rtlCol="0">
            <a:spAutoFit/>
          </a:bodyPr>
          <a:lstStyle/>
          <a:p>
            <a:r>
              <a:rPr lang="en-US" sz="6000" b="1" dirty="0">
                <a:solidFill>
                  <a:schemeClr val="bg1"/>
                </a:solidFill>
                <a:effectLst>
                  <a:glow rad="127000">
                    <a:srgbClr val="0054A6"/>
                  </a:glow>
                </a:effectLst>
              </a:rPr>
              <a:t>GOD</a:t>
            </a:r>
          </a:p>
        </p:txBody>
      </p:sp>
    </p:spTree>
    <p:extLst>
      <p:ext uri="{BB962C8B-B14F-4D97-AF65-F5344CB8AC3E}">
        <p14:creationId xmlns:p14="http://schemas.microsoft.com/office/powerpoint/2010/main" val="1874573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0" y="118942"/>
            <a:ext cx="11746523" cy="1325563"/>
          </a:xfrm>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132359" y="1444505"/>
            <a:ext cx="11347938" cy="612896"/>
          </a:xfrm>
        </p:spPr>
        <p:txBody>
          <a:bodyPr/>
          <a:lstStyle/>
          <a:p>
            <a:pPr algn="ctr"/>
            <a:r>
              <a:rPr lang="en-US" dirty="0">
                <a:solidFill>
                  <a:schemeClr val="tx1">
                    <a:alpha val="0"/>
                  </a:schemeClr>
                </a:solidFill>
                <a:effectLst>
                  <a:glow rad="127000">
                    <a:schemeClr val="bg1"/>
                  </a:glow>
                </a:effectLst>
              </a:rPr>
              <a:t>God is Eternally the </a:t>
            </a:r>
            <a:r>
              <a:rPr lang="en-US" dirty="0">
                <a:effectLst>
                  <a:glow rad="127000">
                    <a:schemeClr val="bg1"/>
                  </a:glow>
                </a:effectLst>
              </a:rPr>
              <a:t>“Father” </a:t>
            </a:r>
            <a:r>
              <a:rPr lang="en-US" dirty="0">
                <a:solidFill>
                  <a:schemeClr val="tx1">
                    <a:alpha val="0"/>
                  </a:schemeClr>
                </a:solidFill>
                <a:effectLst>
                  <a:glow rad="127000">
                    <a:schemeClr val="bg1"/>
                  </a:glow>
                </a:effectLst>
              </a:rPr>
              <a:t>= Relationship</a:t>
            </a:r>
          </a:p>
        </p:txBody>
      </p:sp>
      <p:sp>
        <p:nvSpPr>
          <p:cNvPr id="6" name="Arrow: Left-Right 5">
            <a:extLst>
              <a:ext uri="{FF2B5EF4-FFF2-40B4-BE49-F238E27FC236}">
                <a16:creationId xmlns:a16="http://schemas.microsoft.com/office/drawing/2014/main" id="{51997BED-A7F9-4B8F-A127-57B45582B9EA}"/>
              </a:ext>
            </a:extLst>
          </p:cNvPr>
          <p:cNvSpPr/>
          <p:nvPr/>
        </p:nvSpPr>
        <p:spPr>
          <a:xfrm rot="3220234">
            <a:off x="5961572" y="3157127"/>
            <a:ext cx="4053029" cy="1111136"/>
          </a:xfrm>
          <a:prstGeom prst="leftRightArrow">
            <a:avLst>
              <a:gd name="adj1" fmla="val 39364"/>
              <a:gd name="adj2" fmla="val 50000"/>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Right 8">
            <a:extLst>
              <a:ext uri="{FF2B5EF4-FFF2-40B4-BE49-F238E27FC236}">
                <a16:creationId xmlns:a16="http://schemas.microsoft.com/office/drawing/2014/main" id="{CA16C945-BA25-4963-94F9-E816243D3116}"/>
              </a:ext>
            </a:extLst>
          </p:cNvPr>
          <p:cNvSpPr/>
          <p:nvPr/>
        </p:nvSpPr>
        <p:spPr>
          <a:xfrm rot="18379766" flipH="1">
            <a:off x="2466753" y="3157126"/>
            <a:ext cx="4053029" cy="1111136"/>
          </a:xfrm>
          <a:prstGeom prst="leftRightArrow">
            <a:avLst>
              <a:gd name="adj1" fmla="val 39364"/>
              <a:gd name="adj2" fmla="val 50000"/>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Right 9">
            <a:extLst>
              <a:ext uri="{FF2B5EF4-FFF2-40B4-BE49-F238E27FC236}">
                <a16:creationId xmlns:a16="http://schemas.microsoft.com/office/drawing/2014/main" id="{F907E0F8-5089-4C04-B1D0-0A92C9EEEDB3}"/>
              </a:ext>
            </a:extLst>
          </p:cNvPr>
          <p:cNvSpPr/>
          <p:nvPr/>
        </p:nvSpPr>
        <p:spPr>
          <a:xfrm flipH="1">
            <a:off x="4214163" y="5501983"/>
            <a:ext cx="4053029" cy="1111136"/>
          </a:xfrm>
          <a:prstGeom prst="leftRightArrow">
            <a:avLst>
              <a:gd name="adj1" fmla="val 39364"/>
              <a:gd name="adj2" fmla="val 50000"/>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7DA8600-134C-434D-8C63-71E10626F7E0}"/>
              </a:ext>
            </a:extLst>
          </p:cNvPr>
          <p:cNvSpPr txBox="1"/>
          <p:nvPr/>
        </p:nvSpPr>
        <p:spPr>
          <a:xfrm rot="3221331">
            <a:off x="7006899" y="3451084"/>
            <a:ext cx="2005781" cy="523220"/>
          </a:xfrm>
          <a:prstGeom prst="rect">
            <a:avLst/>
          </a:prstGeom>
          <a:noFill/>
        </p:spPr>
        <p:txBody>
          <a:bodyPr wrap="square" rtlCol="0">
            <a:spAutoFit/>
          </a:bodyPr>
          <a:lstStyle/>
          <a:p>
            <a:pPr algn="ctr"/>
            <a:r>
              <a:rPr lang="en-US" sz="2800" b="1" dirty="0">
                <a:solidFill>
                  <a:schemeClr val="bg1"/>
                </a:solidFill>
                <a:latin typeface="Arial Black" panose="020B0A04020102020204" pitchFamily="34" charset="0"/>
              </a:rPr>
              <a:t>IS NOT</a:t>
            </a:r>
          </a:p>
        </p:txBody>
      </p:sp>
      <p:sp>
        <p:nvSpPr>
          <p:cNvPr id="12" name="TextBox 11">
            <a:extLst>
              <a:ext uri="{FF2B5EF4-FFF2-40B4-BE49-F238E27FC236}">
                <a16:creationId xmlns:a16="http://schemas.microsoft.com/office/drawing/2014/main" id="{038214A1-3E7D-40AC-BE42-23028F88FB2C}"/>
              </a:ext>
            </a:extLst>
          </p:cNvPr>
          <p:cNvSpPr txBox="1"/>
          <p:nvPr/>
        </p:nvSpPr>
        <p:spPr>
          <a:xfrm>
            <a:off x="1509065" y="5307264"/>
            <a:ext cx="2905432" cy="1323439"/>
          </a:xfrm>
          <a:prstGeom prst="rect">
            <a:avLst/>
          </a:prstGeom>
          <a:noFill/>
        </p:spPr>
        <p:txBody>
          <a:bodyPr wrap="square" rtlCol="0">
            <a:spAutoFit/>
          </a:bodyPr>
          <a:lstStyle/>
          <a:p>
            <a:pPr algn="ctr"/>
            <a:r>
              <a:rPr lang="en-US" sz="4000" b="1" dirty="0">
                <a:effectLst>
                  <a:glow rad="127000">
                    <a:schemeClr val="bg1"/>
                  </a:glow>
                </a:effectLst>
              </a:rPr>
              <a:t>“Holy </a:t>
            </a:r>
            <a:br>
              <a:rPr lang="en-US" sz="4000" b="1" dirty="0">
                <a:effectLst>
                  <a:glow rad="127000">
                    <a:schemeClr val="bg1"/>
                  </a:glow>
                </a:effectLst>
              </a:rPr>
            </a:br>
            <a:r>
              <a:rPr lang="en-US" sz="4000" b="1" dirty="0">
                <a:effectLst>
                  <a:glow rad="127000">
                    <a:schemeClr val="bg1"/>
                  </a:glow>
                </a:effectLst>
              </a:rPr>
              <a:t>Spirit”</a:t>
            </a:r>
          </a:p>
        </p:txBody>
      </p:sp>
      <p:sp>
        <p:nvSpPr>
          <p:cNvPr id="13" name="TextBox 12">
            <a:extLst>
              <a:ext uri="{FF2B5EF4-FFF2-40B4-BE49-F238E27FC236}">
                <a16:creationId xmlns:a16="http://schemas.microsoft.com/office/drawing/2014/main" id="{B240CC9F-5C13-41E8-AACA-3F0E1E9E1018}"/>
              </a:ext>
            </a:extLst>
          </p:cNvPr>
          <p:cNvSpPr txBox="1"/>
          <p:nvPr/>
        </p:nvSpPr>
        <p:spPr>
          <a:xfrm>
            <a:off x="5237786" y="5795941"/>
            <a:ext cx="2005781" cy="523220"/>
          </a:xfrm>
          <a:prstGeom prst="rect">
            <a:avLst/>
          </a:prstGeom>
          <a:noFill/>
        </p:spPr>
        <p:txBody>
          <a:bodyPr wrap="square" rtlCol="0">
            <a:spAutoFit/>
          </a:bodyPr>
          <a:lstStyle/>
          <a:p>
            <a:pPr algn="ctr"/>
            <a:r>
              <a:rPr lang="en-US" sz="2800" b="1" dirty="0">
                <a:solidFill>
                  <a:schemeClr val="bg1"/>
                </a:solidFill>
                <a:latin typeface="Arial Black" panose="020B0A04020102020204" pitchFamily="34" charset="0"/>
              </a:rPr>
              <a:t>IS NOT</a:t>
            </a:r>
          </a:p>
        </p:txBody>
      </p:sp>
      <p:sp>
        <p:nvSpPr>
          <p:cNvPr id="14" name="TextBox 13">
            <a:extLst>
              <a:ext uri="{FF2B5EF4-FFF2-40B4-BE49-F238E27FC236}">
                <a16:creationId xmlns:a16="http://schemas.microsoft.com/office/drawing/2014/main" id="{9FFF9370-A452-4580-8CAA-12B7E06D6890}"/>
              </a:ext>
            </a:extLst>
          </p:cNvPr>
          <p:cNvSpPr txBox="1"/>
          <p:nvPr/>
        </p:nvSpPr>
        <p:spPr>
          <a:xfrm rot="18418831">
            <a:off x="3470100" y="3438229"/>
            <a:ext cx="2005781" cy="523220"/>
          </a:xfrm>
          <a:prstGeom prst="rect">
            <a:avLst/>
          </a:prstGeom>
          <a:noFill/>
        </p:spPr>
        <p:txBody>
          <a:bodyPr wrap="square" rtlCol="0">
            <a:spAutoFit/>
          </a:bodyPr>
          <a:lstStyle/>
          <a:p>
            <a:pPr algn="ctr"/>
            <a:r>
              <a:rPr lang="en-US" sz="2800" b="1" dirty="0">
                <a:solidFill>
                  <a:schemeClr val="bg1"/>
                </a:solidFill>
                <a:latin typeface="Arial Black" panose="020B0A04020102020204" pitchFamily="34" charset="0"/>
              </a:rPr>
              <a:t>IS NOT</a:t>
            </a:r>
          </a:p>
        </p:txBody>
      </p:sp>
      <p:sp>
        <p:nvSpPr>
          <p:cNvPr id="15" name="Arrow: Right 14">
            <a:extLst>
              <a:ext uri="{FF2B5EF4-FFF2-40B4-BE49-F238E27FC236}">
                <a16:creationId xmlns:a16="http://schemas.microsoft.com/office/drawing/2014/main" id="{FD5F06FF-BE6E-494E-9AA2-360E2B426423}"/>
              </a:ext>
            </a:extLst>
          </p:cNvPr>
          <p:cNvSpPr/>
          <p:nvPr/>
        </p:nvSpPr>
        <p:spPr>
          <a:xfrm rot="5400000">
            <a:off x="5402740" y="2322796"/>
            <a:ext cx="1693044" cy="1162257"/>
          </a:xfrm>
          <a:prstGeom prst="rightArrow">
            <a:avLst>
              <a:gd name="adj1" fmla="val 50000"/>
              <a:gd name="adj2" fmla="val 318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394FDA2-6763-4201-8A56-2CAA98C92B25}"/>
              </a:ext>
            </a:extLst>
          </p:cNvPr>
          <p:cNvSpPr txBox="1"/>
          <p:nvPr/>
        </p:nvSpPr>
        <p:spPr>
          <a:xfrm>
            <a:off x="8825462" y="5674437"/>
            <a:ext cx="3002348" cy="707886"/>
          </a:xfrm>
          <a:prstGeom prst="rect">
            <a:avLst/>
          </a:prstGeom>
          <a:noFill/>
        </p:spPr>
        <p:txBody>
          <a:bodyPr wrap="square" rtlCol="0">
            <a:spAutoFit/>
          </a:bodyPr>
          <a:lstStyle/>
          <a:p>
            <a:r>
              <a:rPr lang="en-US" sz="4000" b="1" dirty="0">
                <a:effectLst>
                  <a:glow rad="127000">
                    <a:schemeClr val="bg1"/>
                  </a:glow>
                </a:effectLst>
              </a:rPr>
              <a:t>“Son” </a:t>
            </a:r>
            <a:endParaRPr lang="en-US" sz="4000" b="1" dirty="0"/>
          </a:p>
        </p:txBody>
      </p:sp>
      <p:sp>
        <p:nvSpPr>
          <p:cNvPr id="19" name="TextBox 18">
            <a:extLst>
              <a:ext uri="{FF2B5EF4-FFF2-40B4-BE49-F238E27FC236}">
                <a16:creationId xmlns:a16="http://schemas.microsoft.com/office/drawing/2014/main" id="{1EE4DD55-D1F1-4E0A-9D3C-79EB6B431FE9}"/>
              </a:ext>
            </a:extLst>
          </p:cNvPr>
          <p:cNvSpPr txBox="1"/>
          <p:nvPr/>
        </p:nvSpPr>
        <p:spPr>
          <a:xfrm>
            <a:off x="5961055" y="2579226"/>
            <a:ext cx="1380815" cy="707886"/>
          </a:xfrm>
          <a:prstGeom prst="rect">
            <a:avLst/>
          </a:prstGeom>
          <a:noFill/>
        </p:spPr>
        <p:txBody>
          <a:bodyPr wrap="square" rtlCol="0">
            <a:spAutoFit/>
          </a:bodyPr>
          <a:lstStyle/>
          <a:p>
            <a:r>
              <a:rPr lang="en-US" sz="4000" b="1" dirty="0">
                <a:solidFill>
                  <a:schemeClr val="bg1"/>
                </a:solidFill>
              </a:rPr>
              <a:t>IS</a:t>
            </a:r>
          </a:p>
        </p:txBody>
      </p:sp>
      <p:sp>
        <p:nvSpPr>
          <p:cNvPr id="8" name="TextBox 7">
            <a:extLst>
              <a:ext uri="{FF2B5EF4-FFF2-40B4-BE49-F238E27FC236}">
                <a16:creationId xmlns:a16="http://schemas.microsoft.com/office/drawing/2014/main" id="{3DD2C501-F3B5-45FD-BB36-185610FA712F}"/>
              </a:ext>
            </a:extLst>
          </p:cNvPr>
          <p:cNvSpPr txBox="1"/>
          <p:nvPr/>
        </p:nvSpPr>
        <p:spPr>
          <a:xfrm>
            <a:off x="5425287" y="3737563"/>
            <a:ext cx="1721305" cy="1015663"/>
          </a:xfrm>
          <a:prstGeom prst="rect">
            <a:avLst/>
          </a:prstGeom>
          <a:noFill/>
        </p:spPr>
        <p:txBody>
          <a:bodyPr wrap="square" rtlCol="0">
            <a:spAutoFit/>
          </a:bodyPr>
          <a:lstStyle/>
          <a:p>
            <a:r>
              <a:rPr lang="en-US" sz="6000" b="1" dirty="0">
                <a:solidFill>
                  <a:schemeClr val="bg1"/>
                </a:solidFill>
                <a:effectLst>
                  <a:glow rad="127000">
                    <a:srgbClr val="0054A6"/>
                  </a:glow>
                </a:effectLst>
              </a:rPr>
              <a:t>GOD</a:t>
            </a:r>
          </a:p>
        </p:txBody>
      </p:sp>
      <p:sp>
        <p:nvSpPr>
          <p:cNvPr id="16" name="Arrow: Right 15">
            <a:extLst>
              <a:ext uri="{FF2B5EF4-FFF2-40B4-BE49-F238E27FC236}">
                <a16:creationId xmlns:a16="http://schemas.microsoft.com/office/drawing/2014/main" id="{53215400-F7F2-469F-953E-826E108BF1F6}"/>
              </a:ext>
            </a:extLst>
          </p:cNvPr>
          <p:cNvSpPr/>
          <p:nvPr/>
        </p:nvSpPr>
        <p:spPr>
          <a:xfrm rot="12821457">
            <a:off x="6813551" y="4707504"/>
            <a:ext cx="2199818" cy="1093339"/>
          </a:xfrm>
          <a:prstGeom prst="rightArrow">
            <a:avLst>
              <a:gd name="adj1" fmla="val 50000"/>
              <a:gd name="adj2" fmla="val 318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A078B52-757E-44C3-A33E-0583AE9C7EA1}"/>
              </a:ext>
            </a:extLst>
          </p:cNvPr>
          <p:cNvSpPr txBox="1"/>
          <p:nvPr/>
        </p:nvSpPr>
        <p:spPr>
          <a:xfrm rot="2085429">
            <a:off x="7508825" y="5108501"/>
            <a:ext cx="1380815" cy="707886"/>
          </a:xfrm>
          <a:prstGeom prst="rect">
            <a:avLst/>
          </a:prstGeom>
          <a:noFill/>
        </p:spPr>
        <p:txBody>
          <a:bodyPr wrap="square" rtlCol="0">
            <a:spAutoFit/>
          </a:bodyPr>
          <a:lstStyle/>
          <a:p>
            <a:r>
              <a:rPr lang="en-US" sz="4000" b="1" dirty="0">
                <a:solidFill>
                  <a:schemeClr val="bg1"/>
                </a:solidFill>
              </a:rPr>
              <a:t>IS</a:t>
            </a:r>
          </a:p>
        </p:txBody>
      </p:sp>
    </p:spTree>
    <p:extLst>
      <p:ext uri="{BB962C8B-B14F-4D97-AF65-F5344CB8AC3E}">
        <p14:creationId xmlns:p14="http://schemas.microsoft.com/office/powerpoint/2010/main" val="3015764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0" y="118942"/>
            <a:ext cx="11746523" cy="1325563"/>
          </a:xfrm>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132359" y="1444505"/>
            <a:ext cx="11347938" cy="612896"/>
          </a:xfrm>
        </p:spPr>
        <p:txBody>
          <a:bodyPr/>
          <a:lstStyle/>
          <a:p>
            <a:pPr algn="ctr"/>
            <a:r>
              <a:rPr lang="en-US" dirty="0">
                <a:solidFill>
                  <a:schemeClr val="tx1">
                    <a:alpha val="0"/>
                  </a:schemeClr>
                </a:solidFill>
                <a:effectLst>
                  <a:glow rad="127000">
                    <a:schemeClr val="bg1"/>
                  </a:glow>
                </a:effectLst>
              </a:rPr>
              <a:t>God is Eternally the </a:t>
            </a:r>
            <a:r>
              <a:rPr lang="en-US" dirty="0">
                <a:effectLst>
                  <a:glow rad="127000">
                    <a:schemeClr val="bg1"/>
                  </a:glow>
                </a:effectLst>
              </a:rPr>
              <a:t>“Father” </a:t>
            </a:r>
            <a:r>
              <a:rPr lang="en-US" dirty="0">
                <a:solidFill>
                  <a:schemeClr val="tx1">
                    <a:alpha val="0"/>
                  </a:schemeClr>
                </a:solidFill>
                <a:effectLst>
                  <a:glow rad="127000">
                    <a:schemeClr val="bg1"/>
                  </a:glow>
                </a:effectLst>
              </a:rPr>
              <a:t>= Relationship</a:t>
            </a:r>
          </a:p>
        </p:txBody>
      </p:sp>
      <p:sp>
        <p:nvSpPr>
          <p:cNvPr id="6" name="Arrow: Left-Right 5">
            <a:extLst>
              <a:ext uri="{FF2B5EF4-FFF2-40B4-BE49-F238E27FC236}">
                <a16:creationId xmlns:a16="http://schemas.microsoft.com/office/drawing/2014/main" id="{51997BED-A7F9-4B8F-A127-57B45582B9EA}"/>
              </a:ext>
            </a:extLst>
          </p:cNvPr>
          <p:cNvSpPr/>
          <p:nvPr/>
        </p:nvSpPr>
        <p:spPr>
          <a:xfrm rot="3220234">
            <a:off x="5961572" y="3157127"/>
            <a:ext cx="4053029" cy="1111136"/>
          </a:xfrm>
          <a:prstGeom prst="leftRightArrow">
            <a:avLst>
              <a:gd name="adj1" fmla="val 39364"/>
              <a:gd name="adj2" fmla="val 50000"/>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Right 8">
            <a:extLst>
              <a:ext uri="{FF2B5EF4-FFF2-40B4-BE49-F238E27FC236}">
                <a16:creationId xmlns:a16="http://schemas.microsoft.com/office/drawing/2014/main" id="{CA16C945-BA25-4963-94F9-E816243D3116}"/>
              </a:ext>
            </a:extLst>
          </p:cNvPr>
          <p:cNvSpPr/>
          <p:nvPr/>
        </p:nvSpPr>
        <p:spPr>
          <a:xfrm rot="18379766" flipH="1">
            <a:off x="2466753" y="3157126"/>
            <a:ext cx="4053029" cy="1111136"/>
          </a:xfrm>
          <a:prstGeom prst="leftRightArrow">
            <a:avLst>
              <a:gd name="adj1" fmla="val 39364"/>
              <a:gd name="adj2" fmla="val 50000"/>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Right 9">
            <a:extLst>
              <a:ext uri="{FF2B5EF4-FFF2-40B4-BE49-F238E27FC236}">
                <a16:creationId xmlns:a16="http://schemas.microsoft.com/office/drawing/2014/main" id="{F907E0F8-5089-4C04-B1D0-0A92C9EEEDB3}"/>
              </a:ext>
            </a:extLst>
          </p:cNvPr>
          <p:cNvSpPr/>
          <p:nvPr/>
        </p:nvSpPr>
        <p:spPr>
          <a:xfrm flipH="1">
            <a:off x="4214163" y="5501983"/>
            <a:ext cx="4053029" cy="1111136"/>
          </a:xfrm>
          <a:prstGeom prst="leftRightArrow">
            <a:avLst>
              <a:gd name="adj1" fmla="val 39364"/>
              <a:gd name="adj2" fmla="val 50000"/>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7DA8600-134C-434D-8C63-71E10626F7E0}"/>
              </a:ext>
            </a:extLst>
          </p:cNvPr>
          <p:cNvSpPr txBox="1"/>
          <p:nvPr/>
        </p:nvSpPr>
        <p:spPr>
          <a:xfrm rot="3221331">
            <a:off x="7006899" y="3451084"/>
            <a:ext cx="2005781" cy="523220"/>
          </a:xfrm>
          <a:prstGeom prst="rect">
            <a:avLst/>
          </a:prstGeom>
          <a:noFill/>
        </p:spPr>
        <p:txBody>
          <a:bodyPr wrap="square" rtlCol="0">
            <a:spAutoFit/>
          </a:bodyPr>
          <a:lstStyle/>
          <a:p>
            <a:pPr algn="ctr"/>
            <a:r>
              <a:rPr lang="en-US" sz="2800" b="1" dirty="0">
                <a:solidFill>
                  <a:schemeClr val="bg1"/>
                </a:solidFill>
                <a:latin typeface="Arial Black" panose="020B0A04020102020204" pitchFamily="34" charset="0"/>
              </a:rPr>
              <a:t>IS NOT</a:t>
            </a:r>
          </a:p>
        </p:txBody>
      </p:sp>
      <p:sp>
        <p:nvSpPr>
          <p:cNvPr id="12" name="TextBox 11">
            <a:extLst>
              <a:ext uri="{FF2B5EF4-FFF2-40B4-BE49-F238E27FC236}">
                <a16:creationId xmlns:a16="http://schemas.microsoft.com/office/drawing/2014/main" id="{038214A1-3E7D-40AC-BE42-23028F88FB2C}"/>
              </a:ext>
            </a:extLst>
          </p:cNvPr>
          <p:cNvSpPr txBox="1"/>
          <p:nvPr/>
        </p:nvSpPr>
        <p:spPr>
          <a:xfrm>
            <a:off x="1509065" y="5307264"/>
            <a:ext cx="2905432" cy="1323439"/>
          </a:xfrm>
          <a:prstGeom prst="rect">
            <a:avLst/>
          </a:prstGeom>
          <a:noFill/>
        </p:spPr>
        <p:txBody>
          <a:bodyPr wrap="square" rtlCol="0">
            <a:spAutoFit/>
          </a:bodyPr>
          <a:lstStyle/>
          <a:p>
            <a:pPr algn="ctr"/>
            <a:r>
              <a:rPr lang="en-US" sz="4000" b="1" dirty="0">
                <a:effectLst>
                  <a:glow rad="127000">
                    <a:schemeClr val="bg1"/>
                  </a:glow>
                </a:effectLst>
              </a:rPr>
              <a:t>“Holy </a:t>
            </a:r>
            <a:br>
              <a:rPr lang="en-US" sz="4000" b="1" dirty="0">
                <a:effectLst>
                  <a:glow rad="127000">
                    <a:schemeClr val="bg1"/>
                  </a:glow>
                </a:effectLst>
              </a:rPr>
            </a:br>
            <a:r>
              <a:rPr lang="en-US" sz="4000" b="1" dirty="0">
                <a:effectLst>
                  <a:glow rad="127000">
                    <a:schemeClr val="bg1"/>
                  </a:glow>
                </a:effectLst>
              </a:rPr>
              <a:t>Spirit”</a:t>
            </a:r>
          </a:p>
        </p:txBody>
      </p:sp>
      <p:sp>
        <p:nvSpPr>
          <p:cNvPr id="13" name="TextBox 12">
            <a:extLst>
              <a:ext uri="{FF2B5EF4-FFF2-40B4-BE49-F238E27FC236}">
                <a16:creationId xmlns:a16="http://schemas.microsoft.com/office/drawing/2014/main" id="{B240CC9F-5C13-41E8-AACA-3F0E1E9E1018}"/>
              </a:ext>
            </a:extLst>
          </p:cNvPr>
          <p:cNvSpPr txBox="1"/>
          <p:nvPr/>
        </p:nvSpPr>
        <p:spPr>
          <a:xfrm>
            <a:off x="5237786" y="5795941"/>
            <a:ext cx="2005781" cy="523220"/>
          </a:xfrm>
          <a:prstGeom prst="rect">
            <a:avLst/>
          </a:prstGeom>
          <a:noFill/>
        </p:spPr>
        <p:txBody>
          <a:bodyPr wrap="square" rtlCol="0">
            <a:spAutoFit/>
          </a:bodyPr>
          <a:lstStyle/>
          <a:p>
            <a:pPr algn="ctr"/>
            <a:r>
              <a:rPr lang="en-US" sz="2800" b="1" dirty="0">
                <a:solidFill>
                  <a:schemeClr val="bg1"/>
                </a:solidFill>
                <a:latin typeface="Arial Black" panose="020B0A04020102020204" pitchFamily="34" charset="0"/>
              </a:rPr>
              <a:t>IS NOT</a:t>
            </a:r>
          </a:p>
        </p:txBody>
      </p:sp>
      <p:sp>
        <p:nvSpPr>
          <p:cNvPr id="14" name="TextBox 13">
            <a:extLst>
              <a:ext uri="{FF2B5EF4-FFF2-40B4-BE49-F238E27FC236}">
                <a16:creationId xmlns:a16="http://schemas.microsoft.com/office/drawing/2014/main" id="{9FFF9370-A452-4580-8CAA-12B7E06D6890}"/>
              </a:ext>
            </a:extLst>
          </p:cNvPr>
          <p:cNvSpPr txBox="1"/>
          <p:nvPr/>
        </p:nvSpPr>
        <p:spPr>
          <a:xfrm rot="18418831">
            <a:off x="3470100" y="3438229"/>
            <a:ext cx="2005781" cy="523220"/>
          </a:xfrm>
          <a:prstGeom prst="rect">
            <a:avLst/>
          </a:prstGeom>
          <a:noFill/>
        </p:spPr>
        <p:txBody>
          <a:bodyPr wrap="square" rtlCol="0">
            <a:spAutoFit/>
          </a:bodyPr>
          <a:lstStyle/>
          <a:p>
            <a:pPr algn="ctr"/>
            <a:r>
              <a:rPr lang="en-US" sz="2800" b="1" dirty="0">
                <a:solidFill>
                  <a:schemeClr val="bg1"/>
                </a:solidFill>
                <a:latin typeface="Arial Black" panose="020B0A04020102020204" pitchFamily="34" charset="0"/>
              </a:rPr>
              <a:t>IS NOT</a:t>
            </a:r>
          </a:p>
        </p:txBody>
      </p:sp>
      <p:sp>
        <p:nvSpPr>
          <p:cNvPr id="15" name="Arrow: Right 14">
            <a:extLst>
              <a:ext uri="{FF2B5EF4-FFF2-40B4-BE49-F238E27FC236}">
                <a16:creationId xmlns:a16="http://schemas.microsoft.com/office/drawing/2014/main" id="{FD5F06FF-BE6E-494E-9AA2-360E2B426423}"/>
              </a:ext>
            </a:extLst>
          </p:cNvPr>
          <p:cNvSpPr/>
          <p:nvPr/>
        </p:nvSpPr>
        <p:spPr>
          <a:xfrm rot="5400000">
            <a:off x="5402740" y="2322796"/>
            <a:ext cx="1693044" cy="1162257"/>
          </a:xfrm>
          <a:prstGeom prst="rightArrow">
            <a:avLst>
              <a:gd name="adj1" fmla="val 50000"/>
              <a:gd name="adj2" fmla="val 318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394FDA2-6763-4201-8A56-2CAA98C92B25}"/>
              </a:ext>
            </a:extLst>
          </p:cNvPr>
          <p:cNvSpPr txBox="1"/>
          <p:nvPr/>
        </p:nvSpPr>
        <p:spPr>
          <a:xfrm>
            <a:off x="8825462" y="5674437"/>
            <a:ext cx="3002348" cy="707886"/>
          </a:xfrm>
          <a:prstGeom prst="rect">
            <a:avLst/>
          </a:prstGeom>
          <a:noFill/>
        </p:spPr>
        <p:txBody>
          <a:bodyPr wrap="square" rtlCol="0">
            <a:spAutoFit/>
          </a:bodyPr>
          <a:lstStyle/>
          <a:p>
            <a:r>
              <a:rPr lang="en-US" sz="4000" b="1" dirty="0">
                <a:effectLst>
                  <a:glow rad="127000">
                    <a:schemeClr val="bg1"/>
                  </a:glow>
                </a:effectLst>
              </a:rPr>
              <a:t>“Son” </a:t>
            </a:r>
            <a:endParaRPr lang="en-US" sz="4000" b="1" dirty="0"/>
          </a:p>
        </p:txBody>
      </p:sp>
      <p:sp>
        <p:nvSpPr>
          <p:cNvPr id="19" name="TextBox 18">
            <a:extLst>
              <a:ext uri="{FF2B5EF4-FFF2-40B4-BE49-F238E27FC236}">
                <a16:creationId xmlns:a16="http://schemas.microsoft.com/office/drawing/2014/main" id="{1EE4DD55-D1F1-4E0A-9D3C-79EB6B431FE9}"/>
              </a:ext>
            </a:extLst>
          </p:cNvPr>
          <p:cNvSpPr txBox="1"/>
          <p:nvPr/>
        </p:nvSpPr>
        <p:spPr>
          <a:xfrm>
            <a:off x="5961055" y="2579226"/>
            <a:ext cx="1380815" cy="707886"/>
          </a:xfrm>
          <a:prstGeom prst="rect">
            <a:avLst/>
          </a:prstGeom>
          <a:noFill/>
        </p:spPr>
        <p:txBody>
          <a:bodyPr wrap="square" rtlCol="0">
            <a:spAutoFit/>
          </a:bodyPr>
          <a:lstStyle/>
          <a:p>
            <a:r>
              <a:rPr lang="en-US" sz="4000" b="1" dirty="0">
                <a:solidFill>
                  <a:schemeClr val="bg1"/>
                </a:solidFill>
              </a:rPr>
              <a:t>IS</a:t>
            </a:r>
          </a:p>
        </p:txBody>
      </p:sp>
      <p:sp>
        <p:nvSpPr>
          <p:cNvPr id="8" name="TextBox 7">
            <a:extLst>
              <a:ext uri="{FF2B5EF4-FFF2-40B4-BE49-F238E27FC236}">
                <a16:creationId xmlns:a16="http://schemas.microsoft.com/office/drawing/2014/main" id="{3DD2C501-F3B5-45FD-BB36-185610FA712F}"/>
              </a:ext>
            </a:extLst>
          </p:cNvPr>
          <p:cNvSpPr txBox="1"/>
          <p:nvPr/>
        </p:nvSpPr>
        <p:spPr>
          <a:xfrm>
            <a:off x="5425287" y="3737563"/>
            <a:ext cx="1721305" cy="1015663"/>
          </a:xfrm>
          <a:prstGeom prst="rect">
            <a:avLst/>
          </a:prstGeom>
          <a:noFill/>
        </p:spPr>
        <p:txBody>
          <a:bodyPr wrap="square" rtlCol="0">
            <a:spAutoFit/>
          </a:bodyPr>
          <a:lstStyle/>
          <a:p>
            <a:r>
              <a:rPr lang="en-US" sz="6000" b="1" dirty="0">
                <a:solidFill>
                  <a:schemeClr val="bg1"/>
                </a:solidFill>
                <a:effectLst>
                  <a:glow rad="127000">
                    <a:srgbClr val="0054A6"/>
                  </a:glow>
                </a:effectLst>
              </a:rPr>
              <a:t>GOD</a:t>
            </a:r>
          </a:p>
        </p:txBody>
      </p:sp>
      <p:sp>
        <p:nvSpPr>
          <p:cNvPr id="16" name="Arrow: Right 15">
            <a:extLst>
              <a:ext uri="{FF2B5EF4-FFF2-40B4-BE49-F238E27FC236}">
                <a16:creationId xmlns:a16="http://schemas.microsoft.com/office/drawing/2014/main" id="{967E3A75-9BCE-495D-AF6A-3283AB49C851}"/>
              </a:ext>
            </a:extLst>
          </p:cNvPr>
          <p:cNvSpPr/>
          <p:nvPr/>
        </p:nvSpPr>
        <p:spPr>
          <a:xfrm rot="12821457">
            <a:off x="6813551" y="4707504"/>
            <a:ext cx="2199818" cy="1093339"/>
          </a:xfrm>
          <a:prstGeom prst="rightArrow">
            <a:avLst>
              <a:gd name="adj1" fmla="val 50000"/>
              <a:gd name="adj2" fmla="val 318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E4128699-2FDD-4331-97A7-DE7827D2529A}"/>
              </a:ext>
            </a:extLst>
          </p:cNvPr>
          <p:cNvSpPr/>
          <p:nvPr/>
        </p:nvSpPr>
        <p:spPr>
          <a:xfrm rot="8778543" flipH="1">
            <a:off x="3612516" y="4654522"/>
            <a:ext cx="2199818" cy="1093339"/>
          </a:xfrm>
          <a:prstGeom prst="rightArrow">
            <a:avLst>
              <a:gd name="adj1" fmla="val 50000"/>
              <a:gd name="adj2" fmla="val 318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DECE044-E9C4-4EFA-9E24-6E68EA56728C}"/>
              </a:ext>
            </a:extLst>
          </p:cNvPr>
          <p:cNvSpPr txBox="1"/>
          <p:nvPr/>
        </p:nvSpPr>
        <p:spPr>
          <a:xfrm rot="2085429">
            <a:off x="7508825" y="5108501"/>
            <a:ext cx="1380815" cy="707886"/>
          </a:xfrm>
          <a:prstGeom prst="rect">
            <a:avLst/>
          </a:prstGeom>
          <a:noFill/>
        </p:spPr>
        <p:txBody>
          <a:bodyPr wrap="square" rtlCol="0">
            <a:spAutoFit/>
          </a:bodyPr>
          <a:lstStyle/>
          <a:p>
            <a:r>
              <a:rPr lang="en-US" sz="4000" b="1" dirty="0">
                <a:solidFill>
                  <a:schemeClr val="bg1"/>
                </a:solidFill>
              </a:rPr>
              <a:t>IS</a:t>
            </a:r>
          </a:p>
        </p:txBody>
      </p:sp>
      <p:sp>
        <p:nvSpPr>
          <p:cNvPr id="20" name="TextBox 19">
            <a:extLst>
              <a:ext uri="{FF2B5EF4-FFF2-40B4-BE49-F238E27FC236}">
                <a16:creationId xmlns:a16="http://schemas.microsoft.com/office/drawing/2014/main" id="{39D86C0D-8AF0-49C6-BC86-4F6EAD570ED7}"/>
              </a:ext>
            </a:extLst>
          </p:cNvPr>
          <p:cNvSpPr txBox="1"/>
          <p:nvPr/>
        </p:nvSpPr>
        <p:spPr>
          <a:xfrm rot="19665240">
            <a:off x="4379858" y="4581396"/>
            <a:ext cx="1380815" cy="707886"/>
          </a:xfrm>
          <a:prstGeom prst="rect">
            <a:avLst/>
          </a:prstGeom>
          <a:noFill/>
        </p:spPr>
        <p:txBody>
          <a:bodyPr wrap="square" rtlCol="0">
            <a:spAutoFit/>
          </a:bodyPr>
          <a:lstStyle/>
          <a:p>
            <a:r>
              <a:rPr lang="en-US" sz="4000" b="1" dirty="0">
                <a:solidFill>
                  <a:schemeClr val="bg1"/>
                </a:solidFill>
              </a:rPr>
              <a:t>IS</a:t>
            </a:r>
          </a:p>
        </p:txBody>
      </p:sp>
    </p:spTree>
    <p:extLst>
      <p:ext uri="{BB962C8B-B14F-4D97-AF65-F5344CB8AC3E}">
        <p14:creationId xmlns:p14="http://schemas.microsoft.com/office/powerpoint/2010/main" val="698612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sosceles Triangle 20">
            <a:extLst>
              <a:ext uri="{FF2B5EF4-FFF2-40B4-BE49-F238E27FC236}">
                <a16:creationId xmlns:a16="http://schemas.microsoft.com/office/drawing/2014/main" id="{6050F56A-DDB3-4051-8624-DC6DE24CCE5C}"/>
              </a:ext>
            </a:extLst>
          </p:cNvPr>
          <p:cNvSpPr/>
          <p:nvPr/>
        </p:nvSpPr>
        <p:spPr>
          <a:xfrm>
            <a:off x="1386348" y="47568"/>
            <a:ext cx="9630695" cy="66914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0" y="118942"/>
            <a:ext cx="11746523" cy="1325563"/>
          </a:xfrm>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132359" y="1444505"/>
            <a:ext cx="11347938" cy="612896"/>
          </a:xfrm>
        </p:spPr>
        <p:txBody>
          <a:bodyPr/>
          <a:lstStyle/>
          <a:p>
            <a:pPr algn="ctr"/>
            <a:r>
              <a:rPr lang="en-US" dirty="0">
                <a:solidFill>
                  <a:schemeClr val="tx1">
                    <a:alpha val="0"/>
                  </a:schemeClr>
                </a:solidFill>
                <a:effectLst>
                  <a:glow rad="127000">
                    <a:schemeClr val="bg1"/>
                  </a:glow>
                </a:effectLst>
              </a:rPr>
              <a:t>God is Eternally the </a:t>
            </a:r>
            <a:r>
              <a:rPr lang="en-US" dirty="0">
                <a:effectLst>
                  <a:glow rad="127000">
                    <a:schemeClr val="bg1"/>
                  </a:glow>
                </a:effectLst>
              </a:rPr>
              <a:t>“Father” </a:t>
            </a:r>
            <a:r>
              <a:rPr lang="en-US" dirty="0">
                <a:solidFill>
                  <a:schemeClr val="tx1">
                    <a:alpha val="0"/>
                  </a:schemeClr>
                </a:solidFill>
                <a:effectLst>
                  <a:glow rad="127000">
                    <a:schemeClr val="bg1"/>
                  </a:glow>
                </a:effectLst>
              </a:rPr>
              <a:t>= Relationship</a:t>
            </a:r>
          </a:p>
        </p:txBody>
      </p:sp>
      <p:sp>
        <p:nvSpPr>
          <p:cNvPr id="6" name="Arrow: Left-Right 5">
            <a:extLst>
              <a:ext uri="{FF2B5EF4-FFF2-40B4-BE49-F238E27FC236}">
                <a16:creationId xmlns:a16="http://schemas.microsoft.com/office/drawing/2014/main" id="{51997BED-A7F9-4B8F-A127-57B45582B9EA}"/>
              </a:ext>
            </a:extLst>
          </p:cNvPr>
          <p:cNvSpPr/>
          <p:nvPr/>
        </p:nvSpPr>
        <p:spPr>
          <a:xfrm rot="3220234">
            <a:off x="5961572" y="3157127"/>
            <a:ext cx="4053029" cy="1111136"/>
          </a:xfrm>
          <a:prstGeom prst="leftRightArrow">
            <a:avLst>
              <a:gd name="adj1" fmla="val 39364"/>
              <a:gd name="adj2" fmla="val 50000"/>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Right 8">
            <a:extLst>
              <a:ext uri="{FF2B5EF4-FFF2-40B4-BE49-F238E27FC236}">
                <a16:creationId xmlns:a16="http://schemas.microsoft.com/office/drawing/2014/main" id="{CA16C945-BA25-4963-94F9-E816243D3116}"/>
              </a:ext>
            </a:extLst>
          </p:cNvPr>
          <p:cNvSpPr/>
          <p:nvPr/>
        </p:nvSpPr>
        <p:spPr>
          <a:xfrm rot="18379766" flipH="1">
            <a:off x="2466753" y="3157126"/>
            <a:ext cx="4053029" cy="1111136"/>
          </a:xfrm>
          <a:prstGeom prst="leftRightArrow">
            <a:avLst>
              <a:gd name="adj1" fmla="val 39364"/>
              <a:gd name="adj2" fmla="val 50000"/>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Right 9">
            <a:extLst>
              <a:ext uri="{FF2B5EF4-FFF2-40B4-BE49-F238E27FC236}">
                <a16:creationId xmlns:a16="http://schemas.microsoft.com/office/drawing/2014/main" id="{F907E0F8-5089-4C04-B1D0-0A92C9EEEDB3}"/>
              </a:ext>
            </a:extLst>
          </p:cNvPr>
          <p:cNvSpPr/>
          <p:nvPr/>
        </p:nvSpPr>
        <p:spPr>
          <a:xfrm flipH="1">
            <a:off x="4214163" y="5501983"/>
            <a:ext cx="4053029" cy="1111136"/>
          </a:xfrm>
          <a:prstGeom prst="leftRightArrow">
            <a:avLst>
              <a:gd name="adj1" fmla="val 39364"/>
              <a:gd name="adj2" fmla="val 50000"/>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7DA8600-134C-434D-8C63-71E10626F7E0}"/>
              </a:ext>
            </a:extLst>
          </p:cNvPr>
          <p:cNvSpPr txBox="1"/>
          <p:nvPr/>
        </p:nvSpPr>
        <p:spPr>
          <a:xfrm rot="3221331">
            <a:off x="7006899" y="3451084"/>
            <a:ext cx="2005781" cy="523220"/>
          </a:xfrm>
          <a:prstGeom prst="rect">
            <a:avLst/>
          </a:prstGeom>
          <a:noFill/>
        </p:spPr>
        <p:txBody>
          <a:bodyPr wrap="square" rtlCol="0">
            <a:spAutoFit/>
          </a:bodyPr>
          <a:lstStyle/>
          <a:p>
            <a:pPr algn="ctr"/>
            <a:r>
              <a:rPr lang="en-US" sz="2800" b="1" dirty="0">
                <a:solidFill>
                  <a:schemeClr val="bg1"/>
                </a:solidFill>
                <a:latin typeface="Arial Black" panose="020B0A04020102020204" pitchFamily="34" charset="0"/>
              </a:rPr>
              <a:t>IS NOT</a:t>
            </a:r>
          </a:p>
        </p:txBody>
      </p:sp>
      <p:sp>
        <p:nvSpPr>
          <p:cNvPr id="12" name="TextBox 11">
            <a:extLst>
              <a:ext uri="{FF2B5EF4-FFF2-40B4-BE49-F238E27FC236}">
                <a16:creationId xmlns:a16="http://schemas.microsoft.com/office/drawing/2014/main" id="{038214A1-3E7D-40AC-BE42-23028F88FB2C}"/>
              </a:ext>
            </a:extLst>
          </p:cNvPr>
          <p:cNvSpPr txBox="1"/>
          <p:nvPr/>
        </p:nvSpPr>
        <p:spPr>
          <a:xfrm>
            <a:off x="1509065" y="5307264"/>
            <a:ext cx="2905432" cy="1323439"/>
          </a:xfrm>
          <a:prstGeom prst="rect">
            <a:avLst/>
          </a:prstGeom>
          <a:noFill/>
        </p:spPr>
        <p:txBody>
          <a:bodyPr wrap="square" rtlCol="0">
            <a:spAutoFit/>
          </a:bodyPr>
          <a:lstStyle/>
          <a:p>
            <a:pPr algn="ctr"/>
            <a:r>
              <a:rPr lang="en-US" sz="4000" b="1" dirty="0">
                <a:effectLst>
                  <a:glow rad="127000">
                    <a:schemeClr val="bg1"/>
                  </a:glow>
                </a:effectLst>
              </a:rPr>
              <a:t>“Holy </a:t>
            </a:r>
            <a:br>
              <a:rPr lang="en-US" sz="4000" b="1" dirty="0">
                <a:effectLst>
                  <a:glow rad="127000">
                    <a:schemeClr val="bg1"/>
                  </a:glow>
                </a:effectLst>
              </a:rPr>
            </a:br>
            <a:r>
              <a:rPr lang="en-US" sz="4000" b="1" dirty="0">
                <a:effectLst>
                  <a:glow rad="127000">
                    <a:schemeClr val="bg1"/>
                  </a:glow>
                </a:effectLst>
              </a:rPr>
              <a:t>Spirit”</a:t>
            </a:r>
          </a:p>
        </p:txBody>
      </p:sp>
      <p:sp>
        <p:nvSpPr>
          <p:cNvPr id="13" name="TextBox 12">
            <a:extLst>
              <a:ext uri="{FF2B5EF4-FFF2-40B4-BE49-F238E27FC236}">
                <a16:creationId xmlns:a16="http://schemas.microsoft.com/office/drawing/2014/main" id="{B240CC9F-5C13-41E8-AACA-3F0E1E9E1018}"/>
              </a:ext>
            </a:extLst>
          </p:cNvPr>
          <p:cNvSpPr txBox="1"/>
          <p:nvPr/>
        </p:nvSpPr>
        <p:spPr>
          <a:xfrm>
            <a:off x="5237786" y="5795941"/>
            <a:ext cx="2005781" cy="523220"/>
          </a:xfrm>
          <a:prstGeom prst="rect">
            <a:avLst/>
          </a:prstGeom>
          <a:noFill/>
        </p:spPr>
        <p:txBody>
          <a:bodyPr wrap="square" rtlCol="0">
            <a:spAutoFit/>
          </a:bodyPr>
          <a:lstStyle/>
          <a:p>
            <a:pPr algn="ctr"/>
            <a:r>
              <a:rPr lang="en-US" sz="2800" b="1" dirty="0">
                <a:solidFill>
                  <a:schemeClr val="bg1"/>
                </a:solidFill>
                <a:latin typeface="Arial Black" panose="020B0A04020102020204" pitchFamily="34" charset="0"/>
              </a:rPr>
              <a:t>IS NOT</a:t>
            </a:r>
          </a:p>
        </p:txBody>
      </p:sp>
      <p:sp>
        <p:nvSpPr>
          <p:cNvPr id="14" name="TextBox 13">
            <a:extLst>
              <a:ext uri="{FF2B5EF4-FFF2-40B4-BE49-F238E27FC236}">
                <a16:creationId xmlns:a16="http://schemas.microsoft.com/office/drawing/2014/main" id="{9FFF9370-A452-4580-8CAA-12B7E06D6890}"/>
              </a:ext>
            </a:extLst>
          </p:cNvPr>
          <p:cNvSpPr txBox="1"/>
          <p:nvPr/>
        </p:nvSpPr>
        <p:spPr>
          <a:xfrm rot="18418831">
            <a:off x="3470100" y="3438229"/>
            <a:ext cx="2005781" cy="523220"/>
          </a:xfrm>
          <a:prstGeom prst="rect">
            <a:avLst/>
          </a:prstGeom>
          <a:noFill/>
        </p:spPr>
        <p:txBody>
          <a:bodyPr wrap="square" rtlCol="0">
            <a:spAutoFit/>
          </a:bodyPr>
          <a:lstStyle/>
          <a:p>
            <a:pPr algn="ctr"/>
            <a:r>
              <a:rPr lang="en-US" sz="2800" b="1" dirty="0">
                <a:solidFill>
                  <a:schemeClr val="bg1"/>
                </a:solidFill>
                <a:latin typeface="Arial Black" panose="020B0A04020102020204" pitchFamily="34" charset="0"/>
              </a:rPr>
              <a:t>IS NOT</a:t>
            </a:r>
          </a:p>
        </p:txBody>
      </p:sp>
      <p:sp>
        <p:nvSpPr>
          <p:cNvPr id="15" name="Arrow: Right 14">
            <a:extLst>
              <a:ext uri="{FF2B5EF4-FFF2-40B4-BE49-F238E27FC236}">
                <a16:creationId xmlns:a16="http://schemas.microsoft.com/office/drawing/2014/main" id="{FD5F06FF-BE6E-494E-9AA2-360E2B426423}"/>
              </a:ext>
            </a:extLst>
          </p:cNvPr>
          <p:cNvSpPr/>
          <p:nvPr/>
        </p:nvSpPr>
        <p:spPr>
          <a:xfrm rot="5400000">
            <a:off x="5402740" y="2322796"/>
            <a:ext cx="1693044" cy="1162257"/>
          </a:xfrm>
          <a:prstGeom prst="rightArrow">
            <a:avLst>
              <a:gd name="adj1" fmla="val 50000"/>
              <a:gd name="adj2" fmla="val 318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394FDA2-6763-4201-8A56-2CAA98C92B25}"/>
              </a:ext>
            </a:extLst>
          </p:cNvPr>
          <p:cNvSpPr txBox="1"/>
          <p:nvPr/>
        </p:nvSpPr>
        <p:spPr>
          <a:xfrm>
            <a:off x="8825462" y="5674437"/>
            <a:ext cx="3002348" cy="707886"/>
          </a:xfrm>
          <a:prstGeom prst="rect">
            <a:avLst/>
          </a:prstGeom>
          <a:noFill/>
        </p:spPr>
        <p:txBody>
          <a:bodyPr wrap="square" rtlCol="0">
            <a:spAutoFit/>
          </a:bodyPr>
          <a:lstStyle/>
          <a:p>
            <a:r>
              <a:rPr lang="en-US" sz="4000" b="1" dirty="0">
                <a:effectLst>
                  <a:glow rad="127000">
                    <a:schemeClr val="bg1"/>
                  </a:glow>
                </a:effectLst>
              </a:rPr>
              <a:t>“Son” </a:t>
            </a:r>
            <a:endParaRPr lang="en-US" sz="4000" b="1" dirty="0"/>
          </a:p>
        </p:txBody>
      </p:sp>
      <p:sp>
        <p:nvSpPr>
          <p:cNvPr id="19" name="TextBox 18">
            <a:extLst>
              <a:ext uri="{FF2B5EF4-FFF2-40B4-BE49-F238E27FC236}">
                <a16:creationId xmlns:a16="http://schemas.microsoft.com/office/drawing/2014/main" id="{1EE4DD55-D1F1-4E0A-9D3C-79EB6B431FE9}"/>
              </a:ext>
            </a:extLst>
          </p:cNvPr>
          <p:cNvSpPr txBox="1"/>
          <p:nvPr/>
        </p:nvSpPr>
        <p:spPr>
          <a:xfrm>
            <a:off x="5961055" y="2579226"/>
            <a:ext cx="1380815" cy="707886"/>
          </a:xfrm>
          <a:prstGeom prst="rect">
            <a:avLst/>
          </a:prstGeom>
          <a:noFill/>
        </p:spPr>
        <p:txBody>
          <a:bodyPr wrap="square" rtlCol="0">
            <a:spAutoFit/>
          </a:bodyPr>
          <a:lstStyle/>
          <a:p>
            <a:r>
              <a:rPr lang="en-US" sz="4000" b="1" dirty="0">
                <a:solidFill>
                  <a:schemeClr val="bg1"/>
                </a:solidFill>
              </a:rPr>
              <a:t>IS</a:t>
            </a:r>
          </a:p>
        </p:txBody>
      </p:sp>
      <p:sp>
        <p:nvSpPr>
          <p:cNvPr id="8" name="TextBox 7">
            <a:extLst>
              <a:ext uri="{FF2B5EF4-FFF2-40B4-BE49-F238E27FC236}">
                <a16:creationId xmlns:a16="http://schemas.microsoft.com/office/drawing/2014/main" id="{3DD2C501-F3B5-45FD-BB36-185610FA712F}"/>
              </a:ext>
            </a:extLst>
          </p:cNvPr>
          <p:cNvSpPr txBox="1"/>
          <p:nvPr/>
        </p:nvSpPr>
        <p:spPr>
          <a:xfrm>
            <a:off x="5425287" y="3737563"/>
            <a:ext cx="1721305" cy="1015663"/>
          </a:xfrm>
          <a:prstGeom prst="rect">
            <a:avLst/>
          </a:prstGeom>
          <a:noFill/>
        </p:spPr>
        <p:txBody>
          <a:bodyPr wrap="square" rtlCol="0">
            <a:spAutoFit/>
          </a:bodyPr>
          <a:lstStyle/>
          <a:p>
            <a:r>
              <a:rPr lang="en-US" sz="6000" b="1" dirty="0">
                <a:solidFill>
                  <a:schemeClr val="bg1"/>
                </a:solidFill>
                <a:effectLst>
                  <a:glow rad="127000">
                    <a:srgbClr val="0054A6"/>
                  </a:glow>
                </a:effectLst>
              </a:rPr>
              <a:t>GOD</a:t>
            </a:r>
          </a:p>
        </p:txBody>
      </p:sp>
      <p:sp>
        <p:nvSpPr>
          <p:cNvPr id="16" name="Arrow: Right 15">
            <a:extLst>
              <a:ext uri="{FF2B5EF4-FFF2-40B4-BE49-F238E27FC236}">
                <a16:creationId xmlns:a16="http://schemas.microsoft.com/office/drawing/2014/main" id="{967E3A75-9BCE-495D-AF6A-3283AB49C851}"/>
              </a:ext>
            </a:extLst>
          </p:cNvPr>
          <p:cNvSpPr/>
          <p:nvPr/>
        </p:nvSpPr>
        <p:spPr>
          <a:xfrm rot="12821457">
            <a:off x="6813551" y="4707504"/>
            <a:ext cx="2199818" cy="1093339"/>
          </a:xfrm>
          <a:prstGeom prst="rightArrow">
            <a:avLst>
              <a:gd name="adj1" fmla="val 50000"/>
              <a:gd name="adj2" fmla="val 318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E4128699-2FDD-4331-97A7-DE7827D2529A}"/>
              </a:ext>
            </a:extLst>
          </p:cNvPr>
          <p:cNvSpPr/>
          <p:nvPr/>
        </p:nvSpPr>
        <p:spPr>
          <a:xfrm rot="8778543" flipH="1">
            <a:off x="3612516" y="4654522"/>
            <a:ext cx="2199818" cy="1093339"/>
          </a:xfrm>
          <a:prstGeom prst="rightArrow">
            <a:avLst>
              <a:gd name="adj1" fmla="val 50000"/>
              <a:gd name="adj2" fmla="val 318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DECE044-E9C4-4EFA-9E24-6E68EA56728C}"/>
              </a:ext>
            </a:extLst>
          </p:cNvPr>
          <p:cNvSpPr txBox="1"/>
          <p:nvPr/>
        </p:nvSpPr>
        <p:spPr>
          <a:xfrm rot="2085429">
            <a:off x="7508825" y="5108501"/>
            <a:ext cx="1380815" cy="707886"/>
          </a:xfrm>
          <a:prstGeom prst="rect">
            <a:avLst/>
          </a:prstGeom>
          <a:noFill/>
        </p:spPr>
        <p:txBody>
          <a:bodyPr wrap="square" rtlCol="0">
            <a:spAutoFit/>
          </a:bodyPr>
          <a:lstStyle/>
          <a:p>
            <a:r>
              <a:rPr lang="en-US" sz="4000" b="1" dirty="0">
                <a:solidFill>
                  <a:schemeClr val="bg1"/>
                </a:solidFill>
              </a:rPr>
              <a:t>IS</a:t>
            </a:r>
          </a:p>
        </p:txBody>
      </p:sp>
      <p:sp>
        <p:nvSpPr>
          <p:cNvPr id="20" name="TextBox 19">
            <a:extLst>
              <a:ext uri="{FF2B5EF4-FFF2-40B4-BE49-F238E27FC236}">
                <a16:creationId xmlns:a16="http://schemas.microsoft.com/office/drawing/2014/main" id="{39D86C0D-8AF0-49C6-BC86-4F6EAD570ED7}"/>
              </a:ext>
            </a:extLst>
          </p:cNvPr>
          <p:cNvSpPr txBox="1"/>
          <p:nvPr/>
        </p:nvSpPr>
        <p:spPr>
          <a:xfrm rot="19665240">
            <a:off x="4379858" y="4581396"/>
            <a:ext cx="1380815" cy="707886"/>
          </a:xfrm>
          <a:prstGeom prst="rect">
            <a:avLst/>
          </a:prstGeom>
          <a:noFill/>
        </p:spPr>
        <p:txBody>
          <a:bodyPr wrap="square" rtlCol="0">
            <a:spAutoFit/>
          </a:bodyPr>
          <a:lstStyle/>
          <a:p>
            <a:r>
              <a:rPr lang="en-US" sz="4000" b="1" dirty="0">
                <a:solidFill>
                  <a:schemeClr val="bg1"/>
                </a:solidFill>
              </a:rPr>
              <a:t>IS</a:t>
            </a:r>
          </a:p>
        </p:txBody>
      </p:sp>
    </p:spTree>
    <p:extLst>
      <p:ext uri="{BB962C8B-B14F-4D97-AF65-F5344CB8AC3E}">
        <p14:creationId xmlns:p14="http://schemas.microsoft.com/office/powerpoint/2010/main" val="3938153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EFA49951-BCC9-4313-A9BC-FE3598737C0C}"/>
              </a:ext>
            </a:extLst>
          </p:cNvPr>
          <p:cNvSpPr/>
          <p:nvPr/>
        </p:nvSpPr>
        <p:spPr>
          <a:xfrm>
            <a:off x="1386348" y="47568"/>
            <a:ext cx="9630695" cy="66914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0" y="118942"/>
            <a:ext cx="11746523" cy="1325563"/>
          </a:xfrm>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132359" y="1444505"/>
            <a:ext cx="11347938" cy="612896"/>
          </a:xfrm>
        </p:spPr>
        <p:txBody>
          <a:bodyPr/>
          <a:lstStyle/>
          <a:p>
            <a:pPr algn="ctr"/>
            <a:r>
              <a:rPr lang="en-US" dirty="0">
                <a:solidFill>
                  <a:schemeClr val="tx1">
                    <a:alpha val="0"/>
                  </a:schemeClr>
                </a:solidFill>
                <a:effectLst>
                  <a:glow rad="127000">
                    <a:schemeClr val="bg1"/>
                  </a:glow>
                </a:effectLst>
              </a:rPr>
              <a:t>God is Eternally the </a:t>
            </a:r>
            <a:r>
              <a:rPr lang="en-US" dirty="0">
                <a:effectLst>
                  <a:glow rad="127000">
                    <a:schemeClr val="bg1"/>
                  </a:glow>
                </a:effectLst>
              </a:rPr>
              <a:t>“Father” </a:t>
            </a:r>
            <a:r>
              <a:rPr lang="en-US" dirty="0">
                <a:solidFill>
                  <a:schemeClr val="tx1">
                    <a:alpha val="0"/>
                  </a:schemeClr>
                </a:solidFill>
                <a:effectLst>
                  <a:glow rad="127000">
                    <a:schemeClr val="bg1"/>
                  </a:glow>
                </a:effectLst>
              </a:rPr>
              <a:t>= Relationship</a:t>
            </a:r>
          </a:p>
        </p:txBody>
      </p:sp>
      <p:sp>
        <p:nvSpPr>
          <p:cNvPr id="6" name="Arrow: Left-Right 5">
            <a:extLst>
              <a:ext uri="{FF2B5EF4-FFF2-40B4-BE49-F238E27FC236}">
                <a16:creationId xmlns:a16="http://schemas.microsoft.com/office/drawing/2014/main" id="{51997BED-A7F9-4B8F-A127-57B45582B9EA}"/>
              </a:ext>
            </a:extLst>
          </p:cNvPr>
          <p:cNvSpPr/>
          <p:nvPr/>
        </p:nvSpPr>
        <p:spPr>
          <a:xfrm rot="3220234">
            <a:off x="5961572" y="3157127"/>
            <a:ext cx="4053029" cy="1111136"/>
          </a:xfrm>
          <a:prstGeom prst="leftRightArrow">
            <a:avLst>
              <a:gd name="adj1" fmla="val 3936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Right 8">
            <a:extLst>
              <a:ext uri="{FF2B5EF4-FFF2-40B4-BE49-F238E27FC236}">
                <a16:creationId xmlns:a16="http://schemas.microsoft.com/office/drawing/2014/main" id="{CA16C945-BA25-4963-94F9-E816243D3116}"/>
              </a:ext>
            </a:extLst>
          </p:cNvPr>
          <p:cNvSpPr/>
          <p:nvPr/>
        </p:nvSpPr>
        <p:spPr>
          <a:xfrm rot="18379766" flipH="1">
            <a:off x="2466753" y="3157126"/>
            <a:ext cx="4053029" cy="1111136"/>
          </a:xfrm>
          <a:prstGeom prst="leftRightArrow">
            <a:avLst>
              <a:gd name="adj1" fmla="val 3936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Right 9">
            <a:extLst>
              <a:ext uri="{FF2B5EF4-FFF2-40B4-BE49-F238E27FC236}">
                <a16:creationId xmlns:a16="http://schemas.microsoft.com/office/drawing/2014/main" id="{F907E0F8-5089-4C04-B1D0-0A92C9EEEDB3}"/>
              </a:ext>
            </a:extLst>
          </p:cNvPr>
          <p:cNvSpPr/>
          <p:nvPr/>
        </p:nvSpPr>
        <p:spPr>
          <a:xfrm flipH="1">
            <a:off x="4214163" y="5501983"/>
            <a:ext cx="4053029" cy="1111136"/>
          </a:xfrm>
          <a:prstGeom prst="leftRightArrow">
            <a:avLst>
              <a:gd name="adj1" fmla="val 3936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7DA8600-134C-434D-8C63-71E10626F7E0}"/>
              </a:ext>
            </a:extLst>
          </p:cNvPr>
          <p:cNvSpPr txBox="1"/>
          <p:nvPr/>
        </p:nvSpPr>
        <p:spPr>
          <a:xfrm rot="3221331">
            <a:off x="7006899" y="3451084"/>
            <a:ext cx="2005781" cy="523220"/>
          </a:xfrm>
          <a:prstGeom prst="rect">
            <a:avLst/>
          </a:prstGeom>
          <a:noFill/>
        </p:spPr>
        <p:txBody>
          <a:bodyPr wrap="square" rtlCol="0">
            <a:spAutoFit/>
          </a:bodyPr>
          <a:lstStyle/>
          <a:p>
            <a:pPr algn="ctr"/>
            <a:r>
              <a:rPr lang="en-US" sz="2800" b="1" dirty="0">
                <a:solidFill>
                  <a:schemeClr val="bg1"/>
                </a:solidFill>
                <a:latin typeface="Arial Black" panose="020B0A04020102020204" pitchFamily="34" charset="0"/>
              </a:rPr>
              <a:t>IS NOT</a:t>
            </a:r>
          </a:p>
        </p:txBody>
      </p:sp>
      <p:sp>
        <p:nvSpPr>
          <p:cNvPr id="12" name="TextBox 11">
            <a:extLst>
              <a:ext uri="{FF2B5EF4-FFF2-40B4-BE49-F238E27FC236}">
                <a16:creationId xmlns:a16="http://schemas.microsoft.com/office/drawing/2014/main" id="{038214A1-3E7D-40AC-BE42-23028F88FB2C}"/>
              </a:ext>
            </a:extLst>
          </p:cNvPr>
          <p:cNvSpPr txBox="1"/>
          <p:nvPr/>
        </p:nvSpPr>
        <p:spPr>
          <a:xfrm>
            <a:off x="1509065" y="5307264"/>
            <a:ext cx="2905432" cy="1323439"/>
          </a:xfrm>
          <a:prstGeom prst="rect">
            <a:avLst/>
          </a:prstGeom>
          <a:noFill/>
        </p:spPr>
        <p:txBody>
          <a:bodyPr wrap="square" rtlCol="0">
            <a:spAutoFit/>
          </a:bodyPr>
          <a:lstStyle/>
          <a:p>
            <a:pPr algn="ctr"/>
            <a:r>
              <a:rPr lang="en-US" sz="4000" b="1" dirty="0">
                <a:effectLst>
                  <a:glow rad="127000">
                    <a:schemeClr val="bg1"/>
                  </a:glow>
                </a:effectLst>
              </a:rPr>
              <a:t>“Holy </a:t>
            </a:r>
            <a:br>
              <a:rPr lang="en-US" sz="4000" b="1" dirty="0">
                <a:effectLst>
                  <a:glow rad="127000">
                    <a:schemeClr val="bg1"/>
                  </a:glow>
                </a:effectLst>
              </a:rPr>
            </a:br>
            <a:r>
              <a:rPr lang="en-US" sz="4000" b="1" dirty="0">
                <a:effectLst>
                  <a:glow rad="127000">
                    <a:schemeClr val="bg1"/>
                  </a:glow>
                </a:effectLst>
              </a:rPr>
              <a:t>Spirit”</a:t>
            </a:r>
          </a:p>
        </p:txBody>
      </p:sp>
      <p:sp>
        <p:nvSpPr>
          <p:cNvPr id="13" name="TextBox 12">
            <a:extLst>
              <a:ext uri="{FF2B5EF4-FFF2-40B4-BE49-F238E27FC236}">
                <a16:creationId xmlns:a16="http://schemas.microsoft.com/office/drawing/2014/main" id="{B240CC9F-5C13-41E8-AACA-3F0E1E9E1018}"/>
              </a:ext>
            </a:extLst>
          </p:cNvPr>
          <p:cNvSpPr txBox="1"/>
          <p:nvPr/>
        </p:nvSpPr>
        <p:spPr>
          <a:xfrm>
            <a:off x="5237786" y="5795941"/>
            <a:ext cx="2005781" cy="523220"/>
          </a:xfrm>
          <a:prstGeom prst="rect">
            <a:avLst/>
          </a:prstGeom>
          <a:noFill/>
        </p:spPr>
        <p:txBody>
          <a:bodyPr wrap="square" rtlCol="0">
            <a:spAutoFit/>
          </a:bodyPr>
          <a:lstStyle/>
          <a:p>
            <a:pPr algn="ctr"/>
            <a:r>
              <a:rPr lang="en-US" sz="2800" b="1" dirty="0">
                <a:solidFill>
                  <a:schemeClr val="bg1"/>
                </a:solidFill>
                <a:latin typeface="Arial Black" panose="020B0A04020102020204" pitchFamily="34" charset="0"/>
              </a:rPr>
              <a:t>IS NOT</a:t>
            </a:r>
          </a:p>
        </p:txBody>
      </p:sp>
      <p:sp>
        <p:nvSpPr>
          <p:cNvPr id="14" name="TextBox 13">
            <a:extLst>
              <a:ext uri="{FF2B5EF4-FFF2-40B4-BE49-F238E27FC236}">
                <a16:creationId xmlns:a16="http://schemas.microsoft.com/office/drawing/2014/main" id="{9FFF9370-A452-4580-8CAA-12B7E06D6890}"/>
              </a:ext>
            </a:extLst>
          </p:cNvPr>
          <p:cNvSpPr txBox="1"/>
          <p:nvPr/>
        </p:nvSpPr>
        <p:spPr>
          <a:xfrm rot="18418831">
            <a:off x="3470100" y="3438229"/>
            <a:ext cx="2005781" cy="523220"/>
          </a:xfrm>
          <a:prstGeom prst="rect">
            <a:avLst/>
          </a:prstGeom>
          <a:noFill/>
        </p:spPr>
        <p:txBody>
          <a:bodyPr wrap="square" rtlCol="0">
            <a:spAutoFit/>
          </a:bodyPr>
          <a:lstStyle/>
          <a:p>
            <a:pPr algn="ctr"/>
            <a:r>
              <a:rPr lang="en-US" sz="2800" b="1" dirty="0">
                <a:solidFill>
                  <a:schemeClr val="bg1"/>
                </a:solidFill>
                <a:latin typeface="Arial Black" panose="020B0A04020102020204" pitchFamily="34" charset="0"/>
              </a:rPr>
              <a:t>IS NOT</a:t>
            </a:r>
          </a:p>
        </p:txBody>
      </p:sp>
      <p:sp>
        <p:nvSpPr>
          <p:cNvPr id="15" name="Arrow: Right 14">
            <a:extLst>
              <a:ext uri="{FF2B5EF4-FFF2-40B4-BE49-F238E27FC236}">
                <a16:creationId xmlns:a16="http://schemas.microsoft.com/office/drawing/2014/main" id="{FD5F06FF-BE6E-494E-9AA2-360E2B426423}"/>
              </a:ext>
            </a:extLst>
          </p:cNvPr>
          <p:cNvSpPr/>
          <p:nvPr/>
        </p:nvSpPr>
        <p:spPr>
          <a:xfrm rot="5400000">
            <a:off x="5402740" y="2322796"/>
            <a:ext cx="1693044" cy="1162257"/>
          </a:xfrm>
          <a:prstGeom prst="rightArrow">
            <a:avLst>
              <a:gd name="adj1" fmla="val 50000"/>
              <a:gd name="adj2" fmla="val 318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B0C77328-45AF-4A60-B109-E33D4F1F10EB}"/>
              </a:ext>
            </a:extLst>
          </p:cNvPr>
          <p:cNvSpPr/>
          <p:nvPr/>
        </p:nvSpPr>
        <p:spPr>
          <a:xfrm rot="12821457">
            <a:off x="6813551" y="4707504"/>
            <a:ext cx="2199818" cy="1093339"/>
          </a:xfrm>
          <a:prstGeom prst="rightArrow">
            <a:avLst>
              <a:gd name="adj1" fmla="val 50000"/>
              <a:gd name="adj2" fmla="val 318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C993E99B-FC32-4987-A19D-66488FB87997}"/>
              </a:ext>
            </a:extLst>
          </p:cNvPr>
          <p:cNvSpPr/>
          <p:nvPr/>
        </p:nvSpPr>
        <p:spPr>
          <a:xfrm rot="8778543" flipH="1">
            <a:off x="3612516" y="4654522"/>
            <a:ext cx="2199818" cy="1093339"/>
          </a:xfrm>
          <a:prstGeom prst="rightArrow">
            <a:avLst>
              <a:gd name="adj1" fmla="val 50000"/>
              <a:gd name="adj2" fmla="val 318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394FDA2-6763-4201-8A56-2CAA98C92B25}"/>
              </a:ext>
            </a:extLst>
          </p:cNvPr>
          <p:cNvSpPr txBox="1"/>
          <p:nvPr/>
        </p:nvSpPr>
        <p:spPr>
          <a:xfrm>
            <a:off x="8825462" y="5674437"/>
            <a:ext cx="3002348" cy="707886"/>
          </a:xfrm>
          <a:prstGeom prst="rect">
            <a:avLst/>
          </a:prstGeom>
          <a:noFill/>
        </p:spPr>
        <p:txBody>
          <a:bodyPr wrap="square" rtlCol="0">
            <a:spAutoFit/>
          </a:bodyPr>
          <a:lstStyle/>
          <a:p>
            <a:r>
              <a:rPr lang="en-US" sz="4000" b="1" dirty="0">
                <a:effectLst>
                  <a:glow rad="127000">
                    <a:schemeClr val="bg1"/>
                  </a:glow>
                </a:effectLst>
              </a:rPr>
              <a:t>“Son” </a:t>
            </a:r>
            <a:endParaRPr lang="en-US" sz="4000" b="1" dirty="0"/>
          </a:p>
        </p:txBody>
      </p:sp>
      <p:sp>
        <p:nvSpPr>
          <p:cNvPr id="7" name="TextBox 6">
            <a:extLst>
              <a:ext uri="{FF2B5EF4-FFF2-40B4-BE49-F238E27FC236}">
                <a16:creationId xmlns:a16="http://schemas.microsoft.com/office/drawing/2014/main" id="{53E8F866-154E-4542-B93C-2197E1C80286}"/>
              </a:ext>
            </a:extLst>
          </p:cNvPr>
          <p:cNvSpPr txBox="1"/>
          <p:nvPr/>
        </p:nvSpPr>
        <p:spPr>
          <a:xfrm rot="2085429">
            <a:off x="7508825" y="5108501"/>
            <a:ext cx="1380815" cy="707886"/>
          </a:xfrm>
          <a:prstGeom prst="rect">
            <a:avLst/>
          </a:prstGeom>
          <a:noFill/>
        </p:spPr>
        <p:txBody>
          <a:bodyPr wrap="square" rtlCol="0">
            <a:spAutoFit/>
          </a:bodyPr>
          <a:lstStyle/>
          <a:p>
            <a:r>
              <a:rPr lang="en-US" sz="4000" b="1" dirty="0">
                <a:solidFill>
                  <a:schemeClr val="bg1"/>
                </a:solidFill>
              </a:rPr>
              <a:t>IS</a:t>
            </a:r>
          </a:p>
        </p:txBody>
      </p:sp>
      <p:sp>
        <p:nvSpPr>
          <p:cNvPr id="18" name="TextBox 17">
            <a:extLst>
              <a:ext uri="{FF2B5EF4-FFF2-40B4-BE49-F238E27FC236}">
                <a16:creationId xmlns:a16="http://schemas.microsoft.com/office/drawing/2014/main" id="{60E4B627-4984-4263-96B9-C27D01892DEE}"/>
              </a:ext>
            </a:extLst>
          </p:cNvPr>
          <p:cNvSpPr txBox="1"/>
          <p:nvPr/>
        </p:nvSpPr>
        <p:spPr>
          <a:xfrm rot="19665240">
            <a:off x="4379858" y="4581396"/>
            <a:ext cx="1380815" cy="707886"/>
          </a:xfrm>
          <a:prstGeom prst="rect">
            <a:avLst/>
          </a:prstGeom>
          <a:noFill/>
        </p:spPr>
        <p:txBody>
          <a:bodyPr wrap="square" rtlCol="0">
            <a:spAutoFit/>
          </a:bodyPr>
          <a:lstStyle/>
          <a:p>
            <a:r>
              <a:rPr lang="en-US" sz="4000" b="1" dirty="0">
                <a:solidFill>
                  <a:schemeClr val="bg1"/>
                </a:solidFill>
              </a:rPr>
              <a:t>IS</a:t>
            </a:r>
          </a:p>
        </p:txBody>
      </p:sp>
      <p:sp>
        <p:nvSpPr>
          <p:cNvPr id="19" name="TextBox 18">
            <a:extLst>
              <a:ext uri="{FF2B5EF4-FFF2-40B4-BE49-F238E27FC236}">
                <a16:creationId xmlns:a16="http://schemas.microsoft.com/office/drawing/2014/main" id="{1EE4DD55-D1F1-4E0A-9D3C-79EB6B431FE9}"/>
              </a:ext>
            </a:extLst>
          </p:cNvPr>
          <p:cNvSpPr txBox="1"/>
          <p:nvPr/>
        </p:nvSpPr>
        <p:spPr>
          <a:xfrm>
            <a:off x="5961055" y="2579226"/>
            <a:ext cx="1380815" cy="707886"/>
          </a:xfrm>
          <a:prstGeom prst="rect">
            <a:avLst/>
          </a:prstGeom>
          <a:noFill/>
        </p:spPr>
        <p:txBody>
          <a:bodyPr wrap="square" rtlCol="0">
            <a:spAutoFit/>
          </a:bodyPr>
          <a:lstStyle/>
          <a:p>
            <a:r>
              <a:rPr lang="en-US" sz="4000" b="1" dirty="0">
                <a:solidFill>
                  <a:schemeClr val="bg1"/>
                </a:solidFill>
              </a:rPr>
              <a:t>IS</a:t>
            </a:r>
          </a:p>
        </p:txBody>
      </p:sp>
      <p:sp>
        <p:nvSpPr>
          <p:cNvPr id="8" name="TextBox 7">
            <a:extLst>
              <a:ext uri="{FF2B5EF4-FFF2-40B4-BE49-F238E27FC236}">
                <a16:creationId xmlns:a16="http://schemas.microsoft.com/office/drawing/2014/main" id="{3DD2C501-F3B5-45FD-BB36-185610FA712F}"/>
              </a:ext>
            </a:extLst>
          </p:cNvPr>
          <p:cNvSpPr txBox="1"/>
          <p:nvPr/>
        </p:nvSpPr>
        <p:spPr>
          <a:xfrm>
            <a:off x="5425287" y="3737563"/>
            <a:ext cx="1721305" cy="1015663"/>
          </a:xfrm>
          <a:prstGeom prst="rect">
            <a:avLst/>
          </a:prstGeom>
          <a:noFill/>
        </p:spPr>
        <p:txBody>
          <a:bodyPr wrap="square" rtlCol="0">
            <a:spAutoFit/>
          </a:bodyPr>
          <a:lstStyle/>
          <a:p>
            <a:r>
              <a:rPr lang="en-US" sz="6000" b="1" dirty="0">
                <a:solidFill>
                  <a:schemeClr val="bg1"/>
                </a:solidFill>
                <a:effectLst>
                  <a:glow rad="127000">
                    <a:srgbClr val="0054A6"/>
                  </a:glow>
                </a:effectLst>
              </a:rPr>
              <a:t>GOD</a:t>
            </a:r>
          </a:p>
        </p:txBody>
      </p:sp>
    </p:spTree>
    <p:extLst>
      <p:ext uri="{BB962C8B-B14F-4D97-AF65-F5344CB8AC3E}">
        <p14:creationId xmlns:p14="http://schemas.microsoft.com/office/powerpoint/2010/main" val="591827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ok&#10;&#10;Description automatically generated">
            <a:extLst>
              <a:ext uri="{FF2B5EF4-FFF2-40B4-BE49-F238E27FC236}">
                <a16:creationId xmlns:a16="http://schemas.microsoft.com/office/drawing/2014/main" id="{1D4BE997-BC28-4821-B5FF-9CD136C66778}"/>
              </a:ext>
            </a:extLst>
          </p:cNvPr>
          <p:cNvPicPr>
            <a:picLocks noChangeAspect="1"/>
          </p:cNvPicPr>
          <p:nvPr/>
        </p:nvPicPr>
        <p:blipFill rotWithShape="1">
          <a:blip r:embed="rId2">
            <a:extLst>
              <a:ext uri="{28A0092B-C50C-407E-A947-70E740481C1C}">
                <a14:useLocalDpi xmlns:a14="http://schemas.microsoft.com/office/drawing/2010/main" val="0"/>
              </a:ext>
            </a:extLst>
          </a:blip>
          <a:srcRect b="49892"/>
          <a:stretch/>
        </p:blipFill>
        <p:spPr>
          <a:xfrm>
            <a:off x="0" y="3583858"/>
            <a:ext cx="12192000" cy="3436374"/>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pPr algn="ctr"/>
            <a:r>
              <a:rPr lang="en-US" dirty="0">
                <a:effectLst>
                  <a:glow rad="127000">
                    <a:schemeClr val="bg1"/>
                  </a:glow>
                </a:effectLst>
              </a:rPr>
              <a:t>“… the God and Father of our Lord Jesus Christ”</a:t>
            </a:r>
          </a:p>
          <a:p>
            <a:pPr algn="ctr"/>
            <a:r>
              <a:rPr lang="en-US" dirty="0">
                <a:effectLst/>
              </a:rPr>
              <a:t> </a:t>
            </a:r>
            <a:r>
              <a:rPr lang="en-US" dirty="0">
                <a:effectLst>
                  <a:glow rad="127000">
                    <a:schemeClr val="bg1"/>
                  </a:glow>
                </a:effectLst>
              </a:rPr>
              <a:t>Romans 15:16; 2 Corinthians 1:3; 11:31; </a:t>
            </a:r>
            <a:br>
              <a:rPr lang="en-US" dirty="0">
                <a:effectLst>
                  <a:glow rad="127000">
                    <a:schemeClr val="bg1"/>
                  </a:glow>
                </a:effectLst>
              </a:rPr>
            </a:br>
            <a:r>
              <a:rPr lang="en-US" dirty="0">
                <a:effectLst>
                  <a:glow rad="127000">
                    <a:schemeClr val="bg1"/>
                  </a:glow>
                </a:effectLst>
              </a:rPr>
              <a:t>Ephesians 1:3; 1 Peter 1:3; Rev 1:6</a:t>
            </a:r>
          </a:p>
        </p:txBody>
      </p:sp>
    </p:spTree>
    <p:extLst>
      <p:ext uri="{BB962C8B-B14F-4D97-AF65-F5344CB8AC3E}">
        <p14:creationId xmlns:p14="http://schemas.microsoft.com/office/powerpoint/2010/main" val="2224246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ok&#10;&#10;Description automatically generated">
            <a:extLst>
              <a:ext uri="{FF2B5EF4-FFF2-40B4-BE49-F238E27FC236}">
                <a16:creationId xmlns:a16="http://schemas.microsoft.com/office/drawing/2014/main" id="{1D4BE997-BC28-4821-B5FF-9CD136C66778}"/>
              </a:ext>
            </a:extLst>
          </p:cNvPr>
          <p:cNvPicPr>
            <a:picLocks noChangeAspect="1"/>
          </p:cNvPicPr>
          <p:nvPr/>
        </p:nvPicPr>
        <p:blipFill rotWithShape="1">
          <a:blip r:embed="rId2">
            <a:extLst>
              <a:ext uri="{28A0092B-C50C-407E-A947-70E740481C1C}">
                <a14:useLocalDpi xmlns:a14="http://schemas.microsoft.com/office/drawing/2010/main" val="0"/>
              </a:ext>
            </a:extLst>
          </a:blip>
          <a:srcRect b="49892"/>
          <a:stretch/>
        </p:blipFill>
        <p:spPr>
          <a:xfrm>
            <a:off x="0" y="3583858"/>
            <a:ext cx="12192000" cy="3436374"/>
          </a:xfrm>
          <a:prstGeom prst="rect">
            <a:avLst/>
          </a:prstGeom>
        </p:spPr>
      </p:pic>
      <p:sp>
        <p:nvSpPr>
          <p:cNvPr id="7" name="Isosceles Triangle 6">
            <a:extLst>
              <a:ext uri="{FF2B5EF4-FFF2-40B4-BE49-F238E27FC236}">
                <a16:creationId xmlns:a16="http://schemas.microsoft.com/office/drawing/2014/main" id="{2C96DB39-AAD5-4645-B879-E913F7214247}"/>
              </a:ext>
            </a:extLst>
          </p:cNvPr>
          <p:cNvSpPr/>
          <p:nvPr/>
        </p:nvSpPr>
        <p:spPr>
          <a:xfrm>
            <a:off x="3757152" y="3274142"/>
            <a:ext cx="4677696" cy="32501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pPr algn="ctr"/>
            <a:r>
              <a:rPr lang="en-US" dirty="0">
                <a:effectLst>
                  <a:glow rad="127000">
                    <a:schemeClr val="bg1"/>
                  </a:glow>
                </a:effectLst>
              </a:rPr>
              <a:t>“… the God and Father of our Lord Jesus Christ”</a:t>
            </a:r>
          </a:p>
          <a:p>
            <a:pPr algn="ctr"/>
            <a:r>
              <a:rPr lang="en-US" dirty="0">
                <a:effectLst/>
              </a:rPr>
              <a:t> </a:t>
            </a:r>
            <a:r>
              <a:rPr lang="en-US" dirty="0">
                <a:effectLst>
                  <a:glow rad="127000">
                    <a:schemeClr val="bg1"/>
                  </a:glow>
                </a:effectLst>
              </a:rPr>
              <a:t>Romans 15:16; 2 Corinthians 1:3; 11:31; </a:t>
            </a:r>
            <a:br>
              <a:rPr lang="en-US" dirty="0">
                <a:effectLst>
                  <a:glow rad="127000">
                    <a:schemeClr val="bg1"/>
                  </a:glow>
                </a:effectLst>
              </a:rPr>
            </a:br>
            <a:r>
              <a:rPr lang="en-US" dirty="0">
                <a:effectLst>
                  <a:glow rad="127000">
                    <a:schemeClr val="bg1"/>
                  </a:glow>
                </a:effectLst>
              </a:rPr>
              <a:t>Ephesians 1:3; 1 Peter 1:3; Rev 1:6</a:t>
            </a:r>
          </a:p>
        </p:txBody>
      </p:sp>
      <p:sp>
        <p:nvSpPr>
          <p:cNvPr id="8" name="TextBox 7">
            <a:extLst>
              <a:ext uri="{FF2B5EF4-FFF2-40B4-BE49-F238E27FC236}">
                <a16:creationId xmlns:a16="http://schemas.microsoft.com/office/drawing/2014/main" id="{2DBE5AC7-25EC-4DC1-A76E-AABC9DB52B09}"/>
              </a:ext>
            </a:extLst>
          </p:cNvPr>
          <p:cNvSpPr txBox="1"/>
          <p:nvPr/>
        </p:nvSpPr>
        <p:spPr>
          <a:xfrm>
            <a:off x="5115232" y="3757499"/>
            <a:ext cx="1961536" cy="584775"/>
          </a:xfrm>
          <a:prstGeom prst="rect">
            <a:avLst/>
          </a:prstGeom>
          <a:noFill/>
        </p:spPr>
        <p:txBody>
          <a:bodyPr wrap="square" rtlCol="0">
            <a:spAutoFit/>
          </a:bodyPr>
          <a:lstStyle/>
          <a:p>
            <a:pPr algn="ctr"/>
            <a:r>
              <a:rPr lang="en-US" sz="3200" b="1" dirty="0"/>
              <a:t>Father</a:t>
            </a:r>
          </a:p>
        </p:txBody>
      </p:sp>
      <p:sp>
        <p:nvSpPr>
          <p:cNvPr id="9" name="TextBox 8">
            <a:extLst>
              <a:ext uri="{FF2B5EF4-FFF2-40B4-BE49-F238E27FC236}">
                <a16:creationId xmlns:a16="http://schemas.microsoft.com/office/drawing/2014/main" id="{83F586A1-B2B5-456A-A79E-6CCA873D1B0B}"/>
              </a:ext>
            </a:extLst>
          </p:cNvPr>
          <p:cNvSpPr txBox="1"/>
          <p:nvPr/>
        </p:nvSpPr>
        <p:spPr>
          <a:xfrm>
            <a:off x="6473312" y="5798085"/>
            <a:ext cx="1961536" cy="584775"/>
          </a:xfrm>
          <a:prstGeom prst="rect">
            <a:avLst/>
          </a:prstGeom>
          <a:noFill/>
        </p:spPr>
        <p:txBody>
          <a:bodyPr wrap="square" rtlCol="0">
            <a:spAutoFit/>
          </a:bodyPr>
          <a:lstStyle/>
          <a:p>
            <a:pPr algn="ctr"/>
            <a:r>
              <a:rPr lang="en-US" sz="3200" b="1" dirty="0"/>
              <a:t>Son</a:t>
            </a:r>
          </a:p>
        </p:txBody>
      </p:sp>
      <p:sp>
        <p:nvSpPr>
          <p:cNvPr id="10" name="TextBox 9">
            <a:extLst>
              <a:ext uri="{FF2B5EF4-FFF2-40B4-BE49-F238E27FC236}">
                <a16:creationId xmlns:a16="http://schemas.microsoft.com/office/drawing/2014/main" id="{62F32180-4B59-4DC9-96D0-DB94AD3B0763}"/>
              </a:ext>
            </a:extLst>
          </p:cNvPr>
          <p:cNvSpPr txBox="1"/>
          <p:nvPr/>
        </p:nvSpPr>
        <p:spPr>
          <a:xfrm>
            <a:off x="4111018" y="5809463"/>
            <a:ext cx="1961536" cy="584775"/>
          </a:xfrm>
          <a:prstGeom prst="rect">
            <a:avLst/>
          </a:prstGeom>
          <a:noFill/>
        </p:spPr>
        <p:txBody>
          <a:bodyPr wrap="square" rtlCol="0">
            <a:spAutoFit/>
          </a:bodyPr>
          <a:lstStyle/>
          <a:p>
            <a:pPr algn="ctr"/>
            <a:r>
              <a:rPr lang="en-US" sz="3200" b="1" dirty="0"/>
              <a:t>Holy Spirit</a:t>
            </a:r>
          </a:p>
        </p:txBody>
      </p:sp>
    </p:spTree>
    <p:extLst>
      <p:ext uri="{BB962C8B-B14F-4D97-AF65-F5344CB8AC3E}">
        <p14:creationId xmlns:p14="http://schemas.microsoft.com/office/powerpoint/2010/main" val="3506825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ok&#10;&#10;Description automatically generated">
            <a:extLst>
              <a:ext uri="{FF2B5EF4-FFF2-40B4-BE49-F238E27FC236}">
                <a16:creationId xmlns:a16="http://schemas.microsoft.com/office/drawing/2014/main" id="{1D4BE997-BC28-4821-B5FF-9CD136C66778}"/>
              </a:ext>
            </a:extLst>
          </p:cNvPr>
          <p:cNvPicPr>
            <a:picLocks noChangeAspect="1"/>
          </p:cNvPicPr>
          <p:nvPr/>
        </p:nvPicPr>
        <p:blipFill rotWithShape="1">
          <a:blip r:embed="rId2">
            <a:extLst>
              <a:ext uri="{28A0092B-C50C-407E-A947-70E740481C1C}">
                <a14:useLocalDpi xmlns:a14="http://schemas.microsoft.com/office/drawing/2010/main" val="0"/>
              </a:ext>
            </a:extLst>
          </a:blip>
          <a:srcRect b="49892"/>
          <a:stretch/>
        </p:blipFill>
        <p:spPr>
          <a:xfrm>
            <a:off x="0" y="3583858"/>
            <a:ext cx="12192000" cy="3436374"/>
          </a:xfrm>
          <a:prstGeom prst="rect">
            <a:avLst/>
          </a:prstGeom>
        </p:spPr>
      </p:pic>
      <p:sp>
        <p:nvSpPr>
          <p:cNvPr id="7" name="Isosceles Triangle 6">
            <a:extLst>
              <a:ext uri="{FF2B5EF4-FFF2-40B4-BE49-F238E27FC236}">
                <a16:creationId xmlns:a16="http://schemas.microsoft.com/office/drawing/2014/main" id="{2C96DB39-AAD5-4645-B879-E913F7214247}"/>
              </a:ext>
            </a:extLst>
          </p:cNvPr>
          <p:cNvSpPr/>
          <p:nvPr/>
        </p:nvSpPr>
        <p:spPr>
          <a:xfrm>
            <a:off x="3757152" y="3274142"/>
            <a:ext cx="4677696" cy="32501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pPr algn="ctr"/>
            <a:r>
              <a:rPr lang="en-US" dirty="0">
                <a:effectLst>
                  <a:glow rad="127000">
                    <a:schemeClr val="bg1"/>
                  </a:glow>
                </a:effectLst>
              </a:rPr>
              <a:t>“… the God and Father of our Lord Jesus Christ”</a:t>
            </a:r>
          </a:p>
          <a:p>
            <a:pPr algn="ctr"/>
            <a:r>
              <a:rPr lang="en-US" dirty="0">
                <a:effectLst/>
              </a:rPr>
              <a:t> </a:t>
            </a:r>
            <a:r>
              <a:rPr lang="en-US" dirty="0">
                <a:effectLst>
                  <a:glow rad="127000">
                    <a:schemeClr val="bg1"/>
                  </a:glow>
                </a:effectLst>
              </a:rPr>
              <a:t>Romans 15:16; 2 Corinthians 1:3; 11:31; </a:t>
            </a:r>
            <a:br>
              <a:rPr lang="en-US" dirty="0">
                <a:effectLst>
                  <a:glow rad="127000">
                    <a:schemeClr val="bg1"/>
                  </a:glow>
                </a:effectLst>
              </a:rPr>
            </a:br>
            <a:r>
              <a:rPr lang="en-US" dirty="0">
                <a:effectLst>
                  <a:glow rad="127000">
                    <a:schemeClr val="bg1"/>
                  </a:glow>
                </a:effectLst>
              </a:rPr>
              <a:t>Ephesians 1:3; 1 Peter 1:3; Rev 1:6</a:t>
            </a:r>
          </a:p>
        </p:txBody>
      </p:sp>
      <p:sp>
        <p:nvSpPr>
          <p:cNvPr id="8" name="TextBox 7">
            <a:extLst>
              <a:ext uri="{FF2B5EF4-FFF2-40B4-BE49-F238E27FC236}">
                <a16:creationId xmlns:a16="http://schemas.microsoft.com/office/drawing/2014/main" id="{2DBE5AC7-25EC-4DC1-A76E-AABC9DB52B09}"/>
              </a:ext>
            </a:extLst>
          </p:cNvPr>
          <p:cNvSpPr txBox="1"/>
          <p:nvPr/>
        </p:nvSpPr>
        <p:spPr>
          <a:xfrm>
            <a:off x="5115232" y="3757499"/>
            <a:ext cx="1961536" cy="584775"/>
          </a:xfrm>
          <a:prstGeom prst="rect">
            <a:avLst/>
          </a:prstGeom>
          <a:noFill/>
        </p:spPr>
        <p:txBody>
          <a:bodyPr wrap="square" rtlCol="0">
            <a:spAutoFit/>
          </a:bodyPr>
          <a:lstStyle/>
          <a:p>
            <a:pPr algn="ctr"/>
            <a:r>
              <a:rPr lang="en-US" sz="3200" b="1" dirty="0"/>
              <a:t>Father</a:t>
            </a:r>
          </a:p>
        </p:txBody>
      </p:sp>
      <p:sp>
        <p:nvSpPr>
          <p:cNvPr id="9" name="TextBox 8">
            <a:extLst>
              <a:ext uri="{FF2B5EF4-FFF2-40B4-BE49-F238E27FC236}">
                <a16:creationId xmlns:a16="http://schemas.microsoft.com/office/drawing/2014/main" id="{83F586A1-B2B5-456A-A79E-6CCA873D1B0B}"/>
              </a:ext>
            </a:extLst>
          </p:cNvPr>
          <p:cNvSpPr txBox="1"/>
          <p:nvPr/>
        </p:nvSpPr>
        <p:spPr>
          <a:xfrm>
            <a:off x="6473312" y="5798085"/>
            <a:ext cx="1961536" cy="584775"/>
          </a:xfrm>
          <a:prstGeom prst="rect">
            <a:avLst/>
          </a:prstGeom>
          <a:noFill/>
        </p:spPr>
        <p:txBody>
          <a:bodyPr wrap="square" rtlCol="0">
            <a:spAutoFit/>
          </a:bodyPr>
          <a:lstStyle/>
          <a:p>
            <a:pPr algn="ctr"/>
            <a:r>
              <a:rPr lang="en-US" sz="3200" b="1" dirty="0"/>
              <a:t>Son</a:t>
            </a:r>
          </a:p>
        </p:txBody>
      </p:sp>
      <p:sp>
        <p:nvSpPr>
          <p:cNvPr id="10" name="TextBox 9">
            <a:extLst>
              <a:ext uri="{FF2B5EF4-FFF2-40B4-BE49-F238E27FC236}">
                <a16:creationId xmlns:a16="http://schemas.microsoft.com/office/drawing/2014/main" id="{62F32180-4B59-4DC9-96D0-DB94AD3B0763}"/>
              </a:ext>
            </a:extLst>
          </p:cNvPr>
          <p:cNvSpPr txBox="1"/>
          <p:nvPr/>
        </p:nvSpPr>
        <p:spPr>
          <a:xfrm>
            <a:off x="4111018" y="5809463"/>
            <a:ext cx="1961536" cy="584775"/>
          </a:xfrm>
          <a:prstGeom prst="rect">
            <a:avLst/>
          </a:prstGeom>
          <a:noFill/>
        </p:spPr>
        <p:txBody>
          <a:bodyPr wrap="square" rtlCol="0">
            <a:spAutoFit/>
          </a:bodyPr>
          <a:lstStyle/>
          <a:p>
            <a:pPr algn="ctr"/>
            <a:r>
              <a:rPr lang="en-US" sz="3200" b="1" dirty="0"/>
              <a:t>Holy Spirit</a:t>
            </a:r>
          </a:p>
        </p:txBody>
      </p:sp>
      <p:sp>
        <p:nvSpPr>
          <p:cNvPr id="11" name="TextBox 10">
            <a:extLst>
              <a:ext uri="{FF2B5EF4-FFF2-40B4-BE49-F238E27FC236}">
                <a16:creationId xmlns:a16="http://schemas.microsoft.com/office/drawing/2014/main" id="{1CF4BA9F-28EC-4768-B071-4AC59FA5DF51}"/>
              </a:ext>
            </a:extLst>
          </p:cNvPr>
          <p:cNvSpPr txBox="1"/>
          <p:nvPr/>
        </p:nvSpPr>
        <p:spPr>
          <a:xfrm>
            <a:off x="43016" y="4651990"/>
            <a:ext cx="12019935" cy="1015663"/>
          </a:xfrm>
          <a:prstGeom prst="rect">
            <a:avLst/>
          </a:prstGeom>
          <a:noFill/>
        </p:spPr>
        <p:txBody>
          <a:bodyPr wrap="square" rtlCol="0">
            <a:spAutoFit/>
          </a:bodyPr>
          <a:lstStyle/>
          <a:p>
            <a:pPr algn="ctr"/>
            <a:r>
              <a:rPr lang="en-US" sz="6000" b="1" dirty="0">
                <a:solidFill>
                  <a:schemeClr val="bg1"/>
                </a:solidFill>
                <a:effectLst>
                  <a:glow rad="127000">
                    <a:srgbClr val="0054A6"/>
                  </a:glow>
                </a:effectLst>
              </a:rPr>
              <a:t>Co-Existent   Co-Equal   Co-Eternal</a:t>
            </a:r>
          </a:p>
        </p:txBody>
      </p:sp>
    </p:spTree>
    <p:extLst>
      <p:ext uri="{BB962C8B-B14F-4D97-AF65-F5344CB8AC3E}">
        <p14:creationId xmlns:p14="http://schemas.microsoft.com/office/powerpoint/2010/main" val="777505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ok&#10;&#10;Description automatically generated">
            <a:extLst>
              <a:ext uri="{FF2B5EF4-FFF2-40B4-BE49-F238E27FC236}">
                <a16:creationId xmlns:a16="http://schemas.microsoft.com/office/drawing/2014/main" id="{1D4BE997-BC28-4821-B5FF-9CD136C66778}"/>
              </a:ext>
            </a:extLst>
          </p:cNvPr>
          <p:cNvPicPr>
            <a:picLocks noChangeAspect="1"/>
          </p:cNvPicPr>
          <p:nvPr/>
        </p:nvPicPr>
        <p:blipFill rotWithShape="1">
          <a:blip r:embed="rId2">
            <a:extLst>
              <a:ext uri="{28A0092B-C50C-407E-A947-70E740481C1C}">
                <a14:useLocalDpi xmlns:a14="http://schemas.microsoft.com/office/drawing/2010/main" val="0"/>
              </a:ext>
            </a:extLst>
          </a:blip>
          <a:srcRect b="49892"/>
          <a:stretch/>
        </p:blipFill>
        <p:spPr>
          <a:xfrm>
            <a:off x="0" y="3583858"/>
            <a:ext cx="12192000" cy="3436374"/>
          </a:xfrm>
          <a:prstGeom prst="rect">
            <a:avLst/>
          </a:prstGeom>
        </p:spPr>
      </p:pic>
      <p:sp>
        <p:nvSpPr>
          <p:cNvPr id="7" name="Isosceles Triangle 6">
            <a:extLst>
              <a:ext uri="{FF2B5EF4-FFF2-40B4-BE49-F238E27FC236}">
                <a16:creationId xmlns:a16="http://schemas.microsoft.com/office/drawing/2014/main" id="{2C96DB39-AAD5-4645-B879-E913F7214247}"/>
              </a:ext>
            </a:extLst>
          </p:cNvPr>
          <p:cNvSpPr/>
          <p:nvPr/>
        </p:nvSpPr>
        <p:spPr>
          <a:xfrm>
            <a:off x="3757152" y="3274142"/>
            <a:ext cx="4677696" cy="32501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pPr algn="ctr"/>
            <a:r>
              <a:rPr lang="en-US" dirty="0">
                <a:effectLst>
                  <a:glow rad="127000">
                    <a:schemeClr val="bg1"/>
                  </a:glow>
                </a:effectLst>
              </a:rPr>
              <a:t>“… the God and Father of our Lord Jesus Christ”</a:t>
            </a:r>
          </a:p>
          <a:p>
            <a:pPr algn="ctr"/>
            <a:r>
              <a:rPr lang="en-US" dirty="0">
                <a:effectLst/>
              </a:rPr>
              <a:t> </a:t>
            </a:r>
            <a:r>
              <a:rPr lang="en-US" dirty="0">
                <a:effectLst>
                  <a:glow rad="127000">
                    <a:schemeClr val="bg1"/>
                  </a:glow>
                </a:effectLst>
              </a:rPr>
              <a:t>Romans 15:16; 2 Corinthians 1:3; 11:31; </a:t>
            </a:r>
            <a:br>
              <a:rPr lang="en-US" dirty="0">
                <a:effectLst>
                  <a:glow rad="127000">
                    <a:schemeClr val="bg1"/>
                  </a:glow>
                </a:effectLst>
              </a:rPr>
            </a:br>
            <a:r>
              <a:rPr lang="en-US" dirty="0">
                <a:effectLst>
                  <a:glow rad="127000">
                    <a:schemeClr val="bg1"/>
                  </a:glow>
                </a:effectLst>
              </a:rPr>
              <a:t>Ephesians 1:3; 1 Peter 1:3; Rev 1:6</a:t>
            </a:r>
          </a:p>
        </p:txBody>
      </p:sp>
      <p:sp>
        <p:nvSpPr>
          <p:cNvPr id="8" name="TextBox 7">
            <a:extLst>
              <a:ext uri="{FF2B5EF4-FFF2-40B4-BE49-F238E27FC236}">
                <a16:creationId xmlns:a16="http://schemas.microsoft.com/office/drawing/2014/main" id="{2DBE5AC7-25EC-4DC1-A76E-AABC9DB52B09}"/>
              </a:ext>
            </a:extLst>
          </p:cNvPr>
          <p:cNvSpPr txBox="1"/>
          <p:nvPr/>
        </p:nvSpPr>
        <p:spPr>
          <a:xfrm>
            <a:off x="5115232" y="3757499"/>
            <a:ext cx="1961536" cy="584775"/>
          </a:xfrm>
          <a:prstGeom prst="rect">
            <a:avLst/>
          </a:prstGeom>
          <a:noFill/>
        </p:spPr>
        <p:txBody>
          <a:bodyPr wrap="square" rtlCol="0">
            <a:spAutoFit/>
          </a:bodyPr>
          <a:lstStyle/>
          <a:p>
            <a:pPr algn="ctr"/>
            <a:r>
              <a:rPr lang="en-US" sz="3200" b="1" dirty="0"/>
              <a:t>Father</a:t>
            </a:r>
          </a:p>
        </p:txBody>
      </p:sp>
      <p:sp>
        <p:nvSpPr>
          <p:cNvPr id="9" name="TextBox 8">
            <a:extLst>
              <a:ext uri="{FF2B5EF4-FFF2-40B4-BE49-F238E27FC236}">
                <a16:creationId xmlns:a16="http://schemas.microsoft.com/office/drawing/2014/main" id="{83F586A1-B2B5-456A-A79E-6CCA873D1B0B}"/>
              </a:ext>
            </a:extLst>
          </p:cNvPr>
          <p:cNvSpPr txBox="1"/>
          <p:nvPr/>
        </p:nvSpPr>
        <p:spPr>
          <a:xfrm>
            <a:off x="6473312" y="5798085"/>
            <a:ext cx="1961536" cy="584775"/>
          </a:xfrm>
          <a:prstGeom prst="rect">
            <a:avLst/>
          </a:prstGeom>
          <a:noFill/>
        </p:spPr>
        <p:txBody>
          <a:bodyPr wrap="square" rtlCol="0">
            <a:spAutoFit/>
          </a:bodyPr>
          <a:lstStyle/>
          <a:p>
            <a:pPr algn="ctr"/>
            <a:r>
              <a:rPr lang="en-US" sz="3200" b="1" dirty="0"/>
              <a:t>Son</a:t>
            </a:r>
          </a:p>
        </p:txBody>
      </p:sp>
      <p:sp>
        <p:nvSpPr>
          <p:cNvPr id="10" name="TextBox 9">
            <a:extLst>
              <a:ext uri="{FF2B5EF4-FFF2-40B4-BE49-F238E27FC236}">
                <a16:creationId xmlns:a16="http://schemas.microsoft.com/office/drawing/2014/main" id="{62F32180-4B59-4DC9-96D0-DB94AD3B0763}"/>
              </a:ext>
            </a:extLst>
          </p:cNvPr>
          <p:cNvSpPr txBox="1"/>
          <p:nvPr/>
        </p:nvSpPr>
        <p:spPr>
          <a:xfrm>
            <a:off x="4111018" y="5809463"/>
            <a:ext cx="1961536" cy="584775"/>
          </a:xfrm>
          <a:prstGeom prst="rect">
            <a:avLst/>
          </a:prstGeom>
          <a:noFill/>
        </p:spPr>
        <p:txBody>
          <a:bodyPr wrap="square" rtlCol="0">
            <a:spAutoFit/>
          </a:bodyPr>
          <a:lstStyle/>
          <a:p>
            <a:pPr algn="ctr"/>
            <a:r>
              <a:rPr lang="en-US" sz="3200" b="1" dirty="0"/>
              <a:t>Holy Spirit</a:t>
            </a:r>
          </a:p>
        </p:txBody>
      </p:sp>
      <p:sp>
        <p:nvSpPr>
          <p:cNvPr id="11" name="TextBox 10">
            <a:extLst>
              <a:ext uri="{FF2B5EF4-FFF2-40B4-BE49-F238E27FC236}">
                <a16:creationId xmlns:a16="http://schemas.microsoft.com/office/drawing/2014/main" id="{1CF4BA9F-28EC-4768-B071-4AC59FA5DF51}"/>
              </a:ext>
            </a:extLst>
          </p:cNvPr>
          <p:cNvSpPr txBox="1"/>
          <p:nvPr/>
        </p:nvSpPr>
        <p:spPr>
          <a:xfrm>
            <a:off x="43016" y="4651990"/>
            <a:ext cx="12019935" cy="1015663"/>
          </a:xfrm>
          <a:prstGeom prst="rect">
            <a:avLst/>
          </a:prstGeom>
          <a:noFill/>
        </p:spPr>
        <p:txBody>
          <a:bodyPr wrap="square" rtlCol="0">
            <a:spAutoFit/>
          </a:bodyPr>
          <a:lstStyle/>
          <a:p>
            <a:pPr algn="ctr"/>
            <a:r>
              <a:rPr lang="en-US" sz="6000" b="1" dirty="0">
                <a:solidFill>
                  <a:schemeClr val="bg1"/>
                </a:solidFill>
                <a:effectLst>
                  <a:glow rad="127000">
                    <a:srgbClr val="0054A6"/>
                  </a:glow>
                </a:effectLst>
              </a:rPr>
              <a:t>GOD</a:t>
            </a:r>
          </a:p>
        </p:txBody>
      </p:sp>
    </p:spTree>
    <p:extLst>
      <p:ext uri="{BB962C8B-B14F-4D97-AF65-F5344CB8AC3E}">
        <p14:creationId xmlns:p14="http://schemas.microsoft.com/office/powerpoint/2010/main" val="3794023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effectLst>
                <a:latin typeface="Pristina" panose="03060402040406080204" pitchFamily="66" charset="0"/>
              </a:rPr>
              <a:t>Psalm 39:7</a:t>
            </a:r>
          </a:p>
        </p:txBody>
      </p:sp>
      <p:pic>
        <p:nvPicPr>
          <p:cNvPr id="10" name="Picture 9" descr="A picture containing plate, sign, food&#10;&#10;Description automatically generated">
            <a:extLst>
              <a:ext uri="{FF2B5EF4-FFF2-40B4-BE49-F238E27FC236}">
                <a16:creationId xmlns:a16="http://schemas.microsoft.com/office/drawing/2014/main" id="{69AFFB0B-9415-45DF-A280-AEA4EA104C1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1000"/>
                    </a14:imgEffect>
                  </a14:imgLayer>
                </a14:imgProps>
              </a:ext>
              <a:ext uri="{28A0092B-C50C-407E-A947-70E740481C1C}">
                <a14:useLocalDpi xmlns:a14="http://schemas.microsoft.com/office/drawing/2010/main" val="0"/>
              </a:ext>
            </a:extLst>
          </a:blip>
          <a:stretch>
            <a:fillRect/>
          </a:stretch>
        </p:blipFill>
        <p:spPr>
          <a:xfrm>
            <a:off x="3242489" y="1898841"/>
            <a:ext cx="5622811" cy="2332353"/>
          </a:xfrm>
          <a:prstGeom prst="rect">
            <a:avLst/>
          </a:prstGeom>
          <a:effectLst>
            <a:glow rad="127000">
              <a:schemeClr val="bg1"/>
            </a:glow>
          </a:effectLst>
        </p:spPr>
      </p:pic>
    </p:spTree>
    <p:extLst>
      <p:ext uri="{BB962C8B-B14F-4D97-AF65-F5344CB8AC3E}">
        <p14:creationId xmlns:p14="http://schemas.microsoft.com/office/powerpoint/2010/main" val="3827513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 water, sunset, standing&#10;&#10;Description automatically generated">
            <a:extLst>
              <a:ext uri="{FF2B5EF4-FFF2-40B4-BE49-F238E27FC236}">
                <a16:creationId xmlns:a16="http://schemas.microsoft.com/office/drawing/2014/main" id="{1473EF0B-A140-4042-BADA-2D6E56FA9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391" y="0"/>
            <a:ext cx="10618838"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394830" cy="4732458"/>
          </a:xfrm>
        </p:spPr>
        <p:txBody>
          <a:bodyPr/>
          <a:lstStyle/>
          <a:p>
            <a:r>
              <a:rPr lang="en-US" dirty="0">
                <a:effectLst/>
              </a:rPr>
              <a:t>“But to all who did receive him, who believed in his name, he gave the right to become children of God” </a:t>
            </a:r>
            <a:r>
              <a:rPr lang="en-US" sz="3200" dirty="0">
                <a:effectLst/>
              </a:rPr>
              <a:t>(John 1:12)</a:t>
            </a:r>
            <a:endParaRPr lang="en-US" dirty="0">
              <a:effectLst>
                <a:glow rad="127000">
                  <a:schemeClr val="bg1"/>
                </a:glow>
              </a:effectLst>
            </a:endParaRPr>
          </a:p>
        </p:txBody>
      </p:sp>
    </p:spTree>
    <p:extLst>
      <p:ext uri="{BB962C8B-B14F-4D97-AF65-F5344CB8AC3E}">
        <p14:creationId xmlns:p14="http://schemas.microsoft.com/office/powerpoint/2010/main" val="1206755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 water, sunset, standing&#10;&#10;Description automatically generated">
            <a:extLst>
              <a:ext uri="{FF2B5EF4-FFF2-40B4-BE49-F238E27FC236}">
                <a16:creationId xmlns:a16="http://schemas.microsoft.com/office/drawing/2014/main" id="{1473EF0B-A140-4042-BADA-2D6E56FA9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391" y="0"/>
            <a:ext cx="10618838"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394830" cy="4732458"/>
          </a:xfrm>
        </p:spPr>
        <p:txBody>
          <a:bodyPr/>
          <a:lstStyle/>
          <a:p>
            <a:r>
              <a:rPr lang="en-US" dirty="0">
                <a:effectLst/>
              </a:rPr>
              <a:t>“But to all who did receive him, who believed in his name, he gave the right to become children of God” </a:t>
            </a:r>
            <a:r>
              <a:rPr lang="en-US" sz="3200" dirty="0">
                <a:effectLst/>
              </a:rPr>
              <a:t>(John 1:12)</a:t>
            </a:r>
            <a:br>
              <a:rPr lang="en-US" sz="3200" dirty="0">
                <a:effectLst/>
              </a:rPr>
            </a:br>
            <a:endParaRPr lang="en-US" sz="3200" dirty="0">
              <a:effectLst/>
            </a:endParaRPr>
          </a:p>
          <a:p>
            <a:r>
              <a:rPr lang="en-US" dirty="0">
                <a:effectLst>
                  <a:glow rad="127000">
                    <a:schemeClr val="bg1"/>
                  </a:glow>
                </a:effectLst>
              </a:rPr>
              <a:t>“Our Father”</a:t>
            </a:r>
            <a:br>
              <a:rPr lang="en-US" sz="3200" dirty="0">
                <a:effectLst>
                  <a:glow rad="127000">
                    <a:schemeClr val="bg1"/>
                  </a:glow>
                </a:effectLst>
              </a:rPr>
            </a:br>
            <a:r>
              <a:rPr lang="en-US" dirty="0">
                <a:effectLst/>
              </a:rPr>
              <a:t>Galatians 1:4; </a:t>
            </a:r>
            <a:br>
              <a:rPr lang="en-US" dirty="0">
                <a:effectLst/>
              </a:rPr>
            </a:br>
            <a:r>
              <a:rPr lang="en-US" dirty="0">
                <a:effectLst/>
              </a:rPr>
              <a:t>Philippians 4:20; </a:t>
            </a:r>
            <a:br>
              <a:rPr lang="en-US" dirty="0">
                <a:effectLst/>
              </a:rPr>
            </a:br>
            <a:r>
              <a:rPr lang="en-US" dirty="0">
                <a:effectLst/>
              </a:rPr>
              <a:t>1 Thessalonians 1:3; 3:11, 13</a:t>
            </a:r>
            <a:endParaRPr lang="en-US" dirty="0">
              <a:effectLst>
                <a:glow rad="127000">
                  <a:schemeClr val="bg1"/>
                </a:glow>
              </a:effectLst>
            </a:endParaRPr>
          </a:p>
        </p:txBody>
      </p:sp>
    </p:spTree>
    <p:extLst>
      <p:ext uri="{BB962C8B-B14F-4D97-AF65-F5344CB8AC3E}">
        <p14:creationId xmlns:p14="http://schemas.microsoft.com/office/powerpoint/2010/main" val="3457442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sunset&#10;&#10;Description automatically generated">
            <a:extLst>
              <a:ext uri="{FF2B5EF4-FFF2-40B4-BE49-F238E27FC236}">
                <a16:creationId xmlns:a16="http://schemas.microsoft.com/office/drawing/2014/main" id="{90CDA97F-7650-462E-8EDB-6C3F922C7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533534" y="-325170"/>
            <a:ext cx="6150077" cy="7302112"/>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6002215" cy="4732458"/>
          </a:xfrm>
        </p:spPr>
        <p:txBody>
          <a:bodyPr/>
          <a:lstStyle/>
          <a:p>
            <a:r>
              <a:rPr lang="en-US" dirty="0">
                <a:effectLst>
                  <a:glow rad="127000">
                    <a:schemeClr val="bg1"/>
                  </a:glow>
                </a:effectLst>
              </a:rPr>
              <a:t>“The Lord’s Prayer”</a:t>
            </a:r>
            <a:br>
              <a:rPr lang="en-US" sz="3200" dirty="0">
                <a:effectLst>
                  <a:glow rad="127000">
                    <a:schemeClr val="bg1"/>
                  </a:glow>
                </a:effectLst>
              </a:rPr>
            </a:br>
            <a:r>
              <a:rPr lang="en-US" dirty="0"/>
              <a:t> </a:t>
            </a:r>
            <a:r>
              <a:rPr lang="en-US" baseline="30000" dirty="0">
                <a:effectLst>
                  <a:glow rad="127000">
                    <a:srgbClr val="F2F5F8">
                      <a:alpha val="0"/>
                    </a:srgbClr>
                  </a:glow>
                </a:effectLst>
              </a:rPr>
              <a:t>9</a:t>
            </a:r>
            <a:r>
              <a:rPr lang="en-US" dirty="0">
                <a:effectLst>
                  <a:glow rad="127000">
                    <a:srgbClr val="F2F5F8">
                      <a:alpha val="0"/>
                    </a:srgbClr>
                  </a:glow>
                </a:effectLst>
              </a:rPr>
              <a:t> …"Our Father in heaven, </a:t>
            </a:r>
            <a:r>
              <a:rPr lang="en-US" dirty="0">
                <a:solidFill>
                  <a:schemeClr val="tx1">
                    <a:alpha val="49000"/>
                  </a:schemeClr>
                </a:solidFill>
                <a:effectLst>
                  <a:glow rad="127000">
                    <a:srgbClr val="F2F5F8">
                      <a:alpha val="0"/>
                    </a:srgbClr>
                  </a:glow>
                </a:effectLst>
              </a:rPr>
              <a:t>hallowed be your name.  </a:t>
            </a:r>
            <a:r>
              <a:rPr lang="en-US" baseline="30000" dirty="0">
                <a:solidFill>
                  <a:schemeClr val="tx1">
                    <a:alpha val="49000"/>
                  </a:schemeClr>
                </a:solidFill>
                <a:effectLst>
                  <a:glow rad="127000">
                    <a:srgbClr val="F2F5F8">
                      <a:alpha val="0"/>
                    </a:srgbClr>
                  </a:glow>
                </a:effectLst>
              </a:rPr>
              <a:t>10</a:t>
            </a:r>
            <a:r>
              <a:rPr lang="en-US" dirty="0">
                <a:solidFill>
                  <a:schemeClr val="tx1">
                    <a:alpha val="49000"/>
                  </a:schemeClr>
                </a:solidFill>
                <a:effectLst>
                  <a:glow rad="127000">
                    <a:srgbClr val="F2F5F8">
                      <a:alpha val="0"/>
                    </a:srgbClr>
                  </a:glow>
                </a:effectLst>
              </a:rPr>
              <a:t> Your kingdom come, your </a:t>
            </a:r>
            <a:r>
              <a:rPr lang="en-US" dirty="0">
                <a:solidFill>
                  <a:schemeClr val="tx1">
                    <a:alpha val="33000"/>
                  </a:schemeClr>
                </a:solidFill>
                <a:effectLst>
                  <a:glow rad="127000">
                    <a:srgbClr val="F2F5F8">
                      <a:alpha val="0"/>
                    </a:srgbClr>
                  </a:glow>
                </a:effectLst>
              </a:rPr>
              <a:t>will be done, on earth as it is in heaven.  </a:t>
            </a:r>
            <a:r>
              <a:rPr lang="en-US" baseline="30000" dirty="0">
                <a:solidFill>
                  <a:schemeClr val="tx1">
                    <a:alpha val="33000"/>
                  </a:schemeClr>
                </a:solidFill>
                <a:effectLst>
                  <a:glow rad="127000">
                    <a:srgbClr val="F2F5F8">
                      <a:alpha val="0"/>
                    </a:srgbClr>
                  </a:glow>
                </a:effectLst>
              </a:rPr>
              <a:t>11</a:t>
            </a:r>
            <a:r>
              <a:rPr lang="en-US" dirty="0">
                <a:solidFill>
                  <a:schemeClr val="tx1">
                    <a:alpha val="33000"/>
                  </a:schemeClr>
                </a:solidFill>
                <a:effectLst>
                  <a:glow rad="127000">
                    <a:srgbClr val="F2F5F8">
                      <a:alpha val="0"/>
                    </a:srgbClr>
                  </a:glow>
                </a:effectLst>
              </a:rPr>
              <a:t> Give us this day our daily bread,  </a:t>
            </a:r>
            <a:r>
              <a:rPr lang="en-US" baseline="30000" dirty="0">
                <a:solidFill>
                  <a:schemeClr val="tx1">
                    <a:alpha val="33000"/>
                  </a:schemeClr>
                </a:solidFill>
                <a:effectLst>
                  <a:glow rad="127000">
                    <a:srgbClr val="F2F5F8">
                      <a:alpha val="0"/>
                    </a:srgbClr>
                  </a:glow>
                </a:effectLst>
              </a:rPr>
              <a:t>12</a:t>
            </a:r>
            <a:r>
              <a:rPr lang="en-US" dirty="0">
                <a:solidFill>
                  <a:schemeClr val="tx1">
                    <a:alpha val="33000"/>
                  </a:schemeClr>
                </a:solidFill>
                <a:effectLst>
                  <a:glow rad="127000">
                    <a:srgbClr val="F2F5F8">
                      <a:alpha val="0"/>
                    </a:srgbClr>
                  </a:glow>
                </a:effectLst>
              </a:rPr>
              <a:t> and </a:t>
            </a:r>
            <a:r>
              <a:rPr lang="en-US" dirty="0">
                <a:solidFill>
                  <a:schemeClr val="tx1">
                    <a:alpha val="18000"/>
                  </a:schemeClr>
                </a:solidFill>
                <a:effectLst>
                  <a:glow rad="127000">
                    <a:srgbClr val="F2F5F8">
                      <a:alpha val="0"/>
                    </a:srgbClr>
                  </a:glow>
                </a:effectLst>
              </a:rPr>
              <a:t>forgive us our debts, as we also have forgiven our debtors.  </a:t>
            </a:r>
            <a:r>
              <a:rPr lang="en-US" baseline="30000" dirty="0">
                <a:solidFill>
                  <a:schemeClr val="tx1">
                    <a:alpha val="18000"/>
                  </a:schemeClr>
                </a:solidFill>
                <a:effectLst>
                  <a:glow rad="127000">
                    <a:srgbClr val="F2F5F8">
                      <a:alpha val="0"/>
                    </a:srgbClr>
                  </a:glow>
                </a:effectLst>
              </a:rPr>
              <a:t>13</a:t>
            </a:r>
            <a:r>
              <a:rPr lang="en-US" dirty="0">
                <a:solidFill>
                  <a:schemeClr val="tx1">
                    <a:alpha val="18000"/>
                  </a:schemeClr>
                </a:solidFill>
                <a:effectLst>
                  <a:glow rad="127000">
                    <a:srgbClr val="F2F5F8">
                      <a:alpha val="0"/>
                    </a:srgbClr>
                  </a:glow>
                </a:effectLst>
              </a:rPr>
              <a:t> And lead us not</a:t>
            </a:r>
          </a:p>
        </p:txBody>
      </p:sp>
    </p:spTree>
    <p:extLst>
      <p:ext uri="{BB962C8B-B14F-4D97-AF65-F5344CB8AC3E}">
        <p14:creationId xmlns:p14="http://schemas.microsoft.com/office/powerpoint/2010/main" val="2902551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580292" cy="4732458"/>
          </a:xfrm>
        </p:spPr>
        <p:txBody>
          <a:bodyPr/>
          <a:lstStyle/>
          <a:p>
            <a:r>
              <a:rPr lang="en-US" baseline="30000" dirty="0">
                <a:effectLst/>
              </a:rPr>
              <a:t>7</a:t>
            </a:r>
            <a:r>
              <a:rPr lang="en-US" dirty="0">
                <a:effectLst/>
              </a:rPr>
              <a:t> "Ask, and it will be given to you; seek, and you will find; knock, and it will be opened to you.  </a:t>
            </a:r>
            <a:r>
              <a:rPr lang="en-US" baseline="30000" dirty="0">
                <a:effectLst/>
              </a:rPr>
              <a:t>8</a:t>
            </a:r>
            <a:r>
              <a:rPr lang="en-US" dirty="0">
                <a:effectLst/>
              </a:rPr>
              <a:t> For everyone who asks receives, and the one who seeks finds, and to the one who knocks it will be opened.</a:t>
            </a:r>
            <a:br>
              <a:rPr lang="en-US" dirty="0">
                <a:effectLst/>
              </a:rPr>
            </a:br>
            <a:br>
              <a:rPr lang="en-US">
                <a:effectLst/>
              </a:rPr>
            </a:br>
            <a:endParaRPr lang="en-US" dirty="0">
              <a:effectLst/>
            </a:endParaRPr>
          </a:p>
        </p:txBody>
      </p:sp>
      <p:pic>
        <p:nvPicPr>
          <p:cNvPr id="5" name="Picture 4" descr="A person standing in front of a sunset&#10;&#10;Description automatically generated">
            <a:extLst>
              <a:ext uri="{FF2B5EF4-FFF2-40B4-BE49-F238E27FC236}">
                <a16:creationId xmlns:a16="http://schemas.microsoft.com/office/drawing/2014/main" id="{90CDA97F-7650-462E-8EDB-6C3F922C7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533534" y="-325170"/>
            <a:ext cx="6150077" cy="7302112"/>
          </a:xfrm>
          <a:prstGeom prst="rect">
            <a:avLst/>
          </a:prstGeom>
        </p:spPr>
      </p:pic>
    </p:spTree>
    <p:extLst>
      <p:ext uri="{BB962C8B-B14F-4D97-AF65-F5344CB8AC3E}">
        <p14:creationId xmlns:p14="http://schemas.microsoft.com/office/powerpoint/2010/main" val="2487894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food on a table&#10;&#10;Description automatically generated">
            <a:extLst>
              <a:ext uri="{FF2B5EF4-FFF2-40B4-BE49-F238E27FC236}">
                <a16:creationId xmlns:a16="http://schemas.microsoft.com/office/drawing/2014/main" id="{4BDB8A04-3FB4-454A-9D0E-66CCBDC37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2141" y="0"/>
            <a:ext cx="10254955"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6857621" cy="4732458"/>
          </a:xfrm>
        </p:spPr>
        <p:txBody>
          <a:bodyPr/>
          <a:lstStyle/>
          <a:p>
            <a:r>
              <a:rPr lang="en-US" baseline="30000" dirty="0">
                <a:effectLst/>
              </a:rPr>
              <a:t>9</a:t>
            </a:r>
            <a:r>
              <a:rPr lang="en-US" dirty="0">
                <a:effectLst/>
              </a:rPr>
              <a:t> Or which one of you, if his son asks him for bread, will give him a stone?  </a:t>
            </a:r>
            <a:r>
              <a:rPr lang="en-US" baseline="30000" dirty="0">
                <a:effectLst/>
              </a:rPr>
              <a:t>10</a:t>
            </a:r>
            <a:r>
              <a:rPr lang="en-US" dirty="0">
                <a:effectLst/>
              </a:rPr>
              <a:t> Or if he asks for a fish, will give him a serpent?</a:t>
            </a:r>
          </a:p>
        </p:txBody>
      </p:sp>
    </p:spTree>
    <p:extLst>
      <p:ext uri="{BB962C8B-B14F-4D97-AF65-F5344CB8AC3E}">
        <p14:creationId xmlns:p14="http://schemas.microsoft.com/office/powerpoint/2010/main" val="3535437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food on a table&#10;&#10;Description automatically generated">
            <a:extLst>
              <a:ext uri="{FF2B5EF4-FFF2-40B4-BE49-F238E27FC236}">
                <a16:creationId xmlns:a16="http://schemas.microsoft.com/office/drawing/2014/main" id="{4BDB8A04-3FB4-454A-9D0E-66CCBDC37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2141" y="0"/>
            <a:ext cx="10254955"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6857621" cy="4732458"/>
          </a:xfrm>
        </p:spPr>
        <p:txBody>
          <a:bodyPr/>
          <a:lstStyle/>
          <a:p>
            <a:r>
              <a:rPr lang="en-US" baseline="30000" dirty="0">
                <a:effectLst/>
              </a:rPr>
              <a:t>9</a:t>
            </a:r>
            <a:r>
              <a:rPr lang="en-US" dirty="0">
                <a:effectLst/>
              </a:rPr>
              <a:t> Or which one of you, if his son asks him for bread, will give him a stone?  </a:t>
            </a:r>
            <a:r>
              <a:rPr lang="en-US" baseline="30000" dirty="0">
                <a:effectLst/>
              </a:rPr>
              <a:t>10</a:t>
            </a:r>
            <a:r>
              <a:rPr lang="en-US" dirty="0">
                <a:effectLst/>
              </a:rPr>
              <a:t> Or if he asks for a fish, will give him a serpent?</a:t>
            </a:r>
          </a:p>
        </p:txBody>
      </p:sp>
      <p:pic>
        <p:nvPicPr>
          <p:cNvPr id="12" name="Picture 11" descr="Fish sitting on top of a wooden cutting board&#10;&#10;Description automatically generated">
            <a:extLst>
              <a:ext uri="{FF2B5EF4-FFF2-40B4-BE49-F238E27FC236}">
                <a16:creationId xmlns:a16="http://schemas.microsoft.com/office/drawing/2014/main" id="{2B12075A-CDC4-4769-9BED-A209F1B9FE38}"/>
              </a:ext>
            </a:extLst>
          </p:cNvPr>
          <p:cNvPicPr>
            <a:picLocks noChangeAspect="1"/>
          </p:cNvPicPr>
          <p:nvPr/>
        </p:nvPicPr>
        <p:blipFill rotWithShape="1">
          <a:blip r:embed="rId3">
            <a:extLst>
              <a:ext uri="{28A0092B-C50C-407E-A947-70E740481C1C}">
                <a14:useLocalDpi xmlns:a14="http://schemas.microsoft.com/office/drawing/2010/main" val="0"/>
              </a:ext>
            </a:extLst>
          </a:blip>
          <a:srcRect l="13396" b="33624"/>
          <a:stretch/>
        </p:blipFill>
        <p:spPr>
          <a:xfrm>
            <a:off x="-1" y="2961932"/>
            <a:ext cx="7628155" cy="3896068"/>
          </a:xfrm>
          <a:prstGeom prst="rect">
            <a:avLst/>
          </a:prstGeom>
        </p:spPr>
      </p:pic>
    </p:spTree>
    <p:extLst>
      <p:ext uri="{BB962C8B-B14F-4D97-AF65-F5344CB8AC3E}">
        <p14:creationId xmlns:p14="http://schemas.microsoft.com/office/powerpoint/2010/main" val="1799967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6857621" cy="4732458"/>
          </a:xfrm>
        </p:spPr>
        <p:txBody>
          <a:bodyPr/>
          <a:lstStyle/>
          <a:p>
            <a:r>
              <a:rPr lang="en-US" baseline="30000" dirty="0">
                <a:effectLst/>
              </a:rPr>
              <a:t>11</a:t>
            </a:r>
            <a:r>
              <a:rPr lang="en-US" dirty="0">
                <a:effectLst/>
              </a:rPr>
              <a:t> If you then, who are evil, know how to give good gifts to your children, how much more will your Father who is in heaven give good things to those who ask him!</a:t>
            </a:r>
          </a:p>
        </p:txBody>
      </p:sp>
      <p:pic>
        <p:nvPicPr>
          <p:cNvPr id="8" name="Picture 7" descr="A hand holding an object in her hand&#10;&#10;Description automatically generated">
            <a:extLst>
              <a:ext uri="{FF2B5EF4-FFF2-40B4-BE49-F238E27FC236}">
                <a16:creationId xmlns:a16="http://schemas.microsoft.com/office/drawing/2014/main" id="{EADB7122-66C0-45C8-A8B3-FD0C810AA0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val="0"/>
              </a:ext>
            </a:extLst>
          </a:blip>
          <a:stretch>
            <a:fillRect/>
          </a:stretch>
        </p:blipFill>
        <p:spPr>
          <a:xfrm>
            <a:off x="6866221" y="1666344"/>
            <a:ext cx="4471755" cy="4380495"/>
          </a:xfrm>
          <a:prstGeom prst="rect">
            <a:avLst/>
          </a:prstGeom>
        </p:spPr>
      </p:pic>
    </p:spTree>
    <p:extLst>
      <p:ext uri="{BB962C8B-B14F-4D97-AF65-F5344CB8AC3E}">
        <p14:creationId xmlns:p14="http://schemas.microsoft.com/office/powerpoint/2010/main" val="929007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sunset&#10;&#10;Description automatically generated">
            <a:extLst>
              <a:ext uri="{FF2B5EF4-FFF2-40B4-BE49-F238E27FC236}">
                <a16:creationId xmlns:a16="http://schemas.microsoft.com/office/drawing/2014/main" id="{90CDA97F-7650-462E-8EDB-6C3F922C7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533534" y="-325170"/>
            <a:ext cx="6150077" cy="7302112"/>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6002215" cy="4732458"/>
          </a:xfrm>
        </p:spPr>
        <p:txBody>
          <a:bodyPr/>
          <a:lstStyle/>
          <a:p>
            <a:r>
              <a:rPr lang="en-US" dirty="0">
                <a:effectLst>
                  <a:glow rad="127000">
                    <a:schemeClr val="bg1"/>
                  </a:glow>
                </a:effectLst>
              </a:rPr>
              <a:t>“The Lord’s Prayer”</a:t>
            </a:r>
            <a:br>
              <a:rPr lang="en-US" sz="3200" dirty="0">
                <a:effectLst>
                  <a:glow rad="127000">
                    <a:schemeClr val="bg1"/>
                  </a:glow>
                </a:effectLst>
              </a:rPr>
            </a:br>
            <a:r>
              <a:rPr lang="en-US" dirty="0"/>
              <a:t> </a:t>
            </a:r>
            <a:r>
              <a:rPr lang="en-US" baseline="30000" dirty="0">
                <a:effectLst>
                  <a:glow rad="127000">
                    <a:srgbClr val="F2F5F8">
                      <a:alpha val="0"/>
                    </a:srgbClr>
                  </a:glow>
                </a:effectLst>
              </a:rPr>
              <a:t>9</a:t>
            </a:r>
            <a:r>
              <a:rPr lang="en-US" dirty="0">
                <a:effectLst>
                  <a:glow rad="127000">
                    <a:srgbClr val="F2F5F8">
                      <a:alpha val="0"/>
                    </a:srgbClr>
                  </a:glow>
                </a:effectLst>
              </a:rPr>
              <a:t> …"Our Father in heaven, </a:t>
            </a:r>
            <a:r>
              <a:rPr lang="en-US" dirty="0">
                <a:solidFill>
                  <a:schemeClr val="tx1">
                    <a:alpha val="49000"/>
                  </a:schemeClr>
                </a:solidFill>
                <a:effectLst>
                  <a:glow rad="127000">
                    <a:srgbClr val="F2F5F8">
                      <a:alpha val="0"/>
                    </a:srgbClr>
                  </a:glow>
                </a:effectLst>
              </a:rPr>
              <a:t>hallowed be your name.  </a:t>
            </a:r>
            <a:r>
              <a:rPr lang="en-US" baseline="30000" dirty="0">
                <a:solidFill>
                  <a:schemeClr val="tx1">
                    <a:alpha val="49000"/>
                  </a:schemeClr>
                </a:solidFill>
                <a:effectLst>
                  <a:glow rad="127000">
                    <a:srgbClr val="F2F5F8">
                      <a:alpha val="0"/>
                    </a:srgbClr>
                  </a:glow>
                </a:effectLst>
              </a:rPr>
              <a:t>10</a:t>
            </a:r>
            <a:r>
              <a:rPr lang="en-US" dirty="0">
                <a:solidFill>
                  <a:schemeClr val="tx1">
                    <a:alpha val="49000"/>
                  </a:schemeClr>
                </a:solidFill>
                <a:effectLst>
                  <a:glow rad="127000">
                    <a:srgbClr val="F2F5F8">
                      <a:alpha val="0"/>
                    </a:srgbClr>
                  </a:glow>
                </a:effectLst>
              </a:rPr>
              <a:t> Your kingdom come, your </a:t>
            </a:r>
            <a:r>
              <a:rPr lang="en-US" dirty="0">
                <a:solidFill>
                  <a:schemeClr val="tx1">
                    <a:alpha val="33000"/>
                  </a:schemeClr>
                </a:solidFill>
                <a:effectLst>
                  <a:glow rad="127000">
                    <a:srgbClr val="F2F5F8">
                      <a:alpha val="0"/>
                    </a:srgbClr>
                  </a:glow>
                </a:effectLst>
              </a:rPr>
              <a:t>will be done, on earth as it is in heaven.  </a:t>
            </a:r>
            <a:r>
              <a:rPr lang="en-US" baseline="30000" dirty="0">
                <a:solidFill>
                  <a:schemeClr val="tx1">
                    <a:alpha val="33000"/>
                  </a:schemeClr>
                </a:solidFill>
                <a:effectLst>
                  <a:glow rad="127000">
                    <a:srgbClr val="F2F5F8">
                      <a:alpha val="0"/>
                    </a:srgbClr>
                  </a:glow>
                </a:effectLst>
              </a:rPr>
              <a:t>11</a:t>
            </a:r>
            <a:r>
              <a:rPr lang="en-US" dirty="0">
                <a:solidFill>
                  <a:schemeClr val="tx1">
                    <a:alpha val="33000"/>
                  </a:schemeClr>
                </a:solidFill>
                <a:effectLst>
                  <a:glow rad="127000">
                    <a:srgbClr val="F2F5F8">
                      <a:alpha val="0"/>
                    </a:srgbClr>
                  </a:glow>
                </a:effectLst>
              </a:rPr>
              <a:t> Give us this day our daily bread,  </a:t>
            </a:r>
            <a:r>
              <a:rPr lang="en-US" baseline="30000" dirty="0">
                <a:solidFill>
                  <a:schemeClr val="tx1">
                    <a:alpha val="33000"/>
                  </a:schemeClr>
                </a:solidFill>
                <a:effectLst>
                  <a:glow rad="127000">
                    <a:srgbClr val="F2F5F8">
                      <a:alpha val="0"/>
                    </a:srgbClr>
                  </a:glow>
                </a:effectLst>
              </a:rPr>
              <a:t>12</a:t>
            </a:r>
            <a:r>
              <a:rPr lang="en-US" dirty="0">
                <a:solidFill>
                  <a:schemeClr val="tx1">
                    <a:alpha val="33000"/>
                  </a:schemeClr>
                </a:solidFill>
                <a:effectLst>
                  <a:glow rad="127000">
                    <a:srgbClr val="F2F5F8">
                      <a:alpha val="0"/>
                    </a:srgbClr>
                  </a:glow>
                </a:effectLst>
              </a:rPr>
              <a:t> and </a:t>
            </a:r>
            <a:r>
              <a:rPr lang="en-US" dirty="0">
                <a:solidFill>
                  <a:schemeClr val="tx1">
                    <a:alpha val="18000"/>
                  </a:schemeClr>
                </a:solidFill>
                <a:effectLst>
                  <a:glow rad="127000">
                    <a:srgbClr val="F2F5F8">
                      <a:alpha val="0"/>
                    </a:srgbClr>
                  </a:glow>
                </a:effectLst>
              </a:rPr>
              <a:t>forgive us our debts, as we also have forgiven our debtors.  </a:t>
            </a:r>
            <a:r>
              <a:rPr lang="en-US" baseline="30000" dirty="0">
                <a:solidFill>
                  <a:schemeClr val="tx1">
                    <a:alpha val="18000"/>
                  </a:schemeClr>
                </a:solidFill>
                <a:effectLst>
                  <a:glow rad="127000">
                    <a:srgbClr val="F2F5F8">
                      <a:alpha val="0"/>
                    </a:srgbClr>
                  </a:glow>
                </a:effectLst>
              </a:rPr>
              <a:t>13</a:t>
            </a:r>
            <a:r>
              <a:rPr lang="en-US" dirty="0">
                <a:solidFill>
                  <a:schemeClr val="tx1">
                    <a:alpha val="18000"/>
                  </a:schemeClr>
                </a:solidFill>
                <a:effectLst>
                  <a:glow rad="127000">
                    <a:srgbClr val="F2F5F8">
                      <a:alpha val="0"/>
                    </a:srgbClr>
                  </a:glow>
                </a:effectLst>
              </a:rPr>
              <a:t> And lead us not</a:t>
            </a:r>
          </a:p>
        </p:txBody>
      </p:sp>
    </p:spTree>
    <p:extLst>
      <p:ext uri="{BB962C8B-B14F-4D97-AF65-F5344CB8AC3E}">
        <p14:creationId xmlns:p14="http://schemas.microsoft.com/office/powerpoint/2010/main" val="2518429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effectLst>
                <a:latin typeface="Pristina" panose="03060402040406080204" pitchFamily="66" charset="0"/>
              </a:rPr>
              <a:t>Psalm 39:7</a:t>
            </a:r>
          </a:p>
        </p:txBody>
      </p:sp>
      <p:pic>
        <p:nvPicPr>
          <p:cNvPr id="10" name="Picture 9" descr="A picture containing plate, sign, food&#10;&#10;Description automatically generated">
            <a:extLst>
              <a:ext uri="{FF2B5EF4-FFF2-40B4-BE49-F238E27FC236}">
                <a16:creationId xmlns:a16="http://schemas.microsoft.com/office/drawing/2014/main" id="{69AFFB0B-9415-45DF-A280-AEA4EA104C1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1000"/>
                    </a14:imgEffect>
                  </a14:imgLayer>
                </a14:imgProps>
              </a:ext>
              <a:ext uri="{28A0092B-C50C-407E-A947-70E740481C1C}">
                <a14:useLocalDpi xmlns:a14="http://schemas.microsoft.com/office/drawing/2010/main" val="0"/>
              </a:ext>
            </a:extLst>
          </a:blip>
          <a:stretch>
            <a:fillRect/>
          </a:stretch>
        </p:blipFill>
        <p:spPr>
          <a:xfrm>
            <a:off x="3242489" y="1898841"/>
            <a:ext cx="5622811" cy="2332353"/>
          </a:xfrm>
          <a:prstGeom prst="rect">
            <a:avLst/>
          </a:prstGeom>
          <a:effectLst>
            <a:glow rad="127000">
              <a:schemeClr val="bg1"/>
            </a:glow>
          </a:effectLst>
        </p:spPr>
      </p:pic>
    </p:spTree>
    <p:extLst>
      <p:ext uri="{BB962C8B-B14F-4D97-AF65-F5344CB8AC3E}">
        <p14:creationId xmlns:p14="http://schemas.microsoft.com/office/powerpoint/2010/main" val="1083513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0" y="118942"/>
            <a:ext cx="11746523" cy="1325563"/>
          </a:xfrm>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132359" y="1444505"/>
            <a:ext cx="11347938" cy="612896"/>
          </a:xfrm>
        </p:spPr>
        <p:txBody>
          <a:bodyPr/>
          <a:lstStyle/>
          <a:p>
            <a:pPr algn="ctr"/>
            <a:r>
              <a:rPr lang="en-US" dirty="0">
                <a:solidFill>
                  <a:schemeClr val="tx1">
                    <a:alpha val="0"/>
                  </a:schemeClr>
                </a:solidFill>
                <a:effectLst>
                  <a:glow rad="127000">
                    <a:schemeClr val="bg1">
                      <a:alpha val="0"/>
                    </a:schemeClr>
                  </a:glow>
                </a:effectLst>
              </a:rPr>
              <a:t>God is Eternally the </a:t>
            </a:r>
            <a:r>
              <a:rPr lang="en-US" dirty="0">
                <a:effectLst>
                  <a:glow rad="127000">
                    <a:schemeClr val="bg1"/>
                  </a:glow>
                </a:effectLst>
              </a:rPr>
              <a:t>“Father” </a:t>
            </a:r>
            <a:r>
              <a:rPr lang="en-US" dirty="0">
                <a:solidFill>
                  <a:schemeClr val="tx1">
                    <a:alpha val="0"/>
                  </a:schemeClr>
                </a:solidFill>
                <a:effectLst>
                  <a:glow rad="127000">
                    <a:schemeClr val="bg1"/>
                  </a:glow>
                </a:effectLst>
              </a:rPr>
              <a:t>= Relationship</a:t>
            </a:r>
          </a:p>
        </p:txBody>
      </p:sp>
    </p:spTree>
    <p:extLst>
      <p:ext uri="{BB962C8B-B14F-4D97-AF65-F5344CB8AC3E}">
        <p14:creationId xmlns:p14="http://schemas.microsoft.com/office/powerpoint/2010/main" val="722778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0" y="118942"/>
            <a:ext cx="11746523" cy="1325563"/>
          </a:xfrm>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132359" y="1444505"/>
            <a:ext cx="11347938" cy="612896"/>
          </a:xfrm>
        </p:spPr>
        <p:txBody>
          <a:bodyPr/>
          <a:lstStyle/>
          <a:p>
            <a:pPr algn="ctr"/>
            <a:r>
              <a:rPr lang="en-US" dirty="0">
                <a:solidFill>
                  <a:schemeClr val="tx1">
                    <a:alpha val="0"/>
                  </a:schemeClr>
                </a:solidFill>
                <a:effectLst>
                  <a:glow rad="127000">
                    <a:schemeClr val="bg1">
                      <a:alpha val="0"/>
                    </a:schemeClr>
                  </a:glow>
                </a:effectLst>
              </a:rPr>
              <a:t>God is Eternally the </a:t>
            </a:r>
            <a:r>
              <a:rPr lang="en-US" dirty="0">
                <a:effectLst>
                  <a:glow rad="127000">
                    <a:schemeClr val="bg1"/>
                  </a:glow>
                </a:effectLst>
              </a:rPr>
              <a:t>“Father” = Relationship</a:t>
            </a:r>
          </a:p>
        </p:txBody>
      </p:sp>
    </p:spTree>
    <p:extLst>
      <p:ext uri="{BB962C8B-B14F-4D97-AF65-F5344CB8AC3E}">
        <p14:creationId xmlns:p14="http://schemas.microsoft.com/office/powerpoint/2010/main" val="214274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0" y="118942"/>
            <a:ext cx="11746523" cy="1325563"/>
          </a:xfrm>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132359" y="1444505"/>
            <a:ext cx="11347938" cy="612896"/>
          </a:xfrm>
        </p:spPr>
        <p:txBody>
          <a:bodyPr/>
          <a:lstStyle/>
          <a:p>
            <a:pPr algn="ctr"/>
            <a:r>
              <a:rPr lang="en-US" dirty="0">
                <a:effectLst>
                  <a:glow rad="127000">
                    <a:schemeClr val="bg1"/>
                  </a:glow>
                </a:effectLst>
              </a:rPr>
              <a:t>God is Eternally the “Father” = Relationship</a:t>
            </a:r>
          </a:p>
        </p:txBody>
      </p:sp>
    </p:spTree>
    <p:extLst>
      <p:ext uri="{BB962C8B-B14F-4D97-AF65-F5344CB8AC3E}">
        <p14:creationId xmlns:p14="http://schemas.microsoft.com/office/powerpoint/2010/main" val="2082184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0" y="118942"/>
            <a:ext cx="11746523" cy="1325563"/>
          </a:xfrm>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132359" y="1444505"/>
            <a:ext cx="11347938" cy="612896"/>
          </a:xfrm>
        </p:spPr>
        <p:txBody>
          <a:bodyPr/>
          <a:lstStyle/>
          <a:p>
            <a:pPr algn="ctr"/>
            <a:r>
              <a:rPr lang="en-US" dirty="0">
                <a:effectLst>
                  <a:glow rad="127000">
                    <a:schemeClr val="bg1"/>
                  </a:glow>
                </a:effectLst>
              </a:rPr>
              <a:t>God is Eternally the “Father” </a:t>
            </a:r>
            <a:r>
              <a:rPr lang="en-US" dirty="0">
                <a:solidFill>
                  <a:schemeClr val="tx1">
                    <a:alpha val="0"/>
                  </a:schemeClr>
                </a:solidFill>
                <a:effectLst>
                  <a:glow rad="127000">
                    <a:schemeClr val="bg1"/>
                  </a:glow>
                </a:effectLst>
              </a:rPr>
              <a:t>= Relationship</a:t>
            </a:r>
          </a:p>
        </p:txBody>
      </p:sp>
      <p:sp>
        <p:nvSpPr>
          <p:cNvPr id="5" name="Content Placeholder 2">
            <a:extLst>
              <a:ext uri="{FF2B5EF4-FFF2-40B4-BE49-F238E27FC236}">
                <a16:creationId xmlns:a16="http://schemas.microsoft.com/office/drawing/2014/main" id="{91725784-E060-4B11-B16B-CEE101B8F808}"/>
              </a:ext>
            </a:extLst>
          </p:cNvPr>
          <p:cNvSpPr txBox="1">
            <a:spLocks/>
          </p:cNvSpPr>
          <p:nvPr/>
        </p:nvSpPr>
        <p:spPr>
          <a:xfrm>
            <a:off x="6944500" y="1444505"/>
            <a:ext cx="5203256" cy="612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ffectLst>
                  <a:glow rad="127000">
                    <a:schemeClr val="bg1"/>
                  </a:glow>
                </a:effectLst>
              </a:rPr>
              <a:t>; Jesus is eternally His…</a:t>
            </a:r>
          </a:p>
          <a:p>
            <a:r>
              <a:rPr lang="en-US" dirty="0">
                <a:solidFill>
                  <a:schemeClr val="tx1">
                    <a:alpha val="0"/>
                  </a:schemeClr>
                </a:solidFill>
                <a:effectLst>
                  <a:glow rad="127000">
                    <a:schemeClr val="bg1"/>
                  </a:glow>
                </a:effectLst>
              </a:rPr>
              <a:t>= Relationship</a:t>
            </a:r>
          </a:p>
        </p:txBody>
      </p:sp>
      <p:sp>
        <p:nvSpPr>
          <p:cNvPr id="7" name="TextBox 6">
            <a:extLst>
              <a:ext uri="{FF2B5EF4-FFF2-40B4-BE49-F238E27FC236}">
                <a16:creationId xmlns:a16="http://schemas.microsoft.com/office/drawing/2014/main" id="{A977789A-88E5-4523-BA32-BB6F633DB31C}"/>
              </a:ext>
            </a:extLst>
          </p:cNvPr>
          <p:cNvSpPr txBox="1"/>
          <p:nvPr/>
        </p:nvSpPr>
        <p:spPr>
          <a:xfrm>
            <a:off x="8825462" y="5674437"/>
            <a:ext cx="3002348" cy="707886"/>
          </a:xfrm>
          <a:prstGeom prst="rect">
            <a:avLst/>
          </a:prstGeom>
          <a:noFill/>
        </p:spPr>
        <p:txBody>
          <a:bodyPr wrap="square" rtlCol="0">
            <a:spAutoFit/>
          </a:bodyPr>
          <a:lstStyle/>
          <a:p>
            <a:r>
              <a:rPr lang="en-US" sz="4000" b="1" dirty="0">
                <a:effectLst>
                  <a:glow rad="127000">
                    <a:schemeClr val="bg1"/>
                  </a:glow>
                </a:effectLst>
              </a:rPr>
              <a:t>“Son” </a:t>
            </a:r>
            <a:endParaRPr lang="en-US" sz="4000" b="1" dirty="0"/>
          </a:p>
        </p:txBody>
      </p:sp>
    </p:spTree>
    <p:extLst>
      <p:ext uri="{BB962C8B-B14F-4D97-AF65-F5344CB8AC3E}">
        <p14:creationId xmlns:p14="http://schemas.microsoft.com/office/powerpoint/2010/main" val="3902760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0" y="118942"/>
            <a:ext cx="11746523" cy="1325563"/>
          </a:xfrm>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132359" y="1444505"/>
            <a:ext cx="11347938" cy="612896"/>
          </a:xfrm>
        </p:spPr>
        <p:txBody>
          <a:bodyPr/>
          <a:lstStyle/>
          <a:p>
            <a:pPr algn="ctr"/>
            <a:r>
              <a:rPr lang="en-US" dirty="0">
                <a:solidFill>
                  <a:schemeClr val="tx1">
                    <a:alpha val="0"/>
                  </a:schemeClr>
                </a:solidFill>
                <a:effectLst>
                  <a:glow rad="127000">
                    <a:schemeClr val="bg1"/>
                  </a:glow>
                </a:effectLst>
              </a:rPr>
              <a:t>God is Eternally the </a:t>
            </a:r>
            <a:r>
              <a:rPr lang="en-US" dirty="0">
                <a:effectLst>
                  <a:glow rad="127000">
                    <a:schemeClr val="bg1"/>
                  </a:glow>
                </a:effectLst>
              </a:rPr>
              <a:t>“Father” </a:t>
            </a:r>
            <a:r>
              <a:rPr lang="en-US" dirty="0">
                <a:solidFill>
                  <a:schemeClr val="tx1">
                    <a:alpha val="0"/>
                  </a:schemeClr>
                </a:solidFill>
                <a:effectLst>
                  <a:glow rad="127000">
                    <a:schemeClr val="bg1"/>
                  </a:glow>
                </a:effectLst>
              </a:rPr>
              <a:t>= Relationship</a:t>
            </a:r>
          </a:p>
        </p:txBody>
      </p:sp>
      <p:sp>
        <p:nvSpPr>
          <p:cNvPr id="6" name="Arrow: Left-Right 5">
            <a:extLst>
              <a:ext uri="{FF2B5EF4-FFF2-40B4-BE49-F238E27FC236}">
                <a16:creationId xmlns:a16="http://schemas.microsoft.com/office/drawing/2014/main" id="{51997BED-A7F9-4B8F-A127-57B45582B9EA}"/>
              </a:ext>
            </a:extLst>
          </p:cNvPr>
          <p:cNvSpPr/>
          <p:nvPr/>
        </p:nvSpPr>
        <p:spPr>
          <a:xfrm rot="3220234">
            <a:off x="5961572" y="3157127"/>
            <a:ext cx="4053029" cy="1111136"/>
          </a:xfrm>
          <a:prstGeom prst="leftRightArrow">
            <a:avLst>
              <a:gd name="adj1" fmla="val 3936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7DA8600-134C-434D-8C63-71E10626F7E0}"/>
              </a:ext>
            </a:extLst>
          </p:cNvPr>
          <p:cNvSpPr txBox="1"/>
          <p:nvPr/>
        </p:nvSpPr>
        <p:spPr>
          <a:xfrm rot="3221331">
            <a:off x="7006899" y="3451084"/>
            <a:ext cx="2005781" cy="523220"/>
          </a:xfrm>
          <a:prstGeom prst="rect">
            <a:avLst/>
          </a:prstGeom>
          <a:noFill/>
        </p:spPr>
        <p:txBody>
          <a:bodyPr wrap="square" rtlCol="0">
            <a:spAutoFit/>
          </a:bodyPr>
          <a:lstStyle/>
          <a:p>
            <a:pPr algn="ctr"/>
            <a:r>
              <a:rPr lang="en-US" sz="2800" b="1" dirty="0">
                <a:solidFill>
                  <a:schemeClr val="bg1"/>
                </a:solidFill>
                <a:latin typeface="Arial Black" panose="020B0A04020102020204" pitchFamily="34" charset="0"/>
              </a:rPr>
              <a:t>IS NOT</a:t>
            </a:r>
          </a:p>
        </p:txBody>
      </p:sp>
      <p:sp>
        <p:nvSpPr>
          <p:cNvPr id="18" name="TextBox 17">
            <a:extLst>
              <a:ext uri="{FF2B5EF4-FFF2-40B4-BE49-F238E27FC236}">
                <a16:creationId xmlns:a16="http://schemas.microsoft.com/office/drawing/2014/main" id="{6F7AE529-53E1-49DA-A8A0-423E49F1E46B}"/>
              </a:ext>
            </a:extLst>
          </p:cNvPr>
          <p:cNvSpPr txBox="1"/>
          <p:nvPr/>
        </p:nvSpPr>
        <p:spPr>
          <a:xfrm>
            <a:off x="8825462" y="5674437"/>
            <a:ext cx="3002348" cy="707886"/>
          </a:xfrm>
          <a:prstGeom prst="rect">
            <a:avLst/>
          </a:prstGeom>
          <a:noFill/>
        </p:spPr>
        <p:txBody>
          <a:bodyPr wrap="square" rtlCol="0">
            <a:spAutoFit/>
          </a:bodyPr>
          <a:lstStyle/>
          <a:p>
            <a:r>
              <a:rPr lang="en-US" sz="4000" b="1" dirty="0">
                <a:effectLst>
                  <a:glow rad="127000">
                    <a:schemeClr val="bg1"/>
                  </a:glow>
                </a:effectLst>
              </a:rPr>
              <a:t>“Son” </a:t>
            </a:r>
            <a:endParaRPr lang="en-US" sz="4000" b="1" dirty="0"/>
          </a:p>
        </p:txBody>
      </p:sp>
    </p:spTree>
    <p:extLst>
      <p:ext uri="{BB962C8B-B14F-4D97-AF65-F5344CB8AC3E}">
        <p14:creationId xmlns:p14="http://schemas.microsoft.com/office/powerpoint/2010/main" val="2486550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0" y="118942"/>
            <a:ext cx="11746523" cy="1325563"/>
          </a:xfrm>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132359" y="1444505"/>
            <a:ext cx="11347938" cy="612896"/>
          </a:xfrm>
        </p:spPr>
        <p:txBody>
          <a:bodyPr/>
          <a:lstStyle/>
          <a:p>
            <a:pPr algn="ctr"/>
            <a:r>
              <a:rPr lang="en-US" dirty="0">
                <a:solidFill>
                  <a:schemeClr val="tx1">
                    <a:alpha val="0"/>
                  </a:schemeClr>
                </a:solidFill>
                <a:effectLst>
                  <a:glow rad="127000">
                    <a:schemeClr val="bg1"/>
                  </a:glow>
                </a:effectLst>
              </a:rPr>
              <a:t>God is Eternally the </a:t>
            </a:r>
            <a:r>
              <a:rPr lang="en-US" dirty="0">
                <a:effectLst>
                  <a:glow rad="127000">
                    <a:schemeClr val="bg1"/>
                  </a:glow>
                </a:effectLst>
              </a:rPr>
              <a:t>“Father” </a:t>
            </a:r>
            <a:r>
              <a:rPr lang="en-US" dirty="0">
                <a:solidFill>
                  <a:schemeClr val="tx1">
                    <a:alpha val="0"/>
                  </a:schemeClr>
                </a:solidFill>
                <a:effectLst>
                  <a:glow rad="127000">
                    <a:schemeClr val="bg1"/>
                  </a:glow>
                </a:effectLst>
              </a:rPr>
              <a:t>= Relationship</a:t>
            </a:r>
          </a:p>
        </p:txBody>
      </p:sp>
      <p:sp>
        <p:nvSpPr>
          <p:cNvPr id="6" name="Arrow: Left-Right 5">
            <a:extLst>
              <a:ext uri="{FF2B5EF4-FFF2-40B4-BE49-F238E27FC236}">
                <a16:creationId xmlns:a16="http://schemas.microsoft.com/office/drawing/2014/main" id="{51997BED-A7F9-4B8F-A127-57B45582B9EA}"/>
              </a:ext>
            </a:extLst>
          </p:cNvPr>
          <p:cNvSpPr/>
          <p:nvPr/>
        </p:nvSpPr>
        <p:spPr>
          <a:xfrm rot="3220234">
            <a:off x="5961572" y="3157127"/>
            <a:ext cx="4053029" cy="1111136"/>
          </a:xfrm>
          <a:prstGeom prst="leftRightArrow">
            <a:avLst>
              <a:gd name="adj1" fmla="val 3936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7DA8600-134C-434D-8C63-71E10626F7E0}"/>
              </a:ext>
            </a:extLst>
          </p:cNvPr>
          <p:cNvSpPr txBox="1"/>
          <p:nvPr/>
        </p:nvSpPr>
        <p:spPr>
          <a:xfrm rot="3221331">
            <a:off x="7006899" y="3451084"/>
            <a:ext cx="2005781" cy="523220"/>
          </a:xfrm>
          <a:prstGeom prst="rect">
            <a:avLst/>
          </a:prstGeom>
          <a:noFill/>
        </p:spPr>
        <p:txBody>
          <a:bodyPr wrap="square" rtlCol="0">
            <a:spAutoFit/>
          </a:bodyPr>
          <a:lstStyle/>
          <a:p>
            <a:pPr algn="ctr"/>
            <a:r>
              <a:rPr lang="en-US" sz="2800" b="1" dirty="0">
                <a:solidFill>
                  <a:schemeClr val="bg1"/>
                </a:solidFill>
                <a:latin typeface="Arial Black" panose="020B0A04020102020204" pitchFamily="34" charset="0"/>
              </a:rPr>
              <a:t>IS NOT</a:t>
            </a:r>
          </a:p>
        </p:txBody>
      </p:sp>
      <p:sp>
        <p:nvSpPr>
          <p:cNvPr id="12" name="TextBox 11">
            <a:extLst>
              <a:ext uri="{FF2B5EF4-FFF2-40B4-BE49-F238E27FC236}">
                <a16:creationId xmlns:a16="http://schemas.microsoft.com/office/drawing/2014/main" id="{038214A1-3E7D-40AC-BE42-23028F88FB2C}"/>
              </a:ext>
            </a:extLst>
          </p:cNvPr>
          <p:cNvSpPr txBox="1"/>
          <p:nvPr/>
        </p:nvSpPr>
        <p:spPr>
          <a:xfrm>
            <a:off x="1509065" y="5307264"/>
            <a:ext cx="2905432" cy="1323439"/>
          </a:xfrm>
          <a:prstGeom prst="rect">
            <a:avLst/>
          </a:prstGeom>
          <a:noFill/>
        </p:spPr>
        <p:txBody>
          <a:bodyPr wrap="square" rtlCol="0">
            <a:spAutoFit/>
          </a:bodyPr>
          <a:lstStyle/>
          <a:p>
            <a:pPr algn="ctr"/>
            <a:r>
              <a:rPr lang="en-US" sz="4000" b="1" dirty="0">
                <a:effectLst>
                  <a:glow rad="127000">
                    <a:schemeClr val="bg1"/>
                  </a:glow>
                </a:effectLst>
              </a:rPr>
              <a:t>“Holy </a:t>
            </a:r>
            <a:br>
              <a:rPr lang="en-US" sz="4000" b="1" dirty="0">
                <a:effectLst>
                  <a:glow rad="127000">
                    <a:schemeClr val="bg1"/>
                  </a:glow>
                </a:effectLst>
              </a:rPr>
            </a:br>
            <a:r>
              <a:rPr lang="en-US" sz="4000" b="1" dirty="0">
                <a:effectLst>
                  <a:glow rad="127000">
                    <a:schemeClr val="bg1"/>
                  </a:glow>
                </a:effectLst>
              </a:rPr>
              <a:t>Spirit”</a:t>
            </a:r>
          </a:p>
        </p:txBody>
      </p:sp>
      <p:sp>
        <p:nvSpPr>
          <p:cNvPr id="4" name="TextBox 3">
            <a:extLst>
              <a:ext uri="{FF2B5EF4-FFF2-40B4-BE49-F238E27FC236}">
                <a16:creationId xmlns:a16="http://schemas.microsoft.com/office/drawing/2014/main" id="{9394FDA2-6763-4201-8A56-2CAA98C92B25}"/>
              </a:ext>
            </a:extLst>
          </p:cNvPr>
          <p:cNvSpPr txBox="1"/>
          <p:nvPr/>
        </p:nvSpPr>
        <p:spPr>
          <a:xfrm>
            <a:off x="8825462" y="5674437"/>
            <a:ext cx="3002348" cy="707886"/>
          </a:xfrm>
          <a:prstGeom prst="rect">
            <a:avLst/>
          </a:prstGeom>
          <a:noFill/>
        </p:spPr>
        <p:txBody>
          <a:bodyPr wrap="square" rtlCol="0">
            <a:spAutoFit/>
          </a:bodyPr>
          <a:lstStyle/>
          <a:p>
            <a:r>
              <a:rPr lang="en-US" sz="4000" b="1" dirty="0">
                <a:effectLst>
                  <a:glow rad="127000">
                    <a:schemeClr val="bg1"/>
                  </a:glow>
                </a:effectLst>
              </a:rPr>
              <a:t>“Son” </a:t>
            </a:r>
            <a:endParaRPr lang="en-US" sz="4000" b="1" dirty="0"/>
          </a:p>
        </p:txBody>
      </p:sp>
    </p:spTree>
    <p:extLst>
      <p:ext uri="{BB962C8B-B14F-4D97-AF65-F5344CB8AC3E}">
        <p14:creationId xmlns:p14="http://schemas.microsoft.com/office/powerpoint/2010/main" val="1272298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0" y="118942"/>
            <a:ext cx="11746523" cy="1325563"/>
          </a:xfrm>
        </p:spPr>
        <p:txBody>
          <a:bodyPr/>
          <a:lstStyle/>
          <a:p>
            <a:r>
              <a:rPr lang="en-US" dirty="0">
                <a:solidFill>
                  <a:srgbClr val="0054A6"/>
                </a:solidFill>
              </a:rPr>
              <a:t>Because He is </a:t>
            </a:r>
            <a:r>
              <a:rPr lang="en-US" dirty="0">
                <a:solidFill>
                  <a:schemeClr val="bg1"/>
                </a:solidFill>
                <a:effectLst>
                  <a:glow rad="127000">
                    <a:srgbClr val="C00000"/>
                  </a:glow>
                </a:effectLst>
              </a:rPr>
              <a:t>FATHER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132359" y="1444505"/>
            <a:ext cx="11347938" cy="612896"/>
          </a:xfrm>
        </p:spPr>
        <p:txBody>
          <a:bodyPr/>
          <a:lstStyle/>
          <a:p>
            <a:pPr algn="ctr"/>
            <a:r>
              <a:rPr lang="en-US" dirty="0">
                <a:solidFill>
                  <a:schemeClr val="tx1">
                    <a:alpha val="0"/>
                  </a:schemeClr>
                </a:solidFill>
                <a:effectLst>
                  <a:glow rad="127000">
                    <a:schemeClr val="bg1"/>
                  </a:glow>
                </a:effectLst>
              </a:rPr>
              <a:t>God is Eternally the </a:t>
            </a:r>
            <a:r>
              <a:rPr lang="en-US" dirty="0">
                <a:effectLst>
                  <a:glow rad="127000">
                    <a:schemeClr val="bg1"/>
                  </a:glow>
                </a:effectLst>
              </a:rPr>
              <a:t>“Father” </a:t>
            </a:r>
            <a:r>
              <a:rPr lang="en-US" dirty="0">
                <a:solidFill>
                  <a:schemeClr val="tx1">
                    <a:alpha val="0"/>
                  </a:schemeClr>
                </a:solidFill>
                <a:effectLst>
                  <a:glow rad="127000">
                    <a:schemeClr val="bg1"/>
                  </a:glow>
                </a:effectLst>
              </a:rPr>
              <a:t>= Relationship</a:t>
            </a:r>
          </a:p>
        </p:txBody>
      </p:sp>
      <p:sp>
        <p:nvSpPr>
          <p:cNvPr id="6" name="Arrow: Left-Right 5">
            <a:extLst>
              <a:ext uri="{FF2B5EF4-FFF2-40B4-BE49-F238E27FC236}">
                <a16:creationId xmlns:a16="http://schemas.microsoft.com/office/drawing/2014/main" id="{51997BED-A7F9-4B8F-A127-57B45582B9EA}"/>
              </a:ext>
            </a:extLst>
          </p:cNvPr>
          <p:cNvSpPr/>
          <p:nvPr/>
        </p:nvSpPr>
        <p:spPr>
          <a:xfrm rot="3220234">
            <a:off x="5961572" y="3157127"/>
            <a:ext cx="4053029" cy="1111136"/>
          </a:xfrm>
          <a:prstGeom prst="leftRightArrow">
            <a:avLst>
              <a:gd name="adj1" fmla="val 3936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Right 8">
            <a:extLst>
              <a:ext uri="{FF2B5EF4-FFF2-40B4-BE49-F238E27FC236}">
                <a16:creationId xmlns:a16="http://schemas.microsoft.com/office/drawing/2014/main" id="{CA16C945-BA25-4963-94F9-E816243D3116}"/>
              </a:ext>
            </a:extLst>
          </p:cNvPr>
          <p:cNvSpPr/>
          <p:nvPr/>
        </p:nvSpPr>
        <p:spPr>
          <a:xfrm rot="18379766" flipH="1">
            <a:off x="2466753" y="3157126"/>
            <a:ext cx="4053029" cy="1111136"/>
          </a:xfrm>
          <a:prstGeom prst="leftRightArrow">
            <a:avLst>
              <a:gd name="adj1" fmla="val 3936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7DA8600-134C-434D-8C63-71E10626F7E0}"/>
              </a:ext>
            </a:extLst>
          </p:cNvPr>
          <p:cNvSpPr txBox="1"/>
          <p:nvPr/>
        </p:nvSpPr>
        <p:spPr>
          <a:xfrm rot="3221331">
            <a:off x="7006899" y="3451084"/>
            <a:ext cx="2005781" cy="523220"/>
          </a:xfrm>
          <a:prstGeom prst="rect">
            <a:avLst/>
          </a:prstGeom>
          <a:noFill/>
        </p:spPr>
        <p:txBody>
          <a:bodyPr wrap="square" rtlCol="0">
            <a:spAutoFit/>
          </a:bodyPr>
          <a:lstStyle/>
          <a:p>
            <a:pPr algn="ctr"/>
            <a:r>
              <a:rPr lang="en-US" sz="2800" b="1" dirty="0">
                <a:solidFill>
                  <a:schemeClr val="bg1"/>
                </a:solidFill>
                <a:latin typeface="Arial Black" panose="020B0A04020102020204" pitchFamily="34" charset="0"/>
              </a:rPr>
              <a:t>IS NOT</a:t>
            </a:r>
          </a:p>
        </p:txBody>
      </p:sp>
      <p:sp>
        <p:nvSpPr>
          <p:cNvPr id="12" name="TextBox 11">
            <a:extLst>
              <a:ext uri="{FF2B5EF4-FFF2-40B4-BE49-F238E27FC236}">
                <a16:creationId xmlns:a16="http://schemas.microsoft.com/office/drawing/2014/main" id="{038214A1-3E7D-40AC-BE42-23028F88FB2C}"/>
              </a:ext>
            </a:extLst>
          </p:cNvPr>
          <p:cNvSpPr txBox="1"/>
          <p:nvPr/>
        </p:nvSpPr>
        <p:spPr>
          <a:xfrm>
            <a:off x="1509065" y="5307264"/>
            <a:ext cx="2905432" cy="1323439"/>
          </a:xfrm>
          <a:prstGeom prst="rect">
            <a:avLst/>
          </a:prstGeom>
          <a:noFill/>
        </p:spPr>
        <p:txBody>
          <a:bodyPr wrap="square" rtlCol="0">
            <a:spAutoFit/>
          </a:bodyPr>
          <a:lstStyle/>
          <a:p>
            <a:pPr algn="ctr"/>
            <a:r>
              <a:rPr lang="en-US" sz="4000" b="1" dirty="0">
                <a:effectLst>
                  <a:glow rad="127000">
                    <a:schemeClr val="bg1"/>
                  </a:glow>
                </a:effectLst>
              </a:rPr>
              <a:t>“Holy </a:t>
            </a:r>
            <a:br>
              <a:rPr lang="en-US" sz="4000" b="1" dirty="0">
                <a:effectLst>
                  <a:glow rad="127000">
                    <a:schemeClr val="bg1"/>
                  </a:glow>
                </a:effectLst>
              </a:rPr>
            </a:br>
            <a:r>
              <a:rPr lang="en-US" sz="4000" b="1" dirty="0">
                <a:effectLst>
                  <a:glow rad="127000">
                    <a:schemeClr val="bg1"/>
                  </a:glow>
                </a:effectLst>
              </a:rPr>
              <a:t>Spirit”</a:t>
            </a:r>
          </a:p>
        </p:txBody>
      </p:sp>
      <p:sp>
        <p:nvSpPr>
          <p:cNvPr id="14" name="TextBox 13">
            <a:extLst>
              <a:ext uri="{FF2B5EF4-FFF2-40B4-BE49-F238E27FC236}">
                <a16:creationId xmlns:a16="http://schemas.microsoft.com/office/drawing/2014/main" id="{9FFF9370-A452-4580-8CAA-12B7E06D6890}"/>
              </a:ext>
            </a:extLst>
          </p:cNvPr>
          <p:cNvSpPr txBox="1"/>
          <p:nvPr/>
        </p:nvSpPr>
        <p:spPr>
          <a:xfrm rot="18418831">
            <a:off x="3470100" y="3438229"/>
            <a:ext cx="2005781" cy="523220"/>
          </a:xfrm>
          <a:prstGeom prst="rect">
            <a:avLst/>
          </a:prstGeom>
          <a:noFill/>
        </p:spPr>
        <p:txBody>
          <a:bodyPr wrap="square" rtlCol="0">
            <a:spAutoFit/>
          </a:bodyPr>
          <a:lstStyle/>
          <a:p>
            <a:pPr algn="ctr"/>
            <a:r>
              <a:rPr lang="en-US" sz="2800" b="1" dirty="0">
                <a:solidFill>
                  <a:schemeClr val="bg1"/>
                </a:solidFill>
                <a:latin typeface="Arial Black" panose="020B0A04020102020204" pitchFamily="34" charset="0"/>
              </a:rPr>
              <a:t>IS NOT</a:t>
            </a:r>
          </a:p>
        </p:txBody>
      </p:sp>
      <p:sp>
        <p:nvSpPr>
          <p:cNvPr id="4" name="TextBox 3">
            <a:extLst>
              <a:ext uri="{FF2B5EF4-FFF2-40B4-BE49-F238E27FC236}">
                <a16:creationId xmlns:a16="http://schemas.microsoft.com/office/drawing/2014/main" id="{9394FDA2-6763-4201-8A56-2CAA98C92B25}"/>
              </a:ext>
            </a:extLst>
          </p:cNvPr>
          <p:cNvSpPr txBox="1"/>
          <p:nvPr/>
        </p:nvSpPr>
        <p:spPr>
          <a:xfrm>
            <a:off x="8825462" y="5674437"/>
            <a:ext cx="3002348" cy="707886"/>
          </a:xfrm>
          <a:prstGeom prst="rect">
            <a:avLst/>
          </a:prstGeom>
          <a:noFill/>
        </p:spPr>
        <p:txBody>
          <a:bodyPr wrap="square" rtlCol="0">
            <a:spAutoFit/>
          </a:bodyPr>
          <a:lstStyle/>
          <a:p>
            <a:r>
              <a:rPr lang="en-US" sz="4000" b="1" dirty="0">
                <a:effectLst>
                  <a:glow rad="127000">
                    <a:schemeClr val="bg1"/>
                  </a:glow>
                </a:effectLst>
              </a:rPr>
              <a:t>“Son” </a:t>
            </a:r>
            <a:endParaRPr lang="en-US" sz="4000" b="1" dirty="0"/>
          </a:p>
        </p:txBody>
      </p:sp>
    </p:spTree>
    <p:extLst>
      <p:ext uri="{BB962C8B-B14F-4D97-AF65-F5344CB8AC3E}">
        <p14:creationId xmlns:p14="http://schemas.microsoft.com/office/powerpoint/2010/main" val="14793774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0F0BDCF-A7FA-4170-A17D-C7B6966A4FB1}">
  <ds:schemaRefs>
    <ds:schemaRef ds:uri="http://schemas.microsoft.com/sharepoint/v3/contenttype/forms"/>
  </ds:schemaRefs>
</ds:datastoreItem>
</file>

<file path=customXml/itemProps3.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820</TotalTime>
  <Words>1681</Words>
  <Application>Microsoft Office PowerPoint</Application>
  <PresentationFormat>Widescreen</PresentationFormat>
  <Paragraphs>170</Paragraphs>
  <Slides>28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Arial Black</vt:lpstr>
      <vt:lpstr>Calibri</vt:lpstr>
      <vt:lpstr>Posterama</vt:lpstr>
      <vt:lpstr>Pristina</vt:lpstr>
      <vt:lpstr>Symbol</vt:lpstr>
      <vt:lpstr>Office Theme</vt:lpstr>
      <vt:lpstr>PowerPoint Presentation</vt:lpstr>
      <vt:lpstr>PowerPoint Presentation</vt:lpstr>
      <vt:lpstr>Because He is FATHER</vt:lpstr>
      <vt:lpstr>Because He is FATHER</vt:lpstr>
      <vt:lpstr>Because He is FATHER</vt:lpstr>
      <vt:lpstr>Because He is FATHER</vt:lpstr>
      <vt:lpstr>Because He is FATHER</vt:lpstr>
      <vt:lpstr>Because He is FATHER</vt:lpstr>
      <vt:lpstr>Because He is FATHER</vt:lpstr>
      <vt:lpstr>Because He is FATHER</vt:lpstr>
      <vt:lpstr>Because He is FATHER</vt:lpstr>
      <vt:lpstr>Because He is FATHER</vt:lpstr>
      <vt:lpstr>Because He is FATHER</vt:lpstr>
      <vt:lpstr>Because He is FATHER</vt:lpstr>
      <vt:lpstr>Because He is FATHER</vt:lpstr>
      <vt:lpstr>Because He is FATHER</vt:lpstr>
      <vt:lpstr>Because He is FATHER</vt:lpstr>
      <vt:lpstr>Because He is FATHER</vt:lpstr>
      <vt:lpstr>Because He is FATHER</vt:lpstr>
      <vt:lpstr>Because He is FATHER</vt:lpstr>
      <vt:lpstr>Because He is FATHER</vt:lpstr>
      <vt:lpstr>Because He is FATHER</vt:lpstr>
      <vt:lpstr>Because He is FATHER</vt:lpstr>
      <vt:lpstr>Because He is FATHER</vt:lpstr>
      <vt:lpstr>Because He is FATHER</vt:lpstr>
      <vt:lpstr>Because He is FATHER</vt:lpstr>
      <vt:lpstr>Because He is FATHER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54</cp:revision>
  <dcterms:created xsi:type="dcterms:W3CDTF">2020-03-19T13:50:31Z</dcterms:created>
  <dcterms:modified xsi:type="dcterms:W3CDTF">2021-07-16T03:24:47Z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