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03" r:id="rId5"/>
    <p:sldId id="321" r:id="rId6"/>
    <p:sldId id="337" r:id="rId7"/>
    <p:sldId id="338" r:id="rId8"/>
    <p:sldId id="339" r:id="rId9"/>
    <p:sldId id="340" r:id="rId10"/>
    <p:sldId id="341" r:id="rId11"/>
    <p:sldId id="342" r:id="rId12"/>
    <p:sldId id="343" r:id="rId13"/>
    <p:sldId id="344" r:id="rId14"/>
    <p:sldId id="345" r:id="rId15"/>
    <p:sldId id="346" r:id="rId16"/>
    <p:sldId id="348" r:id="rId17"/>
    <p:sldId id="347" r:id="rId18"/>
    <p:sldId id="350" r:id="rId19"/>
    <p:sldId id="349" r:id="rId20"/>
    <p:sldId id="351" r:id="rId21"/>
    <p:sldId id="352" r:id="rId22"/>
    <p:sldId id="354" r:id="rId23"/>
    <p:sldId id="355" r:id="rId24"/>
    <p:sldId id="357" r:id="rId25"/>
    <p:sldId id="3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FE"/>
    <a:srgbClr val="800000"/>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5912" autoAdjust="0"/>
  </p:normalViewPr>
  <p:slideViewPr>
    <p:cSldViewPr snapToGrid="0">
      <p:cViewPr varScale="1">
        <p:scale>
          <a:sx n="70" d="100"/>
          <a:sy n="70" d="100"/>
        </p:scale>
        <p:origin x="9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xhere.com/en/photo/70109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ickpik.com/roses-flower-red-rose-rose-bloom-pink-rose-blooms-12000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xhere.com/en/photo/70109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xhere.com/en/photo/70109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a:t>
            </a:fld>
            <a:endParaRPr lang="en-US"/>
          </a:p>
        </p:txBody>
      </p:sp>
    </p:spTree>
    <p:extLst>
      <p:ext uri="{BB962C8B-B14F-4D97-AF65-F5344CB8AC3E}">
        <p14:creationId xmlns:p14="http://schemas.microsoft.com/office/powerpoint/2010/main" val="97139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https://pxhere.com/en/photo/701098</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8</a:t>
            </a:fld>
            <a:endParaRPr lang="en-US"/>
          </a:p>
        </p:txBody>
      </p:sp>
    </p:spTree>
    <p:extLst>
      <p:ext uri="{BB962C8B-B14F-4D97-AF65-F5344CB8AC3E}">
        <p14:creationId xmlns:p14="http://schemas.microsoft.com/office/powerpoint/2010/main" val="182894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https://www.pickpik.com/roses-flower-red-rose-rose-bloom-pink-rose-blooms-120002</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12</a:t>
            </a:fld>
            <a:endParaRPr lang="en-US"/>
          </a:p>
        </p:txBody>
      </p:sp>
    </p:spTree>
    <p:extLst>
      <p:ext uri="{BB962C8B-B14F-4D97-AF65-F5344CB8AC3E}">
        <p14:creationId xmlns:p14="http://schemas.microsoft.com/office/powerpoint/2010/main" val="385834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https://pxhere.com/en/photo/701098</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20</a:t>
            </a:fld>
            <a:endParaRPr lang="en-US"/>
          </a:p>
        </p:txBody>
      </p:sp>
    </p:spTree>
    <p:extLst>
      <p:ext uri="{BB962C8B-B14F-4D97-AF65-F5344CB8AC3E}">
        <p14:creationId xmlns:p14="http://schemas.microsoft.com/office/powerpoint/2010/main" val="73665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https://pxhere.com/en/photo/701098</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21</a:t>
            </a:fld>
            <a:endParaRPr lang="en-US"/>
          </a:p>
        </p:txBody>
      </p:sp>
    </p:spTree>
    <p:extLst>
      <p:ext uri="{BB962C8B-B14F-4D97-AF65-F5344CB8AC3E}">
        <p14:creationId xmlns:p14="http://schemas.microsoft.com/office/powerpoint/2010/main" val="3013456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brick wall&#10;&#10;Description automatically generated">
            <a:extLst>
              <a:ext uri="{FF2B5EF4-FFF2-40B4-BE49-F238E27FC236}">
                <a16:creationId xmlns:a16="http://schemas.microsoft.com/office/drawing/2014/main" id="{6F24E417-19E6-42A1-B7A1-6999BEDFA4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effectLst>
                  <a:glow rad="127000">
                    <a:srgbClr val="F2F5F8"/>
                  </a:glow>
                </a:effectLst>
              </a:defRPr>
            </a:lvl1pPr>
            <a:lvl2pPr>
              <a:defRPr>
                <a:effectLst>
                  <a:glow rad="127000">
                    <a:srgbClr val="F2F5F8"/>
                  </a:glow>
                </a:effectLst>
              </a:defRPr>
            </a:lvl2pPr>
            <a:lvl3pPr>
              <a:defRPr>
                <a:effectLst>
                  <a:glow rad="127000">
                    <a:srgbClr val="F2F5F8"/>
                  </a:glow>
                </a:effectLst>
              </a:defRPr>
            </a:lvl3pPr>
            <a:lvl4pPr>
              <a:defRPr>
                <a:effectLst>
                  <a:glow rad="127000">
                    <a:srgbClr val="F2F5F8"/>
                  </a:glow>
                </a:effectLst>
              </a:defRPr>
            </a:lvl4pPr>
            <a:lvl5pPr>
              <a:defRPr>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7/15/2021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now, riding, red, sitting&#10;&#10;Description automatically generated">
            <a:extLst>
              <a:ext uri="{FF2B5EF4-FFF2-40B4-BE49-F238E27FC236}">
                <a16:creationId xmlns:a16="http://schemas.microsoft.com/office/drawing/2014/main" id="{4F62C6E1-B6D5-4CEF-813C-4BAC4DB192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7/15/2021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a:solidFill>
            <a:srgbClr val="C00000"/>
          </a:solidFill>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a:effectLst>
            <a:glow rad="127000">
              <a:schemeClr val="bg1"/>
            </a:glow>
          </a:effectLst>
        </p:spPr>
      </p:pic>
      <p:grpSp>
        <p:nvGrpSpPr>
          <p:cNvPr id="7" name="Group 6">
            <a:extLst>
              <a:ext uri="{FF2B5EF4-FFF2-40B4-BE49-F238E27FC236}">
                <a16:creationId xmlns:a16="http://schemas.microsoft.com/office/drawing/2014/main" id="{377E2E83-0E86-4F92-A799-775126BE4A3A}"/>
              </a:ext>
            </a:extLst>
          </p:cNvPr>
          <p:cNvGrpSpPr/>
          <p:nvPr/>
        </p:nvGrpSpPr>
        <p:grpSpPr>
          <a:xfrm>
            <a:off x="509040" y="5066893"/>
            <a:ext cx="2477806" cy="1200783"/>
            <a:chOff x="962969" y="5030136"/>
            <a:chExt cx="2477806" cy="1200783"/>
          </a:xfrm>
          <a:effectLst>
            <a:glow rad="127000">
              <a:srgbClr val="0054A6">
                <a:alpha val="39000"/>
              </a:srgbClr>
            </a:glow>
          </a:effectLst>
        </p:grpSpPr>
        <p:pic>
          <p:nvPicPr>
            <p:cNvPr id="10" name="Picture 9">
              <a:extLst>
                <a:ext uri="{FF2B5EF4-FFF2-40B4-BE49-F238E27FC236}">
                  <a16:creationId xmlns:a16="http://schemas.microsoft.com/office/drawing/2014/main" id="{03482F4A-3678-4121-B0B3-DA7606518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4" name="Picture 13" descr="Logo&#10;&#10;Description automatically generated">
              <a:extLst>
                <a:ext uri="{FF2B5EF4-FFF2-40B4-BE49-F238E27FC236}">
                  <a16:creationId xmlns:a16="http://schemas.microsoft.com/office/drawing/2014/main" id="{57054BC7-01B8-4318-8921-06218B0C4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17594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5:25 </a:t>
            </a:r>
            <a:br>
              <a:rPr lang="en-US" baseline="30000" dirty="0">
                <a:effectLst/>
              </a:rPr>
            </a:br>
            <a:r>
              <a:rPr lang="en-US" dirty="0">
                <a:effectLst>
                  <a:glow rad="127000">
                    <a:schemeClr val="bg1"/>
                  </a:glow>
                </a:effectLst>
              </a:rPr>
              <a:t>Husbands, love your wives, as Christ loved the church and gave himself up for her,</a:t>
            </a:r>
            <a:endParaRPr lang="en-US" sz="4800" dirty="0">
              <a:effectLst>
                <a:glow rad="127000">
                  <a:schemeClr val="bg1"/>
                </a:glow>
              </a:effectLst>
            </a:endParaRPr>
          </a:p>
        </p:txBody>
      </p:sp>
      <p:pic>
        <p:nvPicPr>
          <p:cNvPr id="10" name="Picture 9" descr="A picture containing water, man, sitting, dark&#10;&#10;Description automatically generated">
            <a:extLst>
              <a:ext uri="{FF2B5EF4-FFF2-40B4-BE49-F238E27FC236}">
                <a16:creationId xmlns:a16="http://schemas.microsoft.com/office/drawing/2014/main" id="{B025A59F-31EB-4B99-83D1-1CFB0C12F46A}"/>
              </a:ext>
            </a:extLst>
          </p:cNvPr>
          <p:cNvPicPr>
            <a:picLocks noChangeAspect="1"/>
          </p:cNvPicPr>
          <p:nvPr/>
        </p:nvPicPr>
        <p:blipFill rotWithShape="1">
          <a:blip r:embed="rId3">
            <a:extLst>
              <a:ext uri="{28A0092B-C50C-407E-A947-70E740481C1C}">
                <a14:useLocalDpi xmlns:a14="http://schemas.microsoft.com/office/drawing/2010/main" val="0"/>
              </a:ext>
            </a:extLst>
          </a:blip>
          <a:srcRect t="13226"/>
          <a:stretch/>
        </p:blipFill>
        <p:spPr>
          <a:xfrm>
            <a:off x="5247791" y="4038601"/>
            <a:ext cx="6944209" cy="3999522"/>
          </a:xfrm>
          <a:prstGeom prst="rect">
            <a:avLst/>
          </a:prstGeom>
        </p:spPr>
      </p:pic>
    </p:spTree>
    <p:extLst>
      <p:ext uri="{BB962C8B-B14F-4D97-AF65-F5344CB8AC3E}">
        <p14:creationId xmlns:p14="http://schemas.microsoft.com/office/powerpoint/2010/main" val="214361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5:26 </a:t>
            </a:r>
            <a:br>
              <a:rPr lang="en-US" baseline="30000" dirty="0">
                <a:effectLst/>
              </a:rPr>
            </a:br>
            <a:r>
              <a:rPr lang="en-US" dirty="0">
                <a:effectLst>
                  <a:glow rad="127000">
                    <a:schemeClr val="bg1"/>
                  </a:glow>
                </a:effectLst>
              </a:rPr>
              <a:t>that he might sanctify her </a:t>
            </a:r>
            <a:endParaRPr lang="en-US" sz="4800" dirty="0">
              <a:effectLst>
                <a:glow rad="127000">
                  <a:schemeClr val="bg1"/>
                </a:glow>
              </a:effectLst>
            </a:endParaRPr>
          </a:p>
        </p:txBody>
      </p:sp>
    </p:spTree>
    <p:extLst>
      <p:ext uri="{BB962C8B-B14F-4D97-AF65-F5344CB8AC3E}">
        <p14:creationId xmlns:p14="http://schemas.microsoft.com/office/powerpoint/2010/main" val="140816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late filled with pink flowers on a table&#10;&#10;Description automatically generated">
            <a:extLst>
              <a:ext uri="{FF2B5EF4-FFF2-40B4-BE49-F238E27FC236}">
                <a16:creationId xmlns:a16="http://schemas.microsoft.com/office/drawing/2014/main" id="{C4A722D7-0BC7-4816-84C2-F53F555DA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099" y="1777998"/>
            <a:ext cx="5804179" cy="5859988"/>
          </a:xfrm>
          <a:prstGeom prst="rect">
            <a:avLst/>
          </a:prstGeom>
        </p:spPr>
      </p:pic>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4">
            <a:extLs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5:26 </a:t>
            </a:r>
            <a:br>
              <a:rPr lang="en-US" baseline="30000" dirty="0">
                <a:effectLst/>
              </a:rPr>
            </a:br>
            <a:r>
              <a:rPr lang="en-US" dirty="0">
                <a:effectLst>
                  <a:glow rad="127000">
                    <a:schemeClr val="bg1"/>
                  </a:glow>
                </a:effectLst>
              </a:rPr>
              <a:t>that he might sanctify her </a:t>
            </a:r>
            <a:endParaRPr lang="en-US" sz="4800" dirty="0">
              <a:effectLst>
                <a:glow rad="127000">
                  <a:schemeClr val="bg1"/>
                </a:glow>
              </a:effectLst>
            </a:endParaRPr>
          </a:p>
        </p:txBody>
      </p:sp>
    </p:spTree>
    <p:extLst>
      <p:ext uri="{BB962C8B-B14F-4D97-AF65-F5344CB8AC3E}">
        <p14:creationId xmlns:p14="http://schemas.microsoft.com/office/powerpoint/2010/main" val="147638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5:26 </a:t>
            </a:r>
            <a:br>
              <a:rPr lang="en-US" baseline="30000" dirty="0">
                <a:effectLst/>
              </a:rPr>
            </a:br>
            <a:r>
              <a:rPr lang="en-US" dirty="0">
                <a:effectLst>
                  <a:glow rad="127000">
                    <a:schemeClr val="bg1">
                      <a:alpha val="0"/>
                    </a:schemeClr>
                  </a:glow>
                </a:effectLst>
              </a:rPr>
              <a:t>that he might sanctify her </a:t>
            </a:r>
            <a:r>
              <a:rPr lang="en-US" dirty="0">
                <a:effectLst>
                  <a:glow rad="127000">
                    <a:schemeClr val="bg1"/>
                  </a:glow>
                </a:effectLst>
              </a:rPr>
              <a:t>having cleansed her by the washing of water with the word, </a:t>
            </a:r>
            <a:endParaRPr lang="en-US" sz="4800" dirty="0">
              <a:effectLst>
                <a:glow rad="127000">
                  <a:schemeClr val="bg1"/>
                </a:glow>
              </a:effectLst>
            </a:endParaRPr>
          </a:p>
        </p:txBody>
      </p:sp>
    </p:spTree>
    <p:extLst>
      <p:ext uri="{BB962C8B-B14F-4D97-AF65-F5344CB8AC3E}">
        <p14:creationId xmlns:p14="http://schemas.microsoft.com/office/powerpoint/2010/main" val="287150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AC49489D-BC93-4DDE-8A36-C546BD075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68330">
            <a:off x="7948429" y="3705571"/>
            <a:ext cx="2517584" cy="3310524"/>
          </a:xfrm>
          <a:prstGeom prst="rect">
            <a:avLst/>
          </a:prstGeom>
          <a:effectLst>
            <a:outerShdw blurRad="50800" dist="241300" dir="9000000" algn="ctr" rotWithShape="0">
              <a:schemeClr val="tx1">
                <a:alpha val="20000"/>
              </a:schemeClr>
            </a:outerShdw>
          </a:effectLst>
        </p:spPr>
      </p:pic>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3">
            <a:extLs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5:26 </a:t>
            </a:r>
            <a:br>
              <a:rPr lang="en-US" baseline="30000" dirty="0">
                <a:effectLst/>
              </a:rPr>
            </a:br>
            <a:r>
              <a:rPr lang="en-US" dirty="0">
                <a:effectLst>
                  <a:glow rad="127000">
                    <a:schemeClr val="bg1">
                      <a:alpha val="0"/>
                    </a:schemeClr>
                  </a:glow>
                </a:effectLst>
              </a:rPr>
              <a:t>that he might sanctify her </a:t>
            </a:r>
            <a:r>
              <a:rPr lang="en-US" dirty="0">
                <a:effectLst>
                  <a:glow rad="127000">
                    <a:schemeClr val="bg1"/>
                  </a:glow>
                </a:effectLst>
              </a:rPr>
              <a:t>having cleansed her by the washing of water with the word, </a:t>
            </a:r>
            <a:endParaRPr lang="en-US" sz="4800" dirty="0">
              <a:effectLst>
                <a:glow rad="127000">
                  <a:schemeClr val="bg1"/>
                </a:glow>
              </a:effectLst>
            </a:endParaRPr>
          </a:p>
        </p:txBody>
      </p:sp>
    </p:spTree>
    <p:extLst>
      <p:ext uri="{BB962C8B-B14F-4D97-AF65-F5344CB8AC3E}">
        <p14:creationId xmlns:p14="http://schemas.microsoft.com/office/powerpoint/2010/main" val="62365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5:27 </a:t>
            </a:r>
            <a:br>
              <a:rPr lang="en-US" baseline="30000" dirty="0">
                <a:effectLst/>
              </a:rPr>
            </a:br>
            <a:r>
              <a:rPr lang="en-US" dirty="0">
                <a:effectLst>
                  <a:glow rad="127000">
                    <a:schemeClr val="bg1"/>
                  </a:glow>
                </a:effectLst>
              </a:rPr>
              <a:t>so that he might present the church to himself in splendor,</a:t>
            </a:r>
            <a:endParaRPr lang="en-US" sz="4800" dirty="0">
              <a:effectLst>
                <a:glow rad="127000">
                  <a:schemeClr val="bg1"/>
                </a:glow>
              </a:effectLst>
            </a:endParaRPr>
          </a:p>
        </p:txBody>
      </p:sp>
    </p:spTree>
    <p:extLst>
      <p:ext uri="{BB962C8B-B14F-4D97-AF65-F5344CB8AC3E}">
        <p14:creationId xmlns:p14="http://schemas.microsoft.com/office/powerpoint/2010/main" val="409679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4000"/>
                    </a14:imgEffect>
                    <a14:imgEffect>
                      <a14:brightnessContrast bright="-18000"/>
                    </a14:imgEffect>
                  </a14:imgLayer>
                </a14:imgProps>
              </a:ex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5:27 </a:t>
            </a:r>
            <a:br>
              <a:rPr lang="en-US" baseline="30000" dirty="0">
                <a:effectLst/>
              </a:rPr>
            </a:br>
            <a:r>
              <a:rPr lang="en-US" dirty="0">
                <a:effectLst>
                  <a:glow rad="127000">
                    <a:schemeClr val="bg1"/>
                  </a:glow>
                </a:effectLst>
              </a:rPr>
              <a:t>so that he might present the church to himself in splendor,</a:t>
            </a:r>
            <a:endParaRPr lang="en-US" sz="4800" dirty="0">
              <a:effectLst>
                <a:glow rad="127000">
                  <a:schemeClr val="bg1"/>
                </a:glow>
              </a:effectLst>
            </a:endParaRPr>
          </a:p>
        </p:txBody>
      </p:sp>
      <p:pic>
        <p:nvPicPr>
          <p:cNvPr id="7" name="Picture 6" descr="A hand holding a black dress&#10;&#10;Description automatically generated">
            <a:extLst>
              <a:ext uri="{FF2B5EF4-FFF2-40B4-BE49-F238E27FC236}">
                <a16:creationId xmlns:a16="http://schemas.microsoft.com/office/drawing/2014/main" id="{6C265649-CF4F-4914-968C-38D76D7F2D43}"/>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8000"/>
                    </a14:imgEffect>
                  </a14:imgLayer>
                </a14:imgProps>
              </a:ext>
              <a:ext uri="{28A0092B-C50C-407E-A947-70E740481C1C}">
                <a14:useLocalDpi xmlns:a14="http://schemas.microsoft.com/office/drawing/2010/main" val="0"/>
              </a:ext>
            </a:extLst>
          </a:blip>
          <a:srcRect l="22156" r="22978"/>
          <a:stretch/>
        </p:blipFill>
        <p:spPr>
          <a:xfrm>
            <a:off x="538480" y="1491916"/>
            <a:ext cx="4736906" cy="5987478"/>
          </a:xfrm>
          <a:prstGeom prst="rect">
            <a:avLst/>
          </a:prstGeom>
        </p:spPr>
      </p:pic>
    </p:spTree>
    <p:extLst>
      <p:ext uri="{BB962C8B-B14F-4D97-AF65-F5344CB8AC3E}">
        <p14:creationId xmlns:p14="http://schemas.microsoft.com/office/powerpoint/2010/main" val="306848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4000"/>
                    </a14:imgEffect>
                    <a14:imgEffect>
                      <a14:brightnessContrast bright="-18000"/>
                    </a14:imgEffect>
                  </a14:imgLayer>
                </a14:imgProps>
              </a:ex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5:27 </a:t>
            </a:r>
            <a:br>
              <a:rPr lang="en-US" baseline="30000" dirty="0">
                <a:effectLst/>
              </a:rPr>
            </a:br>
            <a:r>
              <a:rPr lang="en-US" dirty="0">
                <a:effectLst>
                  <a:glow rad="127000">
                    <a:schemeClr val="bg1">
                      <a:alpha val="0"/>
                    </a:schemeClr>
                  </a:glow>
                </a:effectLst>
              </a:rPr>
              <a:t>so that he might present the church to himself in splendor,</a:t>
            </a:r>
            <a:r>
              <a:rPr lang="en-US" dirty="0">
                <a:effectLst>
                  <a:glow rad="127000">
                    <a:schemeClr val="bg1"/>
                  </a:glow>
                </a:effectLst>
              </a:rPr>
              <a:t> </a:t>
            </a:r>
            <a:r>
              <a:rPr lang="en-US" dirty="0">
                <a:effectLst>
                  <a:glow rad="127000">
                    <a:schemeClr val="bg1"/>
                  </a:glow>
                  <a:outerShdw blurRad="50800" dist="50800" dir="5400000" algn="ctr" rotWithShape="0">
                    <a:schemeClr val="bg1"/>
                  </a:outerShdw>
                </a:effectLst>
              </a:rPr>
              <a:t>without spot or wrinkle or any such thing, </a:t>
            </a:r>
            <a:endParaRPr lang="en-US" sz="4800" dirty="0">
              <a:effectLst>
                <a:glow rad="127000">
                  <a:schemeClr val="bg1"/>
                </a:glow>
              </a:effectLst>
            </a:endParaRPr>
          </a:p>
        </p:txBody>
      </p:sp>
      <p:pic>
        <p:nvPicPr>
          <p:cNvPr id="7" name="Picture 6" descr="A hand holding a black dress&#10;&#10;Description automatically generated">
            <a:extLst>
              <a:ext uri="{FF2B5EF4-FFF2-40B4-BE49-F238E27FC236}">
                <a16:creationId xmlns:a16="http://schemas.microsoft.com/office/drawing/2014/main" id="{6C265649-CF4F-4914-968C-38D76D7F2D43}"/>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8000"/>
                    </a14:imgEffect>
                  </a14:imgLayer>
                </a14:imgProps>
              </a:ext>
              <a:ext uri="{28A0092B-C50C-407E-A947-70E740481C1C}">
                <a14:useLocalDpi xmlns:a14="http://schemas.microsoft.com/office/drawing/2010/main" val="0"/>
              </a:ext>
            </a:extLst>
          </a:blip>
          <a:srcRect l="22156" r="22978"/>
          <a:stretch/>
        </p:blipFill>
        <p:spPr>
          <a:xfrm>
            <a:off x="538480" y="1491916"/>
            <a:ext cx="4736906" cy="5987478"/>
          </a:xfrm>
          <a:prstGeom prst="rect">
            <a:avLst/>
          </a:prstGeom>
        </p:spPr>
      </p:pic>
    </p:spTree>
    <p:extLst>
      <p:ext uri="{BB962C8B-B14F-4D97-AF65-F5344CB8AC3E}">
        <p14:creationId xmlns:p14="http://schemas.microsoft.com/office/powerpoint/2010/main" val="186929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4000"/>
                    </a14:imgEffect>
                    <a14:imgEffect>
                      <a14:brightnessContrast bright="-18000"/>
                    </a14:imgEffect>
                  </a14:imgLayer>
                </a14:imgProps>
              </a:ex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5:27 </a:t>
            </a:r>
            <a:br>
              <a:rPr lang="en-US" baseline="30000" dirty="0">
                <a:effectLst/>
              </a:rPr>
            </a:br>
            <a:r>
              <a:rPr lang="en-US" dirty="0">
                <a:effectLst>
                  <a:glow rad="127000">
                    <a:schemeClr val="bg1">
                      <a:alpha val="0"/>
                    </a:schemeClr>
                  </a:glow>
                </a:effectLst>
              </a:rPr>
              <a:t>so that he might present the church to himself in splendor,</a:t>
            </a:r>
            <a:r>
              <a:rPr lang="en-US" dirty="0">
                <a:effectLst>
                  <a:glow rad="127000">
                    <a:schemeClr val="bg1"/>
                  </a:glow>
                </a:effectLst>
              </a:rPr>
              <a:t> </a:t>
            </a:r>
            <a:r>
              <a:rPr lang="en-US" dirty="0">
                <a:effectLst>
                  <a:glow rad="127000">
                    <a:schemeClr val="bg1">
                      <a:alpha val="0"/>
                    </a:schemeClr>
                  </a:glow>
                  <a:outerShdw blurRad="50800" dist="50800" dir="5400000" algn="ctr" rotWithShape="0">
                    <a:schemeClr val="bg1"/>
                  </a:outerShdw>
                </a:effectLst>
              </a:rPr>
              <a:t>without spot or wrinkle or any such thing, </a:t>
            </a:r>
            <a:r>
              <a:rPr lang="en-US" dirty="0">
                <a:effectLst>
                  <a:glow rad="127000">
                    <a:srgbClr val="F8FEFE"/>
                  </a:glow>
                </a:effectLst>
              </a:rPr>
              <a:t>that she might be holy and without blemish.</a:t>
            </a:r>
            <a:endParaRPr lang="en-US" sz="4800" dirty="0">
              <a:effectLst>
                <a:glow rad="127000">
                  <a:srgbClr val="F8FEFE"/>
                </a:glow>
              </a:effectLst>
            </a:endParaRPr>
          </a:p>
        </p:txBody>
      </p:sp>
      <p:pic>
        <p:nvPicPr>
          <p:cNvPr id="7" name="Picture 6" descr="A hand holding a black dress&#10;&#10;Description automatically generated">
            <a:extLst>
              <a:ext uri="{FF2B5EF4-FFF2-40B4-BE49-F238E27FC236}">
                <a16:creationId xmlns:a16="http://schemas.microsoft.com/office/drawing/2014/main" id="{6C265649-CF4F-4914-968C-38D76D7F2D43}"/>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8000"/>
                    </a14:imgEffect>
                  </a14:imgLayer>
                </a14:imgProps>
              </a:ext>
              <a:ext uri="{28A0092B-C50C-407E-A947-70E740481C1C}">
                <a14:useLocalDpi xmlns:a14="http://schemas.microsoft.com/office/drawing/2010/main" val="0"/>
              </a:ext>
            </a:extLst>
          </a:blip>
          <a:srcRect l="22156" r="22978"/>
          <a:stretch/>
        </p:blipFill>
        <p:spPr>
          <a:xfrm>
            <a:off x="538480" y="1491916"/>
            <a:ext cx="4736906" cy="5987478"/>
          </a:xfrm>
          <a:prstGeom prst="rect">
            <a:avLst/>
          </a:prstGeom>
        </p:spPr>
      </p:pic>
    </p:spTree>
    <p:extLst>
      <p:ext uri="{BB962C8B-B14F-4D97-AF65-F5344CB8AC3E}">
        <p14:creationId xmlns:p14="http://schemas.microsoft.com/office/powerpoint/2010/main" val="69738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pPr algn="ctr"/>
            <a:r>
              <a:rPr lang="en-US" dirty="0">
                <a:effectLst>
                  <a:glow rad="127000">
                    <a:schemeClr val="bg1"/>
                  </a:glow>
                </a:effectLst>
              </a:rPr>
              <a:t>This kind of jealousy is a passionate love. </a:t>
            </a:r>
            <a:endParaRPr lang="en-US" sz="4800" dirty="0">
              <a:effectLst>
                <a:glow rad="127000">
                  <a:schemeClr val="bg1"/>
                </a:glow>
              </a:effectLst>
            </a:endParaRPr>
          </a:p>
        </p:txBody>
      </p:sp>
    </p:spTree>
    <p:extLst>
      <p:ext uri="{BB962C8B-B14F-4D97-AF65-F5344CB8AC3E}">
        <p14:creationId xmlns:p14="http://schemas.microsoft.com/office/powerpoint/2010/main" val="335718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effectLst>
                  <a:glow rad="127000">
                    <a:schemeClr val="bg1"/>
                  </a:glow>
                </a:effectLst>
                <a:latin typeface="Pristina" panose="03060402040406080204" pitchFamily="66" charset="0"/>
              </a:rPr>
              <a:t>Psalm 39:7</a:t>
            </a:r>
          </a:p>
        </p:txBody>
      </p:sp>
      <p:pic>
        <p:nvPicPr>
          <p:cNvPr id="14" name="Picture 13" descr="A picture containing drawing&#10;&#10;Description automatically generated">
            <a:extLst>
              <a:ext uri="{FF2B5EF4-FFF2-40B4-BE49-F238E27FC236}">
                <a16:creationId xmlns:a16="http://schemas.microsoft.com/office/drawing/2014/main" id="{49F39C10-164C-4B42-B141-DA59FB171BFE}"/>
              </a:ext>
            </a:extLst>
          </p:cNvPr>
          <p:cNvPicPr>
            <a:picLocks noChangeAspect="1"/>
          </p:cNvPicPr>
          <p:nvPr/>
        </p:nvPicPr>
        <p:blipFill rotWithShape="1">
          <a:blip r:embed="rId2">
            <a:extLst>
              <a:ext uri="{28A0092B-C50C-407E-A947-70E740481C1C}">
                <a14:useLocalDpi xmlns:a14="http://schemas.microsoft.com/office/drawing/2010/main" val="0"/>
              </a:ext>
            </a:extLst>
          </a:blip>
          <a:srcRect l="30022" t="33053" r="23745" b="29231"/>
          <a:stretch/>
        </p:blipFill>
        <p:spPr>
          <a:xfrm>
            <a:off x="3217333" y="1761066"/>
            <a:ext cx="5873262" cy="2799645"/>
          </a:xfrm>
          <a:prstGeom prst="rect">
            <a:avLst/>
          </a:prstGeom>
          <a:effectLst>
            <a:glow rad="127000">
              <a:schemeClr val="bg1"/>
            </a:glow>
          </a:effectLst>
        </p:spPr>
      </p:pic>
    </p:spTree>
    <p:extLst>
      <p:ext uri="{BB962C8B-B14F-4D97-AF65-F5344CB8AC3E}">
        <p14:creationId xmlns:p14="http://schemas.microsoft.com/office/powerpoint/2010/main" val="321849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F2828-79E1-4CC2-AEF0-1D521DDDFBFF}"/>
              </a:ext>
            </a:extLst>
          </p:cNvPr>
          <p:cNvSpPr/>
          <p:nvPr/>
        </p:nvSpPr>
        <p:spPr>
          <a:xfrm>
            <a:off x="7333623" y="2979869"/>
            <a:ext cx="4169228" cy="2928257"/>
          </a:xfrm>
          <a:prstGeom prst="rect">
            <a:avLst/>
          </a:prstGeom>
          <a:solidFill>
            <a:schemeClr val="bg1">
              <a:alpha val="42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CB8916-7956-41E9-8EDD-C5E876734126}"/>
              </a:ext>
            </a:extLst>
          </p:cNvPr>
          <p:cNvSpPr txBox="1"/>
          <p:nvPr/>
        </p:nvSpPr>
        <p:spPr>
          <a:xfrm>
            <a:off x="7333623" y="3474503"/>
            <a:ext cx="4169228" cy="2062103"/>
          </a:xfrm>
          <a:prstGeom prst="rect">
            <a:avLst/>
          </a:prstGeom>
          <a:noFill/>
        </p:spPr>
        <p:txBody>
          <a:bodyPr wrap="square" rtlCol="0">
            <a:spAutoFit/>
          </a:bodyPr>
          <a:lstStyle/>
          <a:p>
            <a:pPr algn="ctr"/>
            <a:r>
              <a:rPr lang="en-US" sz="4000" b="1" dirty="0">
                <a:effectLst>
                  <a:glow rad="190500">
                    <a:schemeClr val="bg1"/>
                  </a:glow>
                </a:effectLst>
              </a:rPr>
              <a:t>POSITIVELY</a:t>
            </a:r>
          </a:p>
          <a:p>
            <a:endParaRPr lang="en-US" sz="4000" b="1" dirty="0">
              <a:effectLst>
                <a:glow rad="190500">
                  <a:schemeClr val="bg1"/>
                </a:glow>
              </a:effectLst>
            </a:endParaRPr>
          </a:p>
          <a:p>
            <a:pPr algn="ctr"/>
            <a:r>
              <a:rPr lang="en-US" sz="4800" b="1" dirty="0">
                <a:effectLst>
                  <a:glow rad="190500">
                    <a:schemeClr val="bg1"/>
                  </a:glow>
                </a:effectLst>
              </a:rPr>
              <a:t>“ZEALOUS”</a:t>
            </a:r>
          </a:p>
        </p:txBody>
      </p:sp>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398585" y="1444505"/>
            <a:ext cx="10955215" cy="1168066"/>
          </a:xfrm>
        </p:spPr>
        <p:txBody>
          <a:bodyPr>
            <a:normAutofit/>
          </a:bodyPr>
          <a:lstStyle/>
          <a:p>
            <a:pPr algn="ctr"/>
            <a:r>
              <a:rPr lang="en-US" sz="4800" dirty="0"/>
              <a:t>“God is Jealous”</a:t>
            </a:r>
          </a:p>
          <a:p>
            <a:pPr algn="ctr"/>
            <a:endParaRPr lang="en-US" sz="4800" dirty="0"/>
          </a:p>
          <a:p>
            <a:pPr algn="ctr"/>
            <a:endParaRPr lang="en-US" sz="4800" dirty="0"/>
          </a:p>
        </p:txBody>
      </p:sp>
      <p:cxnSp>
        <p:nvCxnSpPr>
          <p:cNvPr id="7" name="Straight Connector 6">
            <a:extLst>
              <a:ext uri="{FF2B5EF4-FFF2-40B4-BE49-F238E27FC236}">
                <a16:creationId xmlns:a16="http://schemas.microsoft.com/office/drawing/2014/main" id="{ADB82322-0DF3-43B8-A287-158062C26F00}"/>
              </a:ext>
            </a:extLst>
          </p:cNvPr>
          <p:cNvCxnSpPr/>
          <p:nvPr/>
        </p:nvCxnSpPr>
        <p:spPr>
          <a:xfrm>
            <a:off x="5791200" y="2231571"/>
            <a:ext cx="1926771"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4D2055-D959-4D94-B6F5-46CF70FD5A34}"/>
              </a:ext>
            </a:extLst>
          </p:cNvPr>
          <p:cNvCxnSpPr>
            <a:cxnSpLocks/>
          </p:cNvCxnSpPr>
          <p:nvPr/>
        </p:nvCxnSpPr>
        <p:spPr>
          <a:xfrm>
            <a:off x="7620420" y="2205335"/>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hand holding an object in her hand&#10;&#10;Description automatically generated">
            <a:extLst>
              <a:ext uri="{FF2B5EF4-FFF2-40B4-BE49-F238E27FC236}">
                <a16:creationId xmlns:a16="http://schemas.microsoft.com/office/drawing/2014/main" id="{7CFC1EF2-8DCD-4F16-8569-DBD11F6A558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tretch>
            <a:fillRect/>
          </a:stretch>
        </p:blipFill>
        <p:spPr>
          <a:xfrm>
            <a:off x="1020748" y="2499249"/>
            <a:ext cx="3837630" cy="3759311"/>
          </a:xfrm>
          <a:prstGeom prst="rect">
            <a:avLst/>
          </a:prstGeom>
        </p:spPr>
      </p:pic>
    </p:spTree>
    <p:extLst>
      <p:ext uri="{BB962C8B-B14F-4D97-AF65-F5344CB8AC3E}">
        <p14:creationId xmlns:p14="http://schemas.microsoft.com/office/powerpoint/2010/main" val="353056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B705D0-F191-4C60-B4EF-F4F8939BCFCD}"/>
              </a:ext>
            </a:extLst>
          </p:cNvPr>
          <p:cNvSpPr/>
          <p:nvPr/>
        </p:nvSpPr>
        <p:spPr>
          <a:xfrm>
            <a:off x="7081520" y="2499249"/>
            <a:ext cx="1087120" cy="1005951"/>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398585" y="1444505"/>
            <a:ext cx="10955215" cy="1168066"/>
          </a:xfrm>
        </p:spPr>
        <p:txBody>
          <a:bodyPr>
            <a:normAutofit/>
          </a:bodyPr>
          <a:lstStyle/>
          <a:p>
            <a:pPr algn="ctr"/>
            <a:r>
              <a:rPr lang="en-US" sz="4800" dirty="0"/>
              <a:t>“God is Jealous”</a:t>
            </a:r>
          </a:p>
          <a:p>
            <a:pPr algn="ctr"/>
            <a:endParaRPr lang="en-US" sz="4800" dirty="0"/>
          </a:p>
          <a:p>
            <a:pPr algn="ctr"/>
            <a:endParaRPr lang="en-US" sz="4800" dirty="0"/>
          </a:p>
        </p:txBody>
      </p:sp>
      <p:pic>
        <p:nvPicPr>
          <p:cNvPr id="10" name="Picture 9" descr="A hand holding an object in her hand&#10;&#10;Description automatically generated">
            <a:extLst>
              <a:ext uri="{FF2B5EF4-FFF2-40B4-BE49-F238E27FC236}">
                <a16:creationId xmlns:a16="http://schemas.microsoft.com/office/drawing/2014/main" id="{7CFC1EF2-8DCD-4F16-8569-DBD11F6A558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tretch>
            <a:fillRect/>
          </a:stretch>
        </p:blipFill>
        <p:spPr>
          <a:xfrm>
            <a:off x="1020748" y="2499249"/>
            <a:ext cx="3837630" cy="3759311"/>
          </a:xfrm>
          <a:prstGeom prst="rect">
            <a:avLst/>
          </a:prstGeom>
        </p:spPr>
      </p:pic>
      <p:sp>
        <p:nvSpPr>
          <p:cNvPr id="4" name="TextBox 3">
            <a:extLst>
              <a:ext uri="{FF2B5EF4-FFF2-40B4-BE49-F238E27FC236}">
                <a16:creationId xmlns:a16="http://schemas.microsoft.com/office/drawing/2014/main" id="{AA60791D-7A2E-480D-9C52-CFC17BB4F001}"/>
              </a:ext>
            </a:extLst>
          </p:cNvPr>
          <p:cNvSpPr txBox="1"/>
          <p:nvPr/>
        </p:nvSpPr>
        <p:spPr>
          <a:xfrm>
            <a:off x="5455920" y="2612571"/>
            <a:ext cx="6337495" cy="3785652"/>
          </a:xfrm>
          <a:prstGeom prst="rect">
            <a:avLst/>
          </a:prstGeom>
          <a:noFill/>
        </p:spPr>
        <p:txBody>
          <a:bodyPr wrap="square" rtlCol="0">
            <a:spAutoFit/>
          </a:bodyPr>
          <a:lstStyle/>
          <a:p>
            <a:r>
              <a:rPr lang="en-US" sz="4000" b="1" dirty="0">
                <a:effectLst>
                  <a:glow rad="127000">
                    <a:schemeClr val="bg1"/>
                  </a:glow>
                </a:effectLst>
              </a:rPr>
              <a:t>For God SO loved the world, that he gave his only Son, that whoever believes in him should not perish but have eternal life. </a:t>
            </a:r>
            <a:r>
              <a:rPr lang="en-US" sz="3200" b="1" dirty="0">
                <a:effectLst>
                  <a:glow rad="127000">
                    <a:schemeClr val="bg1"/>
                  </a:glow>
                </a:effectLst>
              </a:rPr>
              <a:t>(John 3:16)</a:t>
            </a:r>
          </a:p>
          <a:p>
            <a:endParaRPr lang="en-US" sz="4000" b="1" dirty="0"/>
          </a:p>
        </p:txBody>
      </p:sp>
    </p:spTree>
    <p:extLst>
      <p:ext uri="{BB962C8B-B14F-4D97-AF65-F5344CB8AC3E}">
        <p14:creationId xmlns:p14="http://schemas.microsoft.com/office/powerpoint/2010/main" val="94532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effectLst>
                  <a:glow rad="127000">
                    <a:schemeClr val="bg1"/>
                  </a:glow>
                </a:effectLst>
                <a:latin typeface="Pristina" panose="03060402040406080204" pitchFamily="66" charset="0"/>
              </a:rPr>
              <a:t>Psalm 39:7</a:t>
            </a:r>
          </a:p>
        </p:txBody>
      </p:sp>
      <p:pic>
        <p:nvPicPr>
          <p:cNvPr id="14" name="Picture 13" descr="A picture containing drawing&#10;&#10;Description automatically generated">
            <a:extLst>
              <a:ext uri="{FF2B5EF4-FFF2-40B4-BE49-F238E27FC236}">
                <a16:creationId xmlns:a16="http://schemas.microsoft.com/office/drawing/2014/main" id="{49F39C10-164C-4B42-B141-DA59FB171BFE}"/>
              </a:ext>
            </a:extLst>
          </p:cNvPr>
          <p:cNvPicPr>
            <a:picLocks noChangeAspect="1"/>
          </p:cNvPicPr>
          <p:nvPr/>
        </p:nvPicPr>
        <p:blipFill rotWithShape="1">
          <a:blip r:embed="rId2">
            <a:extLst>
              <a:ext uri="{28A0092B-C50C-407E-A947-70E740481C1C}">
                <a14:useLocalDpi xmlns:a14="http://schemas.microsoft.com/office/drawing/2010/main" val="0"/>
              </a:ext>
            </a:extLst>
          </a:blip>
          <a:srcRect l="30022" t="33053" r="23745" b="29231"/>
          <a:stretch/>
        </p:blipFill>
        <p:spPr>
          <a:xfrm>
            <a:off x="3217333" y="1761066"/>
            <a:ext cx="5873262" cy="2799645"/>
          </a:xfrm>
          <a:prstGeom prst="rect">
            <a:avLst/>
          </a:prstGeom>
          <a:effectLst>
            <a:glow rad="127000">
              <a:schemeClr val="bg1"/>
            </a:glow>
          </a:effectLst>
        </p:spPr>
      </p:pic>
    </p:spTree>
    <p:extLst>
      <p:ext uri="{BB962C8B-B14F-4D97-AF65-F5344CB8AC3E}">
        <p14:creationId xmlns:p14="http://schemas.microsoft.com/office/powerpoint/2010/main" val="181631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p:txBody>
          <a:bodyPr/>
          <a:lstStyle/>
          <a:p>
            <a:pPr algn="ctr"/>
            <a:endParaRPr lang="en-US" dirty="0"/>
          </a:p>
        </p:txBody>
      </p:sp>
    </p:spTree>
    <p:extLst>
      <p:ext uri="{BB962C8B-B14F-4D97-AF65-F5344CB8AC3E}">
        <p14:creationId xmlns:p14="http://schemas.microsoft.com/office/powerpoint/2010/main" val="11719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p:txBody>
          <a:bodyPr>
            <a:normAutofit/>
          </a:bodyPr>
          <a:lstStyle/>
          <a:p>
            <a:pPr algn="ctr"/>
            <a:r>
              <a:rPr lang="en-US" sz="4800" dirty="0"/>
              <a:t>“God is Jealous”</a:t>
            </a:r>
          </a:p>
        </p:txBody>
      </p:sp>
    </p:spTree>
    <p:extLst>
      <p:ext uri="{BB962C8B-B14F-4D97-AF65-F5344CB8AC3E}">
        <p14:creationId xmlns:p14="http://schemas.microsoft.com/office/powerpoint/2010/main" val="377056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p:txBody>
          <a:bodyPr>
            <a:normAutofit/>
          </a:bodyPr>
          <a:lstStyle/>
          <a:p>
            <a:pPr algn="ctr"/>
            <a:r>
              <a:rPr lang="en-US" sz="4800" dirty="0"/>
              <a:t>“God is Jealous”</a:t>
            </a:r>
          </a:p>
          <a:p>
            <a:pPr algn="ctr"/>
            <a:endParaRPr lang="en-US" sz="4800" dirty="0"/>
          </a:p>
          <a:p>
            <a:pPr algn="ctr"/>
            <a:r>
              <a:rPr lang="en-US" dirty="0">
                <a:effectLst>
                  <a:glow rad="127000">
                    <a:schemeClr val="bg1"/>
                  </a:glow>
                </a:effectLst>
              </a:rPr>
              <a:t>For you shall worship no other god, for the LORD, whose name is Jealous, is a jealous God.” </a:t>
            </a:r>
            <a:r>
              <a:rPr lang="en-US" sz="3200" dirty="0">
                <a:effectLst>
                  <a:glow rad="127000">
                    <a:schemeClr val="bg1"/>
                  </a:glow>
                </a:effectLst>
              </a:rPr>
              <a:t>(Exodus 34:14)  </a:t>
            </a:r>
            <a:endParaRPr lang="en-US" dirty="0">
              <a:effectLst>
                <a:glow rad="127000">
                  <a:schemeClr val="bg1"/>
                </a:glow>
              </a:effectLst>
            </a:endParaRPr>
          </a:p>
          <a:p>
            <a:pPr algn="ctr"/>
            <a:endParaRPr lang="en-US" sz="4800" dirty="0"/>
          </a:p>
        </p:txBody>
      </p:sp>
    </p:spTree>
    <p:extLst>
      <p:ext uri="{BB962C8B-B14F-4D97-AF65-F5344CB8AC3E}">
        <p14:creationId xmlns:p14="http://schemas.microsoft.com/office/powerpoint/2010/main" val="44434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398585" y="1444505"/>
            <a:ext cx="10955215" cy="1168066"/>
          </a:xfrm>
        </p:spPr>
        <p:txBody>
          <a:bodyPr>
            <a:normAutofit/>
          </a:bodyPr>
          <a:lstStyle/>
          <a:p>
            <a:pPr algn="ctr"/>
            <a:r>
              <a:rPr lang="en-US" sz="4800" dirty="0"/>
              <a:t>“God is Jealous”</a:t>
            </a:r>
          </a:p>
          <a:p>
            <a:pPr algn="ctr"/>
            <a:endParaRPr lang="en-US" sz="4800" dirty="0"/>
          </a:p>
          <a:p>
            <a:pPr algn="ctr"/>
            <a:endParaRPr lang="en-US" sz="4800" dirty="0"/>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cxnSp>
        <p:nvCxnSpPr>
          <p:cNvPr id="7" name="Straight Connector 6">
            <a:extLst>
              <a:ext uri="{FF2B5EF4-FFF2-40B4-BE49-F238E27FC236}">
                <a16:creationId xmlns:a16="http://schemas.microsoft.com/office/drawing/2014/main" id="{ADB82322-0DF3-43B8-A287-158062C26F00}"/>
              </a:ext>
            </a:extLst>
          </p:cNvPr>
          <p:cNvCxnSpPr/>
          <p:nvPr/>
        </p:nvCxnSpPr>
        <p:spPr>
          <a:xfrm>
            <a:off x="5791200" y="2231571"/>
            <a:ext cx="1926771"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F2828-79E1-4CC2-AEF0-1D521DDDFBFF}"/>
              </a:ext>
            </a:extLst>
          </p:cNvPr>
          <p:cNvSpPr/>
          <p:nvPr/>
        </p:nvSpPr>
        <p:spPr>
          <a:xfrm>
            <a:off x="7333623" y="2979869"/>
            <a:ext cx="4169228" cy="2928257"/>
          </a:xfrm>
          <a:prstGeom prst="rect">
            <a:avLst/>
          </a:prstGeom>
          <a:solidFill>
            <a:schemeClr val="bg1">
              <a:alpha val="42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398585" y="1444505"/>
            <a:ext cx="10955215" cy="1168066"/>
          </a:xfrm>
        </p:spPr>
        <p:txBody>
          <a:bodyPr>
            <a:normAutofit/>
          </a:bodyPr>
          <a:lstStyle/>
          <a:p>
            <a:pPr algn="ctr"/>
            <a:r>
              <a:rPr lang="en-US" sz="4800" dirty="0"/>
              <a:t>“God is Jealous”</a:t>
            </a:r>
          </a:p>
          <a:p>
            <a:pPr algn="ctr"/>
            <a:endParaRPr lang="en-US" sz="4800" dirty="0"/>
          </a:p>
          <a:p>
            <a:pPr algn="ctr"/>
            <a:endParaRPr lang="en-US" sz="4800" dirty="0"/>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sp>
        <p:nvSpPr>
          <p:cNvPr id="5" name="TextBox 4">
            <a:extLst>
              <a:ext uri="{FF2B5EF4-FFF2-40B4-BE49-F238E27FC236}">
                <a16:creationId xmlns:a16="http://schemas.microsoft.com/office/drawing/2014/main" id="{55CB8916-7956-41E9-8EDD-C5E876734126}"/>
              </a:ext>
            </a:extLst>
          </p:cNvPr>
          <p:cNvSpPr txBox="1"/>
          <p:nvPr/>
        </p:nvSpPr>
        <p:spPr>
          <a:xfrm>
            <a:off x="7333623" y="3474503"/>
            <a:ext cx="4169228" cy="2062103"/>
          </a:xfrm>
          <a:prstGeom prst="rect">
            <a:avLst/>
          </a:prstGeom>
          <a:noFill/>
        </p:spPr>
        <p:txBody>
          <a:bodyPr wrap="square" rtlCol="0">
            <a:spAutoFit/>
          </a:bodyPr>
          <a:lstStyle/>
          <a:p>
            <a:pPr algn="ctr"/>
            <a:r>
              <a:rPr lang="en-US" sz="4000" b="1" dirty="0">
                <a:effectLst>
                  <a:glow rad="190500">
                    <a:schemeClr val="bg1"/>
                  </a:glow>
                </a:effectLst>
              </a:rPr>
              <a:t>POSITIVELY</a:t>
            </a:r>
          </a:p>
          <a:p>
            <a:endParaRPr lang="en-US" sz="4000" b="1" dirty="0">
              <a:effectLst>
                <a:glow rad="190500">
                  <a:schemeClr val="bg1"/>
                </a:glow>
              </a:effectLst>
            </a:endParaRPr>
          </a:p>
          <a:p>
            <a:pPr algn="ctr"/>
            <a:r>
              <a:rPr lang="en-US" sz="4800" b="1" dirty="0">
                <a:effectLst>
                  <a:glow rad="190500">
                    <a:schemeClr val="bg1"/>
                  </a:glow>
                </a:effectLst>
              </a:rPr>
              <a:t>“ZEALOUS”</a:t>
            </a:r>
          </a:p>
        </p:txBody>
      </p:sp>
      <p:cxnSp>
        <p:nvCxnSpPr>
          <p:cNvPr id="7" name="Straight Connector 6">
            <a:extLst>
              <a:ext uri="{FF2B5EF4-FFF2-40B4-BE49-F238E27FC236}">
                <a16:creationId xmlns:a16="http://schemas.microsoft.com/office/drawing/2014/main" id="{ADB82322-0DF3-43B8-A287-158062C26F00}"/>
              </a:ext>
            </a:extLst>
          </p:cNvPr>
          <p:cNvCxnSpPr/>
          <p:nvPr/>
        </p:nvCxnSpPr>
        <p:spPr>
          <a:xfrm>
            <a:off x="5791200" y="2231571"/>
            <a:ext cx="1926771"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4D2055-D959-4D94-B6F5-46CF70FD5A34}"/>
              </a:ext>
            </a:extLst>
          </p:cNvPr>
          <p:cNvCxnSpPr>
            <a:cxnSpLocks/>
          </p:cNvCxnSpPr>
          <p:nvPr/>
        </p:nvCxnSpPr>
        <p:spPr>
          <a:xfrm>
            <a:off x="7620420" y="2205335"/>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81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3970741-027C-4596-B4C4-2693C4EB5958}"/>
              </a:ext>
            </a:extLst>
          </p:cNvPr>
          <p:cNvGrpSpPr/>
          <p:nvPr/>
        </p:nvGrpSpPr>
        <p:grpSpPr>
          <a:xfrm>
            <a:off x="689149" y="2231571"/>
            <a:ext cx="5112937" cy="3676556"/>
            <a:chOff x="689149" y="2231571"/>
            <a:chExt cx="5112937" cy="3676556"/>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grpSp>
      <p:pic>
        <p:nvPicPr>
          <p:cNvPr id="15" name="Picture 14" descr="A picture containing person, indoor, man, holding&#10;&#10;Description automatically generated">
            <a:extLst>
              <a:ext uri="{FF2B5EF4-FFF2-40B4-BE49-F238E27FC236}">
                <a16:creationId xmlns:a16="http://schemas.microsoft.com/office/drawing/2014/main" id="{0A342703-1648-496E-8C65-46636B63C993}"/>
              </a:ext>
            </a:extLst>
          </p:cNvPr>
          <p:cNvPicPr>
            <a:picLocks noChangeAspect="1"/>
          </p:cNvPicPr>
          <p:nvPr/>
        </p:nvPicPr>
        <p:blipFill rotWithShape="1">
          <a:blip r:embed="rId3">
            <a:extLs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9" name="Rectangle 8">
            <a:extLst>
              <a:ext uri="{FF2B5EF4-FFF2-40B4-BE49-F238E27FC236}">
                <a16:creationId xmlns:a16="http://schemas.microsoft.com/office/drawing/2014/main" id="{7CAF2828-79E1-4CC2-AEF0-1D521DDDFBFF}"/>
              </a:ext>
            </a:extLst>
          </p:cNvPr>
          <p:cNvSpPr/>
          <p:nvPr/>
        </p:nvSpPr>
        <p:spPr>
          <a:xfrm>
            <a:off x="7333623" y="2979869"/>
            <a:ext cx="4169228" cy="2928257"/>
          </a:xfrm>
          <a:prstGeom prst="rect">
            <a:avLst/>
          </a:prstGeom>
          <a:solidFill>
            <a:schemeClr val="bg1">
              <a:alpha val="42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CB8916-7956-41E9-8EDD-C5E876734126}"/>
              </a:ext>
            </a:extLst>
          </p:cNvPr>
          <p:cNvSpPr txBox="1"/>
          <p:nvPr/>
        </p:nvSpPr>
        <p:spPr>
          <a:xfrm>
            <a:off x="7333623" y="3474503"/>
            <a:ext cx="4169228" cy="2062103"/>
          </a:xfrm>
          <a:prstGeom prst="rect">
            <a:avLst/>
          </a:prstGeom>
          <a:noFill/>
        </p:spPr>
        <p:txBody>
          <a:bodyPr wrap="square" rtlCol="0">
            <a:spAutoFit/>
          </a:bodyPr>
          <a:lstStyle/>
          <a:p>
            <a:pPr algn="ctr"/>
            <a:r>
              <a:rPr lang="en-US" sz="4000" b="1" dirty="0">
                <a:effectLst>
                  <a:glow rad="190500">
                    <a:schemeClr val="bg1"/>
                  </a:glow>
                </a:effectLst>
              </a:rPr>
              <a:t>POSITIVELY</a:t>
            </a:r>
          </a:p>
          <a:p>
            <a:endParaRPr lang="en-US" sz="4000" b="1" dirty="0">
              <a:effectLst>
                <a:glow rad="190500">
                  <a:schemeClr val="bg1"/>
                </a:glow>
              </a:effectLst>
            </a:endParaRPr>
          </a:p>
          <a:p>
            <a:pPr algn="ctr"/>
            <a:r>
              <a:rPr lang="en-US" sz="4800" b="1" dirty="0">
                <a:effectLst>
                  <a:glow rad="190500">
                    <a:schemeClr val="bg1"/>
                  </a:glow>
                </a:effectLst>
              </a:rPr>
              <a:t>“ZEALOUS”</a:t>
            </a:r>
          </a:p>
        </p:txBody>
      </p:sp>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398585" y="1444505"/>
            <a:ext cx="10955215" cy="1168066"/>
          </a:xfrm>
        </p:spPr>
        <p:txBody>
          <a:bodyPr>
            <a:normAutofit/>
          </a:bodyPr>
          <a:lstStyle/>
          <a:p>
            <a:pPr algn="ctr"/>
            <a:r>
              <a:rPr lang="en-US" sz="4800" dirty="0"/>
              <a:t>“God is Jealous”</a:t>
            </a:r>
          </a:p>
          <a:p>
            <a:pPr algn="ctr"/>
            <a:endParaRPr lang="en-US" sz="4800" dirty="0"/>
          </a:p>
          <a:p>
            <a:pPr algn="ctr"/>
            <a:endParaRPr lang="en-US" sz="4800" dirty="0"/>
          </a:p>
        </p:txBody>
      </p:sp>
      <p:cxnSp>
        <p:nvCxnSpPr>
          <p:cNvPr id="7" name="Straight Connector 6">
            <a:extLst>
              <a:ext uri="{FF2B5EF4-FFF2-40B4-BE49-F238E27FC236}">
                <a16:creationId xmlns:a16="http://schemas.microsoft.com/office/drawing/2014/main" id="{ADB82322-0DF3-43B8-A287-158062C26F00}"/>
              </a:ext>
            </a:extLst>
          </p:cNvPr>
          <p:cNvCxnSpPr/>
          <p:nvPr/>
        </p:nvCxnSpPr>
        <p:spPr>
          <a:xfrm>
            <a:off x="5791200" y="2231571"/>
            <a:ext cx="1926771"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4D2055-D959-4D94-B6F5-46CF70FD5A34}"/>
              </a:ext>
            </a:extLst>
          </p:cNvPr>
          <p:cNvCxnSpPr>
            <a:cxnSpLocks/>
          </p:cNvCxnSpPr>
          <p:nvPr/>
        </p:nvCxnSpPr>
        <p:spPr>
          <a:xfrm>
            <a:off x="7620420" y="2205335"/>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67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85803ED7-E084-4CCD-B38E-9FD90302A8A8}"/>
              </a:ext>
            </a:extLst>
          </p:cNvPr>
          <p:cNvCxnSpPr/>
          <p:nvPr/>
        </p:nvCxnSpPr>
        <p:spPr>
          <a:xfrm flipH="1">
            <a:off x="5061857" y="2231571"/>
            <a:ext cx="740229" cy="58782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C5FF64-51DF-4021-86A7-6AF7204AB741}"/>
              </a:ext>
            </a:extLst>
          </p:cNvPr>
          <p:cNvSpPr/>
          <p:nvPr/>
        </p:nvSpPr>
        <p:spPr>
          <a:xfrm>
            <a:off x="689149" y="2979870"/>
            <a:ext cx="4169228" cy="2928257"/>
          </a:xfrm>
          <a:prstGeom prst="rect">
            <a:avLst/>
          </a:prstGeom>
          <a:solidFill>
            <a:schemeClr val="tx1">
              <a:alpha val="42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BA9519-30D0-49AC-ACBE-042223E4613C}"/>
              </a:ext>
            </a:extLst>
          </p:cNvPr>
          <p:cNvSpPr txBox="1"/>
          <p:nvPr/>
        </p:nvSpPr>
        <p:spPr>
          <a:xfrm>
            <a:off x="689150" y="3474503"/>
            <a:ext cx="4169228" cy="2062103"/>
          </a:xfrm>
          <a:prstGeom prst="rect">
            <a:avLst/>
          </a:prstGeom>
          <a:noFill/>
        </p:spPr>
        <p:txBody>
          <a:bodyPr wrap="square" rtlCol="0">
            <a:spAutoFit/>
          </a:bodyPr>
          <a:lstStyle/>
          <a:p>
            <a:pPr algn="ctr"/>
            <a:r>
              <a:rPr lang="en-US" sz="4000" b="1" dirty="0">
                <a:solidFill>
                  <a:schemeClr val="bg1"/>
                </a:solidFill>
                <a:effectLst>
                  <a:glow rad="190500">
                    <a:schemeClr val="tx1"/>
                  </a:glow>
                </a:effectLst>
              </a:rPr>
              <a:t>NEGATIVELY</a:t>
            </a:r>
          </a:p>
          <a:p>
            <a:endParaRPr lang="en-US" sz="4000" b="1" dirty="0">
              <a:solidFill>
                <a:schemeClr val="bg1"/>
              </a:solidFill>
              <a:effectLst>
                <a:glow rad="190500">
                  <a:schemeClr val="tx1"/>
                </a:glow>
              </a:effectLst>
            </a:endParaRPr>
          </a:p>
          <a:p>
            <a:pPr algn="ctr"/>
            <a:r>
              <a:rPr lang="en-US" sz="4800" b="1" dirty="0">
                <a:solidFill>
                  <a:schemeClr val="bg1"/>
                </a:solidFill>
                <a:effectLst>
                  <a:glow rad="190500">
                    <a:schemeClr val="tx1"/>
                  </a:glow>
                </a:effectLst>
              </a:rPr>
              <a:t>“ENVY”</a:t>
            </a:r>
            <a:endParaRPr lang="en-US" sz="4000" b="1" dirty="0">
              <a:solidFill>
                <a:schemeClr val="bg1"/>
              </a:solidFill>
              <a:effectLst>
                <a:glow rad="190500">
                  <a:schemeClr val="tx1"/>
                </a:glow>
              </a:effectLst>
            </a:endParaRPr>
          </a:p>
        </p:txBody>
      </p:sp>
      <p:pic>
        <p:nvPicPr>
          <p:cNvPr id="13" name="Picture 12" descr="A picture containing person, indoor, man, holding&#10;&#10;Description automatically generated">
            <a:extLst>
              <a:ext uri="{FF2B5EF4-FFF2-40B4-BE49-F238E27FC236}">
                <a16:creationId xmlns:a16="http://schemas.microsoft.com/office/drawing/2014/main" id="{06DA0906-B8FA-4684-94BB-04EA4F58281B}"/>
              </a:ext>
            </a:extLst>
          </p:cNvPr>
          <p:cNvPicPr>
            <a:picLocks noChangeAspect="1"/>
          </p:cNvPicPr>
          <p:nvPr/>
        </p:nvPicPr>
        <p:blipFill rotWithShape="1">
          <a:blip r:embed="rId2">
            <a:extLst>
              <a:ext uri="{28A0092B-C50C-407E-A947-70E740481C1C}">
                <a14:useLocalDpi xmlns:a14="http://schemas.microsoft.com/office/drawing/2010/main" val="0"/>
              </a:ext>
            </a:extLst>
          </a:blip>
          <a:srcRect l="21396" b="18221"/>
          <a:stretch/>
        </p:blipFill>
        <p:spPr>
          <a:xfrm>
            <a:off x="0" y="949872"/>
            <a:ext cx="8518071" cy="5908128"/>
          </a:xfrm>
          <a:prstGeom prst="rect">
            <a:avLst/>
          </a:prstGeom>
        </p:spPr>
      </p:pic>
      <p:sp>
        <p:nvSpPr>
          <p:cNvPr id="2" name="Title 1">
            <a:extLst>
              <a:ext uri="{FF2B5EF4-FFF2-40B4-BE49-F238E27FC236}">
                <a16:creationId xmlns:a16="http://schemas.microsoft.com/office/drawing/2014/main" id="{3CCA8D41-D0A4-4654-A764-79471BECBEEE}"/>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90500">
                    <a:srgbClr val="C00000"/>
                  </a:glow>
                </a:effectLst>
              </a:rPr>
              <a:t>EL QANNA</a:t>
            </a:r>
            <a:endParaRPr lang="en-US" dirty="0"/>
          </a:p>
        </p:txBody>
      </p:sp>
      <p:sp>
        <p:nvSpPr>
          <p:cNvPr id="3" name="Content Placeholder 2">
            <a:extLst>
              <a:ext uri="{FF2B5EF4-FFF2-40B4-BE49-F238E27FC236}">
                <a16:creationId xmlns:a16="http://schemas.microsoft.com/office/drawing/2014/main" id="{CBCDADAF-D58B-486F-8484-78C8D7AD242D}"/>
              </a:ext>
            </a:extLst>
          </p:cNvPr>
          <p:cNvSpPr>
            <a:spLocks noGrp="1"/>
          </p:cNvSpPr>
          <p:nvPr>
            <p:ph idx="1"/>
          </p:nvPr>
        </p:nvSpPr>
        <p:spPr>
          <a:xfrm>
            <a:off x="6916615" y="1444504"/>
            <a:ext cx="4853354" cy="5413495"/>
          </a:xfrm>
        </p:spPr>
        <p:txBody>
          <a:bodyPr>
            <a:normAutofit/>
          </a:bodyPr>
          <a:lstStyle/>
          <a:p>
            <a:r>
              <a:rPr lang="en-US" baseline="30000" dirty="0">
                <a:effectLst/>
              </a:rPr>
              <a:t>Ephesians 5:25 </a:t>
            </a:r>
            <a:br>
              <a:rPr lang="en-US" baseline="30000" dirty="0">
                <a:effectLst/>
              </a:rPr>
            </a:br>
            <a:r>
              <a:rPr lang="en-US" dirty="0">
                <a:effectLst>
                  <a:glow rad="127000">
                    <a:schemeClr val="bg1"/>
                  </a:glow>
                </a:effectLst>
              </a:rPr>
              <a:t>Husbands, love your wives, as Christ loved the church and gave himself up for her,</a:t>
            </a:r>
            <a:endParaRPr lang="en-US" sz="4800" dirty="0">
              <a:effectLst>
                <a:glow rad="127000">
                  <a:schemeClr val="bg1"/>
                </a:glow>
              </a:effectLst>
            </a:endParaRPr>
          </a:p>
        </p:txBody>
      </p:sp>
    </p:spTree>
    <p:extLst>
      <p:ext uri="{BB962C8B-B14F-4D97-AF65-F5344CB8AC3E}">
        <p14:creationId xmlns:p14="http://schemas.microsoft.com/office/powerpoint/2010/main" val="1112621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F0BDCF-A7FA-4170-A17D-C7B6966A4FB1}">
  <ds:schemaRefs>
    <ds:schemaRef ds:uri="http://schemas.microsoft.com/sharepoint/v3/contenttype/forms"/>
  </ds:schemaRefs>
</ds:datastoreItem>
</file>

<file path=customXml/itemProps3.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998</TotalTime>
  <Words>1302</Words>
  <Application>Microsoft Office PowerPoint</Application>
  <PresentationFormat>Widescreen</PresentationFormat>
  <Paragraphs>143</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Posterama</vt:lpstr>
      <vt:lpstr>Pristina</vt:lpstr>
      <vt:lpstr>Symbol</vt:lpstr>
      <vt:lpstr>Office Theme</vt:lpstr>
      <vt:lpstr>PowerPoint Presentation</vt:lpstr>
      <vt:lpstr>PowerPoint Presentation</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Because He is EL QANNA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69</cp:revision>
  <dcterms:created xsi:type="dcterms:W3CDTF">2020-03-19T13:50:31Z</dcterms:created>
  <dcterms:modified xsi:type="dcterms:W3CDTF">2021-07-16T03:15:29Z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