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3" r:id="rId5"/>
    <p:sldId id="256" r:id="rId6"/>
    <p:sldId id="269" r:id="rId7"/>
    <p:sldId id="283" r:id="rId8"/>
    <p:sldId id="285" r:id="rId9"/>
    <p:sldId id="284" r:id="rId10"/>
    <p:sldId id="286" r:id="rId11"/>
    <p:sldId id="287" r:id="rId12"/>
    <p:sldId id="291" r:id="rId13"/>
    <p:sldId id="292" r:id="rId14"/>
    <p:sldId id="293" r:id="rId15"/>
    <p:sldId id="294" r:id="rId16"/>
    <p:sldId id="338" r:id="rId17"/>
    <p:sldId id="339" r:id="rId18"/>
    <p:sldId id="340" r:id="rId19"/>
    <p:sldId id="329" r:id="rId20"/>
    <p:sldId id="336" r:id="rId21"/>
    <p:sldId id="331" r:id="rId22"/>
    <p:sldId id="333" r:id="rId23"/>
    <p:sldId id="289"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6B66"/>
    <a:srgbClr val="4B847D"/>
    <a:srgbClr val="E1E8EF"/>
    <a:srgbClr val="F8FEFE"/>
    <a:srgbClr val="800000"/>
    <a:srgbClr val="F2F5F8"/>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torage.needpix.com/rsynced_images/growth-615750_1280.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torage.needpix.com/rsynced_images/growth-615750_1280.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0.wallpaperflare.com/preview/273/658/494/sheeps-scattered-on-green-grass-field.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0.wallpaperflare.com/preview/273/658/494/sheeps-scattered-on-green-grass-field.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torage.needpix.com/rsynced_images/growth-615750_1280.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torage.needpix.com/rsynced_images/growth-615750_1280.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torage.needpix.com/rsynced_images/growth-615750_1280.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orage.needpix.com/rsynced_images/growth-615750_1280.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orage.needpix.com/rsynced_images/growth-615750_1280.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torage.needpix.com/rsynced_images/growth-615750_1280.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https://storage.needpix.com/rsynced_images/growth-615750_1280.jpg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15</a:t>
            </a:fld>
            <a:endParaRPr lang="en-US"/>
          </a:p>
        </p:txBody>
      </p:sp>
    </p:spTree>
    <p:extLst>
      <p:ext uri="{BB962C8B-B14F-4D97-AF65-F5344CB8AC3E}">
        <p14:creationId xmlns:p14="http://schemas.microsoft.com/office/powerpoint/2010/main" val="2709928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https://storage.needpix.com/rsynced_images/growth-615750_1280.jpg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20</a:t>
            </a:fld>
            <a:endParaRPr lang="en-US"/>
          </a:p>
        </p:txBody>
      </p:sp>
    </p:spTree>
    <p:extLst>
      <p:ext uri="{BB962C8B-B14F-4D97-AF65-F5344CB8AC3E}">
        <p14:creationId xmlns:p14="http://schemas.microsoft.com/office/powerpoint/2010/main" val="302744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https://c0.wallpaperflare.com/preview/273/658/494/sheeps-scattered-on-green-grass-field.jpg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195709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https://c0.wallpaperflare.com/preview/273/658/494/sheeps-scattered-on-green-grass-field.jpg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5</a:t>
            </a:fld>
            <a:endParaRPr lang="en-US"/>
          </a:p>
        </p:txBody>
      </p:sp>
    </p:spTree>
    <p:extLst>
      <p:ext uri="{BB962C8B-B14F-4D97-AF65-F5344CB8AC3E}">
        <p14:creationId xmlns:p14="http://schemas.microsoft.com/office/powerpoint/2010/main" val="2730629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https://storage.needpix.com/rsynced_images/growth-615750_1280.jpg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1611870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https://storage.needpix.com/rsynced_images/growth-615750_1280.jpg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415496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https://storage.needpix.com/rsynced_images/growth-615750_1280.jpg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3547884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https://storage.needpix.com/rsynced_images/growth-615750_1280.jpg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362565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https://storage.needpix.com/rsynced_images/growth-615750_1280.jpg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3592915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https://storage.needpix.com/rsynced_images/growth-615750_1280.jpg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73413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brick wall&#10;&#10;Description automatically generated">
            <a:extLst>
              <a:ext uri="{FF2B5EF4-FFF2-40B4-BE49-F238E27FC236}">
                <a16:creationId xmlns:a16="http://schemas.microsoft.com/office/drawing/2014/main" id="{358A35B8-D68F-4860-AAA5-BFAFF03117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3D6B66"/>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solidFill>
                  <a:srgbClr val="3D6B66"/>
                </a:solidFill>
                <a:effectLst>
                  <a:glow rad="190500">
                    <a:srgbClr val="E1E8EF"/>
                  </a:glow>
                </a:effectLst>
              </a:defRPr>
            </a:lvl1pPr>
            <a:lvl2pPr>
              <a:defRPr>
                <a:solidFill>
                  <a:srgbClr val="3D6B66"/>
                </a:solidFill>
                <a:effectLst>
                  <a:glow rad="190500">
                    <a:srgbClr val="E1E8EF"/>
                  </a:glow>
                </a:effectLst>
              </a:defRPr>
            </a:lvl2pPr>
            <a:lvl3pPr>
              <a:defRPr>
                <a:solidFill>
                  <a:srgbClr val="3D6B66"/>
                </a:solidFill>
                <a:effectLst>
                  <a:glow rad="190500">
                    <a:srgbClr val="E1E8EF"/>
                  </a:glow>
                </a:effectLst>
              </a:defRPr>
            </a:lvl3pPr>
            <a:lvl4pPr>
              <a:defRPr>
                <a:solidFill>
                  <a:srgbClr val="3D6B66"/>
                </a:solidFill>
                <a:effectLst>
                  <a:glow rad="190500">
                    <a:srgbClr val="E1E8EF"/>
                  </a:glow>
                </a:effectLst>
              </a:defRPr>
            </a:lvl4pPr>
            <a:lvl5pPr>
              <a:defRPr>
                <a:solidFill>
                  <a:srgbClr val="3D6B66"/>
                </a:solidFill>
                <a:effectLst>
                  <a:glow rad="190500">
                    <a:srgbClr val="E1E8EF"/>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building, board, man, water&#10;&#10;Description automatically generated">
            <a:extLst>
              <a:ext uri="{FF2B5EF4-FFF2-40B4-BE49-F238E27FC236}">
                <a16:creationId xmlns:a16="http://schemas.microsoft.com/office/drawing/2014/main" id="{24FAB894-7348-4A90-86EC-DBEF7ACA6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E1E8EF"/>
          </a:solidFill>
          <a:effectLst>
            <a:glow rad="127000">
              <a:srgbClr val="4B847D"/>
            </a:glow>
          </a:effectLst>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9A1854AE-C69E-4629-B58F-17BD6CF3E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50" y="0"/>
            <a:ext cx="90995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19853" cy="4732457"/>
          </a:xfrm>
        </p:spPr>
        <p:txBody>
          <a:bodyPr/>
          <a:lstStyle/>
          <a:p>
            <a:r>
              <a:rPr lang="en-US" dirty="0">
                <a:effectLst>
                  <a:glow rad="101600">
                    <a:schemeClr val="bg1"/>
                  </a:glow>
                </a:effectLst>
              </a:rPr>
              <a:t>“Behold, the days are coming … when I will raise up for David a righteous Branch, </a:t>
            </a:r>
            <a:r>
              <a:rPr lang="en-US" dirty="0">
                <a:effectLst>
                  <a:glow rad="190500">
                    <a:schemeClr val="bg1"/>
                  </a:glow>
                </a:effectLst>
              </a:rPr>
              <a:t>and he shall reign as king and deal wisely, </a:t>
            </a:r>
          </a:p>
        </p:txBody>
      </p:sp>
    </p:spTree>
    <p:extLst>
      <p:ext uri="{BB962C8B-B14F-4D97-AF65-F5344CB8AC3E}">
        <p14:creationId xmlns:p14="http://schemas.microsoft.com/office/powerpoint/2010/main" val="29378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9A1854AE-C69E-4629-B58F-17BD6CF3E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50" y="0"/>
            <a:ext cx="90995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19853" cy="4732457"/>
          </a:xfrm>
        </p:spPr>
        <p:txBody>
          <a:bodyPr/>
          <a:lstStyle/>
          <a:p>
            <a:r>
              <a:rPr lang="en-US" dirty="0">
                <a:effectLst>
                  <a:glow rad="101600">
                    <a:schemeClr val="bg1"/>
                  </a:glow>
                </a:effectLst>
              </a:rPr>
              <a:t>“Behold, the days are coming … when I will raise up for David a righteous Branch, and he shall reign as king and deal wisely, </a:t>
            </a:r>
            <a:r>
              <a:rPr lang="en-US" dirty="0">
                <a:effectLst>
                  <a:glow rad="190500">
                    <a:schemeClr val="bg1"/>
                  </a:glow>
                </a:effectLst>
              </a:rPr>
              <a:t>and shall execute justice and righteousness in the land. </a:t>
            </a:r>
          </a:p>
          <a:p>
            <a:endParaRPr lang="en-US" dirty="0">
              <a:effectLst>
                <a:glow rad="190500">
                  <a:schemeClr val="bg1"/>
                </a:glow>
              </a:effectLst>
            </a:endParaRPr>
          </a:p>
        </p:txBody>
      </p:sp>
    </p:spTree>
    <p:extLst>
      <p:ext uri="{BB962C8B-B14F-4D97-AF65-F5344CB8AC3E}">
        <p14:creationId xmlns:p14="http://schemas.microsoft.com/office/powerpoint/2010/main" val="317301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9A1854AE-C69E-4629-B58F-17BD6CF3E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50" y="0"/>
            <a:ext cx="90995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19853" cy="4732457"/>
          </a:xfrm>
        </p:spPr>
        <p:txBody>
          <a:bodyPr/>
          <a:lstStyle/>
          <a:p>
            <a:r>
              <a:rPr lang="en-US" baseline="30000" dirty="0">
                <a:effectLst>
                  <a:glow rad="190500">
                    <a:schemeClr val="bg1"/>
                  </a:glow>
                </a:effectLst>
              </a:rPr>
              <a:t>6</a:t>
            </a:r>
            <a:r>
              <a:rPr lang="en-US" dirty="0">
                <a:effectLst>
                  <a:glow rad="190500">
                    <a:schemeClr val="bg1"/>
                  </a:glow>
                </a:effectLst>
              </a:rPr>
              <a:t> In his days Judah will be saved </a:t>
            </a:r>
          </a:p>
        </p:txBody>
      </p:sp>
    </p:spTree>
    <p:extLst>
      <p:ext uri="{BB962C8B-B14F-4D97-AF65-F5344CB8AC3E}">
        <p14:creationId xmlns:p14="http://schemas.microsoft.com/office/powerpoint/2010/main" val="2218791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9A1854AE-C69E-4629-B58F-17BD6CF3E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50" y="0"/>
            <a:ext cx="90995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19853" cy="4732457"/>
          </a:xfrm>
        </p:spPr>
        <p:txBody>
          <a:bodyPr/>
          <a:lstStyle/>
          <a:p>
            <a:r>
              <a:rPr lang="en-US" baseline="30000" dirty="0">
                <a:effectLst>
                  <a:glow rad="101600">
                    <a:schemeClr val="bg1"/>
                  </a:glow>
                </a:effectLst>
              </a:rPr>
              <a:t>6</a:t>
            </a:r>
            <a:r>
              <a:rPr lang="en-US" dirty="0">
                <a:effectLst>
                  <a:glow rad="101600">
                    <a:schemeClr val="bg1"/>
                  </a:glow>
                </a:effectLst>
              </a:rPr>
              <a:t> In his days Judah will be saved,</a:t>
            </a:r>
            <a:br>
              <a:rPr lang="en-US" dirty="0">
                <a:effectLst>
                  <a:glow rad="101600">
                    <a:schemeClr val="bg1"/>
                  </a:glow>
                </a:effectLst>
              </a:rPr>
            </a:br>
            <a:r>
              <a:rPr lang="en-US" dirty="0">
                <a:effectLst>
                  <a:glow rad="190500">
                    <a:schemeClr val="bg1"/>
                  </a:glow>
                </a:effectLst>
              </a:rPr>
              <a:t>and Israel will dwell securely. </a:t>
            </a:r>
            <a:br>
              <a:rPr lang="en-US" dirty="0">
                <a:effectLst>
                  <a:glow rad="190500">
                    <a:schemeClr val="bg1"/>
                  </a:glow>
                </a:effectLst>
              </a:rPr>
            </a:br>
            <a:endParaRPr lang="en-US" dirty="0">
              <a:effectLst>
                <a:glow rad="190500">
                  <a:schemeClr val="bg1"/>
                </a:glow>
              </a:effectLst>
            </a:endParaRPr>
          </a:p>
        </p:txBody>
      </p:sp>
    </p:spTree>
    <p:extLst>
      <p:ext uri="{BB962C8B-B14F-4D97-AF65-F5344CB8AC3E}">
        <p14:creationId xmlns:p14="http://schemas.microsoft.com/office/powerpoint/2010/main" val="4266967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9A1854AE-C69E-4629-B58F-17BD6CF3E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50" y="0"/>
            <a:ext cx="90995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19853" cy="4732457"/>
          </a:xfrm>
        </p:spPr>
        <p:txBody>
          <a:bodyPr/>
          <a:lstStyle/>
          <a:p>
            <a:r>
              <a:rPr lang="en-US" baseline="30000" dirty="0">
                <a:effectLst>
                  <a:glow rad="101600">
                    <a:schemeClr val="bg1"/>
                  </a:glow>
                </a:effectLst>
              </a:rPr>
              <a:t>6</a:t>
            </a:r>
            <a:r>
              <a:rPr lang="en-US" dirty="0">
                <a:effectLst>
                  <a:glow rad="101600">
                    <a:schemeClr val="bg1"/>
                  </a:glow>
                </a:effectLst>
              </a:rPr>
              <a:t> In his days Judah will be saved,</a:t>
            </a:r>
            <a:br>
              <a:rPr lang="en-US" dirty="0">
                <a:effectLst>
                  <a:glow rad="101600">
                    <a:schemeClr val="bg1"/>
                  </a:glow>
                </a:effectLst>
              </a:rPr>
            </a:br>
            <a:r>
              <a:rPr lang="en-US" dirty="0">
                <a:effectLst>
                  <a:glow rad="101600">
                    <a:schemeClr val="bg1"/>
                  </a:glow>
                </a:effectLst>
              </a:rPr>
              <a:t>and Israel will dwell securely. </a:t>
            </a:r>
            <a:br>
              <a:rPr lang="en-US" dirty="0">
                <a:effectLst>
                  <a:glow rad="190500">
                    <a:schemeClr val="bg1"/>
                  </a:glow>
                </a:effectLst>
              </a:rPr>
            </a:br>
            <a:r>
              <a:rPr lang="en-US" dirty="0">
                <a:effectLst>
                  <a:glow rad="228600">
                    <a:schemeClr val="bg1"/>
                  </a:glow>
                </a:effectLst>
              </a:rPr>
              <a:t>And this is the name by which he will be called:</a:t>
            </a:r>
            <a:endParaRPr lang="en-US" dirty="0">
              <a:effectLst>
                <a:glow rad="190500">
                  <a:schemeClr val="bg1"/>
                </a:glow>
              </a:effectLst>
            </a:endParaRPr>
          </a:p>
        </p:txBody>
      </p:sp>
    </p:spTree>
    <p:extLst>
      <p:ext uri="{BB962C8B-B14F-4D97-AF65-F5344CB8AC3E}">
        <p14:creationId xmlns:p14="http://schemas.microsoft.com/office/powerpoint/2010/main" val="3259964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9A1854AE-C69E-4629-B58F-17BD6CF3E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50" y="0"/>
            <a:ext cx="90995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19853" cy="4732457"/>
          </a:xfrm>
        </p:spPr>
        <p:txBody>
          <a:bodyPr/>
          <a:lstStyle/>
          <a:p>
            <a:r>
              <a:rPr lang="en-US" baseline="30000" dirty="0">
                <a:effectLst>
                  <a:glow rad="101600">
                    <a:schemeClr val="bg1"/>
                  </a:glow>
                </a:effectLst>
              </a:rPr>
              <a:t>6</a:t>
            </a:r>
            <a:r>
              <a:rPr lang="en-US" dirty="0">
                <a:effectLst>
                  <a:glow rad="101600">
                    <a:schemeClr val="bg1"/>
                  </a:glow>
                </a:effectLst>
              </a:rPr>
              <a:t> In his days Judah will be saved,</a:t>
            </a:r>
            <a:br>
              <a:rPr lang="en-US" dirty="0">
                <a:effectLst>
                  <a:glow rad="101600">
                    <a:schemeClr val="bg1"/>
                  </a:glow>
                </a:effectLst>
              </a:rPr>
            </a:br>
            <a:r>
              <a:rPr lang="en-US" dirty="0">
                <a:effectLst>
                  <a:glow rad="101600">
                    <a:schemeClr val="bg1"/>
                  </a:glow>
                </a:effectLst>
              </a:rPr>
              <a:t>and Israel will dwell securely. </a:t>
            </a:r>
            <a:br>
              <a:rPr lang="en-US" dirty="0">
                <a:effectLst>
                  <a:glow rad="190500">
                    <a:schemeClr val="bg1"/>
                  </a:glow>
                </a:effectLst>
              </a:rPr>
            </a:br>
            <a:r>
              <a:rPr lang="en-US" dirty="0">
                <a:effectLst>
                  <a:glow rad="228600">
                    <a:schemeClr val="bg1"/>
                  </a:glow>
                </a:effectLst>
              </a:rPr>
              <a:t>And this is the name by which he will be called: </a:t>
            </a:r>
            <a:r>
              <a:rPr lang="en-US" dirty="0">
                <a:solidFill>
                  <a:schemeClr val="bg1"/>
                </a:solidFill>
                <a:effectLst>
                  <a:glow rad="228600">
                    <a:srgbClr val="3D6B66"/>
                  </a:glow>
                </a:effectLst>
              </a:rPr>
              <a:t>'The LORD is our righteousness.'”</a:t>
            </a:r>
          </a:p>
          <a:p>
            <a:r>
              <a:rPr lang="en-US" dirty="0">
                <a:effectLst>
                  <a:glow rad="190500">
                    <a:schemeClr val="bg1"/>
                  </a:glow>
                </a:effectLst>
              </a:rPr>
              <a:t> </a:t>
            </a:r>
          </a:p>
        </p:txBody>
      </p:sp>
    </p:spTree>
    <p:extLst>
      <p:ext uri="{BB962C8B-B14F-4D97-AF65-F5344CB8AC3E}">
        <p14:creationId xmlns:p14="http://schemas.microsoft.com/office/powerpoint/2010/main" val="1687684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8EDA9-A022-482B-B373-1E6A8F7AE097}"/>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endParaRPr lang="en-US" sz="5200" dirty="0"/>
          </a:p>
        </p:txBody>
      </p:sp>
      <p:sp>
        <p:nvSpPr>
          <p:cNvPr id="3" name="Content Placeholder 2">
            <a:extLst>
              <a:ext uri="{FF2B5EF4-FFF2-40B4-BE49-F238E27FC236}">
                <a16:creationId xmlns:a16="http://schemas.microsoft.com/office/drawing/2014/main" id="{E643F04A-5ACF-4AAA-B8B9-270767533E52}"/>
              </a:ext>
            </a:extLst>
          </p:cNvPr>
          <p:cNvSpPr>
            <a:spLocks noGrp="1"/>
          </p:cNvSpPr>
          <p:nvPr>
            <p:ph idx="1"/>
          </p:nvPr>
        </p:nvSpPr>
        <p:spPr/>
        <p:txBody>
          <a:bodyPr/>
          <a:lstStyle/>
          <a:p>
            <a:r>
              <a:rPr lang="en-US" dirty="0">
                <a:effectLst>
                  <a:glow rad="127000">
                    <a:schemeClr val="bg1"/>
                  </a:glow>
                </a:effectLst>
              </a:rPr>
              <a:t>For our sake he (God) made him (Jesus) to be sin who knew no sin, so that in him we might become the righteousness of God. </a:t>
            </a:r>
            <a:r>
              <a:rPr lang="en-US" baseline="30000" dirty="0">
                <a:effectLst>
                  <a:glow rad="127000">
                    <a:schemeClr val="bg1"/>
                  </a:glow>
                </a:effectLst>
              </a:rPr>
              <a:t>2Corinthians 5:21</a:t>
            </a:r>
          </a:p>
          <a:p>
            <a:endParaRPr lang="en-US" dirty="0">
              <a:effectLst>
                <a:glow rad="127000">
                  <a:schemeClr val="bg1"/>
                </a:glow>
              </a:effectLst>
            </a:endParaRPr>
          </a:p>
        </p:txBody>
      </p:sp>
      <p:pic>
        <p:nvPicPr>
          <p:cNvPr id="7" name="Picture 6" descr="A hand holding an object in her hand&#10;&#10;Description automatically generated">
            <a:extLst>
              <a:ext uri="{FF2B5EF4-FFF2-40B4-BE49-F238E27FC236}">
                <a16:creationId xmlns:a16="http://schemas.microsoft.com/office/drawing/2014/main" id="{5788E143-0390-4DBE-BBF8-16AB87C88A0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tretch>
            <a:fillRect/>
          </a:stretch>
        </p:blipFill>
        <p:spPr>
          <a:xfrm>
            <a:off x="303891" y="3102204"/>
            <a:ext cx="3267531" cy="3200847"/>
          </a:xfrm>
          <a:prstGeom prst="rect">
            <a:avLst/>
          </a:prstGeom>
        </p:spPr>
      </p:pic>
    </p:spTree>
    <p:extLst>
      <p:ext uri="{BB962C8B-B14F-4D97-AF65-F5344CB8AC3E}">
        <p14:creationId xmlns:p14="http://schemas.microsoft.com/office/powerpoint/2010/main" val="1547058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uilding, standing, holding, man&#10;&#10;Description automatically generated">
            <a:extLst>
              <a:ext uri="{FF2B5EF4-FFF2-40B4-BE49-F238E27FC236}">
                <a16:creationId xmlns:a16="http://schemas.microsoft.com/office/drawing/2014/main" id="{3C9A2C95-A0D8-411C-B419-8222413E5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6255" y="2590800"/>
            <a:ext cx="4783261" cy="6858000"/>
          </a:xfrm>
          <a:prstGeom prst="rect">
            <a:avLst/>
          </a:prstGeom>
        </p:spPr>
      </p:pic>
      <p:sp>
        <p:nvSpPr>
          <p:cNvPr id="2" name="Title 1">
            <a:extLst>
              <a:ext uri="{FF2B5EF4-FFF2-40B4-BE49-F238E27FC236}">
                <a16:creationId xmlns:a16="http://schemas.microsoft.com/office/drawing/2014/main" id="{BBD8EDA9-A022-482B-B373-1E6A8F7AE097}"/>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endParaRPr lang="en-US" sz="5200" dirty="0"/>
          </a:p>
        </p:txBody>
      </p:sp>
      <p:sp>
        <p:nvSpPr>
          <p:cNvPr id="3" name="Content Placeholder 2">
            <a:extLst>
              <a:ext uri="{FF2B5EF4-FFF2-40B4-BE49-F238E27FC236}">
                <a16:creationId xmlns:a16="http://schemas.microsoft.com/office/drawing/2014/main" id="{E643F04A-5ACF-4AAA-B8B9-270767533E52}"/>
              </a:ext>
            </a:extLst>
          </p:cNvPr>
          <p:cNvSpPr>
            <a:spLocks noGrp="1"/>
          </p:cNvSpPr>
          <p:nvPr>
            <p:ph idx="1"/>
          </p:nvPr>
        </p:nvSpPr>
        <p:spPr/>
        <p:txBody>
          <a:bodyPr/>
          <a:lstStyle/>
          <a:p>
            <a:r>
              <a:rPr lang="en-US" dirty="0">
                <a:effectLst>
                  <a:glow rad="127000">
                    <a:schemeClr val="bg1"/>
                  </a:glow>
                </a:effectLst>
              </a:rPr>
              <a:t>For our sake he (God) made him (Jesus) to be sin who knew no sin, so that in him we might become the righteousness of God. </a:t>
            </a:r>
            <a:r>
              <a:rPr lang="en-US" baseline="30000" dirty="0">
                <a:effectLst>
                  <a:glow rad="127000">
                    <a:schemeClr val="bg1"/>
                  </a:glow>
                </a:effectLst>
              </a:rPr>
              <a:t>2Corinthians 5:21</a:t>
            </a:r>
          </a:p>
          <a:p>
            <a:endParaRPr lang="en-US" dirty="0">
              <a:effectLst>
                <a:glow rad="127000">
                  <a:schemeClr val="bg1"/>
                </a:glow>
              </a:effectLst>
            </a:endParaRPr>
          </a:p>
        </p:txBody>
      </p:sp>
      <p:pic>
        <p:nvPicPr>
          <p:cNvPr id="7" name="Picture 6" descr="A hand holding an object in her hand&#10;&#10;Description automatically generated">
            <a:extLst>
              <a:ext uri="{FF2B5EF4-FFF2-40B4-BE49-F238E27FC236}">
                <a16:creationId xmlns:a16="http://schemas.microsoft.com/office/drawing/2014/main" id="{5788E143-0390-4DBE-BBF8-16AB87C88A0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303891" y="3102204"/>
            <a:ext cx="3267531" cy="3200847"/>
          </a:xfrm>
          <a:prstGeom prst="rect">
            <a:avLst/>
          </a:prstGeom>
        </p:spPr>
      </p:pic>
    </p:spTree>
    <p:extLst>
      <p:ext uri="{BB962C8B-B14F-4D97-AF65-F5344CB8AC3E}">
        <p14:creationId xmlns:p14="http://schemas.microsoft.com/office/powerpoint/2010/main" val="1345328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uilding, standing, holding, man&#10;&#10;Description automatically generated">
            <a:extLst>
              <a:ext uri="{FF2B5EF4-FFF2-40B4-BE49-F238E27FC236}">
                <a16:creationId xmlns:a16="http://schemas.microsoft.com/office/drawing/2014/main" id="{3C9A2C95-A0D8-411C-B419-8222413E5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6255" y="2590800"/>
            <a:ext cx="4783261" cy="6858000"/>
          </a:xfrm>
          <a:prstGeom prst="rect">
            <a:avLst/>
          </a:prstGeom>
        </p:spPr>
      </p:pic>
      <p:sp>
        <p:nvSpPr>
          <p:cNvPr id="2" name="Title 1">
            <a:extLst>
              <a:ext uri="{FF2B5EF4-FFF2-40B4-BE49-F238E27FC236}">
                <a16:creationId xmlns:a16="http://schemas.microsoft.com/office/drawing/2014/main" id="{BBD8EDA9-A022-482B-B373-1E6A8F7AE097}"/>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endParaRPr lang="en-US" sz="5200" dirty="0"/>
          </a:p>
        </p:txBody>
      </p:sp>
      <p:sp>
        <p:nvSpPr>
          <p:cNvPr id="3" name="Content Placeholder 2">
            <a:extLst>
              <a:ext uri="{FF2B5EF4-FFF2-40B4-BE49-F238E27FC236}">
                <a16:creationId xmlns:a16="http://schemas.microsoft.com/office/drawing/2014/main" id="{E643F04A-5ACF-4AAA-B8B9-270767533E52}"/>
              </a:ext>
            </a:extLst>
          </p:cNvPr>
          <p:cNvSpPr>
            <a:spLocks noGrp="1"/>
          </p:cNvSpPr>
          <p:nvPr>
            <p:ph idx="1"/>
          </p:nvPr>
        </p:nvSpPr>
        <p:spPr/>
        <p:txBody>
          <a:bodyPr/>
          <a:lstStyle/>
          <a:p>
            <a:r>
              <a:rPr lang="en-US" dirty="0">
                <a:effectLst>
                  <a:glow rad="127000">
                    <a:schemeClr val="bg1"/>
                  </a:glow>
                </a:effectLst>
              </a:rPr>
              <a:t>For our sake he (God) made him (Jesus) to be sin who knew no sin, so that in him we might become the righteousness of God. </a:t>
            </a:r>
            <a:r>
              <a:rPr lang="en-US" baseline="30000" dirty="0">
                <a:effectLst>
                  <a:glow rad="127000">
                    <a:schemeClr val="bg1"/>
                  </a:glow>
                </a:effectLst>
              </a:rPr>
              <a:t>2Corinthians 5:21</a:t>
            </a:r>
            <a:endParaRPr lang="en-US" dirty="0">
              <a:effectLst/>
            </a:endParaRPr>
          </a:p>
          <a:p>
            <a:endParaRPr lang="en-US" dirty="0"/>
          </a:p>
        </p:txBody>
      </p:sp>
      <p:sp>
        <p:nvSpPr>
          <p:cNvPr id="4" name="Arrow: Right 3">
            <a:extLst>
              <a:ext uri="{FF2B5EF4-FFF2-40B4-BE49-F238E27FC236}">
                <a16:creationId xmlns:a16="http://schemas.microsoft.com/office/drawing/2014/main" id="{FCD89C3B-2204-4C78-9BBD-9D475A52455F}"/>
              </a:ext>
            </a:extLst>
          </p:cNvPr>
          <p:cNvSpPr/>
          <p:nvPr/>
        </p:nvSpPr>
        <p:spPr>
          <a:xfrm>
            <a:off x="2320724" y="3037848"/>
            <a:ext cx="6836229" cy="1545772"/>
          </a:xfrm>
          <a:prstGeom prst="rightArrow">
            <a:avLst/>
          </a:prstGeom>
          <a:solidFill>
            <a:schemeClr val="tx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Arial Black" panose="020B0A04020102020204" pitchFamily="34" charset="0"/>
              </a:rPr>
              <a:t>SIN</a:t>
            </a:r>
          </a:p>
        </p:txBody>
      </p:sp>
      <p:pic>
        <p:nvPicPr>
          <p:cNvPr id="7" name="Picture 6" descr="A hand holding an object in her hand&#10;&#10;Description automatically generated">
            <a:extLst>
              <a:ext uri="{FF2B5EF4-FFF2-40B4-BE49-F238E27FC236}">
                <a16:creationId xmlns:a16="http://schemas.microsoft.com/office/drawing/2014/main" id="{5788E143-0390-4DBE-BBF8-16AB87C88A0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303891" y="3102204"/>
            <a:ext cx="3267531" cy="3200847"/>
          </a:xfrm>
          <a:prstGeom prst="rect">
            <a:avLst/>
          </a:prstGeom>
        </p:spPr>
      </p:pic>
    </p:spTree>
    <p:extLst>
      <p:ext uri="{BB962C8B-B14F-4D97-AF65-F5344CB8AC3E}">
        <p14:creationId xmlns:p14="http://schemas.microsoft.com/office/powerpoint/2010/main" val="4156793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E5F4BED4-1065-40CC-AB75-C3E442FF5394}"/>
              </a:ext>
            </a:extLst>
          </p:cNvPr>
          <p:cNvSpPr/>
          <p:nvPr/>
        </p:nvSpPr>
        <p:spPr>
          <a:xfrm rot="10800000">
            <a:off x="3404858" y="4374295"/>
            <a:ext cx="6836229" cy="1545772"/>
          </a:xfrm>
          <a:prstGeom prst="rightArrow">
            <a:avLst/>
          </a:prstGeom>
          <a:solidFill>
            <a:srgbClr val="C00000"/>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chemeClr val="bg1"/>
              </a:solidFill>
              <a:latin typeface="Arial Black" panose="020B0A04020102020204" pitchFamily="34" charset="0"/>
            </a:endParaRPr>
          </a:p>
        </p:txBody>
      </p:sp>
      <p:pic>
        <p:nvPicPr>
          <p:cNvPr id="9" name="Picture 8" descr="A picture containing building, standing, holding, man&#10;&#10;Description automatically generated">
            <a:extLst>
              <a:ext uri="{FF2B5EF4-FFF2-40B4-BE49-F238E27FC236}">
                <a16:creationId xmlns:a16="http://schemas.microsoft.com/office/drawing/2014/main" id="{3C9A2C95-A0D8-411C-B419-8222413E5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6255" y="2590800"/>
            <a:ext cx="4783261" cy="6858000"/>
          </a:xfrm>
          <a:prstGeom prst="rect">
            <a:avLst/>
          </a:prstGeom>
        </p:spPr>
      </p:pic>
      <p:sp>
        <p:nvSpPr>
          <p:cNvPr id="2" name="Title 1">
            <a:extLst>
              <a:ext uri="{FF2B5EF4-FFF2-40B4-BE49-F238E27FC236}">
                <a16:creationId xmlns:a16="http://schemas.microsoft.com/office/drawing/2014/main" id="{BBD8EDA9-A022-482B-B373-1E6A8F7AE097}"/>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endParaRPr lang="en-US" sz="5200" dirty="0"/>
          </a:p>
        </p:txBody>
      </p:sp>
      <p:sp>
        <p:nvSpPr>
          <p:cNvPr id="3" name="Content Placeholder 2">
            <a:extLst>
              <a:ext uri="{FF2B5EF4-FFF2-40B4-BE49-F238E27FC236}">
                <a16:creationId xmlns:a16="http://schemas.microsoft.com/office/drawing/2014/main" id="{E643F04A-5ACF-4AAA-B8B9-270767533E52}"/>
              </a:ext>
            </a:extLst>
          </p:cNvPr>
          <p:cNvSpPr>
            <a:spLocks noGrp="1"/>
          </p:cNvSpPr>
          <p:nvPr>
            <p:ph idx="1"/>
          </p:nvPr>
        </p:nvSpPr>
        <p:spPr/>
        <p:txBody>
          <a:bodyPr/>
          <a:lstStyle/>
          <a:p>
            <a:r>
              <a:rPr lang="en-US" dirty="0">
                <a:effectLst>
                  <a:glow rad="127000">
                    <a:schemeClr val="bg1"/>
                  </a:glow>
                </a:effectLst>
              </a:rPr>
              <a:t>For our sake he (God) made him (Jesus) to be sin who knew no sin, so that in him we might become the righteousness of God. </a:t>
            </a:r>
            <a:r>
              <a:rPr lang="en-US" baseline="30000" dirty="0">
                <a:effectLst>
                  <a:glow rad="127000">
                    <a:schemeClr val="bg1"/>
                  </a:glow>
                </a:effectLst>
              </a:rPr>
              <a:t>2Corinthians 5:21</a:t>
            </a:r>
            <a:endParaRPr lang="en-US" dirty="0">
              <a:effectLst/>
            </a:endParaRPr>
          </a:p>
        </p:txBody>
      </p:sp>
      <p:sp>
        <p:nvSpPr>
          <p:cNvPr id="4" name="Arrow: Right 3">
            <a:extLst>
              <a:ext uri="{FF2B5EF4-FFF2-40B4-BE49-F238E27FC236}">
                <a16:creationId xmlns:a16="http://schemas.microsoft.com/office/drawing/2014/main" id="{FCD89C3B-2204-4C78-9BBD-9D475A52455F}"/>
              </a:ext>
            </a:extLst>
          </p:cNvPr>
          <p:cNvSpPr/>
          <p:nvPr/>
        </p:nvSpPr>
        <p:spPr>
          <a:xfrm>
            <a:off x="2320724" y="3037848"/>
            <a:ext cx="6836229" cy="1545772"/>
          </a:xfrm>
          <a:prstGeom prst="rightArrow">
            <a:avLst/>
          </a:prstGeom>
          <a:solidFill>
            <a:schemeClr val="tx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Arial Black" panose="020B0A04020102020204" pitchFamily="34" charset="0"/>
              </a:rPr>
              <a:t>SIN</a:t>
            </a:r>
          </a:p>
        </p:txBody>
      </p:sp>
      <p:pic>
        <p:nvPicPr>
          <p:cNvPr id="7" name="Picture 6" descr="A hand holding an object in her hand&#10;&#10;Description automatically generated">
            <a:extLst>
              <a:ext uri="{FF2B5EF4-FFF2-40B4-BE49-F238E27FC236}">
                <a16:creationId xmlns:a16="http://schemas.microsoft.com/office/drawing/2014/main" id="{5788E143-0390-4DBE-BBF8-16AB87C88A0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303891" y="3102204"/>
            <a:ext cx="3267531" cy="3200847"/>
          </a:xfrm>
          <a:prstGeom prst="rect">
            <a:avLst/>
          </a:prstGeom>
        </p:spPr>
      </p:pic>
      <p:sp>
        <p:nvSpPr>
          <p:cNvPr id="5" name="TextBox 4">
            <a:extLst>
              <a:ext uri="{FF2B5EF4-FFF2-40B4-BE49-F238E27FC236}">
                <a16:creationId xmlns:a16="http://schemas.microsoft.com/office/drawing/2014/main" id="{409C8F04-AE20-4899-A06E-6BA3AF75F0FC}"/>
              </a:ext>
            </a:extLst>
          </p:cNvPr>
          <p:cNvSpPr txBox="1"/>
          <p:nvPr/>
        </p:nvSpPr>
        <p:spPr>
          <a:xfrm>
            <a:off x="3951514" y="4778829"/>
            <a:ext cx="5878286"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rPr>
              <a:t>RIGHTEOUSNESS</a:t>
            </a:r>
          </a:p>
        </p:txBody>
      </p:sp>
    </p:spTree>
    <p:extLst>
      <p:ext uri="{BB962C8B-B14F-4D97-AF65-F5344CB8AC3E}">
        <p14:creationId xmlns:p14="http://schemas.microsoft.com/office/powerpoint/2010/main" val="522972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3D6B6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3D6B6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3D6B66"/>
                </a:solidFill>
                <a:effectLst>
                  <a:glow rad="127000">
                    <a:schemeClr val="bg1"/>
                  </a:glow>
                </a:effectLst>
                <a:latin typeface="Pristina" panose="03060402040406080204" pitchFamily="66" charset="0"/>
              </a:rPr>
              <a:t>Psalm 39:7</a:t>
            </a:r>
          </a:p>
        </p:txBody>
      </p:sp>
      <p:pic>
        <p:nvPicPr>
          <p:cNvPr id="9" name="Picture 8" descr="A close up of a logo&#10;&#10;Description automatically generated">
            <a:extLst>
              <a:ext uri="{FF2B5EF4-FFF2-40B4-BE49-F238E27FC236}">
                <a16:creationId xmlns:a16="http://schemas.microsoft.com/office/drawing/2014/main" id="{6B9A1EEA-A521-455F-8702-15C872841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898841"/>
            <a:ext cx="5533293" cy="2295221"/>
          </a:xfrm>
          <a:prstGeom prst="rect">
            <a:avLst/>
          </a:prstGeom>
          <a:effectLst>
            <a:glow rad="127000">
              <a:schemeClr val="bg1"/>
            </a:glow>
          </a:effectLst>
        </p:spPr>
      </p:pic>
      <p:pic>
        <p:nvPicPr>
          <p:cNvPr id="3" name="Picture 2" descr="A picture containing plate, sign, food&#10;&#10;Description automatically generated">
            <a:extLst>
              <a:ext uri="{FF2B5EF4-FFF2-40B4-BE49-F238E27FC236}">
                <a16:creationId xmlns:a16="http://schemas.microsoft.com/office/drawing/2014/main" id="{E1053C38-126A-47A9-AE39-3FC23FB7528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6000"/>
                    </a14:imgEffect>
                  </a14:imgLayer>
                </a14:imgProps>
              </a:ext>
              <a:ext uri="{28A0092B-C50C-407E-A947-70E740481C1C}">
                <a14:useLocalDpi xmlns:a14="http://schemas.microsoft.com/office/drawing/2010/main" val="0"/>
              </a:ext>
            </a:extLst>
          </a:blip>
          <a:stretch>
            <a:fillRect/>
          </a:stretch>
        </p:blipFill>
        <p:spPr>
          <a:xfrm>
            <a:off x="3305906" y="1898841"/>
            <a:ext cx="5533293" cy="2295221"/>
          </a:xfrm>
          <a:prstGeom prst="rect">
            <a:avLst/>
          </a:prstGeom>
        </p:spPr>
      </p:pic>
    </p:spTree>
    <p:extLst>
      <p:ext uri="{BB962C8B-B14F-4D97-AF65-F5344CB8AC3E}">
        <p14:creationId xmlns:p14="http://schemas.microsoft.com/office/powerpoint/2010/main" val="3827513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776D1D85-777B-42F8-B29A-274E7F5FC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50" y="0"/>
            <a:ext cx="90995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388563" cy="4732458"/>
          </a:xfrm>
        </p:spPr>
        <p:txBody>
          <a:bodyPr/>
          <a:lstStyle/>
          <a:p>
            <a:pPr algn="ctr"/>
            <a:r>
              <a:rPr lang="en-US" dirty="0">
                <a:effectLst>
                  <a:glow rad="190500">
                    <a:schemeClr val="bg1"/>
                  </a:glow>
                </a:effectLst>
              </a:rPr>
              <a:t>“The Lord Is Our Righteousness”</a:t>
            </a:r>
            <a:br>
              <a:rPr lang="en-US" dirty="0">
                <a:effectLst>
                  <a:glow rad="190500">
                    <a:schemeClr val="bg1"/>
                  </a:glow>
                </a:effectLst>
              </a:rPr>
            </a:br>
            <a:r>
              <a:rPr lang="en-US" sz="3200" dirty="0">
                <a:effectLst>
                  <a:glow rad="190500">
                    <a:schemeClr val="bg1"/>
                  </a:glow>
                </a:effectLst>
              </a:rPr>
              <a:t>Jeremiah 23:6</a:t>
            </a:r>
            <a:endParaRPr lang="en-US" dirty="0">
              <a:effectLst>
                <a:glow rad="190500">
                  <a:schemeClr val="bg1"/>
                </a:glow>
              </a:effectLst>
            </a:endParaRPr>
          </a:p>
        </p:txBody>
      </p:sp>
    </p:spTree>
    <p:extLst>
      <p:ext uri="{BB962C8B-B14F-4D97-AF65-F5344CB8AC3E}">
        <p14:creationId xmlns:p14="http://schemas.microsoft.com/office/powerpoint/2010/main" val="3003599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3D6B6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3D6B6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3D6B66"/>
                </a:solidFill>
                <a:effectLst>
                  <a:glow rad="127000">
                    <a:schemeClr val="bg1"/>
                  </a:glow>
                </a:effectLst>
                <a:latin typeface="Pristina" panose="03060402040406080204" pitchFamily="66" charset="0"/>
              </a:rPr>
              <a:t>Psalm 39:7</a:t>
            </a:r>
          </a:p>
        </p:txBody>
      </p:sp>
      <p:pic>
        <p:nvPicPr>
          <p:cNvPr id="9" name="Picture 8" descr="A close up of a logo&#10;&#10;Description automatically generated">
            <a:extLst>
              <a:ext uri="{FF2B5EF4-FFF2-40B4-BE49-F238E27FC236}">
                <a16:creationId xmlns:a16="http://schemas.microsoft.com/office/drawing/2014/main" id="{6B9A1EEA-A521-455F-8702-15C872841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898841"/>
            <a:ext cx="5533293" cy="2295221"/>
          </a:xfrm>
          <a:prstGeom prst="rect">
            <a:avLst/>
          </a:prstGeom>
          <a:effectLst>
            <a:glow rad="127000">
              <a:schemeClr val="bg1"/>
            </a:glow>
          </a:effectLst>
        </p:spPr>
      </p:pic>
      <p:pic>
        <p:nvPicPr>
          <p:cNvPr id="3" name="Picture 2" descr="A picture containing plate, sign, food&#10;&#10;Description automatically generated">
            <a:extLst>
              <a:ext uri="{FF2B5EF4-FFF2-40B4-BE49-F238E27FC236}">
                <a16:creationId xmlns:a16="http://schemas.microsoft.com/office/drawing/2014/main" id="{E1053C38-126A-47A9-AE39-3FC23FB7528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6000"/>
                    </a14:imgEffect>
                  </a14:imgLayer>
                </a14:imgProps>
              </a:ext>
              <a:ext uri="{28A0092B-C50C-407E-A947-70E740481C1C}">
                <a14:useLocalDpi xmlns:a14="http://schemas.microsoft.com/office/drawing/2010/main" val="0"/>
              </a:ext>
            </a:extLst>
          </a:blip>
          <a:stretch>
            <a:fillRect/>
          </a:stretch>
        </p:blipFill>
        <p:spPr>
          <a:xfrm>
            <a:off x="3305906" y="1898841"/>
            <a:ext cx="5533293" cy="2295221"/>
          </a:xfrm>
          <a:prstGeom prst="rect">
            <a:avLst/>
          </a:prstGeom>
        </p:spPr>
      </p:pic>
    </p:spTree>
    <p:extLst>
      <p:ext uri="{BB962C8B-B14F-4D97-AF65-F5344CB8AC3E}">
        <p14:creationId xmlns:p14="http://schemas.microsoft.com/office/powerpoint/2010/main" val="3695177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“The Lord Is Our Righteousness”</a:t>
            </a:r>
            <a:br>
              <a:rPr lang="en-US" dirty="0">
                <a:effectLst>
                  <a:glow rad="190500">
                    <a:schemeClr val="bg1"/>
                  </a:glow>
                </a:effectLst>
              </a:rPr>
            </a:br>
            <a:r>
              <a:rPr lang="en-US" sz="3200" dirty="0">
                <a:effectLst>
                  <a:glow rad="190500">
                    <a:schemeClr val="bg1"/>
                  </a:glow>
                </a:effectLst>
              </a:rPr>
              <a:t>Jeremiah 23:6</a:t>
            </a:r>
            <a:endParaRPr lang="en-US" dirty="0">
              <a:effectLst>
                <a:glow rad="190500">
                  <a:schemeClr val="bg1"/>
                </a:glow>
              </a:effectLst>
            </a:endParaRPr>
          </a:p>
        </p:txBody>
      </p:sp>
    </p:spTree>
    <p:extLst>
      <p:ext uri="{BB962C8B-B14F-4D97-AF65-F5344CB8AC3E}">
        <p14:creationId xmlns:p14="http://schemas.microsoft.com/office/powerpoint/2010/main" val="423201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erd of sheep grazing on a lush green field&#10;&#10;Description automatically generated">
            <a:extLst>
              <a:ext uri="{FF2B5EF4-FFF2-40B4-BE49-F238E27FC236}">
                <a16:creationId xmlns:a16="http://schemas.microsoft.com/office/drawing/2014/main" id="{795A085C-0263-4F74-87C4-02C4C24AC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5475"/>
            <a:ext cx="12239817" cy="9173475"/>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“destroy or scatter”</a:t>
            </a:r>
          </a:p>
        </p:txBody>
      </p:sp>
    </p:spTree>
    <p:extLst>
      <p:ext uri="{BB962C8B-B14F-4D97-AF65-F5344CB8AC3E}">
        <p14:creationId xmlns:p14="http://schemas.microsoft.com/office/powerpoint/2010/main" val="650119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erd of sheep grazing on a lush green field&#10;&#10;Description automatically generated">
            <a:extLst>
              <a:ext uri="{FF2B5EF4-FFF2-40B4-BE49-F238E27FC236}">
                <a16:creationId xmlns:a16="http://schemas.microsoft.com/office/drawing/2014/main" id="{795A085C-0263-4F74-87C4-02C4C24AC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5475"/>
            <a:ext cx="12239817" cy="9173475"/>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“evil deeds”</a:t>
            </a:r>
          </a:p>
        </p:txBody>
      </p:sp>
    </p:spTree>
    <p:extLst>
      <p:ext uri="{BB962C8B-B14F-4D97-AF65-F5344CB8AC3E}">
        <p14:creationId xmlns:p14="http://schemas.microsoft.com/office/powerpoint/2010/main" val="3481566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wall&#10;&#10;Description automatically generated">
            <a:extLst>
              <a:ext uri="{FF2B5EF4-FFF2-40B4-BE49-F238E27FC236}">
                <a16:creationId xmlns:a16="http://schemas.microsoft.com/office/drawing/2014/main" id="{993D9404-A462-41FA-BA33-4930D747A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085"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“gather the remnant of my flock”</a:t>
            </a:r>
          </a:p>
        </p:txBody>
      </p:sp>
    </p:spTree>
    <p:extLst>
      <p:ext uri="{BB962C8B-B14F-4D97-AF65-F5344CB8AC3E}">
        <p14:creationId xmlns:p14="http://schemas.microsoft.com/office/powerpoint/2010/main" val="3468066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wall&#10;&#10;Description automatically generated">
            <a:extLst>
              <a:ext uri="{FF2B5EF4-FFF2-40B4-BE49-F238E27FC236}">
                <a16:creationId xmlns:a16="http://schemas.microsoft.com/office/drawing/2014/main" id="{993D9404-A462-41FA-BA33-4930D747A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085"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“gather the remnant of my flock”</a:t>
            </a:r>
          </a:p>
          <a:p>
            <a:pPr algn="ctr"/>
            <a:r>
              <a:rPr lang="en-US" dirty="0">
                <a:effectLst>
                  <a:glow rad="190500">
                    <a:schemeClr val="bg1"/>
                  </a:glow>
                </a:effectLst>
              </a:rPr>
              <a:t>“bring them back to their fold”  </a:t>
            </a:r>
            <a:br>
              <a:rPr lang="en-US" dirty="0">
                <a:effectLst>
                  <a:glow rad="190500">
                    <a:schemeClr val="bg1"/>
                  </a:glow>
                </a:effectLst>
              </a:rPr>
            </a:br>
            <a:endParaRPr lang="en-US" dirty="0">
              <a:effectLst>
                <a:glow rad="190500">
                  <a:schemeClr val="bg1"/>
                </a:glow>
              </a:effectLst>
            </a:endParaRPr>
          </a:p>
        </p:txBody>
      </p:sp>
    </p:spTree>
    <p:extLst>
      <p:ext uri="{BB962C8B-B14F-4D97-AF65-F5344CB8AC3E}">
        <p14:creationId xmlns:p14="http://schemas.microsoft.com/office/powerpoint/2010/main" val="1189843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on a rocky beach&#10;&#10;Description automatically generated">
            <a:extLst>
              <a:ext uri="{FF2B5EF4-FFF2-40B4-BE49-F238E27FC236}">
                <a16:creationId xmlns:a16="http://schemas.microsoft.com/office/drawing/2014/main" id="{01F98A58-F294-4FA2-AA1D-E60398E91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4742" y="-1"/>
            <a:ext cx="12226740" cy="728254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2068285"/>
            <a:ext cx="6655358" cy="4108677"/>
          </a:xfrm>
        </p:spPr>
        <p:txBody>
          <a:bodyPr/>
          <a:lstStyle/>
          <a:p>
            <a:r>
              <a:rPr lang="en-US" dirty="0">
                <a:effectLst>
                  <a:glow rad="190500">
                    <a:schemeClr val="bg1"/>
                  </a:glow>
                </a:effectLst>
              </a:rPr>
              <a:t>“ … will set up shepherds over them who will care for them.”</a:t>
            </a:r>
          </a:p>
        </p:txBody>
      </p:sp>
    </p:spTree>
    <p:extLst>
      <p:ext uri="{BB962C8B-B14F-4D97-AF65-F5344CB8AC3E}">
        <p14:creationId xmlns:p14="http://schemas.microsoft.com/office/powerpoint/2010/main" val="2730492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red, sitting, light&#10;&#10;Description automatically generated">
            <a:extLst>
              <a:ext uri="{FF2B5EF4-FFF2-40B4-BE49-F238E27FC236}">
                <a16:creationId xmlns:a16="http://schemas.microsoft.com/office/drawing/2014/main" id="{5CCB3EB5-BBCC-429A-AE7A-3197DB58E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392" y="0"/>
            <a:ext cx="10315206"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793415" cy="1325563"/>
          </a:xfrm>
        </p:spPr>
        <p:txBody>
          <a:bodyPr/>
          <a:lstStyle/>
          <a:p>
            <a:r>
              <a:rPr lang="en-US" sz="5200" dirty="0"/>
              <a:t>Because He is </a:t>
            </a:r>
            <a:r>
              <a:rPr lang="en-US" sz="5200" dirty="0">
                <a:solidFill>
                  <a:srgbClr val="3D6B66"/>
                </a:solidFill>
                <a:effectLst>
                  <a:glow rad="127000">
                    <a:schemeClr val="bg1"/>
                  </a:glow>
                </a:effectLst>
              </a:rPr>
              <a:t>JEHOVAH TSIDKENU</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19853" cy="4732457"/>
          </a:xfrm>
        </p:spPr>
        <p:txBody>
          <a:bodyPr/>
          <a:lstStyle/>
          <a:p>
            <a:r>
              <a:rPr lang="en-US" dirty="0">
                <a:effectLst>
                  <a:glow rad="190500">
                    <a:schemeClr val="bg1"/>
                  </a:glow>
                </a:effectLst>
              </a:rPr>
              <a:t>“Behold, the days are coming … when I will raise up for David a righteous Branch,</a:t>
            </a:r>
            <a:r>
              <a:rPr lang="en-US" dirty="0">
                <a:effectLst>
                  <a:glow rad="101600">
                    <a:schemeClr val="bg1"/>
                  </a:glow>
                </a:effectLst>
              </a:rPr>
              <a:t> </a:t>
            </a:r>
            <a:endParaRPr lang="en-US" dirty="0">
              <a:effectLst>
                <a:glow rad="190500">
                  <a:schemeClr val="bg1"/>
                </a:glow>
              </a:effectLst>
            </a:endParaRPr>
          </a:p>
        </p:txBody>
      </p:sp>
    </p:spTree>
    <p:extLst>
      <p:ext uri="{BB962C8B-B14F-4D97-AF65-F5344CB8AC3E}">
        <p14:creationId xmlns:p14="http://schemas.microsoft.com/office/powerpoint/2010/main" val="294762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0F0BDCF-A7FA-4170-A17D-C7B6966A4F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789</TotalTime>
  <Words>1441</Words>
  <Application>Microsoft Office PowerPoint</Application>
  <PresentationFormat>Widescreen</PresentationFormat>
  <Paragraphs>105</Paragraphs>
  <Slides>21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Black</vt:lpstr>
      <vt:lpstr>Calibri</vt:lpstr>
      <vt:lpstr>Posterama</vt:lpstr>
      <vt:lpstr>Pristina</vt:lpstr>
      <vt:lpstr>Symbol</vt:lpstr>
      <vt:lpstr>Office Theme</vt:lpstr>
      <vt:lpstr>PowerPoint Presentation</vt:lpstr>
      <vt:lpstr>PowerPoint Presentation</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Because He is JEHOVAH TSIDKENU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47</cp:revision>
  <dcterms:created xsi:type="dcterms:W3CDTF">2020-03-19T13:50:31Z</dcterms:created>
  <dcterms:modified xsi:type="dcterms:W3CDTF">2021-07-16T03:14:55Z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