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99" r:id="rId6"/>
    <p:sldId id="261" r:id="rId7"/>
    <p:sldId id="301" r:id="rId8"/>
    <p:sldId id="303" r:id="rId9"/>
    <p:sldId id="305" r:id="rId10"/>
    <p:sldId id="302" r:id="rId11"/>
    <p:sldId id="306" r:id="rId12"/>
    <p:sldId id="307" r:id="rId13"/>
    <p:sldId id="304" r:id="rId14"/>
    <p:sldId id="308" r:id="rId15"/>
    <p:sldId id="310" r:id="rId16"/>
    <p:sldId id="311" r:id="rId17"/>
    <p:sldId id="312" r:id="rId18"/>
    <p:sldId id="313" r:id="rId19"/>
    <p:sldId id="300"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0200"/>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close up of a stone wall&#10;&#10;Description automatically generated">
            <a:extLst>
              <a:ext uri="{FF2B5EF4-FFF2-40B4-BE49-F238E27FC236}">
                <a16:creationId xmlns:a16="http://schemas.microsoft.com/office/drawing/2014/main" id="{52153DAA-A3CE-4A95-9E91-4FDE0388D98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l="6130" t="6549"/>
          <a:stretch/>
        </p:blipFill>
        <p:spPr>
          <a:xfrm>
            <a:off x="0" y="-1"/>
            <a:ext cx="12192000" cy="6858001"/>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7/13/2021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man, riding, standing, water&#10;&#10;Description automatically generated">
            <a:extLst>
              <a:ext uri="{FF2B5EF4-FFF2-40B4-BE49-F238E27FC236}">
                <a16:creationId xmlns:a16="http://schemas.microsoft.com/office/drawing/2014/main" id="{CC3D78D9-E719-474B-B3B8-603C754A2311}"/>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rcRect l="6131" t="6549"/>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7/13/2021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8275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p:txBody>
          <a:bodyPr>
            <a:normAutofit/>
          </a:bodyPr>
          <a:lstStyle/>
          <a:p>
            <a:pPr algn="ctr"/>
            <a:r>
              <a:rPr lang="en-US" sz="6000" dirty="0">
                <a:effectLst>
                  <a:glow rad="127000">
                    <a:schemeClr val="bg1"/>
                  </a:glow>
                </a:effectLst>
              </a:rPr>
              <a:t>“The Lord is Peace”</a:t>
            </a:r>
          </a:p>
          <a:p>
            <a:pPr algn="ctr"/>
            <a:endParaRPr lang="en-US" sz="4800" baseline="30000" dirty="0">
              <a:effectLst/>
            </a:endParaRPr>
          </a:p>
        </p:txBody>
      </p:sp>
      <p:pic>
        <p:nvPicPr>
          <p:cNvPr id="6" name="Picture 5">
            <a:extLst>
              <a:ext uri="{FF2B5EF4-FFF2-40B4-BE49-F238E27FC236}">
                <a16:creationId xmlns:a16="http://schemas.microsoft.com/office/drawing/2014/main" id="{13159872-CE15-42DD-854B-A6C0A672C229}"/>
              </a:ext>
            </a:extLst>
          </p:cNvPr>
          <p:cNvPicPr>
            <a:picLocks noChangeAspect="1"/>
          </p:cNvPicPr>
          <p:nvPr/>
        </p:nvPicPr>
        <p:blipFill>
          <a:blip r:embed="rId2"/>
          <a:stretch>
            <a:fillRect/>
          </a:stretch>
        </p:blipFill>
        <p:spPr>
          <a:xfrm flipH="1">
            <a:off x="-170395" y="2123615"/>
            <a:ext cx="5937360" cy="4920313"/>
          </a:xfrm>
          <a:prstGeom prst="rect">
            <a:avLst/>
          </a:prstGeom>
          <a:effectLst>
            <a:outerShdw blurRad="101600" dist="152400" dir="240000" algn="ctr" rotWithShape="0">
              <a:schemeClr val="tx1">
                <a:alpha val="15000"/>
              </a:schemeClr>
            </a:outerShdw>
          </a:effectLst>
        </p:spPr>
      </p:pic>
    </p:spTree>
    <p:extLst>
      <p:ext uri="{BB962C8B-B14F-4D97-AF65-F5344CB8AC3E}">
        <p14:creationId xmlns:p14="http://schemas.microsoft.com/office/powerpoint/2010/main" val="1343961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CE1163-6E0B-4696-B81F-C423B70A892E}"/>
              </a:ext>
            </a:extLst>
          </p:cNvPr>
          <p:cNvPicPr>
            <a:picLocks noChangeAspect="1"/>
          </p:cNvPicPr>
          <p:nvPr/>
        </p:nvPicPr>
        <p:blipFill>
          <a:blip r:embed="rId2"/>
          <a:stretch>
            <a:fillRect/>
          </a:stretch>
        </p:blipFill>
        <p:spPr>
          <a:xfrm flipH="1">
            <a:off x="5650522" y="586421"/>
            <a:ext cx="7660713" cy="7532646"/>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p:txBody>
          <a:bodyPr>
            <a:normAutofit/>
          </a:bodyPr>
          <a:lstStyle/>
          <a:p>
            <a:pPr algn="ctr"/>
            <a:r>
              <a:rPr lang="en-US" sz="6000" dirty="0">
                <a:effectLst>
                  <a:glow rad="127000">
                    <a:schemeClr val="bg1"/>
                  </a:glow>
                </a:effectLst>
              </a:rPr>
              <a:t>“The Lord is Peace”</a:t>
            </a:r>
          </a:p>
          <a:p>
            <a:pPr algn="ctr"/>
            <a:endParaRPr lang="en-US" sz="4800" baseline="30000" dirty="0">
              <a:effectLst/>
            </a:endParaRPr>
          </a:p>
        </p:txBody>
      </p:sp>
      <p:pic>
        <p:nvPicPr>
          <p:cNvPr id="7" name="Picture 6">
            <a:extLst>
              <a:ext uri="{FF2B5EF4-FFF2-40B4-BE49-F238E27FC236}">
                <a16:creationId xmlns:a16="http://schemas.microsoft.com/office/drawing/2014/main" id="{30C1034E-FD5E-4A9E-BABF-A6FC78096346}"/>
              </a:ext>
            </a:extLst>
          </p:cNvPr>
          <p:cNvPicPr>
            <a:picLocks noChangeAspect="1"/>
          </p:cNvPicPr>
          <p:nvPr/>
        </p:nvPicPr>
        <p:blipFill>
          <a:blip r:embed="rId3"/>
          <a:stretch>
            <a:fillRect/>
          </a:stretch>
        </p:blipFill>
        <p:spPr>
          <a:xfrm flipH="1">
            <a:off x="-170395" y="2123615"/>
            <a:ext cx="5937360" cy="4920313"/>
          </a:xfrm>
          <a:prstGeom prst="rect">
            <a:avLst/>
          </a:prstGeom>
          <a:effectLst>
            <a:outerShdw blurRad="101600" dist="152400" dir="240000" algn="ctr" rotWithShape="0">
              <a:schemeClr val="tx1">
                <a:alpha val="15000"/>
              </a:schemeClr>
            </a:outerShdw>
          </a:effectLst>
        </p:spPr>
      </p:pic>
    </p:spTree>
    <p:extLst>
      <p:ext uri="{BB962C8B-B14F-4D97-AF65-F5344CB8AC3E}">
        <p14:creationId xmlns:p14="http://schemas.microsoft.com/office/powerpoint/2010/main" val="1734999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CE1163-6E0B-4696-B81F-C423B70A892E}"/>
              </a:ext>
            </a:extLst>
          </p:cNvPr>
          <p:cNvPicPr>
            <a:picLocks noChangeAspect="1"/>
          </p:cNvPicPr>
          <p:nvPr/>
        </p:nvPicPr>
        <p:blipFill>
          <a:blip r:embed="rId2"/>
          <a:stretch>
            <a:fillRect/>
          </a:stretch>
        </p:blipFill>
        <p:spPr>
          <a:xfrm flipH="1">
            <a:off x="5650522" y="586421"/>
            <a:ext cx="7660713" cy="7532646"/>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p:txBody>
          <a:bodyPr>
            <a:normAutofit/>
          </a:bodyPr>
          <a:lstStyle/>
          <a:p>
            <a:pPr algn="ctr"/>
            <a:r>
              <a:rPr lang="en-US" sz="6000" dirty="0">
                <a:effectLst>
                  <a:glow rad="127000">
                    <a:schemeClr val="bg1"/>
                  </a:glow>
                </a:effectLst>
              </a:rPr>
              <a:t>“The Lord is Peace”</a:t>
            </a:r>
          </a:p>
          <a:p>
            <a:pPr algn="ctr"/>
            <a:endParaRPr lang="en-US" sz="4800" baseline="30000" dirty="0">
              <a:effectLst/>
            </a:endParaRPr>
          </a:p>
        </p:txBody>
      </p:sp>
      <p:pic>
        <p:nvPicPr>
          <p:cNvPr id="7" name="Picture 6">
            <a:extLst>
              <a:ext uri="{FF2B5EF4-FFF2-40B4-BE49-F238E27FC236}">
                <a16:creationId xmlns:a16="http://schemas.microsoft.com/office/drawing/2014/main" id="{6C4B5C6F-156C-4CCC-B750-B82E16271601}"/>
              </a:ext>
            </a:extLst>
          </p:cNvPr>
          <p:cNvPicPr>
            <a:picLocks noChangeAspect="1"/>
          </p:cNvPicPr>
          <p:nvPr/>
        </p:nvPicPr>
        <p:blipFill>
          <a:blip r:embed="rId3"/>
          <a:stretch>
            <a:fillRect/>
          </a:stretch>
        </p:blipFill>
        <p:spPr>
          <a:xfrm>
            <a:off x="5597769" y="0"/>
            <a:ext cx="5785338" cy="5785338"/>
          </a:xfrm>
          <a:prstGeom prst="rect">
            <a:avLst/>
          </a:prstGeom>
        </p:spPr>
      </p:pic>
      <p:pic>
        <p:nvPicPr>
          <p:cNvPr id="8" name="Picture 7">
            <a:extLst>
              <a:ext uri="{FF2B5EF4-FFF2-40B4-BE49-F238E27FC236}">
                <a16:creationId xmlns:a16="http://schemas.microsoft.com/office/drawing/2014/main" id="{BE4F7A8E-6E00-446D-B4EA-2BAE0586C571}"/>
              </a:ext>
            </a:extLst>
          </p:cNvPr>
          <p:cNvPicPr>
            <a:picLocks noChangeAspect="1"/>
          </p:cNvPicPr>
          <p:nvPr/>
        </p:nvPicPr>
        <p:blipFill>
          <a:blip r:embed="rId4"/>
          <a:stretch>
            <a:fillRect/>
          </a:stretch>
        </p:blipFill>
        <p:spPr>
          <a:xfrm flipH="1">
            <a:off x="-170395" y="2123615"/>
            <a:ext cx="5937360" cy="4920313"/>
          </a:xfrm>
          <a:prstGeom prst="rect">
            <a:avLst/>
          </a:prstGeom>
          <a:effectLst>
            <a:outerShdw blurRad="101600" dist="152400" dir="240000" algn="ctr" rotWithShape="0">
              <a:schemeClr val="tx1">
                <a:alpha val="15000"/>
              </a:schemeClr>
            </a:outerShdw>
          </a:effectLst>
        </p:spPr>
      </p:pic>
    </p:spTree>
    <p:extLst>
      <p:ext uri="{BB962C8B-B14F-4D97-AF65-F5344CB8AC3E}">
        <p14:creationId xmlns:p14="http://schemas.microsoft.com/office/powerpoint/2010/main" val="2104765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pic>
        <p:nvPicPr>
          <p:cNvPr id="5" name="Picture 4">
            <a:extLst>
              <a:ext uri="{FF2B5EF4-FFF2-40B4-BE49-F238E27FC236}">
                <a16:creationId xmlns:a16="http://schemas.microsoft.com/office/drawing/2014/main" id="{B348F3B5-A567-4A58-9232-666041E0B080}"/>
              </a:ext>
            </a:extLst>
          </p:cNvPr>
          <p:cNvPicPr>
            <a:picLocks noChangeAspect="1"/>
          </p:cNvPicPr>
          <p:nvPr/>
        </p:nvPicPr>
        <p:blipFill>
          <a:blip r:embed="rId2"/>
          <a:stretch>
            <a:fillRect/>
          </a:stretch>
        </p:blipFill>
        <p:spPr>
          <a:xfrm flipH="1">
            <a:off x="-170395" y="2123615"/>
            <a:ext cx="5937360" cy="4920313"/>
          </a:xfrm>
          <a:prstGeom prst="rect">
            <a:avLst/>
          </a:prstGeom>
          <a:effectLst>
            <a:outerShdw blurRad="101600" dist="152400" dir="240000" algn="ctr" rotWithShape="0">
              <a:schemeClr val="tx1">
                <a:alpha val="15000"/>
              </a:schemeClr>
            </a:outerShdw>
          </a:effectLst>
        </p:spPr>
      </p:pic>
      <p:sp>
        <p:nvSpPr>
          <p:cNvPr id="3" name="Speech Bubble: Rectangle 2">
            <a:extLst>
              <a:ext uri="{FF2B5EF4-FFF2-40B4-BE49-F238E27FC236}">
                <a16:creationId xmlns:a16="http://schemas.microsoft.com/office/drawing/2014/main" id="{595D9411-F184-4469-90E3-721F29FF6C42}"/>
              </a:ext>
            </a:extLst>
          </p:cNvPr>
          <p:cNvSpPr/>
          <p:nvPr/>
        </p:nvSpPr>
        <p:spPr>
          <a:xfrm>
            <a:off x="6270171" y="3265714"/>
            <a:ext cx="5236029" cy="2688772"/>
          </a:xfrm>
          <a:prstGeom prst="wedgeRectCallout">
            <a:avLst>
              <a:gd name="adj1" fmla="val -101082"/>
              <a:gd name="adj2" fmla="val -37905"/>
            </a:avLst>
          </a:prstGeom>
          <a:solidFill>
            <a:schemeClr val="bg1"/>
          </a:solidFill>
          <a:ln>
            <a:solidFill>
              <a:srgbClr val="CD0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a:xfrm>
            <a:off x="6270171" y="3559627"/>
            <a:ext cx="5236029" cy="3015343"/>
          </a:xfrm>
        </p:spPr>
        <p:txBody>
          <a:bodyPr>
            <a:normAutofit/>
          </a:bodyPr>
          <a:lstStyle/>
          <a:p>
            <a:pPr algn="ctr"/>
            <a:r>
              <a:rPr lang="en-US" dirty="0">
                <a:effectLst>
                  <a:glow rad="127000">
                    <a:schemeClr val="bg1"/>
                  </a:glow>
                </a:effectLst>
              </a:rPr>
              <a:t>"Alas, O Lord GOD! For now, I have seen the angel of the LORD face to face." </a:t>
            </a:r>
            <a:r>
              <a:rPr lang="en-US" sz="3200" dirty="0">
                <a:effectLst>
                  <a:glow rad="127000">
                    <a:schemeClr val="bg1"/>
                  </a:glow>
                </a:effectLst>
              </a:rPr>
              <a:t>Judges 6:22</a:t>
            </a:r>
            <a:endParaRPr lang="en-US" sz="4800" baseline="30000" dirty="0">
              <a:effectLst>
                <a:glow rad="127000">
                  <a:schemeClr val="bg1"/>
                </a:glow>
              </a:effectLst>
            </a:endParaRPr>
          </a:p>
        </p:txBody>
      </p:sp>
    </p:spTree>
    <p:extLst>
      <p:ext uri="{BB962C8B-B14F-4D97-AF65-F5344CB8AC3E}">
        <p14:creationId xmlns:p14="http://schemas.microsoft.com/office/powerpoint/2010/main" val="3285519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pic>
        <p:nvPicPr>
          <p:cNvPr id="5" name="Picture 4">
            <a:extLst>
              <a:ext uri="{FF2B5EF4-FFF2-40B4-BE49-F238E27FC236}">
                <a16:creationId xmlns:a16="http://schemas.microsoft.com/office/drawing/2014/main" id="{B348F3B5-A567-4A58-9232-666041E0B080}"/>
              </a:ext>
            </a:extLst>
          </p:cNvPr>
          <p:cNvPicPr>
            <a:picLocks noChangeAspect="1"/>
          </p:cNvPicPr>
          <p:nvPr/>
        </p:nvPicPr>
        <p:blipFill>
          <a:blip r:embed="rId2"/>
          <a:stretch>
            <a:fillRect/>
          </a:stretch>
        </p:blipFill>
        <p:spPr>
          <a:xfrm flipH="1">
            <a:off x="-170395" y="2123615"/>
            <a:ext cx="5937360" cy="4920313"/>
          </a:xfrm>
          <a:prstGeom prst="rect">
            <a:avLst/>
          </a:prstGeom>
          <a:effectLst>
            <a:outerShdw blurRad="101600" dist="152400" dir="240000" algn="ctr" rotWithShape="0">
              <a:schemeClr val="tx1">
                <a:alpha val="15000"/>
              </a:schemeClr>
            </a:outerShdw>
          </a:effectLst>
        </p:spPr>
      </p:pic>
      <p:sp>
        <p:nvSpPr>
          <p:cNvPr id="3" name="Speech Bubble: Rectangle 2">
            <a:extLst>
              <a:ext uri="{FF2B5EF4-FFF2-40B4-BE49-F238E27FC236}">
                <a16:creationId xmlns:a16="http://schemas.microsoft.com/office/drawing/2014/main" id="{595D9411-F184-4469-90E3-721F29FF6C42}"/>
              </a:ext>
            </a:extLst>
          </p:cNvPr>
          <p:cNvSpPr/>
          <p:nvPr/>
        </p:nvSpPr>
        <p:spPr>
          <a:xfrm>
            <a:off x="6270171" y="3265714"/>
            <a:ext cx="5236029" cy="2166257"/>
          </a:xfrm>
          <a:prstGeom prst="wedgeRectCallout">
            <a:avLst>
              <a:gd name="adj1" fmla="val -30812"/>
              <a:gd name="adj2" fmla="val -147829"/>
            </a:avLst>
          </a:prstGeom>
          <a:solidFill>
            <a:schemeClr val="bg1"/>
          </a:solidFill>
          <a:ln>
            <a:solidFill>
              <a:srgbClr val="CD0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a:xfrm>
            <a:off x="6423803" y="3559627"/>
            <a:ext cx="4928763" cy="3015343"/>
          </a:xfrm>
        </p:spPr>
        <p:txBody>
          <a:bodyPr>
            <a:normAutofit/>
          </a:bodyPr>
          <a:lstStyle/>
          <a:p>
            <a:pPr algn="ctr"/>
            <a:r>
              <a:rPr lang="en-US" dirty="0">
                <a:effectLst/>
              </a:rPr>
              <a:t>"Peace be to you. Do not fear; you shall not die." </a:t>
            </a:r>
            <a:r>
              <a:rPr lang="en-US" sz="3200" dirty="0">
                <a:effectLst>
                  <a:glow rad="127000">
                    <a:schemeClr val="bg1"/>
                  </a:glow>
                </a:effectLst>
              </a:rPr>
              <a:t>Judges 6:22</a:t>
            </a:r>
            <a:endParaRPr lang="en-US" sz="4800" baseline="30000" dirty="0">
              <a:effectLst>
                <a:glow rad="127000">
                  <a:schemeClr val="bg1"/>
                </a:glow>
              </a:effectLst>
            </a:endParaRPr>
          </a:p>
        </p:txBody>
      </p:sp>
    </p:spTree>
    <p:extLst>
      <p:ext uri="{BB962C8B-B14F-4D97-AF65-F5344CB8AC3E}">
        <p14:creationId xmlns:p14="http://schemas.microsoft.com/office/powerpoint/2010/main" val="2267738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pic>
        <p:nvPicPr>
          <p:cNvPr id="5" name="Picture 4">
            <a:extLst>
              <a:ext uri="{FF2B5EF4-FFF2-40B4-BE49-F238E27FC236}">
                <a16:creationId xmlns:a16="http://schemas.microsoft.com/office/drawing/2014/main" id="{B348F3B5-A567-4A58-9232-666041E0B080}"/>
              </a:ext>
            </a:extLst>
          </p:cNvPr>
          <p:cNvPicPr>
            <a:picLocks noChangeAspect="1"/>
          </p:cNvPicPr>
          <p:nvPr/>
        </p:nvPicPr>
        <p:blipFill>
          <a:blip r:embed="rId2"/>
          <a:stretch>
            <a:fillRect/>
          </a:stretch>
        </p:blipFill>
        <p:spPr>
          <a:xfrm flipH="1">
            <a:off x="-170395" y="2123615"/>
            <a:ext cx="5937360" cy="4920313"/>
          </a:xfrm>
          <a:prstGeom prst="rect">
            <a:avLst/>
          </a:prstGeom>
          <a:effectLst>
            <a:outerShdw blurRad="101600" dist="152400" dir="240000" algn="ctr" rotWithShape="0">
              <a:schemeClr val="tx1">
                <a:alpha val="15000"/>
              </a:schemeClr>
            </a:outerShdw>
          </a:effectLst>
        </p:spPr>
      </p:pic>
      <p:sp>
        <p:nvSpPr>
          <p:cNvPr id="6" name="Content Placeholder 5">
            <a:extLst>
              <a:ext uri="{FF2B5EF4-FFF2-40B4-BE49-F238E27FC236}">
                <a16:creationId xmlns:a16="http://schemas.microsoft.com/office/drawing/2014/main" id="{70AA5B32-4620-419C-90FE-349241786A5A}"/>
              </a:ext>
            </a:extLst>
          </p:cNvPr>
          <p:cNvSpPr>
            <a:spLocks noGrp="1"/>
          </p:cNvSpPr>
          <p:nvPr>
            <p:ph idx="1"/>
          </p:nvPr>
        </p:nvSpPr>
        <p:spPr/>
        <p:txBody>
          <a:bodyPr/>
          <a:lstStyle/>
          <a:p>
            <a:r>
              <a:rPr lang="en-US" dirty="0">
                <a:effectLst>
                  <a:glow rad="127000">
                    <a:schemeClr val="bg1"/>
                  </a:glow>
                </a:effectLst>
              </a:rPr>
              <a:t>Then Gideon built an altar there to the LORD and called it, </a:t>
            </a:r>
            <a:r>
              <a:rPr lang="en-US" dirty="0">
                <a:solidFill>
                  <a:schemeClr val="bg1"/>
                </a:solidFill>
                <a:effectLst>
                  <a:glow rad="190500">
                    <a:srgbClr val="CD0200"/>
                  </a:glow>
                </a:effectLst>
              </a:rPr>
              <a:t>“The LORD Is Peace.”</a:t>
            </a:r>
            <a:r>
              <a:rPr lang="en-US" dirty="0">
                <a:effectLst>
                  <a:glow rad="127000">
                    <a:schemeClr val="bg1"/>
                  </a:glow>
                </a:effectLst>
              </a:rPr>
              <a:t>  (Judges 6:22-24)</a:t>
            </a:r>
          </a:p>
        </p:txBody>
      </p:sp>
      <p:pic>
        <p:nvPicPr>
          <p:cNvPr id="8" name="Picture 7" descr="A close up of a brick building&#10;&#10;Description automatically generated">
            <a:extLst>
              <a:ext uri="{FF2B5EF4-FFF2-40B4-BE49-F238E27FC236}">
                <a16:creationId xmlns:a16="http://schemas.microsoft.com/office/drawing/2014/main" id="{29E3B864-8E41-426D-B29B-B1AB2EDF7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034" y="3310058"/>
            <a:ext cx="8440616" cy="6858000"/>
          </a:xfrm>
          <a:prstGeom prst="rect">
            <a:avLst/>
          </a:prstGeom>
        </p:spPr>
      </p:pic>
    </p:spTree>
    <p:extLst>
      <p:ext uri="{BB962C8B-B14F-4D97-AF65-F5344CB8AC3E}">
        <p14:creationId xmlns:p14="http://schemas.microsoft.com/office/powerpoint/2010/main" val="474556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effectLst>
                  <a:glow rad="127000">
                    <a:schemeClr val="bg1"/>
                  </a:glow>
                </a:effectLst>
                <a:latin typeface="Pristina" panose="03060402040406080204" pitchFamily="66" charset="0"/>
              </a:rPr>
              <a:t>Psalm 39:7</a:t>
            </a:r>
          </a:p>
        </p:txBody>
      </p:sp>
      <p:pic>
        <p:nvPicPr>
          <p:cNvPr id="9" name="Picture 8" descr="A picture containing plate, sign, food&#10;&#10;Description automatically generated">
            <a:extLst>
              <a:ext uri="{FF2B5EF4-FFF2-40B4-BE49-F238E27FC236}">
                <a16:creationId xmlns:a16="http://schemas.microsoft.com/office/drawing/2014/main" id="{2E677E28-2A22-47B2-8692-7B1FABC3378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500"/>
                    </a14:imgEffect>
                    <a14:imgEffect>
                      <a14:saturation sat="152000"/>
                    </a14:imgEffect>
                    <a14:imgEffect>
                      <a14:brightnessContrast bright="28000"/>
                    </a14:imgEffect>
                  </a14:imgLayer>
                </a14:imgProps>
              </a:ext>
              <a:ext uri="{28A0092B-C50C-407E-A947-70E740481C1C}">
                <a14:useLocalDpi xmlns:a14="http://schemas.microsoft.com/office/drawing/2010/main" val="0"/>
              </a:ext>
            </a:extLst>
          </a:blip>
          <a:stretch>
            <a:fillRect/>
          </a:stretch>
        </p:blipFill>
        <p:spPr>
          <a:xfrm>
            <a:off x="3305907" y="1934307"/>
            <a:ext cx="5603631" cy="2324398"/>
          </a:xfrm>
          <a:prstGeom prst="rect">
            <a:avLst/>
          </a:prstGeom>
          <a:effectLst>
            <a:glow rad="127000">
              <a:schemeClr val="bg1"/>
            </a:glow>
          </a:effectLst>
        </p:spPr>
      </p:pic>
    </p:spTree>
    <p:extLst>
      <p:ext uri="{BB962C8B-B14F-4D97-AF65-F5344CB8AC3E}">
        <p14:creationId xmlns:p14="http://schemas.microsoft.com/office/powerpoint/2010/main" val="147013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 riding, standing, water&#10;&#10;Description automatically generated">
            <a:extLst>
              <a:ext uri="{FF2B5EF4-FFF2-40B4-BE49-F238E27FC236}">
                <a16:creationId xmlns:a16="http://schemas.microsoft.com/office/drawing/2014/main" id="{77A39FC8-0E22-4A4D-9C6D-917ABBABDCD5}"/>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6131" t="6549"/>
          <a:stretch/>
        </p:blipFill>
        <p:spPr>
          <a:xfrm>
            <a:off x="0" y="-1"/>
            <a:ext cx="12192000" cy="6858001"/>
          </a:xfrm>
          <a:prstGeom prst="rect">
            <a:avLst/>
          </a:prstGeom>
        </p:spPr>
      </p:pic>
      <p:sp>
        <p:nvSpPr>
          <p:cNvPr id="2" name="Title 1">
            <a:extLst>
              <a:ext uri="{FF2B5EF4-FFF2-40B4-BE49-F238E27FC236}">
                <a16:creationId xmlns:a16="http://schemas.microsoft.com/office/drawing/2014/main" id="{9DBE95FF-55FC-4948-92F0-976B5AC6C2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44BD47-5BF6-4405-853A-48DEBA6EAF6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F95DEFE-1661-422F-B613-B052361D7845}"/>
              </a:ext>
            </a:extLst>
          </p:cNvPr>
          <p:cNvPicPr>
            <a:picLocks noChangeAspect="1"/>
          </p:cNvPicPr>
          <p:nvPr/>
        </p:nvPicPr>
        <p:blipFill>
          <a:blip r:embed="rId4"/>
          <a:stretch>
            <a:fillRect/>
          </a:stretch>
        </p:blipFill>
        <p:spPr>
          <a:xfrm flipH="1">
            <a:off x="5650522" y="586421"/>
            <a:ext cx="7660713" cy="7532646"/>
          </a:xfrm>
          <a:prstGeom prst="rect">
            <a:avLst/>
          </a:prstGeom>
        </p:spPr>
      </p:pic>
    </p:spTree>
    <p:extLst>
      <p:ext uri="{BB962C8B-B14F-4D97-AF65-F5344CB8AC3E}">
        <p14:creationId xmlns:p14="http://schemas.microsoft.com/office/powerpoint/2010/main" val="60887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effectLst>
                  <a:glow rad="127000">
                    <a:schemeClr val="bg1"/>
                  </a:glow>
                </a:effectLst>
                <a:latin typeface="Pristina" panose="03060402040406080204" pitchFamily="66" charset="0"/>
              </a:rPr>
              <a:t>Psalm 39:7</a:t>
            </a:r>
          </a:p>
        </p:txBody>
      </p:sp>
      <p:pic>
        <p:nvPicPr>
          <p:cNvPr id="9" name="Picture 8" descr="A picture containing plate, sign, food&#10;&#10;Description automatically generated">
            <a:extLst>
              <a:ext uri="{FF2B5EF4-FFF2-40B4-BE49-F238E27FC236}">
                <a16:creationId xmlns:a16="http://schemas.microsoft.com/office/drawing/2014/main" id="{2E677E28-2A22-47B2-8692-7B1FABC3378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500"/>
                    </a14:imgEffect>
                    <a14:imgEffect>
                      <a14:saturation sat="152000"/>
                    </a14:imgEffect>
                    <a14:imgEffect>
                      <a14:brightnessContrast bright="28000"/>
                    </a14:imgEffect>
                  </a14:imgLayer>
                </a14:imgProps>
              </a:ext>
              <a:ext uri="{28A0092B-C50C-407E-A947-70E740481C1C}">
                <a14:useLocalDpi xmlns:a14="http://schemas.microsoft.com/office/drawing/2010/main" val="0"/>
              </a:ext>
            </a:extLst>
          </a:blip>
          <a:stretch>
            <a:fillRect/>
          </a:stretch>
        </p:blipFill>
        <p:spPr>
          <a:xfrm>
            <a:off x="3305907" y="1934307"/>
            <a:ext cx="5603631" cy="2324398"/>
          </a:xfrm>
          <a:prstGeom prst="rect">
            <a:avLst/>
          </a:prstGeom>
          <a:effectLst>
            <a:glow rad="127000">
              <a:schemeClr val="bg1"/>
            </a:glow>
          </a:effectLst>
        </p:spPr>
      </p:pic>
    </p:spTree>
    <p:extLst>
      <p:ext uri="{BB962C8B-B14F-4D97-AF65-F5344CB8AC3E}">
        <p14:creationId xmlns:p14="http://schemas.microsoft.com/office/powerpoint/2010/main" val="143465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p:txBody>
          <a:bodyPr>
            <a:normAutofit/>
          </a:bodyPr>
          <a:lstStyle/>
          <a:p>
            <a:pPr algn="ctr"/>
            <a:r>
              <a:rPr lang="en-US" sz="6000" dirty="0">
                <a:effectLst>
                  <a:glow rad="127000">
                    <a:schemeClr val="bg1"/>
                  </a:glow>
                </a:effectLst>
              </a:rPr>
              <a:t>“The Lord is Peace”</a:t>
            </a:r>
          </a:p>
          <a:p>
            <a:pPr algn="ctr"/>
            <a:endParaRPr lang="en-US" sz="4800" baseline="30000" dirty="0">
              <a:effectLst/>
            </a:endParaRPr>
          </a:p>
        </p:txBody>
      </p:sp>
    </p:spTree>
    <p:extLst>
      <p:ext uri="{BB962C8B-B14F-4D97-AF65-F5344CB8AC3E}">
        <p14:creationId xmlns:p14="http://schemas.microsoft.com/office/powerpoint/2010/main" val="1466995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p:txBody>
          <a:bodyPr>
            <a:normAutofit/>
          </a:bodyPr>
          <a:lstStyle/>
          <a:p>
            <a:pPr algn="ctr"/>
            <a:r>
              <a:rPr lang="en-US" sz="6000" dirty="0">
                <a:effectLst>
                  <a:glow rad="127000">
                    <a:schemeClr val="bg1"/>
                  </a:glow>
                </a:effectLst>
              </a:rPr>
              <a:t>“The Lord is Peace”</a:t>
            </a:r>
          </a:p>
          <a:p>
            <a:pPr algn="ctr"/>
            <a:endParaRPr lang="en-US" sz="4800" baseline="30000" dirty="0">
              <a:effectLst/>
            </a:endParaRPr>
          </a:p>
        </p:txBody>
      </p:sp>
      <p:pic>
        <p:nvPicPr>
          <p:cNvPr id="5" name="Picture 4">
            <a:extLst>
              <a:ext uri="{FF2B5EF4-FFF2-40B4-BE49-F238E27FC236}">
                <a16:creationId xmlns:a16="http://schemas.microsoft.com/office/drawing/2014/main" id="{FC0138AB-4FF0-4218-8870-C1671AABF531}"/>
              </a:ext>
            </a:extLst>
          </p:cNvPr>
          <p:cNvPicPr>
            <a:picLocks noChangeAspect="1"/>
          </p:cNvPicPr>
          <p:nvPr/>
        </p:nvPicPr>
        <p:blipFill>
          <a:blip r:embed="rId2"/>
          <a:stretch>
            <a:fillRect/>
          </a:stretch>
        </p:blipFill>
        <p:spPr>
          <a:xfrm>
            <a:off x="0" y="2483241"/>
            <a:ext cx="12192001" cy="7303300"/>
          </a:xfrm>
          <a:prstGeom prst="rect">
            <a:avLst/>
          </a:prstGeom>
        </p:spPr>
      </p:pic>
    </p:spTree>
    <p:extLst>
      <p:ext uri="{BB962C8B-B14F-4D97-AF65-F5344CB8AC3E}">
        <p14:creationId xmlns:p14="http://schemas.microsoft.com/office/powerpoint/2010/main" val="58979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sitting, field, table&#10;&#10;Description automatically generated">
            <a:extLst>
              <a:ext uri="{FF2B5EF4-FFF2-40B4-BE49-F238E27FC236}">
                <a16:creationId xmlns:a16="http://schemas.microsoft.com/office/drawing/2014/main" id="{949383C6-F9CA-4A62-9281-3D2A899FF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8150"/>
            <a:ext cx="12192000" cy="729615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p:txBody>
          <a:bodyPr>
            <a:normAutofit/>
          </a:bodyPr>
          <a:lstStyle/>
          <a:p>
            <a:pPr algn="ctr"/>
            <a:r>
              <a:rPr lang="en-US" sz="6000" dirty="0">
                <a:effectLst>
                  <a:glow rad="127000">
                    <a:schemeClr val="bg1"/>
                  </a:glow>
                </a:effectLst>
              </a:rPr>
              <a:t>“The Lord is Peace”</a:t>
            </a:r>
          </a:p>
          <a:p>
            <a:pPr algn="ctr"/>
            <a:endParaRPr lang="en-US" sz="4800" baseline="30000" dirty="0">
              <a:effectLst/>
            </a:endParaRPr>
          </a:p>
        </p:txBody>
      </p:sp>
    </p:spTree>
    <p:extLst>
      <p:ext uri="{BB962C8B-B14F-4D97-AF65-F5344CB8AC3E}">
        <p14:creationId xmlns:p14="http://schemas.microsoft.com/office/powerpoint/2010/main" val="3763020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itting, field, table&#10;&#10;Description automatically generated">
            <a:extLst>
              <a:ext uri="{FF2B5EF4-FFF2-40B4-BE49-F238E27FC236}">
                <a16:creationId xmlns:a16="http://schemas.microsoft.com/office/drawing/2014/main" id="{2E89BB4B-B417-4B20-8AE0-EC2E7AC39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8150"/>
            <a:ext cx="12192000" cy="729615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p:txBody>
          <a:bodyPr>
            <a:normAutofit/>
          </a:bodyPr>
          <a:lstStyle/>
          <a:p>
            <a:pPr algn="ctr"/>
            <a:r>
              <a:rPr lang="en-US" sz="6000" dirty="0">
                <a:solidFill>
                  <a:schemeClr val="bg1"/>
                </a:solidFill>
                <a:effectLst>
                  <a:glow rad="127000">
                    <a:srgbClr val="CD0200"/>
                  </a:glow>
                </a:effectLst>
              </a:rPr>
              <a:t>“Mighty man of valor”</a:t>
            </a:r>
          </a:p>
          <a:p>
            <a:pPr algn="ctr"/>
            <a:endParaRPr lang="en-US" sz="4800" baseline="30000" dirty="0">
              <a:effectLst/>
            </a:endParaRPr>
          </a:p>
        </p:txBody>
      </p:sp>
    </p:spTree>
    <p:extLst>
      <p:ext uri="{BB962C8B-B14F-4D97-AF65-F5344CB8AC3E}">
        <p14:creationId xmlns:p14="http://schemas.microsoft.com/office/powerpoint/2010/main" val="1605439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itting, field, table&#10;&#10;Description automatically generated">
            <a:extLst>
              <a:ext uri="{FF2B5EF4-FFF2-40B4-BE49-F238E27FC236}">
                <a16:creationId xmlns:a16="http://schemas.microsoft.com/office/drawing/2014/main" id="{2E89BB4B-B417-4B20-8AE0-EC2E7AC39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8150"/>
            <a:ext cx="12192000" cy="729615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p:txBody>
          <a:bodyPr>
            <a:normAutofit/>
          </a:bodyPr>
          <a:lstStyle/>
          <a:p>
            <a:pPr algn="ctr"/>
            <a:r>
              <a:rPr lang="en-US" sz="6000" dirty="0">
                <a:solidFill>
                  <a:schemeClr val="bg1"/>
                </a:solidFill>
                <a:effectLst>
                  <a:glow rad="127000">
                    <a:srgbClr val="CD0200"/>
                  </a:glow>
                </a:effectLst>
              </a:rPr>
              <a:t>“Mighty man of valor”</a:t>
            </a:r>
          </a:p>
          <a:p>
            <a:pPr algn="ctr"/>
            <a:endParaRPr lang="en-US" sz="4800" baseline="30000" dirty="0">
              <a:effectLst/>
            </a:endParaRPr>
          </a:p>
        </p:txBody>
      </p:sp>
      <p:pic>
        <p:nvPicPr>
          <p:cNvPr id="4" name="Picture 3">
            <a:extLst>
              <a:ext uri="{FF2B5EF4-FFF2-40B4-BE49-F238E27FC236}">
                <a16:creationId xmlns:a16="http://schemas.microsoft.com/office/drawing/2014/main" id="{EDCB12ED-7A35-4450-9625-BC914E0469B3}"/>
              </a:ext>
            </a:extLst>
          </p:cNvPr>
          <p:cNvPicPr>
            <a:picLocks noChangeAspect="1"/>
          </p:cNvPicPr>
          <p:nvPr/>
        </p:nvPicPr>
        <p:blipFill>
          <a:blip r:embed="rId3"/>
          <a:stretch>
            <a:fillRect/>
          </a:stretch>
        </p:blipFill>
        <p:spPr>
          <a:xfrm flipH="1">
            <a:off x="-755300" y="2086762"/>
            <a:ext cx="7272417" cy="5621548"/>
          </a:xfrm>
          <a:prstGeom prst="rect">
            <a:avLst/>
          </a:prstGeom>
        </p:spPr>
      </p:pic>
    </p:spTree>
    <p:extLst>
      <p:ext uri="{BB962C8B-B14F-4D97-AF65-F5344CB8AC3E}">
        <p14:creationId xmlns:p14="http://schemas.microsoft.com/office/powerpoint/2010/main" val="1087460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itting, field, table&#10;&#10;Description automatically generated">
            <a:extLst>
              <a:ext uri="{FF2B5EF4-FFF2-40B4-BE49-F238E27FC236}">
                <a16:creationId xmlns:a16="http://schemas.microsoft.com/office/drawing/2014/main" id="{2E89BB4B-B417-4B20-8AE0-EC2E7AC39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8150"/>
            <a:ext cx="12192000" cy="729615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pic>
        <p:nvPicPr>
          <p:cNvPr id="4" name="Picture 3">
            <a:extLst>
              <a:ext uri="{FF2B5EF4-FFF2-40B4-BE49-F238E27FC236}">
                <a16:creationId xmlns:a16="http://schemas.microsoft.com/office/drawing/2014/main" id="{EDCB12ED-7A35-4450-9625-BC914E0469B3}"/>
              </a:ext>
            </a:extLst>
          </p:cNvPr>
          <p:cNvPicPr>
            <a:picLocks noChangeAspect="1"/>
          </p:cNvPicPr>
          <p:nvPr/>
        </p:nvPicPr>
        <p:blipFill>
          <a:blip r:embed="rId3"/>
          <a:stretch>
            <a:fillRect/>
          </a:stretch>
        </p:blipFill>
        <p:spPr>
          <a:xfrm flipH="1">
            <a:off x="-755300" y="2086762"/>
            <a:ext cx="7272417" cy="5621548"/>
          </a:xfrm>
          <a:prstGeom prst="rect">
            <a:avLst/>
          </a:prstGeom>
        </p:spPr>
      </p:pic>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p:txBody>
          <a:bodyPr>
            <a:normAutofit/>
          </a:bodyPr>
          <a:lstStyle/>
          <a:p>
            <a:pPr algn="ctr"/>
            <a:r>
              <a:rPr lang="en-US" dirty="0">
                <a:effectLst>
                  <a:glow rad="127000">
                    <a:schemeClr val="bg1"/>
                  </a:glow>
                </a:effectLst>
              </a:rPr>
              <a:t>“Go in this might of yours and save Israel from the hand of Midian.” (Judges 6:14)</a:t>
            </a:r>
            <a:endParaRPr lang="en-US" sz="4800" baseline="30000" dirty="0">
              <a:effectLst>
                <a:glow rad="127000">
                  <a:schemeClr val="bg1"/>
                </a:glow>
              </a:effectLst>
            </a:endParaRPr>
          </a:p>
        </p:txBody>
      </p:sp>
    </p:spTree>
    <p:extLst>
      <p:ext uri="{BB962C8B-B14F-4D97-AF65-F5344CB8AC3E}">
        <p14:creationId xmlns:p14="http://schemas.microsoft.com/office/powerpoint/2010/main" val="2555311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itting, field, table&#10;&#10;Description automatically generated">
            <a:extLst>
              <a:ext uri="{FF2B5EF4-FFF2-40B4-BE49-F238E27FC236}">
                <a16:creationId xmlns:a16="http://schemas.microsoft.com/office/drawing/2014/main" id="{2E89BB4B-B417-4B20-8AE0-EC2E7AC39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8150"/>
            <a:ext cx="12192000" cy="729615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a:xfrm>
            <a:off x="398584" y="118942"/>
            <a:ext cx="11651901" cy="1325563"/>
          </a:xfrm>
        </p:spPr>
        <p:txBody>
          <a:bodyPr/>
          <a:lstStyle/>
          <a:p>
            <a:r>
              <a:rPr lang="en-US" dirty="0">
                <a:solidFill>
                  <a:schemeClr val="tx1"/>
                </a:solidFill>
              </a:rPr>
              <a:t>Because He is </a:t>
            </a:r>
            <a:r>
              <a:rPr lang="en-US" dirty="0">
                <a:solidFill>
                  <a:srgbClr val="CD0200"/>
                </a:solidFill>
              </a:rPr>
              <a:t>JEHOVAH SHALOM</a:t>
            </a:r>
          </a:p>
        </p:txBody>
      </p:sp>
      <p:pic>
        <p:nvPicPr>
          <p:cNvPr id="4" name="Picture 3">
            <a:extLst>
              <a:ext uri="{FF2B5EF4-FFF2-40B4-BE49-F238E27FC236}">
                <a16:creationId xmlns:a16="http://schemas.microsoft.com/office/drawing/2014/main" id="{EDCB12ED-7A35-4450-9625-BC914E0469B3}"/>
              </a:ext>
            </a:extLst>
          </p:cNvPr>
          <p:cNvPicPr>
            <a:picLocks noChangeAspect="1"/>
          </p:cNvPicPr>
          <p:nvPr/>
        </p:nvPicPr>
        <p:blipFill>
          <a:blip r:embed="rId3"/>
          <a:stretch>
            <a:fillRect/>
          </a:stretch>
        </p:blipFill>
        <p:spPr>
          <a:xfrm flipH="1">
            <a:off x="-755300" y="2086762"/>
            <a:ext cx="7272417" cy="5621548"/>
          </a:xfrm>
          <a:prstGeom prst="rect">
            <a:avLst/>
          </a:prstGeom>
        </p:spPr>
      </p:pic>
      <p:sp>
        <p:nvSpPr>
          <p:cNvPr id="12" name="Content Placeholder 11">
            <a:extLst>
              <a:ext uri="{FF2B5EF4-FFF2-40B4-BE49-F238E27FC236}">
                <a16:creationId xmlns:a16="http://schemas.microsoft.com/office/drawing/2014/main" id="{29A60C62-DF67-48A4-8A8B-349B27DA046F}"/>
              </a:ext>
            </a:extLst>
          </p:cNvPr>
          <p:cNvSpPr>
            <a:spLocks noGrp="1"/>
          </p:cNvSpPr>
          <p:nvPr>
            <p:ph idx="1"/>
          </p:nvPr>
        </p:nvSpPr>
        <p:spPr/>
        <p:txBody>
          <a:bodyPr>
            <a:normAutofit/>
          </a:bodyPr>
          <a:lstStyle/>
          <a:p>
            <a:pPr algn="ctr"/>
            <a:r>
              <a:rPr lang="en-US" dirty="0">
                <a:effectLst>
                  <a:glow rad="127000">
                    <a:schemeClr val="bg1"/>
                  </a:glow>
                </a:effectLst>
              </a:rPr>
              <a:t>“I will be with you.” (Judges 6:16)</a:t>
            </a:r>
            <a:endParaRPr lang="en-US" sz="4800" baseline="30000" dirty="0">
              <a:effectLst>
                <a:glow rad="127000">
                  <a:schemeClr val="bg1"/>
                </a:glow>
              </a:effectLst>
            </a:endParaRPr>
          </a:p>
        </p:txBody>
      </p:sp>
    </p:spTree>
    <p:extLst>
      <p:ext uri="{BB962C8B-B14F-4D97-AF65-F5344CB8AC3E}">
        <p14:creationId xmlns:p14="http://schemas.microsoft.com/office/powerpoint/2010/main" val="30082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2.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1048</TotalTime>
  <Words>1015</Words>
  <Application>Microsoft Office PowerPoint</Application>
  <PresentationFormat>Widescreen</PresentationFormat>
  <Paragraphs>70</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Posterama</vt:lpstr>
      <vt:lpstr>Pristina</vt:lpstr>
      <vt:lpstr>Symbol</vt:lpstr>
      <vt:lpstr>Office Theme</vt:lpstr>
      <vt:lpstr>PowerPoint Presentation</vt:lpstr>
      <vt:lpstr>PowerPoint Presentation</vt:lpstr>
      <vt:lpstr>Because He is JEHOVAH SHALOM</vt:lpstr>
      <vt:lpstr>Because He is JEHOVAH SHALOM</vt:lpstr>
      <vt:lpstr>Because He is JEHOVAH SHALOM</vt:lpstr>
      <vt:lpstr>Because He is JEHOVAH SHALOM</vt:lpstr>
      <vt:lpstr>Because He is JEHOVAH SHALOM</vt:lpstr>
      <vt:lpstr>Because He is JEHOVAH SHALOM</vt:lpstr>
      <vt:lpstr>Because He is JEHOVAH SHALOM</vt:lpstr>
      <vt:lpstr>Because He is JEHOVAH SHALOM</vt:lpstr>
      <vt:lpstr>Because He is JEHOVAH SHALOM</vt:lpstr>
      <vt:lpstr>Because He is JEHOVAH SHALOM</vt:lpstr>
      <vt:lpstr>Because He is JEHOVAH SHALOM</vt:lpstr>
      <vt:lpstr>Because He is JEHOVAH SHALOM</vt:lpstr>
      <vt:lpstr>Because He is JEHOVAH SHALOM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32</cp:revision>
  <dcterms:created xsi:type="dcterms:W3CDTF">2020-03-19T13:50:31Z</dcterms:created>
  <dcterms:modified xsi:type="dcterms:W3CDTF">2021-07-14T03:52:25Z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