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308" r:id="rId6"/>
    <p:sldId id="271" r:id="rId7"/>
    <p:sldId id="295" r:id="rId8"/>
    <p:sldId id="307" r:id="rId9"/>
    <p:sldId id="294" r:id="rId10"/>
    <p:sldId id="296" r:id="rId11"/>
    <p:sldId id="297" r:id="rId12"/>
    <p:sldId id="298" r:id="rId13"/>
    <p:sldId id="299" r:id="rId14"/>
    <p:sldId id="300" r:id="rId15"/>
    <p:sldId id="301" r:id="rId16"/>
    <p:sldId id="302" r:id="rId17"/>
    <p:sldId id="303" r:id="rId18"/>
    <p:sldId id="304" r:id="rId19"/>
    <p:sldId id="305" r:id="rId20"/>
    <p:sldId id="30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8235"/>
    <a:srgbClr val="F8FEFE"/>
    <a:srgbClr val="800000"/>
    <a:srgbClr val="F2F5F8"/>
    <a:srgbClr val="E1E8EF"/>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06" autoAdjust="0"/>
    <p:restoredTop sz="85912" autoAdjust="0"/>
  </p:normalViewPr>
  <p:slideViewPr>
    <p:cSldViewPr snapToGrid="0">
      <p:cViewPr varScale="1">
        <p:scale>
          <a:sx n="70" d="100"/>
          <a:sy n="70" d="100"/>
        </p:scale>
        <p:origin x="111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3232200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close up of a brick wall&#10;&#10;Description automatically generated">
            <a:extLst>
              <a:ext uri="{FF2B5EF4-FFF2-40B4-BE49-F238E27FC236}">
                <a16:creationId xmlns:a16="http://schemas.microsoft.com/office/drawing/2014/main" id="{5F13EB8F-31AE-41B7-90CF-BD87892598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solidFill>
                  <a:schemeClr val="accent6">
                    <a:lumMod val="75000"/>
                  </a:schemeClr>
                </a:solidFill>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effectLst>
                  <a:glow rad="127000">
                    <a:srgbClr val="F2F5F8"/>
                  </a:glow>
                </a:effectLst>
              </a:defRPr>
            </a:lvl1pPr>
            <a:lvl2pPr>
              <a:defRPr>
                <a:effectLst>
                  <a:glow rad="127000">
                    <a:srgbClr val="F2F5F8"/>
                  </a:glow>
                </a:effectLst>
              </a:defRPr>
            </a:lvl2pPr>
            <a:lvl3pPr>
              <a:defRPr>
                <a:effectLst>
                  <a:glow rad="127000">
                    <a:srgbClr val="F2F5F8"/>
                  </a:glow>
                </a:effectLst>
              </a:defRPr>
            </a:lvl3pPr>
            <a:lvl4pPr>
              <a:defRPr>
                <a:effectLst>
                  <a:glow rad="127000">
                    <a:srgbClr val="F2F5F8"/>
                  </a:glow>
                </a:effectLst>
              </a:defRPr>
            </a:lvl4pPr>
            <a:lvl5pPr>
              <a:defRPr>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picture containing yellow, standing, sitting, field&#10;&#10;Description automatically generated">
            <a:extLst>
              <a:ext uri="{FF2B5EF4-FFF2-40B4-BE49-F238E27FC236}">
                <a16:creationId xmlns:a16="http://schemas.microsoft.com/office/drawing/2014/main" id="{FAD9367C-27E4-4272-8A0C-46C9DC0E9F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0054A6"/>
          </a:solidFill>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BAA89F19-4667-48B2-BC94-DCF84282E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067" y="1934755"/>
            <a:ext cx="5644471" cy="2341338"/>
          </a:xfrm>
          <a:prstGeom prst="rect">
            <a:avLst/>
          </a:prstGeom>
          <a:effectLst>
            <a:glow rad="127000">
              <a:schemeClr val="bg1"/>
            </a:glow>
          </a:effectLst>
        </p:spPr>
      </p:pic>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7030A0"/>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7030A0"/>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7030A0"/>
                </a:solidFill>
                <a:effectLst>
                  <a:glow rad="127000">
                    <a:schemeClr val="bg1"/>
                  </a:glow>
                </a:effectLst>
                <a:latin typeface="Pristina" panose="03060402040406080204" pitchFamily="66" charset="0"/>
              </a:rPr>
              <a:t>Psalm 39:7</a:t>
            </a:r>
          </a:p>
        </p:txBody>
      </p:sp>
      <p:grpSp>
        <p:nvGrpSpPr>
          <p:cNvPr id="8" name="Group 7">
            <a:extLst>
              <a:ext uri="{FF2B5EF4-FFF2-40B4-BE49-F238E27FC236}">
                <a16:creationId xmlns:a16="http://schemas.microsoft.com/office/drawing/2014/main" id="{BAAD7989-F4DB-42AE-A019-15EC8288CC9F}"/>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9" name="Picture 8">
              <a:extLst>
                <a:ext uri="{FF2B5EF4-FFF2-40B4-BE49-F238E27FC236}">
                  <a16:creationId xmlns:a16="http://schemas.microsoft.com/office/drawing/2014/main" id="{0E829859-AACC-4B95-961B-58668DEB7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664D2EDB-89B9-41D4-9E07-DE7BE9BA77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382751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ook, sitting, woman&#10;&#10;Description automatically generated">
            <a:extLst>
              <a:ext uri="{FF2B5EF4-FFF2-40B4-BE49-F238E27FC236}">
                <a16:creationId xmlns:a16="http://schemas.microsoft.com/office/drawing/2014/main" id="{2BAABC75-1F9C-45F6-A557-3905594CF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607" y="0"/>
            <a:ext cx="916305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7030A0"/>
                </a:solidFill>
              </a:rPr>
              <a:t>Because</a:t>
            </a:r>
            <a:r>
              <a:rPr lang="en-US" dirty="0"/>
              <a:t> </a:t>
            </a:r>
            <a:r>
              <a:rPr lang="en-US" dirty="0">
                <a:solidFill>
                  <a:srgbClr val="7030A0"/>
                </a:solidFill>
              </a:rPr>
              <a:t>He is </a:t>
            </a:r>
            <a:r>
              <a:rPr lang="en-US" dirty="0">
                <a:solidFill>
                  <a:schemeClr val="bg1"/>
                </a:solidFill>
                <a:effectLst>
                  <a:glow rad="127000">
                    <a:srgbClr val="7030A0"/>
                  </a:glow>
                </a:effectLst>
              </a:rPr>
              <a:t>Jehovah Jireh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198157" cy="4732457"/>
          </a:xfrm>
        </p:spPr>
        <p:txBody>
          <a:bodyPr/>
          <a:lstStyle/>
          <a:p>
            <a:r>
              <a:rPr lang="en-US" baseline="30000" dirty="0">
                <a:effectLst>
                  <a:glow rad="127000">
                    <a:schemeClr val="bg1"/>
                  </a:glow>
                </a:effectLst>
              </a:rPr>
              <a:t>12</a:t>
            </a:r>
            <a:r>
              <a:rPr lang="en-US" dirty="0">
                <a:effectLst>
                  <a:glow rad="127000">
                    <a:schemeClr val="bg1"/>
                  </a:glow>
                </a:effectLst>
              </a:rPr>
              <a:t> He said, "Do not lay your hand on the boy or do anything to him, for now I know that you fear God, seeing you have not withheld your son, your only son, from me."</a:t>
            </a:r>
            <a:br>
              <a:rPr lang="en-US" dirty="0">
                <a:effectLst>
                  <a:glow rad="127000">
                    <a:schemeClr val="bg1"/>
                  </a:glow>
                </a:effectLst>
              </a:rPr>
            </a:br>
            <a:endParaRPr lang="en-US" dirty="0">
              <a:effectLst>
                <a:glow rad="127000">
                  <a:schemeClr val="bg1"/>
                </a:glow>
              </a:effectLst>
            </a:endParaRPr>
          </a:p>
        </p:txBody>
      </p:sp>
    </p:spTree>
    <p:extLst>
      <p:ext uri="{BB962C8B-B14F-4D97-AF65-F5344CB8AC3E}">
        <p14:creationId xmlns:p14="http://schemas.microsoft.com/office/powerpoint/2010/main" val="3766554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itting&#10;&#10;Description automatically generated">
            <a:extLst>
              <a:ext uri="{FF2B5EF4-FFF2-40B4-BE49-F238E27FC236}">
                <a16:creationId xmlns:a16="http://schemas.microsoft.com/office/drawing/2014/main" id="{0A0C9E2A-A0E5-46D2-887B-422872E4F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950" y="0"/>
            <a:ext cx="916305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7030A0"/>
                </a:solidFill>
              </a:rPr>
              <a:t>Because</a:t>
            </a:r>
            <a:r>
              <a:rPr lang="en-US" dirty="0"/>
              <a:t> </a:t>
            </a:r>
            <a:r>
              <a:rPr lang="en-US" dirty="0">
                <a:solidFill>
                  <a:srgbClr val="7030A0"/>
                </a:solidFill>
              </a:rPr>
              <a:t>He is </a:t>
            </a:r>
            <a:r>
              <a:rPr lang="en-US" dirty="0">
                <a:solidFill>
                  <a:schemeClr val="bg1"/>
                </a:solidFill>
                <a:effectLst>
                  <a:glow rad="127000">
                    <a:srgbClr val="7030A0"/>
                  </a:glow>
                </a:effectLst>
              </a:rPr>
              <a:t>Jehovah Jireh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198157" cy="4732457"/>
          </a:xfrm>
        </p:spPr>
        <p:txBody>
          <a:bodyPr/>
          <a:lstStyle/>
          <a:p>
            <a:r>
              <a:rPr lang="en-US" dirty="0">
                <a:effectLst>
                  <a:glow rad="127000">
                    <a:schemeClr val="bg1"/>
                  </a:glow>
                </a:effectLst>
              </a:rPr>
              <a:t> </a:t>
            </a:r>
            <a:r>
              <a:rPr lang="en-US" baseline="30000" dirty="0">
                <a:effectLst>
                  <a:glow rad="127000">
                    <a:schemeClr val="bg1"/>
                  </a:glow>
                </a:effectLst>
              </a:rPr>
              <a:t>13</a:t>
            </a:r>
            <a:r>
              <a:rPr lang="en-US" dirty="0">
                <a:effectLst>
                  <a:glow rad="127000">
                    <a:schemeClr val="bg1"/>
                  </a:glow>
                </a:effectLst>
              </a:rPr>
              <a:t> Abraham lifted up his eyes and looked, and behold, behind him was a ram, caught in a thicket by his horns. And Abraham went and took the ram and offered it up as a burnt offering instead of his son.</a:t>
            </a:r>
            <a:br>
              <a:rPr lang="en-US" dirty="0">
                <a:effectLst>
                  <a:glow rad="127000">
                    <a:schemeClr val="bg1"/>
                  </a:glow>
                </a:effectLst>
              </a:rPr>
            </a:br>
            <a:endParaRPr lang="en-US" dirty="0">
              <a:effectLst>
                <a:glow rad="127000">
                  <a:schemeClr val="bg1"/>
                </a:glow>
              </a:effectLst>
            </a:endParaRPr>
          </a:p>
        </p:txBody>
      </p:sp>
    </p:spTree>
    <p:extLst>
      <p:ext uri="{BB962C8B-B14F-4D97-AF65-F5344CB8AC3E}">
        <p14:creationId xmlns:p14="http://schemas.microsoft.com/office/powerpoint/2010/main" val="236875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posing for a picture&#10;&#10;Description automatically generated">
            <a:extLst>
              <a:ext uri="{FF2B5EF4-FFF2-40B4-BE49-F238E27FC236}">
                <a16:creationId xmlns:a16="http://schemas.microsoft.com/office/drawing/2014/main" id="{F18403CE-1F63-45FF-824F-82C4CDB8D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6964" y="0"/>
            <a:ext cx="7915036"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7030A0"/>
                </a:solidFill>
              </a:rPr>
              <a:t>Because</a:t>
            </a:r>
            <a:r>
              <a:rPr lang="en-US" dirty="0"/>
              <a:t> </a:t>
            </a:r>
            <a:r>
              <a:rPr lang="en-US" dirty="0">
                <a:solidFill>
                  <a:srgbClr val="7030A0"/>
                </a:solidFill>
              </a:rPr>
              <a:t>He is </a:t>
            </a:r>
            <a:r>
              <a:rPr lang="en-US" dirty="0">
                <a:solidFill>
                  <a:schemeClr val="bg1"/>
                </a:solidFill>
                <a:effectLst>
                  <a:glow rad="127000">
                    <a:srgbClr val="7030A0"/>
                  </a:glow>
                </a:effectLst>
              </a:rPr>
              <a:t>Jehovah Jireh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198157" cy="4732457"/>
          </a:xfrm>
        </p:spPr>
        <p:txBody>
          <a:bodyPr/>
          <a:lstStyle/>
          <a:p>
            <a:pPr algn="ctr"/>
            <a:r>
              <a:rPr lang="en-US" dirty="0">
                <a:effectLst>
                  <a:glow rad="127000">
                    <a:schemeClr val="bg1"/>
                  </a:glow>
                </a:effectLst>
              </a:rPr>
              <a:t>"The LORD will provide;” </a:t>
            </a:r>
            <a:br>
              <a:rPr lang="en-US" dirty="0">
                <a:effectLst>
                  <a:glow rad="127000">
                    <a:schemeClr val="bg1"/>
                  </a:glow>
                </a:effectLst>
              </a:rPr>
            </a:br>
            <a:r>
              <a:rPr lang="en-US" dirty="0">
                <a:solidFill>
                  <a:schemeClr val="tx1">
                    <a:alpha val="0"/>
                  </a:schemeClr>
                </a:solidFill>
                <a:effectLst>
                  <a:glow rad="127000">
                    <a:schemeClr val="bg1"/>
                  </a:glow>
                </a:effectLst>
              </a:rPr>
              <a:t>as it is said to this day, </a:t>
            </a:r>
            <a:br>
              <a:rPr lang="en-US" dirty="0">
                <a:effectLst>
                  <a:glow rad="127000">
                    <a:schemeClr val="bg1"/>
                  </a:glow>
                </a:effectLst>
              </a:rPr>
            </a:br>
            <a:r>
              <a:rPr lang="en-US" dirty="0">
                <a:solidFill>
                  <a:schemeClr val="tx1">
                    <a:alpha val="0"/>
                  </a:schemeClr>
                </a:solidFill>
                <a:effectLst>
                  <a:glow rad="127000">
                    <a:schemeClr val="bg1"/>
                  </a:glow>
                </a:effectLst>
              </a:rPr>
              <a:t>"On the mount of the LORD it shall be provided."  </a:t>
            </a:r>
            <a:r>
              <a:rPr lang="en-US" sz="3200" dirty="0">
                <a:solidFill>
                  <a:schemeClr val="tx1">
                    <a:alpha val="0"/>
                  </a:schemeClr>
                </a:solidFill>
                <a:effectLst>
                  <a:glow rad="127000">
                    <a:schemeClr val="bg1"/>
                  </a:glow>
                </a:effectLst>
              </a:rPr>
              <a:t>(Gen 22:10-14)</a:t>
            </a:r>
          </a:p>
          <a:p>
            <a:pPr algn="ctr"/>
            <a:r>
              <a:rPr lang="en-US" sz="8000" dirty="0" err="1">
                <a:solidFill>
                  <a:schemeClr val="tx1">
                    <a:alpha val="0"/>
                  </a:schemeClr>
                </a:solidFill>
                <a:effectLst>
                  <a:glow rad="127000">
                    <a:schemeClr val="bg1"/>
                  </a:glow>
                </a:effectLst>
                <a:latin typeface="Bwhebb" panose="02000400000000000000" pitchFamily="2" charset="0"/>
              </a:rPr>
              <a:t>hry</a:t>
            </a:r>
            <a:r>
              <a:rPr lang="en-US" sz="8000" dirty="0">
                <a:solidFill>
                  <a:schemeClr val="tx1">
                    <a:alpha val="0"/>
                  </a:schemeClr>
                </a:solidFill>
                <a:effectLst>
                  <a:glow rad="127000">
                    <a:schemeClr val="bg1"/>
                  </a:glow>
                </a:effectLst>
                <a:latin typeface="Bwhebb" panose="02000400000000000000" pitchFamily="2" charset="0"/>
              </a:rPr>
              <a:t> </a:t>
            </a:r>
            <a:r>
              <a:rPr lang="en-US" sz="8000" dirty="0" err="1">
                <a:solidFill>
                  <a:schemeClr val="tx1">
                    <a:alpha val="0"/>
                  </a:schemeClr>
                </a:solidFill>
                <a:effectLst>
                  <a:glow rad="127000">
                    <a:schemeClr val="bg1"/>
                  </a:glow>
                </a:effectLst>
                <a:latin typeface="Bwhebb" panose="02000400000000000000" pitchFamily="2" charset="0"/>
              </a:rPr>
              <a:t>hwhy</a:t>
            </a:r>
            <a:endParaRPr lang="en-US" sz="8000" dirty="0">
              <a:solidFill>
                <a:schemeClr val="tx1">
                  <a:alpha val="0"/>
                </a:schemeClr>
              </a:solidFill>
              <a:effectLst>
                <a:glow rad="127000">
                  <a:schemeClr val="bg1"/>
                </a:glow>
              </a:effectLst>
              <a:latin typeface="Bwhebb" panose="02000400000000000000" pitchFamily="2" charset="0"/>
            </a:endParaRPr>
          </a:p>
          <a:p>
            <a:pPr algn="ctr"/>
            <a:r>
              <a:rPr lang="en-US" dirty="0">
                <a:solidFill>
                  <a:schemeClr val="tx1">
                    <a:alpha val="0"/>
                  </a:schemeClr>
                </a:solidFill>
              </a:rPr>
              <a:t>“Jehovah Jireh”</a:t>
            </a:r>
          </a:p>
          <a:p>
            <a:endParaRPr lang="en-US" dirty="0">
              <a:effectLst>
                <a:glow rad="127000">
                  <a:schemeClr val="bg1"/>
                </a:glow>
              </a:effectLst>
            </a:endParaRPr>
          </a:p>
        </p:txBody>
      </p:sp>
    </p:spTree>
    <p:extLst>
      <p:ext uri="{BB962C8B-B14F-4D97-AF65-F5344CB8AC3E}">
        <p14:creationId xmlns:p14="http://schemas.microsoft.com/office/powerpoint/2010/main" val="3192229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posing for a picture&#10;&#10;Description automatically generated">
            <a:extLst>
              <a:ext uri="{FF2B5EF4-FFF2-40B4-BE49-F238E27FC236}">
                <a16:creationId xmlns:a16="http://schemas.microsoft.com/office/drawing/2014/main" id="{F18403CE-1F63-45FF-824F-82C4CDB8D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6964" y="0"/>
            <a:ext cx="7915036"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7030A0"/>
                </a:solidFill>
              </a:rPr>
              <a:t>Because</a:t>
            </a:r>
            <a:r>
              <a:rPr lang="en-US" dirty="0"/>
              <a:t> </a:t>
            </a:r>
            <a:r>
              <a:rPr lang="en-US" dirty="0">
                <a:solidFill>
                  <a:srgbClr val="7030A0"/>
                </a:solidFill>
              </a:rPr>
              <a:t>He is </a:t>
            </a:r>
            <a:r>
              <a:rPr lang="en-US" dirty="0">
                <a:solidFill>
                  <a:schemeClr val="bg1"/>
                </a:solidFill>
                <a:effectLst>
                  <a:glow rad="127000">
                    <a:srgbClr val="7030A0"/>
                  </a:glow>
                </a:effectLst>
              </a:rPr>
              <a:t>Jehovah Jireh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198157" cy="4732457"/>
          </a:xfrm>
        </p:spPr>
        <p:txBody>
          <a:bodyPr/>
          <a:lstStyle/>
          <a:p>
            <a:pPr algn="ctr"/>
            <a:r>
              <a:rPr lang="en-US" dirty="0">
                <a:effectLst>
                  <a:glow rad="127000">
                    <a:schemeClr val="bg1"/>
                  </a:glow>
                </a:effectLst>
              </a:rPr>
              <a:t>"The LORD will provide;” </a:t>
            </a:r>
            <a:br>
              <a:rPr lang="en-US" dirty="0">
                <a:effectLst>
                  <a:glow rad="127000">
                    <a:schemeClr val="bg1"/>
                  </a:glow>
                </a:effectLst>
              </a:rPr>
            </a:br>
            <a:r>
              <a:rPr lang="en-US" dirty="0">
                <a:solidFill>
                  <a:schemeClr val="tx1">
                    <a:alpha val="0"/>
                  </a:schemeClr>
                </a:solidFill>
                <a:effectLst>
                  <a:glow rad="127000">
                    <a:schemeClr val="bg1"/>
                  </a:glow>
                </a:effectLst>
              </a:rPr>
              <a:t>as it is said to this day, </a:t>
            </a:r>
            <a:br>
              <a:rPr lang="en-US" dirty="0">
                <a:solidFill>
                  <a:schemeClr val="tx1">
                    <a:alpha val="0"/>
                  </a:schemeClr>
                </a:solidFill>
                <a:effectLst>
                  <a:glow rad="127000">
                    <a:schemeClr val="bg1"/>
                  </a:glow>
                </a:effectLst>
              </a:rPr>
            </a:br>
            <a:r>
              <a:rPr lang="en-US" dirty="0">
                <a:solidFill>
                  <a:schemeClr val="tx1">
                    <a:alpha val="0"/>
                  </a:schemeClr>
                </a:solidFill>
                <a:effectLst>
                  <a:glow rad="127000">
                    <a:schemeClr val="bg1"/>
                  </a:glow>
                </a:effectLst>
              </a:rPr>
              <a:t>"On the mount of the LORD it shall be provided."  </a:t>
            </a:r>
            <a:r>
              <a:rPr lang="en-US" sz="3200" dirty="0">
                <a:solidFill>
                  <a:schemeClr val="tx1">
                    <a:alpha val="0"/>
                  </a:schemeClr>
                </a:solidFill>
                <a:effectLst>
                  <a:glow rad="127000">
                    <a:schemeClr val="bg1"/>
                  </a:glow>
                </a:effectLst>
              </a:rPr>
              <a:t>(Gen 22:10-14)</a:t>
            </a:r>
          </a:p>
          <a:p>
            <a:pPr algn="ctr"/>
            <a:r>
              <a:rPr lang="en-US" sz="8000" dirty="0" err="1">
                <a:effectLst>
                  <a:glow rad="127000">
                    <a:schemeClr val="bg1"/>
                  </a:glow>
                </a:effectLst>
                <a:latin typeface="Bwhebb" panose="02000400000000000000" pitchFamily="2" charset="0"/>
              </a:rPr>
              <a:t>hry</a:t>
            </a:r>
            <a:r>
              <a:rPr lang="en-US" sz="8000" dirty="0">
                <a:effectLst>
                  <a:glow rad="127000">
                    <a:schemeClr val="bg1"/>
                  </a:glow>
                </a:effectLst>
                <a:latin typeface="Bwhebb" panose="02000400000000000000" pitchFamily="2" charset="0"/>
              </a:rPr>
              <a:t> </a:t>
            </a:r>
            <a:r>
              <a:rPr lang="en-US" sz="8000" dirty="0" err="1">
                <a:effectLst>
                  <a:glow rad="127000">
                    <a:schemeClr val="bg1"/>
                  </a:glow>
                </a:effectLst>
                <a:latin typeface="Bwhebb" panose="02000400000000000000" pitchFamily="2" charset="0"/>
              </a:rPr>
              <a:t>hwhy</a:t>
            </a:r>
            <a:endParaRPr lang="en-US" sz="8000" dirty="0">
              <a:effectLst>
                <a:glow rad="127000">
                  <a:schemeClr val="bg1"/>
                </a:glow>
              </a:effectLst>
              <a:latin typeface="Bwhebb" panose="02000400000000000000" pitchFamily="2" charset="0"/>
            </a:endParaRPr>
          </a:p>
          <a:p>
            <a:pPr algn="ctr"/>
            <a:r>
              <a:rPr lang="en-US" dirty="0"/>
              <a:t>“Jehovah Jireh”</a:t>
            </a:r>
          </a:p>
          <a:p>
            <a:endParaRPr lang="en-US" dirty="0">
              <a:effectLst>
                <a:glow rad="127000">
                  <a:schemeClr val="bg1"/>
                </a:glow>
              </a:effectLst>
            </a:endParaRPr>
          </a:p>
        </p:txBody>
      </p:sp>
    </p:spTree>
    <p:extLst>
      <p:ext uri="{BB962C8B-B14F-4D97-AF65-F5344CB8AC3E}">
        <p14:creationId xmlns:p14="http://schemas.microsoft.com/office/powerpoint/2010/main" val="3536347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posing for a picture&#10;&#10;Description automatically generated">
            <a:extLst>
              <a:ext uri="{FF2B5EF4-FFF2-40B4-BE49-F238E27FC236}">
                <a16:creationId xmlns:a16="http://schemas.microsoft.com/office/drawing/2014/main" id="{F18403CE-1F63-45FF-824F-82C4CDB8D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6964" y="0"/>
            <a:ext cx="7915036"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7030A0"/>
                </a:solidFill>
              </a:rPr>
              <a:t>Because</a:t>
            </a:r>
            <a:r>
              <a:rPr lang="en-US" dirty="0"/>
              <a:t> </a:t>
            </a:r>
            <a:r>
              <a:rPr lang="en-US" dirty="0">
                <a:solidFill>
                  <a:srgbClr val="7030A0"/>
                </a:solidFill>
              </a:rPr>
              <a:t>He is </a:t>
            </a:r>
            <a:r>
              <a:rPr lang="en-US" dirty="0">
                <a:solidFill>
                  <a:schemeClr val="bg1"/>
                </a:solidFill>
                <a:effectLst>
                  <a:glow rad="127000">
                    <a:srgbClr val="7030A0"/>
                  </a:glow>
                </a:effectLst>
              </a:rPr>
              <a:t>Jehovah Jireh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198157" cy="4732457"/>
          </a:xfrm>
        </p:spPr>
        <p:txBody>
          <a:bodyPr/>
          <a:lstStyle/>
          <a:p>
            <a:pPr algn="ctr"/>
            <a:r>
              <a:rPr lang="en-US" dirty="0">
                <a:effectLst>
                  <a:glow rad="127000">
                    <a:schemeClr val="bg1"/>
                  </a:glow>
                </a:effectLst>
              </a:rPr>
              <a:t>"The LORD will provide;” </a:t>
            </a:r>
            <a:br>
              <a:rPr lang="en-US" dirty="0">
                <a:effectLst>
                  <a:glow rad="127000">
                    <a:schemeClr val="bg1"/>
                  </a:glow>
                </a:effectLst>
              </a:rPr>
            </a:br>
            <a:r>
              <a:rPr lang="en-US" dirty="0">
                <a:effectLst>
                  <a:glow rad="127000">
                    <a:schemeClr val="bg1"/>
                  </a:glow>
                </a:effectLst>
              </a:rPr>
              <a:t>as it is said to this day, </a:t>
            </a:r>
            <a:br>
              <a:rPr lang="en-US" dirty="0">
                <a:effectLst>
                  <a:glow rad="127000">
                    <a:schemeClr val="bg1"/>
                  </a:glow>
                </a:effectLst>
              </a:rPr>
            </a:br>
            <a:r>
              <a:rPr lang="en-US" dirty="0">
                <a:effectLst>
                  <a:glow rad="127000">
                    <a:schemeClr val="bg1"/>
                  </a:glow>
                </a:effectLst>
              </a:rPr>
              <a:t>"On the mount of the LORD it shall be provided."  </a:t>
            </a:r>
            <a:r>
              <a:rPr lang="en-US" sz="3200" dirty="0">
                <a:effectLst>
                  <a:glow rad="127000">
                    <a:schemeClr val="bg1"/>
                  </a:glow>
                </a:effectLst>
              </a:rPr>
              <a:t>(Gen 22:10-14)</a:t>
            </a:r>
          </a:p>
          <a:p>
            <a:pPr algn="ctr"/>
            <a:r>
              <a:rPr lang="en-US" sz="8000" dirty="0" err="1">
                <a:effectLst>
                  <a:glow rad="127000">
                    <a:schemeClr val="bg1"/>
                  </a:glow>
                </a:effectLst>
                <a:latin typeface="Bwhebb" panose="02000400000000000000" pitchFamily="2" charset="0"/>
              </a:rPr>
              <a:t>hry</a:t>
            </a:r>
            <a:r>
              <a:rPr lang="en-US" sz="8000" dirty="0">
                <a:effectLst>
                  <a:glow rad="127000">
                    <a:schemeClr val="bg1"/>
                  </a:glow>
                </a:effectLst>
                <a:latin typeface="Bwhebb" panose="02000400000000000000" pitchFamily="2" charset="0"/>
              </a:rPr>
              <a:t> </a:t>
            </a:r>
            <a:r>
              <a:rPr lang="en-US" sz="8000" dirty="0" err="1">
                <a:effectLst>
                  <a:glow rad="127000">
                    <a:schemeClr val="bg1"/>
                  </a:glow>
                </a:effectLst>
                <a:latin typeface="Bwhebb" panose="02000400000000000000" pitchFamily="2" charset="0"/>
              </a:rPr>
              <a:t>hwhy</a:t>
            </a:r>
            <a:endParaRPr lang="en-US" sz="8000" dirty="0">
              <a:effectLst>
                <a:glow rad="127000">
                  <a:schemeClr val="bg1"/>
                </a:glow>
              </a:effectLst>
              <a:latin typeface="Bwhebb" panose="02000400000000000000" pitchFamily="2" charset="0"/>
            </a:endParaRPr>
          </a:p>
          <a:p>
            <a:pPr algn="ctr"/>
            <a:r>
              <a:rPr lang="en-US" dirty="0"/>
              <a:t>“Jehovah Jireh”</a:t>
            </a:r>
          </a:p>
          <a:p>
            <a:endParaRPr lang="en-US" dirty="0">
              <a:effectLst>
                <a:glow rad="127000">
                  <a:schemeClr val="bg1"/>
                </a:glow>
              </a:effectLst>
            </a:endParaRPr>
          </a:p>
        </p:txBody>
      </p:sp>
    </p:spTree>
    <p:extLst>
      <p:ext uri="{BB962C8B-B14F-4D97-AF65-F5344CB8AC3E}">
        <p14:creationId xmlns:p14="http://schemas.microsoft.com/office/powerpoint/2010/main" val="3470045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ook, man, yellow&#10;&#10;Description automatically generated">
            <a:extLst>
              <a:ext uri="{FF2B5EF4-FFF2-40B4-BE49-F238E27FC236}">
                <a16:creationId xmlns:a16="http://schemas.microsoft.com/office/drawing/2014/main" id="{26F0522B-F61F-4C24-A0AF-D64B81FE4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6964" y="-118942"/>
            <a:ext cx="7915036" cy="6976942"/>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7030A0"/>
                </a:solidFill>
              </a:rPr>
              <a:t>Because</a:t>
            </a:r>
            <a:r>
              <a:rPr lang="en-US" dirty="0"/>
              <a:t> </a:t>
            </a:r>
            <a:r>
              <a:rPr lang="en-US" dirty="0">
                <a:solidFill>
                  <a:srgbClr val="7030A0"/>
                </a:solidFill>
              </a:rPr>
              <a:t>He is </a:t>
            </a:r>
            <a:r>
              <a:rPr lang="en-US" dirty="0">
                <a:solidFill>
                  <a:schemeClr val="bg1"/>
                </a:solidFill>
                <a:effectLst>
                  <a:glow rad="127000">
                    <a:srgbClr val="7030A0"/>
                  </a:glow>
                </a:effectLst>
              </a:rPr>
              <a:t>Jehovah Jireh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198157" cy="4732457"/>
          </a:xfrm>
        </p:spPr>
        <p:txBody>
          <a:bodyPr/>
          <a:lstStyle/>
          <a:p>
            <a:pPr algn="ctr"/>
            <a:r>
              <a:rPr lang="en-US" dirty="0">
                <a:effectLst>
                  <a:glow rad="127000">
                    <a:schemeClr val="bg1"/>
                  </a:glow>
                </a:effectLst>
              </a:rPr>
              <a:t>“my God will supply every need of yours according to his riches in glory in Christ Jesus.” </a:t>
            </a:r>
            <a:r>
              <a:rPr lang="en-US" sz="3200" dirty="0">
                <a:effectLst>
                  <a:glow rad="127000">
                    <a:schemeClr val="bg1"/>
                  </a:glow>
                </a:effectLst>
              </a:rPr>
              <a:t>(Philippians 4:19)</a:t>
            </a:r>
            <a:endParaRPr lang="en-US" dirty="0">
              <a:effectLst>
                <a:glow rad="127000">
                  <a:schemeClr val="bg1"/>
                </a:glow>
              </a:effectLst>
            </a:endParaRPr>
          </a:p>
        </p:txBody>
      </p:sp>
    </p:spTree>
    <p:extLst>
      <p:ext uri="{BB962C8B-B14F-4D97-AF65-F5344CB8AC3E}">
        <p14:creationId xmlns:p14="http://schemas.microsoft.com/office/powerpoint/2010/main" val="1761171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ook, man, yellow&#10;&#10;Description automatically generated">
            <a:extLst>
              <a:ext uri="{FF2B5EF4-FFF2-40B4-BE49-F238E27FC236}">
                <a16:creationId xmlns:a16="http://schemas.microsoft.com/office/drawing/2014/main" id="{26F0522B-F61F-4C24-A0AF-D64B81FE4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6964" y="-118942"/>
            <a:ext cx="7915036" cy="6976942"/>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7030A0"/>
                </a:solidFill>
              </a:rPr>
              <a:t>Because</a:t>
            </a:r>
            <a:r>
              <a:rPr lang="en-US" dirty="0"/>
              <a:t> </a:t>
            </a:r>
            <a:r>
              <a:rPr lang="en-US" dirty="0">
                <a:solidFill>
                  <a:srgbClr val="7030A0"/>
                </a:solidFill>
              </a:rPr>
              <a:t>He is </a:t>
            </a:r>
            <a:r>
              <a:rPr lang="en-US" dirty="0">
                <a:solidFill>
                  <a:schemeClr val="bg1"/>
                </a:solidFill>
                <a:effectLst>
                  <a:glow rad="127000">
                    <a:srgbClr val="7030A0"/>
                  </a:glow>
                </a:effectLst>
              </a:rPr>
              <a:t>Jehovah Jireh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198157" cy="4732457"/>
          </a:xfrm>
        </p:spPr>
        <p:txBody>
          <a:bodyPr/>
          <a:lstStyle/>
          <a:p>
            <a:pPr algn="ctr"/>
            <a:r>
              <a:rPr lang="en-US" dirty="0">
                <a:effectLst>
                  <a:glow rad="127000">
                    <a:schemeClr val="bg1"/>
                  </a:glow>
                </a:effectLst>
              </a:rPr>
              <a:t>“my God will supply every need of yours according to his riches in glory in Christ Jesus.” </a:t>
            </a:r>
            <a:r>
              <a:rPr lang="en-US" sz="3200" dirty="0">
                <a:effectLst>
                  <a:glow rad="127000">
                    <a:schemeClr val="bg1"/>
                  </a:glow>
                </a:effectLst>
              </a:rPr>
              <a:t>(Philippians 4:19)</a:t>
            </a:r>
          </a:p>
          <a:p>
            <a:pPr algn="ctr"/>
            <a:endParaRPr lang="en-US" sz="3200" dirty="0">
              <a:effectLst>
                <a:glow rad="127000">
                  <a:schemeClr val="bg1"/>
                </a:glow>
              </a:effectLst>
            </a:endParaRPr>
          </a:p>
          <a:p>
            <a:r>
              <a:rPr lang="en-US" sz="8000" dirty="0">
                <a:effectLst>
                  <a:glow rad="127000">
                    <a:schemeClr val="bg1"/>
                  </a:glow>
                </a:effectLst>
                <a:latin typeface="Bwhebb" panose="02000400000000000000" pitchFamily="2" charset="0"/>
              </a:rPr>
              <a:t>   </a:t>
            </a:r>
            <a:r>
              <a:rPr lang="en-US" sz="8000" dirty="0" err="1">
                <a:effectLst>
                  <a:glow rad="127000">
                    <a:schemeClr val="bg1"/>
                  </a:glow>
                </a:effectLst>
                <a:latin typeface="Bwhebb" panose="02000400000000000000" pitchFamily="2" charset="0"/>
              </a:rPr>
              <a:t>hry</a:t>
            </a:r>
            <a:r>
              <a:rPr lang="en-US" sz="8000" dirty="0">
                <a:effectLst>
                  <a:glow rad="127000">
                    <a:schemeClr val="bg1"/>
                  </a:glow>
                </a:effectLst>
                <a:latin typeface="Bwhebb" panose="02000400000000000000" pitchFamily="2" charset="0"/>
              </a:rPr>
              <a:t> </a:t>
            </a:r>
            <a:r>
              <a:rPr lang="en-US" sz="8000" dirty="0" err="1">
                <a:effectLst>
                  <a:glow rad="127000">
                    <a:schemeClr val="bg1"/>
                  </a:glow>
                </a:effectLst>
                <a:latin typeface="Bwhebb" panose="02000400000000000000" pitchFamily="2" charset="0"/>
              </a:rPr>
              <a:t>hwhy</a:t>
            </a:r>
            <a:endParaRPr lang="en-US" sz="8000" dirty="0">
              <a:effectLst>
                <a:glow rad="127000">
                  <a:schemeClr val="bg1"/>
                </a:glow>
              </a:effectLst>
              <a:latin typeface="Bwhebb" panose="02000400000000000000" pitchFamily="2" charset="0"/>
            </a:endParaRPr>
          </a:p>
          <a:p>
            <a:r>
              <a:rPr lang="en-US" dirty="0"/>
              <a:t>        “Jehovah Jireh”</a:t>
            </a:r>
          </a:p>
          <a:p>
            <a:pPr algn="ctr"/>
            <a:endParaRPr lang="en-US" dirty="0">
              <a:effectLst>
                <a:glow rad="127000">
                  <a:schemeClr val="bg1"/>
                </a:glow>
              </a:effectLst>
            </a:endParaRPr>
          </a:p>
        </p:txBody>
      </p:sp>
    </p:spTree>
    <p:extLst>
      <p:ext uri="{BB962C8B-B14F-4D97-AF65-F5344CB8AC3E}">
        <p14:creationId xmlns:p14="http://schemas.microsoft.com/office/powerpoint/2010/main" val="4212209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BAA89F19-4667-48B2-BC94-DCF84282E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067" y="1934755"/>
            <a:ext cx="5644471" cy="2341338"/>
          </a:xfrm>
          <a:prstGeom prst="rect">
            <a:avLst/>
          </a:prstGeom>
          <a:effectLst>
            <a:glow rad="127000">
              <a:schemeClr val="bg1"/>
            </a:glow>
          </a:effectLst>
        </p:spPr>
      </p:pic>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7030A0"/>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7030A0"/>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7030A0"/>
                </a:solidFill>
                <a:effectLst>
                  <a:glow rad="127000">
                    <a:schemeClr val="bg1"/>
                  </a:glow>
                </a:effectLst>
                <a:latin typeface="Pristina" panose="03060402040406080204" pitchFamily="66" charset="0"/>
              </a:rPr>
              <a:t>Psalm 39:7</a:t>
            </a:r>
          </a:p>
        </p:txBody>
      </p:sp>
    </p:spTree>
    <p:extLst>
      <p:ext uri="{BB962C8B-B14F-4D97-AF65-F5344CB8AC3E}">
        <p14:creationId xmlns:p14="http://schemas.microsoft.com/office/powerpoint/2010/main" val="503771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BAA89F19-4667-48B2-BC94-DCF84282E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067" y="1934755"/>
            <a:ext cx="5644471" cy="2341338"/>
          </a:xfrm>
          <a:prstGeom prst="rect">
            <a:avLst/>
          </a:prstGeom>
          <a:effectLst>
            <a:glow rad="127000">
              <a:schemeClr val="bg1"/>
            </a:glow>
          </a:effectLst>
        </p:spPr>
      </p:pic>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7030A0"/>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7030A0"/>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7030A0"/>
                </a:solidFill>
                <a:effectLst>
                  <a:glow rad="127000">
                    <a:schemeClr val="bg1"/>
                  </a:glow>
                </a:effectLst>
                <a:latin typeface="Pristina" panose="03060402040406080204" pitchFamily="66" charset="0"/>
              </a:rPr>
              <a:t>Psalm 39:7</a:t>
            </a:r>
          </a:p>
        </p:txBody>
      </p:sp>
    </p:spTree>
    <p:extLst>
      <p:ext uri="{BB962C8B-B14F-4D97-AF65-F5344CB8AC3E}">
        <p14:creationId xmlns:p14="http://schemas.microsoft.com/office/powerpoint/2010/main" val="3773050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a:extLst>
              <a:ext uri="{FF2B5EF4-FFF2-40B4-BE49-F238E27FC236}">
                <a16:creationId xmlns:a16="http://schemas.microsoft.com/office/drawing/2014/main" id="{0C006777-2288-4821-A988-F0BC7CD139E6}"/>
              </a:ext>
            </a:extLst>
          </p:cNvPr>
          <p:cNvSpPr/>
          <p:nvPr/>
        </p:nvSpPr>
        <p:spPr>
          <a:xfrm rot="10800000">
            <a:off x="3303815" y="2677887"/>
            <a:ext cx="4441371" cy="1325563"/>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7030A0"/>
                </a:solidFill>
              </a:rPr>
              <a:t>Because</a:t>
            </a:r>
            <a:r>
              <a:rPr lang="en-US" dirty="0"/>
              <a:t> </a:t>
            </a:r>
            <a:r>
              <a:rPr lang="en-US" dirty="0">
                <a:solidFill>
                  <a:srgbClr val="7030A0"/>
                </a:solidFill>
              </a:rPr>
              <a:t>He is </a:t>
            </a:r>
            <a:r>
              <a:rPr lang="en-US" dirty="0">
                <a:solidFill>
                  <a:schemeClr val="bg1"/>
                </a:solidFill>
                <a:effectLst>
                  <a:glow rad="127000">
                    <a:srgbClr val="7030A0"/>
                  </a:glow>
                </a:effectLst>
              </a:rPr>
              <a:t>Jehovah Jireh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738419"/>
            <a:ext cx="10955215" cy="4732458"/>
          </a:xfrm>
        </p:spPr>
        <p:txBody>
          <a:bodyPr/>
          <a:lstStyle/>
          <a:p>
            <a:pPr algn="ctr"/>
            <a:r>
              <a:rPr lang="en-US" sz="8800" dirty="0" err="1">
                <a:effectLst>
                  <a:glow rad="127000">
                    <a:schemeClr val="bg1"/>
                  </a:glow>
                </a:effectLst>
                <a:latin typeface="Bwhebb" panose="02000400000000000000" pitchFamily="2" charset="0"/>
              </a:rPr>
              <a:t>hry</a:t>
            </a:r>
            <a:r>
              <a:rPr lang="en-US" sz="8800" dirty="0">
                <a:effectLst>
                  <a:glow rad="127000">
                    <a:schemeClr val="bg1"/>
                  </a:glow>
                </a:effectLst>
                <a:latin typeface="Bwhebb" panose="02000400000000000000" pitchFamily="2" charset="0"/>
              </a:rPr>
              <a:t> </a:t>
            </a:r>
            <a:r>
              <a:rPr lang="en-US" sz="8800" dirty="0" err="1">
                <a:effectLst>
                  <a:glow rad="127000">
                    <a:schemeClr val="bg1"/>
                  </a:glow>
                </a:effectLst>
                <a:latin typeface="Bwhebb" panose="02000400000000000000" pitchFamily="2" charset="0"/>
              </a:rPr>
              <a:t>hwhy</a:t>
            </a:r>
            <a:endParaRPr lang="en-US" sz="8800" dirty="0">
              <a:effectLst>
                <a:glow rad="127000">
                  <a:schemeClr val="bg1"/>
                </a:glow>
              </a:effectLst>
              <a:latin typeface="Bwhebb" panose="02000400000000000000" pitchFamily="2" charset="0"/>
            </a:endParaRPr>
          </a:p>
          <a:p>
            <a:pPr algn="ctr"/>
            <a:r>
              <a:rPr lang="en-US" dirty="0">
                <a:solidFill>
                  <a:schemeClr val="bg1"/>
                </a:solidFill>
                <a:effectLst>
                  <a:glow rad="127000">
                    <a:schemeClr val="bg1">
                      <a:alpha val="0"/>
                    </a:schemeClr>
                  </a:glow>
                </a:effectLst>
              </a:rPr>
              <a:t>YHWH YREH</a:t>
            </a:r>
            <a:endParaRPr lang="en-US" sz="2800" dirty="0">
              <a:solidFill>
                <a:schemeClr val="bg1"/>
              </a:solidFill>
              <a:effectLst>
                <a:glow rad="127000">
                  <a:schemeClr val="bg1">
                    <a:alpha val="0"/>
                  </a:schemeClr>
                </a:glow>
              </a:effectLst>
            </a:endParaRPr>
          </a:p>
          <a:p>
            <a:pPr algn="ctr"/>
            <a:endParaRPr lang="en-US" sz="2800" dirty="0">
              <a:solidFill>
                <a:schemeClr val="bg1"/>
              </a:solidFill>
              <a:effectLst>
                <a:glow rad="127000">
                  <a:schemeClr val="bg1">
                    <a:alpha val="0"/>
                  </a:schemeClr>
                </a:glow>
              </a:effectLst>
            </a:endParaRPr>
          </a:p>
          <a:p>
            <a:pPr algn="ctr"/>
            <a:r>
              <a:rPr lang="en-US" sz="4400" dirty="0"/>
              <a:t>“Jehovah Jireh”</a:t>
            </a:r>
          </a:p>
          <a:p>
            <a:pPr algn="ctr"/>
            <a:r>
              <a:rPr lang="en-US" sz="4400" dirty="0"/>
              <a:t>“The LORD will provide!”</a:t>
            </a:r>
            <a:br>
              <a:rPr lang="en-US" sz="4400" dirty="0"/>
            </a:br>
            <a:r>
              <a:rPr lang="en-US" sz="3600" dirty="0"/>
              <a:t>(Genesis 22:14)</a:t>
            </a:r>
          </a:p>
          <a:p>
            <a:pPr algn="ctr"/>
            <a:endParaRPr lang="en-US" dirty="0">
              <a:solidFill>
                <a:schemeClr val="bg1"/>
              </a:solidFill>
              <a:effectLst>
                <a:glow rad="127000">
                  <a:schemeClr val="bg1">
                    <a:alpha val="0"/>
                  </a:schemeClr>
                </a:glow>
              </a:effectLst>
            </a:endParaRPr>
          </a:p>
        </p:txBody>
      </p:sp>
    </p:spTree>
    <p:extLst>
      <p:ext uri="{BB962C8B-B14F-4D97-AF65-F5344CB8AC3E}">
        <p14:creationId xmlns:p14="http://schemas.microsoft.com/office/powerpoint/2010/main" val="3610942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holding, man, table, hand&#10;&#10;Description automatically generated">
            <a:extLst>
              <a:ext uri="{FF2B5EF4-FFF2-40B4-BE49-F238E27FC236}">
                <a16:creationId xmlns:a16="http://schemas.microsoft.com/office/drawing/2014/main" id="{17D54ED8-A1AB-4CBF-8730-7178766F1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7030A0"/>
                </a:solidFill>
              </a:rPr>
              <a:t>Because</a:t>
            </a:r>
            <a:r>
              <a:rPr lang="en-US" dirty="0"/>
              <a:t> </a:t>
            </a:r>
            <a:r>
              <a:rPr lang="en-US" dirty="0">
                <a:solidFill>
                  <a:srgbClr val="7030A0"/>
                </a:solidFill>
              </a:rPr>
              <a:t>He is </a:t>
            </a:r>
            <a:r>
              <a:rPr lang="en-US" dirty="0">
                <a:solidFill>
                  <a:schemeClr val="bg1"/>
                </a:solidFill>
                <a:effectLst>
                  <a:glow rad="127000">
                    <a:srgbClr val="7030A0"/>
                  </a:glow>
                </a:effectLst>
              </a:rPr>
              <a:t>Jehovah Jireh</a:t>
            </a:r>
          </a:p>
        </p:txBody>
      </p:sp>
      <p:sp>
        <p:nvSpPr>
          <p:cNvPr id="5" name="Content Placeholder 4">
            <a:extLst>
              <a:ext uri="{FF2B5EF4-FFF2-40B4-BE49-F238E27FC236}">
                <a16:creationId xmlns:a16="http://schemas.microsoft.com/office/drawing/2014/main" id="{DDE7FBBB-25B9-4F95-AEAB-8F72172E06E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18350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holding, man, table, hand&#10;&#10;Description automatically generated">
            <a:extLst>
              <a:ext uri="{FF2B5EF4-FFF2-40B4-BE49-F238E27FC236}">
                <a16:creationId xmlns:a16="http://schemas.microsoft.com/office/drawing/2014/main" id="{17D54ED8-A1AB-4CBF-8730-7178766F1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7030A0"/>
                </a:solidFill>
              </a:rPr>
              <a:t>Because</a:t>
            </a:r>
            <a:r>
              <a:rPr lang="en-US" dirty="0"/>
              <a:t> </a:t>
            </a:r>
            <a:r>
              <a:rPr lang="en-US" dirty="0">
                <a:solidFill>
                  <a:srgbClr val="7030A0"/>
                </a:solidFill>
              </a:rPr>
              <a:t>He is </a:t>
            </a:r>
            <a:r>
              <a:rPr lang="en-US" dirty="0">
                <a:solidFill>
                  <a:schemeClr val="bg1"/>
                </a:solidFill>
                <a:effectLst>
                  <a:glow rad="127000">
                    <a:srgbClr val="7030A0"/>
                  </a:glow>
                </a:effectLst>
              </a:rPr>
              <a:t>Jehovah Jireh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2100943"/>
            <a:ext cx="4206072" cy="4076020"/>
          </a:xfrm>
        </p:spPr>
        <p:txBody>
          <a:bodyPr/>
          <a:lstStyle/>
          <a:p>
            <a:pPr algn="ctr"/>
            <a:r>
              <a:rPr lang="en-US" dirty="0"/>
              <a:t>"Take your son, your only son Isaac, … </a:t>
            </a:r>
            <a:r>
              <a:rPr lang="en-US" dirty="0">
                <a:effectLst>
                  <a:glow rad="127000">
                    <a:schemeClr val="bg1"/>
                  </a:glow>
                </a:effectLst>
              </a:rPr>
              <a:t>offer him there as a burnt offering.”</a:t>
            </a:r>
          </a:p>
          <a:p>
            <a:pPr algn="ctr"/>
            <a:r>
              <a:rPr lang="en-US" sz="3200" dirty="0">
                <a:effectLst>
                  <a:glow rad="127000">
                    <a:schemeClr val="bg1"/>
                  </a:glow>
                </a:effectLst>
              </a:rPr>
              <a:t>(Genesis 22:2) </a:t>
            </a:r>
          </a:p>
        </p:txBody>
      </p:sp>
    </p:spTree>
    <p:extLst>
      <p:ext uri="{BB962C8B-B14F-4D97-AF65-F5344CB8AC3E}">
        <p14:creationId xmlns:p14="http://schemas.microsoft.com/office/powerpoint/2010/main" val="36172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holding, man, table, hand&#10;&#10;Description automatically generated">
            <a:extLst>
              <a:ext uri="{FF2B5EF4-FFF2-40B4-BE49-F238E27FC236}">
                <a16:creationId xmlns:a16="http://schemas.microsoft.com/office/drawing/2014/main" id="{17D54ED8-A1AB-4CBF-8730-7178766F1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7030A0"/>
                </a:solidFill>
              </a:rPr>
              <a:t>Because</a:t>
            </a:r>
            <a:r>
              <a:rPr lang="en-US" dirty="0"/>
              <a:t> </a:t>
            </a:r>
            <a:r>
              <a:rPr lang="en-US" dirty="0">
                <a:solidFill>
                  <a:srgbClr val="7030A0"/>
                </a:solidFill>
              </a:rPr>
              <a:t>He is </a:t>
            </a:r>
            <a:r>
              <a:rPr lang="en-US" dirty="0">
                <a:solidFill>
                  <a:schemeClr val="bg1"/>
                </a:solidFill>
                <a:effectLst>
                  <a:glow rad="127000">
                    <a:srgbClr val="7030A0"/>
                  </a:glow>
                </a:effectLst>
              </a:rPr>
              <a:t>Jehovah Jireh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719943"/>
            <a:ext cx="6415872" cy="4457019"/>
          </a:xfrm>
        </p:spPr>
        <p:txBody>
          <a:bodyPr/>
          <a:lstStyle/>
          <a:p>
            <a:r>
              <a:rPr lang="en-US" dirty="0">
                <a:effectLst>
                  <a:glow rad="127000">
                    <a:schemeClr val="bg1"/>
                  </a:glow>
                </a:effectLst>
              </a:rPr>
              <a:t>“By faith Abraham, when he was tested, offered up Isaac, and he who had received the promises was in the act of offering up his only son, …</a:t>
            </a:r>
          </a:p>
          <a:p>
            <a:endParaRPr lang="en-US" dirty="0">
              <a:effectLst>
                <a:glow rad="127000">
                  <a:schemeClr val="bg1"/>
                </a:glow>
              </a:effectLst>
            </a:endParaRPr>
          </a:p>
        </p:txBody>
      </p:sp>
    </p:spTree>
    <p:extLst>
      <p:ext uri="{BB962C8B-B14F-4D97-AF65-F5344CB8AC3E}">
        <p14:creationId xmlns:p14="http://schemas.microsoft.com/office/powerpoint/2010/main" val="3421958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holding, man, table, hand&#10;&#10;Description automatically generated">
            <a:extLst>
              <a:ext uri="{FF2B5EF4-FFF2-40B4-BE49-F238E27FC236}">
                <a16:creationId xmlns:a16="http://schemas.microsoft.com/office/drawing/2014/main" id="{17D54ED8-A1AB-4CBF-8730-7178766F1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7030A0"/>
                </a:solidFill>
              </a:rPr>
              <a:t>Because</a:t>
            </a:r>
            <a:r>
              <a:rPr lang="en-US" dirty="0"/>
              <a:t> </a:t>
            </a:r>
            <a:r>
              <a:rPr lang="en-US" dirty="0">
                <a:solidFill>
                  <a:srgbClr val="7030A0"/>
                </a:solidFill>
              </a:rPr>
              <a:t>He is </a:t>
            </a:r>
            <a:r>
              <a:rPr lang="en-US" dirty="0">
                <a:solidFill>
                  <a:schemeClr val="bg1"/>
                </a:solidFill>
                <a:effectLst>
                  <a:glow rad="127000">
                    <a:srgbClr val="7030A0"/>
                  </a:glow>
                </a:effectLst>
              </a:rPr>
              <a:t>Jehovah Jireh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719943"/>
            <a:ext cx="6415872" cy="4457019"/>
          </a:xfrm>
        </p:spPr>
        <p:txBody>
          <a:bodyPr/>
          <a:lstStyle/>
          <a:p>
            <a:r>
              <a:rPr lang="en-US" dirty="0">
                <a:effectLst>
                  <a:glow rad="127000">
                    <a:schemeClr val="bg1"/>
                  </a:glow>
                </a:effectLst>
              </a:rPr>
              <a:t>“By faith Abraham, when he was tested, offered up Isaac, and he who had received the promises was in the act of offering up his only son, …</a:t>
            </a:r>
          </a:p>
          <a:p>
            <a:r>
              <a:rPr lang="en-US" dirty="0">
                <a:effectLst>
                  <a:glow rad="127000">
                    <a:schemeClr val="bg1"/>
                  </a:glow>
                </a:effectLst>
              </a:rPr>
              <a:t> </a:t>
            </a:r>
            <a:r>
              <a:rPr lang="en-US" baseline="30000" dirty="0">
                <a:effectLst>
                  <a:glow rad="127000">
                    <a:schemeClr val="bg1"/>
                  </a:glow>
                </a:effectLst>
              </a:rPr>
              <a:t>19</a:t>
            </a:r>
            <a:r>
              <a:rPr lang="en-US" dirty="0">
                <a:effectLst>
                  <a:glow rad="127000">
                    <a:schemeClr val="bg1"/>
                  </a:glow>
                </a:effectLst>
              </a:rPr>
              <a:t> He considered that God was able even to raise him from the dead </a:t>
            </a:r>
            <a:r>
              <a:rPr lang="en-US" sz="3200" dirty="0">
                <a:effectLst>
                  <a:glow rad="127000">
                    <a:schemeClr val="bg1"/>
                  </a:glow>
                </a:effectLst>
              </a:rPr>
              <a:t>(Heb 11:17-19)</a:t>
            </a:r>
          </a:p>
          <a:p>
            <a:endParaRPr lang="en-US" dirty="0">
              <a:effectLst>
                <a:glow rad="127000">
                  <a:schemeClr val="bg1"/>
                </a:glow>
              </a:effectLst>
            </a:endParaRPr>
          </a:p>
        </p:txBody>
      </p:sp>
    </p:spTree>
    <p:extLst>
      <p:ext uri="{BB962C8B-B14F-4D97-AF65-F5344CB8AC3E}">
        <p14:creationId xmlns:p14="http://schemas.microsoft.com/office/powerpoint/2010/main" val="753250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ook, sitting, woman&#10;&#10;Description automatically generated">
            <a:extLst>
              <a:ext uri="{FF2B5EF4-FFF2-40B4-BE49-F238E27FC236}">
                <a16:creationId xmlns:a16="http://schemas.microsoft.com/office/drawing/2014/main" id="{2BAABC75-1F9C-45F6-A557-3905594CF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607" y="0"/>
            <a:ext cx="916305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7030A0"/>
                </a:solidFill>
              </a:rPr>
              <a:t>Because</a:t>
            </a:r>
            <a:r>
              <a:rPr lang="en-US" dirty="0"/>
              <a:t> </a:t>
            </a:r>
            <a:r>
              <a:rPr lang="en-US" dirty="0">
                <a:solidFill>
                  <a:srgbClr val="7030A0"/>
                </a:solidFill>
              </a:rPr>
              <a:t>He is </a:t>
            </a:r>
            <a:r>
              <a:rPr lang="en-US" dirty="0">
                <a:solidFill>
                  <a:schemeClr val="bg1"/>
                </a:solidFill>
                <a:effectLst>
                  <a:glow rad="127000">
                    <a:srgbClr val="7030A0"/>
                  </a:glow>
                </a:effectLst>
              </a:rPr>
              <a:t>Jehovah Jireh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415872" cy="4732457"/>
          </a:xfrm>
        </p:spPr>
        <p:txBody>
          <a:bodyPr/>
          <a:lstStyle/>
          <a:p>
            <a:r>
              <a:rPr lang="en-US" baseline="30000" dirty="0">
                <a:effectLst>
                  <a:glow rad="127000">
                    <a:schemeClr val="bg1"/>
                  </a:glow>
                </a:effectLst>
              </a:rPr>
              <a:t> 10 </a:t>
            </a:r>
            <a:r>
              <a:rPr lang="en-US" dirty="0">
                <a:effectLst>
                  <a:glow rad="127000">
                    <a:schemeClr val="bg1"/>
                  </a:glow>
                </a:effectLst>
              </a:rPr>
              <a:t>“reached out his hand and took the knife to slaughter his son.  </a:t>
            </a:r>
          </a:p>
        </p:txBody>
      </p:sp>
    </p:spTree>
    <p:extLst>
      <p:ext uri="{BB962C8B-B14F-4D97-AF65-F5344CB8AC3E}">
        <p14:creationId xmlns:p14="http://schemas.microsoft.com/office/powerpoint/2010/main" val="2286470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ook, sitting, woman&#10;&#10;Description automatically generated">
            <a:extLst>
              <a:ext uri="{FF2B5EF4-FFF2-40B4-BE49-F238E27FC236}">
                <a16:creationId xmlns:a16="http://schemas.microsoft.com/office/drawing/2014/main" id="{2BAABC75-1F9C-45F6-A557-3905594CF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607" y="0"/>
            <a:ext cx="916305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rgbClr val="7030A0"/>
                </a:solidFill>
              </a:rPr>
              <a:t>Because</a:t>
            </a:r>
            <a:r>
              <a:rPr lang="en-US" dirty="0"/>
              <a:t> </a:t>
            </a:r>
            <a:r>
              <a:rPr lang="en-US" dirty="0">
                <a:solidFill>
                  <a:srgbClr val="7030A0"/>
                </a:solidFill>
              </a:rPr>
              <a:t>He is </a:t>
            </a:r>
            <a:r>
              <a:rPr lang="en-US" dirty="0">
                <a:solidFill>
                  <a:schemeClr val="bg1"/>
                </a:solidFill>
                <a:effectLst>
                  <a:glow rad="127000">
                    <a:srgbClr val="7030A0"/>
                  </a:glow>
                </a:effectLst>
              </a:rPr>
              <a:t>Jehovah Jireh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6415872" cy="4732457"/>
          </a:xfrm>
        </p:spPr>
        <p:txBody>
          <a:bodyPr/>
          <a:lstStyle/>
          <a:p>
            <a:r>
              <a:rPr lang="en-US" baseline="30000" dirty="0">
                <a:effectLst>
                  <a:glow rad="127000">
                    <a:schemeClr val="bg1"/>
                  </a:glow>
                </a:effectLst>
              </a:rPr>
              <a:t>11</a:t>
            </a:r>
            <a:r>
              <a:rPr lang="en-US" dirty="0">
                <a:effectLst>
                  <a:glow rad="127000">
                    <a:schemeClr val="bg1"/>
                  </a:glow>
                </a:effectLst>
              </a:rPr>
              <a:t> But the angel of the LORD called to him from heaven and said, "Abraham, Abraham!" </a:t>
            </a:r>
          </a:p>
          <a:p>
            <a:r>
              <a:rPr lang="en-US" dirty="0">
                <a:effectLst>
                  <a:glow rad="127000">
                    <a:schemeClr val="bg1"/>
                  </a:glow>
                </a:effectLst>
              </a:rPr>
              <a:t>And he said, </a:t>
            </a:r>
          </a:p>
          <a:p>
            <a:r>
              <a:rPr lang="en-US" dirty="0">
                <a:effectLst>
                  <a:glow rad="127000">
                    <a:schemeClr val="bg1"/>
                  </a:glow>
                </a:effectLst>
              </a:rPr>
              <a:t>"Here am I."</a:t>
            </a:r>
          </a:p>
        </p:txBody>
      </p:sp>
    </p:spTree>
    <p:extLst>
      <p:ext uri="{BB962C8B-B14F-4D97-AF65-F5344CB8AC3E}">
        <p14:creationId xmlns:p14="http://schemas.microsoft.com/office/powerpoint/2010/main" val="24120842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F0BDCF-A7FA-4170-A17D-C7B6966A4F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802</TotalTime>
  <Words>1309</Words>
  <Application>Microsoft Office PowerPoint</Application>
  <PresentationFormat>Widescreen</PresentationFormat>
  <Paragraphs>87</Paragraphs>
  <Slides>17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Bwhebb</vt:lpstr>
      <vt:lpstr>Calibri</vt:lpstr>
      <vt:lpstr>Posterama</vt:lpstr>
      <vt:lpstr>Pristina</vt:lpstr>
      <vt:lpstr>Symbol</vt:lpstr>
      <vt:lpstr>Office Theme</vt:lpstr>
      <vt:lpstr>PowerPoint Presentation</vt:lpstr>
      <vt:lpstr>PowerPoint Presentation</vt:lpstr>
      <vt:lpstr>Because He is Jehovah Jireh</vt:lpstr>
      <vt:lpstr>Because He is Jehovah Jireh</vt:lpstr>
      <vt:lpstr>Because He is Jehovah Jireh</vt:lpstr>
      <vt:lpstr>Because He is Jehovah Jireh</vt:lpstr>
      <vt:lpstr>Because He is Jehovah Jireh</vt:lpstr>
      <vt:lpstr>Because He is Jehovah Jireh</vt:lpstr>
      <vt:lpstr>Because He is Jehovah Jireh</vt:lpstr>
      <vt:lpstr>Because He is Jehovah Jireh</vt:lpstr>
      <vt:lpstr>Because He is Jehovah Jireh</vt:lpstr>
      <vt:lpstr>Because He is Jehovah Jireh</vt:lpstr>
      <vt:lpstr>Because He is Jehovah Jireh</vt:lpstr>
      <vt:lpstr>Because He is Jehovah Jireh</vt:lpstr>
      <vt:lpstr>Because He is Jehovah Jireh</vt:lpstr>
      <vt:lpstr>Because He is Jehovah Jireh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55</cp:revision>
  <dcterms:created xsi:type="dcterms:W3CDTF">2020-03-19T13:50:31Z</dcterms:created>
  <dcterms:modified xsi:type="dcterms:W3CDTF">2021-07-10T16:35:17Z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