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21" r:id="rId5"/>
    <p:sldId id="358" r:id="rId6"/>
    <p:sldId id="265" r:id="rId7"/>
    <p:sldId id="336" r:id="rId8"/>
    <p:sldId id="337" r:id="rId9"/>
    <p:sldId id="338" r:id="rId10"/>
    <p:sldId id="339" r:id="rId11"/>
    <p:sldId id="340" r:id="rId12"/>
    <p:sldId id="341" r:id="rId13"/>
    <p:sldId id="343" r:id="rId14"/>
    <p:sldId id="344" r:id="rId15"/>
    <p:sldId id="345" r:id="rId16"/>
    <p:sldId id="342" r:id="rId17"/>
    <p:sldId id="346" r:id="rId18"/>
    <p:sldId id="347" r:id="rId19"/>
    <p:sldId id="348" r:id="rId20"/>
    <p:sldId id="349" r:id="rId21"/>
    <p:sldId id="352" r:id="rId22"/>
    <p:sldId id="350" r:id="rId23"/>
    <p:sldId id="351" r:id="rId24"/>
    <p:sldId id="353" r:id="rId25"/>
    <p:sldId id="356" r:id="rId26"/>
    <p:sldId id="355" r:id="rId27"/>
    <p:sldId id="354" r:id="rId28"/>
    <p:sldId id="335" r:id="rId29"/>
    <p:sldId id="3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FE"/>
    <a:srgbClr val="800000"/>
    <a:srgbClr val="F2F5F8"/>
    <a:srgbClr val="E1E8EF"/>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5912" autoAdjust="0"/>
  </p:normalViewPr>
  <p:slideViewPr>
    <p:cSldViewPr snapToGrid="0">
      <p:cViewPr varScale="1">
        <p:scale>
          <a:sx n="70" d="100"/>
          <a:sy n="70" d="100"/>
        </p:scale>
        <p:origin x="936" y="58"/>
      </p:cViewPr>
      <p:guideLst/>
    </p:cSldViewPr>
  </p:slideViewPr>
  <p:notesTextViewPr>
    <p:cViewPr>
      <p:scale>
        <a:sx n="1" d="1"/>
        <a:sy n="1" d="1"/>
      </p:scale>
      <p:origin x="0" y="-4349"/>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001FD-96B8-4D1A-B1AC-635C45ED7304}"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D9D7-E9CC-40E4-BEEE-ECB5F85574C0}" type="slidenum">
              <a:rPr lang="en-US" smtClean="0"/>
              <a:t>‹#›</a:t>
            </a:fld>
            <a:endParaRPr lang="en-US"/>
          </a:p>
        </p:txBody>
      </p:sp>
    </p:spTree>
    <p:extLst>
      <p:ext uri="{BB962C8B-B14F-4D97-AF65-F5344CB8AC3E}">
        <p14:creationId xmlns:p14="http://schemas.microsoft.com/office/powerpoint/2010/main" val="2503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horiavarlan/454042620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pload.wikimedia.org/wikipedia/commons/7/74/Moses_Pluchart.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pload.wikimedia.org/wikipedia/commons/thumb/e/eb/Saint_Joseph_with_the_Infant_Jesus_by_Guido_Reni%2C_c_1635.jpg/1024px-Saint_Joseph_with_the_Infant_Jesus_by_Guido_Reni%2C_c_1635.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thumb/e/eb/Saint_Joseph_with_the_Infant_Jesus_by_Guido_Reni%2C_c_1635.jpg/1024px-Saint_Joseph_with_the_Infant_Jesus_by_Guido_Reni%2C_c_1635.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xfuel.com/en/free-photo-qawz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altLang="en-US" sz="800" b="1" dirty="0"/>
              <a:t>Copyright</a:t>
            </a:r>
            <a:r>
              <a:rPr lang="en-US" altLang="en-US" sz="800" dirty="0"/>
              <a:t> ©</a:t>
            </a:r>
            <a:r>
              <a:rPr lang="en-US" altLang="en-US" sz="800" dirty="0">
                <a:latin typeface="Symbol" panose="05050102010706020507" pitchFamily="18" charset="2"/>
              </a:rPr>
              <a:t> 2020</a:t>
            </a:r>
            <a:r>
              <a:rPr lang="en-US" altLang="en-US" sz="800" dirty="0"/>
              <a:t>. All rights reserved.  Bible Point is a registered trademark of Dennis Henderson.  All  other trademarks acknowledged. </a:t>
            </a:r>
          </a:p>
          <a:p>
            <a:pPr lvl="1" eaLnBrk="1" hangingPunct="1">
              <a:lnSpc>
                <a:spcPct val="80000"/>
              </a:lnSpc>
            </a:pPr>
            <a:r>
              <a:rPr lang="en-US" altLang="en-US" sz="800" dirty="0"/>
              <a:t>Bible Point contains graphics from Bible Point artists.  These illustrations belong to Bible Point and the respective artists.  You may use the designs and illustrations for graphical illustration of lessons free and without special permission, provided they are not used in any way that maligns the Christian faith.  Furthermore, republication or production of any illustration by any other graphic service whether it be in book, in a machine-readable form, or in any other design resource is strictly prohibited.  Furthermore, they cannot be duplicated or resold as any other form of publishing, clip art, or graphic resource.  </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endParaRPr lang="en-US" altLang="en-US" sz="800" b="1" dirty="0"/>
          </a:p>
          <a:p>
            <a:pPr lvl="1" eaLnBrk="1" hangingPunct="1">
              <a:lnSpc>
                <a:spcPct val="80000"/>
              </a:lnSpc>
            </a:pPr>
            <a:r>
              <a:rPr lang="en-US" altLang="en-US" sz="800" i="1" dirty="0"/>
              <a:t>So, if you don’t own the presentation(s), graphic(s), and text(s) how can you legally use them?  </a:t>
            </a:r>
            <a:r>
              <a:rPr lang="en-US" altLang="en-US" sz="800" dirty="0"/>
              <a:t>The purchase of the license allows you to use all the images in the product.  However, the actual ownership and copyright of the presentation(s), graphic(s), and text(s) remain the property of Bible Point and its licensors.  If you had plans on using this product in your “for sale” work—think again!</a:t>
            </a:r>
          </a:p>
          <a:p>
            <a:pPr lvl="1" eaLnBrk="1" hangingPunct="1">
              <a:lnSpc>
                <a:spcPct val="80000"/>
              </a:lnSpc>
            </a:pPr>
            <a:r>
              <a:rPr lang="en-US" altLang="en-US" sz="800" b="1" dirty="0"/>
              <a:t>License Agreement</a:t>
            </a:r>
          </a:p>
          <a:p>
            <a:pPr eaLnBrk="1" hangingPunct="1">
              <a:lnSpc>
                <a:spcPct val="80000"/>
              </a:lnSpc>
            </a:pPr>
            <a:r>
              <a:rPr lang="en-US" altLang="en-US" sz="800" b="1" dirty="0"/>
              <a:t>   Article 1:  License Grant</a:t>
            </a:r>
            <a:r>
              <a:rPr lang="en-US" altLang="en-US" sz="800" dirty="0"/>
              <a:t>  </a:t>
            </a:r>
          </a:p>
          <a:p>
            <a:pPr lvl="1" eaLnBrk="1" hangingPunct="1">
              <a:lnSpc>
                <a:spcPct val="80000"/>
              </a:lnSpc>
            </a:pPr>
            <a:r>
              <a:rPr lang="en-US" altLang="en-US" sz="800" dirty="0"/>
              <a:t>All the graphics and text in Bible Point presentations (excluding quotes from the Bible and stated sources) are the intellectual and real property of Bible Point and its licensors, and is protected by law, including United States copyright laws and international treaties.  Bible Point grants to you a license:</a:t>
            </a:r>
          </a:p>
          <a:p>
            <a:pPr lvl="1" eaLnBrk="1" hangingPunct="1">
              <a:lnSpc>
                <a:spcPct val="80000"/>
              </a:lnSpc>
            </a:pPr>
            <a:r>
              <a:rPr lang="en-US" altLang="en-US" sz="800" dirty="0"/>
              <a:t>1.  To use the presentation in a single church, single school, or single office of a Christian organization.</a:t>
            </a:r>
          </a:p>
          <a:p>
            <a:pPr lvl="1" eaLnBrk="1" hangingPunct="1">
              <a:lnSpc>
                <a:spcPct val="80000"/>
              </a:lnSpc>
            </a:pPr>
            <a:r>
              <a:rPr lang="en-US" altLang="en-US" sz="800" dirty="0"/>
              <a:t>2.  To make a single archival back-up copy of the program.</a:t>
            </a:r>
          </a:p>
          <a:p>
            <a:pPr lvl="1" eaLnBrk="1" hangingPunct="1">
              <a:lnSpc>
                <a:spcPct val="80000"/>
              </a:lnSpc>
            </a:pPr>
            <a:r>
              <a:rPr lang="en-US" altLang="en-US" sz="800" dirty="0"/>
              <a:t>3.  To modify the presentation(s) and merge with other presentations in a single church, school, or Christian organization. </a:t>
            </a:r>
          </a:p>
          <a:p>
            <a:pPr lvl="1" eaLnBrk="1" hangingPunct="1">
              <a:lnSpc>
                <a:spcPct val="80000"/>
              </a:lnSpc>
            </a:pPr>
            <a:r>
              <a:rPr lang="en-US" altLang="en-US" sz="800" dirty="0"/>
              <a:t>4.  To transfer to another party if that party agrees to accept the terms and conditions of this agreement, and you do not retain any copies of the presentation, whether printed, machine readable, modified, or merged form. </a:t>
            </a:r>
          </a:p>
          <a:p>
            <a:pPr lvl="1" eaLnBrk="1" hangingPunct="1">
              <a:lnSpc>
                <a:spcPct val="80000"/>
              </a:lnSpc>
            </a:pPr>
            <a:endParaRPr lang="en-US" altLang="en-US" sz="800" dirty="0"/>
          </a:p>
          <a:p>
            <a:pPr lvl="1" eaLnBrk="1" hangingPunct="1">
              <a:lnSpc>
                <a:spcPct val="80000"/>
              </a:lnSpc>
            </a:pPr>
            <a:r>
              <a:rPr lang="en-US" altLang="en-US" sz="800" b="1" dirty="0"/>
              <a:t>Article 2:  Terms</a:t>
            </a:r>
            <a:r>
              <a:rPr lang="en-US" altLang="en-US" sz="800" dirty="0"/>
              <a:t>  </a:t>
            </a:r>
          </a:p>
          <a:p>
            <a:pPr lvl="1" eaLnBrk="1" hangingPunct="1">
              <a:lnSpc>
                <a:spcPct val="80000"/>
              </a:lnSpc>
            </a:pPr>
            <a:r>
              <a:rPr lang="en-US" altLang="en-US" sz="800" dirty="0"/>
              <a:t>This license is effective until terminated.  You may terminate the license at any time by destroying the presentation(s), graphic(s), or text(s) together with all copies, modifications and merged portions in any form.  Bible Point may terminate your license if you fail to comply with this Agreement. You agree, upon such termination, for any reason, to destroy the presentation(s), graphics, and text(s) with all copies, modifications, and merged portions in any form. </a:t>
            </a:r>
          </a:p>
          <a:p>
            <a:pPr lvl="1" eaLnBrk="1" hangingPunct="1">
              <a:lnSpc>
                <a:spcPct val="80000"/>
              </a:lnSpc>
            </a:pPr>
            <a:endParaRPr lang="en-US" altLang="en-US" sz="800" dirty="0"/>
          </a:p>
          <a:p>
            <a:pPr lvl="1" eaLnBrk="1" hangingPunct="1">
              <a:lnSpc>
                <a:spcPct val="80000"/>
              </a:lnSpc>
            </a:pPr>
            <a:r>
              <a:rPr lang="en-US" altLang="en-US" sz="800" b="1" dirty="0"/>
              <a:t>Article 3: Disclaimers</a:t>
            </a:r>
            <a:r>
              <a:rPr lang="en-US" altLang="en-US" sz="800" dirty="0"/>
              <a:t> </a:t>
            </a:r>
          </a:p>
          <a:p>
            <a:pPr lvl="1" eaLnBrk="1" hangingPunct="1">
              <a:lnSpc>
                <a:spcPct val="80000"/>
              </a:lnSpc>
            </a:pPr>
            <a:r>
              <a:rPr lang="en-US" altLang="en-US" sz="800" dirty="0"/>
              <a:t>1.  Bible Point presentations, graphics, and texts are licensed to you As Is.  You, the consumer, bear the entire risk relating to the quality and performance of the presentation(s), graphic(s), or text(s).  In no event will Bible Point be liable for damages resulting from any defect.  </a:t>
            </a:r>
          </a:p>
          <a:p>
            <a:pPr lvl="1" eaLnBrk="1" hangingPunct="1">
              <a:lnSpc>
                <a:spcPct val="80000"/>
              </a:lnSpc>
            </a:pPr>
            <a:r>
              <a:rPr lang="en-US" altLang="en-US" sz="800" dirty="0"/>
              <a:t>2.  Thirty-day limited warrantee on disks.  Bible Point warrants the disks to be free of defects in material and workmanship under normal use for 30 days after purchase.  During the 30-day period you may return a defective presentation, graphic, or text with proof of purchase and it will be replaced without charge, unless the presentation is damaged by misuse.  </a:t>
            </a:r>
          </a:p>
          <a:p>
            <a:pPr lvl="1" eaLnBrk="1" hangingPunct="1">
              <a:lnSpc>
                <a:spcPct val="80000"/>
              </a:lnSpc>
            </a:pPr>
            <a:endParaRPr lang="en-US" altLang="en-US" sz="800" dirty="0"/>
          </a:p>
          <a:p>
            <a:pPr lvl="1" eaLnBrk="1" hangingPunct="1">
              <a:lnSpc>
                <a:spcPct val="80000"/>
              </a:lnSpc>
            </a:pPr>
            <a:r>
              <a:rPr lang="en-US" altLang="en-US" sz="800" b="1" dirty="0"/>
              <a:t>Article 4:  General</a:t>
            </a:r>
            <a:endParaRPr lang="en-US" altLang="en-US" sz="800" dirty="0"/>
          </a:p>
          <a:p>
            <a:pPr lvl="1" eaLnBrk="1" hangingPunct="1">
              <a:lnSpc>
                <a:spcPct val="80000"/>
              </a:lnSpc>
            </a:pPr>
            <a:r>
              <a:rPr lang="en-US" altLang="en-US" sz="800" dirty="0"/>
              <a:t>1.  You may not sub-license, assign, or transfer the license of the presentation(s), graphic(s), or text(s) except as provided by this Agreement.   </a:t>
            </a:r>
          </a:p>
          <a:p>
            <a:pPr lvl="1" eaLnBrk="1" hangingPunct="1">
              <a:lnSpc>
                <a:spcPct val="80000"/>
              </a:lnSpc>
            </a:pPr>
            <a:r>
              <a:rPr lang="en-US" altLang="en-US" sz="800" dirty="0"/>
              <a:t>2.  This Agreement will be governed by the laws of the State of Michigan.</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p>
          <a:p>
            <a:pPr lvl="1" eaLnBrk="1" hangingPunct="1">
              <a:lnSpc>
                <a:spcPct val="80000"/>
              </a:lnSpc>
            </a:pPr>
            <a:r>
              <a:rPr lang="en-US" altLang="en-US" sz="800" i="1" dirty="0"/>
              <a:t>May I let someone borrow or copy my licensed Bible Point presentation (even after I modified it)?</a:t>
            </a:r>
            <a:r>
              <a:rPr lang="en-US" altLang="en-US" sz="800" dirty="0"/>
              <a:t>  As long as it is within your local church, or single school, or the immediate office of a Christian organization you may.  Otherwise, please refer the person interested in borrowing to: http://www.biblepoint.com or E-mail: dennis@DrDH.net with any related questions.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a:t>
            </a:fld>
            <a:endParaRPr lang="en-US"/>
          </a:p>
        </p:txBody>
      </p:sp>
    </p:spTree>
    <p:extLst>
      <p:ext uri="{BB962C8B-B14F-4D97-AF65-F5344CB8AC3E}">
        <p14:creationId xmlns:p14="http://schemas.microsoft.com/office/powerpoint/2010/main" val="546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 </a:t>
            </a:r>
            <a:r>
              <a:rPr lang="en-US" dirty="0">
                <a:hlinkClick r:id="rId3"/>
              </a:rPr>
              <a:t>https://www.flickr.com/photos/horiavarlan/4540426204</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3</a:t>
            </a:fld>
            <a:endParaRPr lang="en-US"/>
          </a:p>
        </p:txBody>
      </p:sp>
    </p:spTree>
    <p:extLst>
      <p:ext uri="{BB962C8B-B14F-4D97-AF65-F5344CB8AC3E}">
        <p14:creationId xmlns:p14="http://schemas.microsoft.com/office/powerpoint/2010/main" val="11540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https://upload.wikimedia.org/wikipedia/commons/7/74/Moses_Pluchart.jpg</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8</a:t>
            </a:fld>
            <a:endParaRPr lang="en-US"/>
          </a:p>
        </p:txBody>
      </p:sp>
    </p:spTree>
    <p:extLst>
      <p:ext uri="{BB962C8B-B14F-4D97-AF65-F5344CB8AC3E}">
        <p14:creationId xmlns:p14="http://schemas.microsoft.com/office/powerpoint/2010/main" val="424914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9</a:t>
            </a:fld>
            <a:endParaRPr lang="en-US"/>
          </a:p>
        </p:txBody>
      </p:sp>
    </p:spTree>
    <p:extLst>
      <p:ext uri="{BB962C8B-B14F-4D97-AF65-F5344CB8AC3E}">
        <p14:creationId xmlns:p14="http://schemas.microsoft.com/office/powerpoint/2010/main" val="308220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https://upload.wikimedia.org/wikipedia/commons/thumb/e/eb/Saint_Joseph_with_the_Infant_Jesus_by_Guido_Reni%2C_c_1635.jpg/1024px-Saint_Joseph_with_the_Infant_Jesus_by_Guido_Reni%2C_c_1635.jpg</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21</a:t>
            </a:fld>
            <a:endParaRPr lang="en-US"/>
          </a:p>
        </p:txBody>
      </p:sp>
    </p:spTree>
    <p:extLst>
      <p:ext uri="{BB962C8B-B14F-4D97-AF65-F5344CB8AC3E}">
        <p14:creationId xmlns:p14="http://schemas.microsoft.com/office/powerpoint/2010/main" val="122609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https://upload.wikimedia.org/wikipedia/commons/thumb/e/eb/Saint_Joseph_with_the_Infant_Jesus_by_Guido_Reni%2C_c_1635.jpg/1024px-Saint_Joseph_with_the_Infant_Jesus_by_Guido_Reni%2C_c_1635.jpg</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22</a:t>
            </a:fld>
            <a:endParaRPr lang="en-US"/>
          </a:p>
        </p:txBody>
      </p:sp>
    </p:spTree>
    <p:extLst>
      <p:ext uri="{BB962C8B-B14F-4D97-AF65-F5344CB8AC3E}">
        <p14:creationId xmlns:p14="http://schemas.microsoft.com/office/powerpoint/2010/main" val="407029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https://www.pxfuel.com/en/free-photo-qawzy</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24</a:t>
            </a:fld>
            <a:endParaRPr lang="en-US"/>
          </a:p>
        </p:txBody>
      </p:sp>
    </p:spTree>
    <p:extLst>
      <p:ext uri="{BB962C8B-B14F-4D97-AF65-F5344CB8AC3E}">
        <p14:creationId xmlns:p14="http://schemas.microsoft.com/office/powerpoint/2010/main" val="9084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brick wall&#10;&#10;Description automatically generated">
            <a:extLst>
              <a:ext uri="{FF2B5EF4-FFF2-40B4-BE49-F238E27FC236}">
                <a16:creationId xmlns:a16="http://schemas.microsoft.com/office/drawing/2014/main" id="{6F24E417-19E6-42A1-B7A1-6999BEDFA4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B721E3-2C80-41EE-9C59-899E8A9E81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B72DC-A03F-48ED-BC4B-28F3C949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70D0-979A-4D2A-A14D-63A157F8F02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DF3D4C50-8118-43D0-A2BD-4A21D842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93A-0394-4D0A-9930-B8374ABAAD7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5889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F94-0C47-4387-99F0-6574276B2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49772-1B44-4407-BA94-FA615009B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8423-18B2-4160-8276-9231DBA7048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8287930C-E657-440E-A6F6-6C00AFE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6C5B5-E857-42DC-B3C4-FB7BDFE7BB0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2104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6B320-CC49-407B-805A-D7EEE91F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ED6B7-FAF2-4C04-94F1-7D5E39A00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6E5A-49D4-4B16-8FAC-61487693537E}"/>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71D42D00-1DB1-43BA-88CD-B23A7746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1FAE-D222-4EAB-B2EE-7E64835D806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9575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A6D-7562-42A2-BC36-8BA06B87672E}"/>
              </a:ext>
            </a:extLst>
          </p:cNvPr>
          <p:cNvSpPr>
            <a:spLocks noGrp="1"/>
          </p:cNvSpPr>
          <p:nvPr>
            <p:ph type="title"/>
          </p:nvPr>
        </p:nvSpPr>
        <p:spPr/>
        <p:txBody>
          <a:bodyPr>
            <a:noAutofit/>
          </a:bodyPr>
          <a:lstStyle>
            <a:lvl1pPr>
              <a:defRPr sz="5400">
                <a:effectLst>
                  <a:glow rad="127000">
                    <a:srgbClr val="F2F5F8"/>
                  </a:glow>
                </a:effectLst>
                <a:latin typeface="Posterama" panose="020B0502040204020203" pitchFamily="34" charset="0"/>
                <a:cs typeface="Posterama"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966B9-94FD-4BCE-A40A-7DE2A1C9D397}"/>
              </a:ext>
            </a:extLst>
          </p:cNvPr>
          <p:cNvSpPr>
            <a:spLocks noGrp="1"/>
          </p:cNvSpPr>
          <p:nvPr>
            <p:ph idx="1"/>
          </p:nvPr>
        </p:nvSpPr>
        <p:spPr/>
        <p:txBody>
          <a:bodyPr/>
          <a:lstStyle>
            <a:lvl1pPr>
              <a:defRPr b="1">
                <a:effectLst>
                  <a:glow rad="127000">
                    <a:srgbClr val="F2F5F8"/>
                  </a:glow>
                </a:effectLst>
              </a:defRPr>
            </a:lvl1pPr>
            <a:lvl2pPr>
              <a:defRPr>
                <a:effectLst>
                  <a:glow rad="127000">
                    <a:srgbClr val="F2F5F8"/>
                  </a:glow>
                </a:effectLst>
              </a:defRPr>
            </a:lvl2pPr>
            <a:lvl3pPr>
              <a:defRPr>
                <a:effectLst>
                  <a:glow rad="127000">
                    <a:srgbClr val="F2F5F8"/>
                  </a:glow>
                </a:effectLst>
              </a:defRPr>
            </a:lvl3pPr>
            <a:lvl4pPr>
              <a:defRPr>
                <a:effectLst>
                  <a:glow rad="127000">
                    <a:srgbClr val="F2F5F8"/>
                  </a:glow>
                </a:effectLst>
              </a:defRPr>
            </a:lvl4pPr>
            <a:lvl5pPr>
              <a:defRPr>
                <a:effectLst>
                  <a:glow rad="127000">
                    <a:srgbClr val="F2F5F8"/>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CEB57-E0F9-42D1-B11E-9D7C1AE0B54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0B690CA-B16F-4E5D-A5E1-2DF55828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AC7F-7D3D-4941-BD6F-B48DA326E00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520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560-D1C4-4611-AC46-3DBC86D27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0A1EC-CDED-4214-A231-9B701907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43321-EFB8-481B-8553-FDA645DEC94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C97F2B78-6DCC-4C3F-BD5C-877AAE82A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767A-94D0-4F5F-B8A2-DD6C2ABEA8F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4418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8D5E-FA50-4DAC-B4B7-C752562D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76364-5FBC-4DD6-8F2D-7965EFFDD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B7597-AAE6-43D3-AB38-054AD5208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E3DE1-3E78-45DB-B2CB-1EE5E89D7B0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AA0C91A0-E11C-4CD2-B7EF-C1B98C4B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3139-89EA-4C6D-BA01-705E1DAE8525}"/>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7654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64F-07F9-4443-AC5C-C72600E2EF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C5662-3974-4FC6-8D5C-398B34378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50917-DC95-4EA9-9DFA-0C2A409B7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0C397-0C87-45F6-90FD-9CCB2D87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9B9C-5B87-4A59-AE3A-0B75175C2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48D73-5A52-4922-B444-FB07AED970AA}"/>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8" name="Footer Placeholder 7">
            <a:extLst>
              <a:ext uri="{FF2B5EF4-FFF2-40B4-BE49-F238E27FC236}">
                <a16:creationId xmlns:a16="http://schemas.microsoft.com/office/drawing/2014/main" id="{18724246-95A0-45B6-9D01-91B1C311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C47CC-F8AE-47A7-B012-38DB0562D304}"/>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130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40C-A696-4E07-AB6B-A30861D3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2AC0-0B63-409B-93C0-14D2E24E614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4" name="Footer Placeholder 3">
            <a:extLst>
              <a:ext uri="{FF2B5EF4-FFF2-40B4-BE49-F238E27FC236}">
                <a16:creationId xmlns:a16="http://schemas.microsoft.com/office/drawing/2014/main" id="{7B5F3384-2D9C-46C8-8AF5-AB60294C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307FF-90ED-4519-BBA8-136E0186901D}"/>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5084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ADB04-F4D9-4DE8-B557-9ECCCC6DD73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3" name="Footer Placeholder 2">
            <a:extLst>
              <a:ext uri="{FF2B5EF4-FFF2-40B4-BE49-F238E27FC236}">
                <a16:creationId xmlns:a16="http://schemas.microsoft.com/office/drawing/2014/main" id="{4A5ED1A7-1024-41B1-A9B2-C89A1B6C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72F3C-6324-4DE2-B1ED-6C01769AAA6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0654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BF9-D165-4709-8D3B-E7336D9D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2B48-39B2-4FDE-8A3B-BBC15AF4F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46D8B-37FD-47C5-99CC-6EF6646B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B952-7759-4F49-A6BD-8D43EE29F35B}"/>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B8AC3E91-1973-4F6B-BDF5-0BBE95255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2931E-CAB6-4667-B34A-986830FB7D9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42904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9280-5028-4074-A65E-2D841158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2E05-4593-49AE-ADC8-803BCD994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00AA2-81F9-4FBE-AE87-C972F60D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5749-6393-45B4-8022-9DA8CCDDA5B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8351B4BF-0C38-4E01-811F-09869C43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FE8D-A7E8-4A23-B886-C6BC075997B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640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now, riding, red, sitting&#10;&#10;Description automatically generated">
            <a:extLst>
              <a:ext uri="{FF2B5EF4-FFF2-40B4-BE49-F238E27FC236}">
                <a16:creationId xmlns:a16="http://schemas.microsoft.com/office/drawing/2014/main" id="{4F62C6E1-B6D5-4CEF-813C-4BAC4DB192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EAEEC2-DDE6-4E62-88C9-83D8D24C276D}"/>
              </a:ext>
            </a:extLst>
          </p:cNvPr>
          <p:cNvSpPr>
            <a:spLocks noGrp="1"/>
          </p:cNvSpPr>
          <p:nvPr>
            <p:ph type="title"/>
          </p:nvPr>
        </p:nvSpPr>
        <p:spPr>
          <a:xfrm>
            <a:off x="398585" y="118942"/>
            <a:ext cx="113479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9C17F-76A0-4CBF-93A1-42EFF36C3D88}"/>
              </a:ext>
            </a:extLst>
          </p:cNvPr>
          <p:cNvSpPr>
            <a:spLocks noGrp="1"/>
          </p:cNvSpPr>
          <p:nvPr>
            <p:ph type="body" idx="1"/>
          </p:nvPr>
        </p:nvSpPr>
        <p:spPr>
          <a:xfrm>
            <a:off x="398585" y="1444505"/>
            <a:ext cx="10955215" cy="4732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20B639-337B-4794-B555-79F6F09C7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52AD204-CB2D-4F8A-9164-8308EA64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97FB6-6CBD-4C8D-8086-127F5DBEB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9588-6F03-4C3A-BC7D-811A5EA13291}" type="slidenum">
              <a:rPr lang="en-US" smtClean="0"/>
              <a:t>‹#›</a:t>
            </a:fld>
            <a:endParaRPr lang="en-US"/>
          </a:p>
        </p:txBody>
      </p:sp>
    </p:spTree>
    <p:extLst>
      <p:ext uri="{BB962C8B-B14F-4D97-AF65-F5344CB8AC3E}">
        <p14:creationId xmlns:p14="http://schemas.microsoft.com/office/powerpoint/2010/main" val="11425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000" b="1" kern="1200">
          <a:solidFill>
            <a:srgbClr val="C00000"/>
          </a:solidFill>
          <a:latin typeface="Pristina" panose="03060402040406080204" pitchFamily="66"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C00000"/>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C00000"/>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C00000"/>
                </a:solidFill>
                <a:effectLst>
                  <a:glow rad="127000">
                    <a:schemeClr val="bg1"/>
                  </a:glow>
                </a:effectLst>
                <a:latin typeface="Pristina" panose="03060402040406080204" pitchFamily="66" charset="0"/>
              </a:rPr>
              <a:t>Psalm 39:7</a:t>
            </a:r>
          </a:p>
        </p:txBody>
      </p:sp>
      <p:pic>
        <p:nvPicPr>
          <p:cNvPr id="14" name="Picture 13" descr="A picture containing drawing&#10;&#10;Description automatically generated">
            <a:extLst>
              <a:ext uri="{FF2B5EF4-FFF2-40B4-BE49-F238E27FC236}">
                <a16:creationId xmlns:a16="http://schemas.microsoft.com/office/drawing/2014/main" id="{49F39C10-164C-4B42-B141-DA59FB171BFE}"/>
              </a:ext>
            </a:extLst>
          </p:cNvPr>
          <p:cNvPicPr>
            <a:picLocks noChangeAspect="1"/>
          </p:cNvPicPr>
          <p:nvPr/>
        </p:nvPicPr>
        <p:blipFill rotWithShape="1">
          <a:blip r:embed="rId3">
            <a:extLst>
              <a:ext uri="{28A0092B-C50C-407E-A947-70E740481C1C}">
                <a14:useLocalDpi xmlns:a14="http://schemas.microsoft.com/office/drawing/2010/main" val="0"/>
              </a:ext>
            </a:extLst>
          </a:blip>
          <a:srcRect l="30022" t="33053" r="23745" b="29231"/>
          <a:stretch/>
        </p:blipFill>
        <p:spPr>
          <a:xfrm>
            <a:off x="3217333" y="1761066"/>
            <a:ext cx="5873262" cy="2799645"/>
          </a:xfrm>
          <a:prstGeom prst="rect">
            <a:avLst/>
          </a:prstGeom>
          <a:effectLst>
            <a:glow rad="127000">
              <a:schemeClr val="bg1"/>
            </a:glow>
          </a:effectLst>
        </p:spPr>
      </p:pic>
      <p:grpSp>
        <p:nvGrpSpPr>
          <p:cNvPr id="10" name="Group 9">
            <a:extLst>
              <a:ext uri="{FF2B5EF4-FFF2-40B4-BE49-F238E27FC236}">
                <a16:creationId xmlns:a16="http://schemas.microsoft.com/office/drawing/2014/main" id="{C8CF8200-211C-4138-A4FA-8F12CCD9DA6B}"/>
              </a:ext>
            </a:extLst>
          </p:cNvPr>
          <p:cNvGrpSpPr/>
          <p:nvPr/>
        </p:nvGrpSpPr>
        <p:grpSpPr>
          <a:xfrm>
            <a:off x="509040" y="5066893"/>
            <a:ext cx="2477806" cy="1200783"/>
            <a:chOff x="962969" y="5030136"/>
            <a:chExt cx="2477806" cy="1200783"/>
          </a:xfrm>
          <a:effectLst>
            <a:glow rad="127000">
              <a:srgbClr val="0054A6">
                <a:alpha val="39000"/>
              </a:srgbClr>
            </a:glow>
          </a:effectLst>
        </p:grpSpPr>
        <p:pic>
          <p:nvPicPr>
            <p:cNvPr id="15" name="Picture 14">
              <a:extLst>
                <a:ext uri="{FF2B5EF4-FFF2-40B4-BE49-F238E27FC236}">
                  <a16:creationId xmlns:a16="http://schemas.microsoft.com/office/drawing/2014/main" id="{CEE0FA88-34D5-4D04-B9FC-E558DBDC3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6" t="59897" r="53838" b="24545"/>
            <a:stretch>
              <a:fillRect/>
            </a:stretch>
          </p:blipFill>
          <p:spPr bwMode="auto">
            <a:xfrm>
              <a:off x="992879" y="5065630"/>
              <a:ext cx="2336800" cy="1069975"/>
            </a:xfrm>
            <a:prstGeom prst="rect">
              <a:avLst/>
            </a:prstGeom>
            <a:noFill/>
            <a:effectLst>
              <a:glow rad="38100">
                <a:schemeClr val="tx1">
                  <a:alpha val="0"/>
                </a:schemeClr>
              </a:glow>
              <a:outerShdw dist="71842" dir="2700000" algn="ctr" rotWithShape="0">
                <a:schemeClr val="bg2">
                  <a:alpha val="0"/>
                </a:schemeClr>
              </a:outerShdw>
            </a:effectLst>
            <a:extLst>
              <a:ext uri="{909E8E84-426E-40DD-AFC4-6F175D3DCCD1}">
                <a14:hiddenFill xmlns:a14="http://schemas.microsoft.com/office/drawing/2010/main">
                  <a:solidFill>
                    <a:srgbClr val="FFFFFF"/>
                  </a:solidFill>
                </a14:hiddenFill>
              </a:ext>
            </a:extLst>
          </p:spPr>
        </p:pic>
        <p:pic>
          <p:nvPicPr>
            <p:cNvPr id="16" name="Picture 15" descr="Logo&#10;&#10;Description automatically generated">
              <a:extLst>
                <a:ext uri="{FF2B5EF4-FFF2-40B4-BE49-F238E27FC236}">
                  <a16:creationId xmlns:a16="http://schemas.microsoft.com/office/drawing/2014/main" id="{7AA4E34B-588B-472A-AFEA-956F197B6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69" y="5030136"/>
              <a:ext cx="2477806" cy="1200783"/>
            </a:xfrm>
            <a:prstGeom prst="rect">
              <a:avLst/>
            </a:prstGeom>
            <a:effectLst>
              <a:glow rad="127000">
                <a:schemeClr val="bg1"/>
              </a:glow>
            </a:effectLst>
          </p:spPr>
        </p:pic>
      </p:grpSp>
    </p:spTree>
    <p:extLst>
      <p:ext uri="{BB962C8B-B14F-4D97-AF65-F5344CB8AC3E}">
        <p14:creationId xmlns:p14="http://schemas.microsoft.com/office/powerpoint/2010/main" val="321849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appeared to Abraham, </a:t>
            </a:r>
            <a:br>
              <a:rPr lang="en-US" dirty="0">
                <a:effectLst>
                  <a:glow rad="127000">
                    <a:schemeClr val="bg1"/>
                  </a:glow>
                </a:effectLst>
              </a:rPr>
            </a:br>
            <a:r>
              <a:rPr lang="en-US" dirty="0">
                <a:effectLst>
                  <a:glow rad="127000">
                    <a:schemeClr val="bg1"/>
                  </a:glow>
                </a:effectLst>
              </a:rPr>
              <a:t>to Isaac, and to Jacob, as </a:t>
            </a:r>
            <a:br>
              <a:rPr lang="en-US" dirty="0">
                <a:effectLst>
                  <a:glow rad="127000">
                    <a:schemeClr val="bg1"/>
                  </a:glow>
                </a:effectLst>
              </a:rPr>
            </a:br>
            <a:r>
              <a:rPr lang="en-US" dirty="0">
                <a:effectLst>
                  <a:glow rad="127000">
                    <a:schemeClr val="bg1"/>
                  </a:glow>
                </a:effectLst>
              </a:rPr>
              <a:t>God Almighty, but by my name the YAHWEH I did not make myself known to them.” </a:t>
            </a:r>
            <a:r>
              <a:rPr lang="en-US" sz="3200" dirty="0">
                <a:effectLst>
                  <a:glow rad="127000">
                    <a:schemeClr val="bg1"/>
                  </a:glow>
                </a:effectLst>
              </a:rPr>
              <a:t>(Exodus 6:3)</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234855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appeared to Abraham, </a:t>
            </a:r>
            <a:br>
              <a:rPr lang="en-US" dirty="0">
                <a:effectLst>
                  <a:glow rad="127000">
                    <a:schemeClr val="bg1"/>
                  </a:glow>
                </a:effectLst>
              </a:rPr>
            </a:br>
            <a:r>
              <a:rPr lang="en-US" dirty="0">
                <a:effectLst>
                  <a:glow rad="127000">
                    <a:schemeClr val="bg1"/>
                  </a:glow>
                </a:effectLst>
              </a:rPr>
              <a:t>to Isaac, and to Jacob, as </a:t>
            </a:r>
            <a:br>
              <a:rPr lang="en-US" dirty="0">
                <a:effectLst>
                  <a:glow rad="127000">
                    <a:schemeClr val="bg1"/>
                  </a:glow>
                </a:effectLst>
              </a:rPr>
            </a:br>
            <a:r>
              <a:rPr lang="en-US" dirty="0">
                <a:effectLst>
                  <a:glow rad="127000">
                    <a:schemeClr val="bg1"/>
                  </a:glow>
                </a:effectLst>
              </a:rPr>
              <a:t>God Almighty, but by my name the YAHWEH I did not </a:t>
            </a:r>
            <a:r>
              <a:rPr lang="en-US" dirty="0">
                <a:solidFill>
                  <a:srgbClr val="C00000"/>
                </a:solidFill>
                <a:effectLst>
                  <a:glow rad="254000">
                    <a:schemeClr val="bg1"/>
                  </a:glow>
                </a:effectLst>
              </a:rPr>
              <a:t>make myself known</a:t>
            </a:r>
            <a:r>
              <a:rPr lang="en-US" dirty="0">
                <a:effectLst>
                  <a:glow rad="254000">
                    <a:schemeClr val="bg1"/>
                  </a:glow>
                </a:effectLst>
              </a:rPr>
              <a:t> </a:t>
            </a:r>
            <a:r>
              <a:rPr lang="en-US" dirty="0">
                <a:effectLst>
                  <a:glow rad="127000">
                    <a:schemeClr val="bg1"/>
                  </a:glow>
                </a:effectLst>
              </a:rPr>
              <a:t>to them.” </a:t>
            </a:r>
            <a:r>
              <a:rPr lang="en-US" sz="3200" dirty="0">
                <a:effectLst>
                  <a:glow rad="127000">
                    <a:schemeClr val="bg1"/>
                  </a:glow>
                </a:effectLst>
              </a:rPr>
              <a:t>(Exodus 6:3)</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198156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appeared to Abraham, </a:t>
            </a:r>
            <a:br>
              <a:rPr lang="en-US" dirty="0">
                <a:effectLst>
                  <a:glow rad="127000">
                    <a:schemeClr val="bg1"/>
                  </a:glow>
                </a:effectLst>
              </a:rPr>
            </a:br>
            <a:r>
              <a:rPr lang="en-US" dirty="0">
                <a:effectLst>
                  <a:glow rad="127000">
                    <a:schemeClr val="bg1"/>
                  </a:glow>
                </a:effectLst>
              </a:rPr>
              <a:t>to Isaac, and to Jacob, as </a:t>
            </a:r>
            <a:br>
              <a:rPr lang="en-US" dirty="0">
                <a:effectLst>
                  <a:glow rad="127000">
                    <a:schemeClr val="bg1"/>
                  </a:glow>
                </a:effectLst>
              </a:rPr>
            </a:br>
            <a:r>
              <a:rPr lang="en-US" dirty="0">
                <a:effectLst>
                  <a:glow rad="127000">
                    <a:schemeClr val="bg1"/>
                  </a:glow>
                </a:effectLst>
              </a:rPr>
              <a:t>God Almighty, but by my name the </a:t>
            </a:r>
            <a:r>
              <a:rPr lang="en-US" dirty="0">
                <a:solidFill>
                  <a:srgbClr val="C00000"/>
                </a:solidFill>
                <a:effectLst>
                  <a:glow rad="254000">
                    <a:schemeClr val="bg1"/>
                  </a:glow>
                </a:effectLst>
              </a:rPr>
              <a:t>YAHWEH</a:t>
            </a:r>
            <a:r>
              <a:rPr lang="en-US" dirty="0">
                <a:effectLst>
                  <a:glow rad="127000">
                    <a:schemeClr val="bg1"/>
                  </a:glow>
                </a:effectLst>
              </a:rPr>
              <a:t> I did not </a:t>
            </a:r>
            <a:r>
              <a:rPr lang="en-US" dirty="0">
                <a:solidFill>
                  <a:srgbClr val="C00000"/>
                </a:solidFill>
                <a:effectLst>
                  <a:glow rad="127000">
                    <a:schemeClr val="bg1"/>
                  </a:glow>
                </a:effectLst>
              </a:rPr>
              <a:t>make myself known</a:t>
            </a:r>
            <a:r>
              <a:rPr lang="en-US" dirty="0">
                <a:effectLst>
                  <a:glow rad="127000">
                    <a:schemeClr val="bg1"/>
                  </a:glow>
                </a:effectLst>
              </a:rPr>
              <a:t> to them.” </a:t>
            </a:r>
            <a:r>
              <a:rPr lang="en-US" sz="3200" dirty="0">
                <a:effectLst>
                  <a:glow rad="127000">
                    <a:schemeClr val="bg1"/>
                  </a:glow>
                </a:effectLst>
              </a:rPr>
              <a:t>(Exodus 6:3)</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267335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appeared to Abraham, </a:t>
            </a:r>
            <a:br>
              <a:rPr lang="en-US" dirty="0">
                <a:effectLst>
                  <a:glow rad="127000">
                    <a:schemeClr val="bg1"/>
                  </a:glow>
                </a:effectLst>
              </a:rPr>
            </a:br>
            <a:r>
              <a:rPr lang="en-US" dirty="0">
                <a:effectLst>
                  <a:glow rad="127000">
                    <a:schemeClr val="bg1"/>
                  </a:glow>
                </a:effectLst>
              </a:rPr>
              <a:t>to Isaac, and to Jacob, as </a:t>
            </a:r>
            <a:br>
              <a:rPr lang="en-US" dirty="0">
                <a:effectLst>
                  <a:glow rad="127000">
                    <a:schemeClr val="bg1"/>
                  </a:glow>
                </a:effectLst>
              </a:rPr>
            </a:br>
            <a:r>
              <a:rPr lang="en-US" dirty="0">
                <a:solidFill>
                  <a:srgbClr val="C00000"/>
                </a:solidFill>
                <a:effectLst>
                  <a:glow rad="254000">
                    <a:schemeClr val="bg1"/>
                  </a:glow>
                </a:effectLst>
              </a:rPr>
              <a:t>God Almighty</a:t>
            </a:r>
            <a:r>
              <a:rPr lang="en-US" dirty="0">
                <a:effectLst>
                  <a:glow rad="127000">
                    <a:schemeClr val="bg1"/>
                  </a:glow>
                </a:effectLst>
              </a:rPr>
              <a:t>, but by my name the YAHWEH I did not make myself known to them.” </a:t>
            </a:r>
            <a:r>
              <a:rPr lang="en-US" sz="3200" dirty="0">
                <a:effectLst>
                  <a:glow rad="127000">
                    <a:schemeClr val="bg1"/>
                  </a:glow>
                </a:effectLst>
              </a:rPr>
              <a:t>(Exodus 6:3)</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344534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appeared to Abraham, </a:t>
            </a:r>
            <a:br>
              <a:rPr lang="en-US" dirty="0">
                <a:effectLst>
                  <a:glow rad="127000">
                    <a:schemeClr val="bg1"/>
                  </a:glow>
                </a:effectLst>
              </a:rPr>
            </a:br>
            <a:r>
              <a:rPr lang="en-US" dirty="0">
                <a:effectLst>
                  <a:glow rad="127000">
                    <a:schemeClr val="bg1"/>
                  </a:glow>
                </a:effectLst>
              </a:rPr>
              <a:t>to Isaac, and to Jacob, as </a:t>
            </a:r>
            <a:br>
              <a:rPr lang="en-US" dirty="0">
                <a:effectLst>
                  <a:glow rad="127000">
                    <a:schemeClr val="bg1"/>
                  </a:glow>
                </a:effectLst>
              </a:rPr>
            </a:br>
            <a:r>
              <a:rPr lang="en-US" dirty="0">
                <a:effectLst>
                  <a:glow rad="127000">
                    <a:schemeClr val="bg1"/>
                  </a:glow>
                </a:effectLst>
              </a:rPr>
              <a:t>God Almighty, but by my name the </a:t>
            </a:r>
            <a:r>
              <a:rPr lang="en-US" dirty="0">
                <a:solidFill>
                  <a:srgbClr val="C00000"/>
                </a:solidFill>
                <a:effectLst>
                  <a:glow rad="254000">
                    <a:schemeClr val="bg1"/>
                  </a:glow>
                </a:effectLst>
              </a:rPr>
              <a:t>YAHWEH</a:t>
            </a:r>
            <a:r>
              <a:rPr lang="en-US" dirty="0">
                <a:effectLst>
                  <a:glow rad="127000">
                    <a:schemeClr val="bg1"/>
                  </a:glow>
                </a:effectLst>
              </a:rPr>
              <a:t> I did not make myself known to them.” </a:t>
            </a:r>
            <a:r>
              <a:rPr lang="en-US" sz="3200" dirty="0">
                <a:effectLst>
                  <a:glow rad="127000">
                    <a:schemeClr val="bg1"/>
                  </a:glow>
                </a:effectLst>
              </a:rPr>
              <a:t>(Exodus 6:3)</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372428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will </a:t>
            </a:r>
            <a:r>
              <a:rPr lang="en-US" dirty="0">
                <a:solidFill>
                  <a:srgbClr val="C00000"/>
                </a:solidFill>
                <a:effectLst>
                  <a:glow rad="254000">
                    <a:schemeClr val="bg1"/>
                  </a:glow>
                </a:effectLst>
              </a:rPr>
              <a:t>deliver</a:t>
            </a:r>
            <a:r>
              <a:rPr lang="en-US" dirty="0">
                <a:effectLst>
                  <a:glow rad="127000">
                    <a:schemeClr val="bg1"/>
                  </a:glow>
                </a:effectLst>
              </a:rPr>
              <a:t> you from slavery to them, and I will redeem you with an outstretched arm and with great acts of judgment.  </a:t>
            </a:r>
            <a:r>
              <a:rPr lang="en-US" baseline="30000" dirty="0">
                <a:effectLst>
                  <a:glow rad="127000">
                    <a:schemeClr val="bg1"/>
                  </a:glow>
                </a:effectLst>
              </a:rPr>
              <a:t>7</a:t>
            </a:r>
            <a:r>
              <a:rPr lang="en-US" dirty="0">
                <a:effectLst>
                  <a:glow rad="127000">
                    <a:schemeClr val="bg1"/>
                  </a:glow>
                </a:effectLst>
              </a:rPr>
              <a:t> I will take you to be my people, and I will be your God, and you shall know that I am the YAHWEH your God …  </a:t>
            </a:r>
            <a:r>
              <a:rPr lang="en-US" sz="3200" dirty="0">
                <a:effectLst>
                  <a:glow rad="127000">
                    <a:schemeClr val="bg1"/>
                  </a:glow>
                </a:effectLst>
              </a:rPr>
              <a:t>(Exodus 6:6-7) </a:t>
            </a:r>
            <a:endParaRPr lang="en-US" dirty="0">
              <a:effectLst>
                <a:glow rad="127000">
                  <a:schemeClr val="bg1"/>
                </a:glow>
              </a:effectLst>
            </a:endParaRPr>
          </a:p>
        </p:txBody>
      </p:sp>
    </p:spTree>
    <p:extLst>
      <p:ext uri="{BB962C8B-B14F-4D97-AF65-F5344CB8AC3E}">
        <p14:creationId xmlns:p14="http://schemas.microsoft.com/office/powerpoint/2010/main" val="58145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will </a:t>
            </a:r>
            <a:r>
              <a:rPr lang="en-US" dirty="0">
                <a:solidFill>
                  <a:srgbClr val="C00000"/>
                </a:solidFill>
                <a:effectLst>
                  <a:glow rad="254000">
                    <a:schemeClr val="bg1"/>
                  </a:glow>
                </a:effectLst>
              </a:rPr>
              <a:t>deliver</a:t>
            </a:r>
            <a:r>
              <a:rPr lang="en-US" dirty="0">
                <a:effectLst>
                  <a:glow rad="127000">
                    <a:schemeClr val="bg1"/>
                  </a:glow>
                </a:effectLst>
              </a:rPr>
              <a:t> you from slavery to them, and I will </a:t>
            </a:r>
            <a:r>
              <a:rPr lang="en-US" dirty="0">
                <a:solidFill>
                  <a:srgbClr val="C00000"/>
                </a:solidFill>
                <a:effectLst>
                  <a:glow rad="254000">
                    <a:schemeClr val="bg1"/>
                  </a:glow>
                </a:effectLst>
              </a:rPr>
              <a:t>redeem</a:t>
            </a:r>
            <a:r>
              <a:rPr lang="en-US" dirty="0">
                <a:effectLst>
                  <a:glow rad="127000">
                    <a:schemeClr val="bg1"/>
                  </a:glow>
                </a:effectLst>
              </a:rPr>
              <a:t> you with an outstretched arm and with great acts of judgment.  </a:t>
            </a:r>
            <a:r>
              <a:rPr lang="en-US" baseline="30000" dirty="0">
                <a:effectLst>
                  <a:glow rad="127000">
                    <a:schemeClr val="bg1"/>
                  </a:glow>
                </a:effectLst>
              </a:rPr>
              <a:t>7</a:t>
            </a:r>
            <a:r>
              <a:rPr lang="en-US" dirty="0">
                <a:effectLst>
                  <a:glow rad="127000">
                    <a:schemeClr val="bg1"/>
                  </a:glow>
                </a:effectLst>
              </a:rPr>
              <a:t> I will take you to be my people, and I will be your God, and you shall know that I am the YAHWEH your God …  </a:t>
            </a:r>
            <a:r>
              <a:rPr lang="en-US" sz="3200" dirty="0">
                <a:effectLst>
                  <a:glow rad="127000">
                    <a:schemeClr val="bg1"/>
                  </a:glow>
                </a:effectLst>
              </a:rPr>
              <a:t>(Exodus 6:6-7) </a:t>
            </a:r>
            <a:endParaRPr lang="en-US" dirty="0">
              <a:effectLst>
                <a:glow rad="127000">
                  <a:schemeClr val="bg1"/>
                </a:glow>
              </a:effectLst>
            </a:endParaRPr>
          </a:p>
        </p:txBody>
      </p:sp>
    </p:spTree>
    <p:extLst>
      <p:ext uri="{BB962C8B-B14F-4D97-AF65-F5344CB8AC3E}">
        <p14:creationId xmlns:p14="http://schemas.microsoft.com/office/powerpoint/2010/main" val="130438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will </a:t>
            </a:r>
            <a:r>
              <a:rPr lang="en-US" dirty="0">
                <a:solidFill>
                  <a:srgbClr val="C00000"/>
                </a:solidFill>
                <a:effectLst>
                  <a:glow rad="254000">
                    <a:schemeClr val="bg1"/>
                  </a:glow>
                </a:effectLst>
              </a:rPr>
              <a:t>deliver</a:t>
            </a:r>
            <a:r>
              <a:rPr lang="en-US" dirty="0">
                <a:effectLst>
                  <a:glow rad="127000">
                    <a:schemeClr val="bg1"/>
                  </a:glow>
                </a:effectLst>
              </a:rPr>
              <a:t> you from slavery to them, and I will </a:t>
            </a:r>
            <a:r>
              <a:rPr lang="en-US" dirty="0">
                <a:solidFill>
                  <a:srgbClr val="C00000"/>
                </a:solidFill>
                <a:effectLst>
                  <a:glow rad="254000">
                    <a:schemeClr val="bg1"/>
                  </a:glow>
                </a:effectLst>
              </a:rPr>
              <a:t>redeem</a:t>
            </a:r>
            <a:r>
              <a:rPr lang="en-US" dirty="0">
                <a:effectLst>
                  <a:glow rad="127000">
                    <a:schemeClr val="bg1"/>
                  </a:glow>
                </a:effectLst>
              </a:rPr>
              <a:t> you with an outstretched arm and with great acts of judgment.  </a:t>
            </a:r>
            <a:r>
              <a:rPr lang="en-US" baseline="30000" dirty="0">
                <a:effectLst>
                  <a:glow rad="127000">
                    <a:schemeClr val="bg1"/>
                  </a:glow>
                </a:effectLst>
              </a:rPr>
              <a:t>7</a:t>
            </a:r>
            <a:r>
              <a:rPr lang="en-US" dirty="0">
                <a:effectLst>
                  <a:glow rad="127000">
                    <a:schemeClr val="bg1"/>
                  </a:glow>
                </a:effectLst>
              </a:rPr>
              <a:t> I will take you to be </a:t>
            </a:r>
            <a:r>
              <a:rPr lang="en-US" dirty="0">
                <a:solidFill>
                  <a:srgbClr val="C00000"/>
                </a:solidFill>
                <a:effectLst>
                  <a:glow rad="254000">
                    <a:schemeClr val="bg1"/>
                  </a:glow>
                </a:effectLst>
              </a:rPr>
              <a:t>my people</a:t>
            </a:r>
            <a:r>
              <a:rPr lang="en-US" dirty="0">
                <a:effectLst>
                  <a:glow rad="127000">
                    <a:schemeClr val="bg1"/>
                  </a:glow>
                </a:effectLst>
              </a:rPr>
              <a:t>, and I will be your God, and you shall know that I am the YAHWEH your God …  </a:t>
            </a:r>
            <a:r>
              <a:rPr lang="en-US" sz="3200" dirty="0">
                <a:effectLst>
                  <a:glow rad="127000">
                    <a:schemeClr val="bg1"/>
                  </a:glow>
                </a:effectLst>
              </a:rPr>
              <a:t>(Exodus 6:6-7) </a:t>
            </a:r>
            <a:endParaRPr lang="en-US" dirty="0">
              <a:effectLst>
                <a:glow rad="127000">
                  <a:schemeClr val="bg1"/>
                </a:glow>
              </a:effectLst>
            </a:endParaRPr>
          </a:p>
        </p:txBody>
      </p:sp>
    </p:spTree>
    <p:extLst>
      <p:ext uri="{BB962C8B-B14F-4D97-AF65-F5344CB8AC3E}">
        <p14:creationId xmlns:p14="http://schemas.microsoft.com/office/powerpoint/2010/main" val="340200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will </a:t>
            </a:r>
            <a:r>
              <a:rPr lang="en-US" dirty="0">
                <a:solidFill>
                  <a:srgbClr val="C00000"/>
                </a:solidFill>
                <a:effectLst>
                  <a:glow rad="254000">
                    <a:schemeClr val="bg1"/>
                  </a:glow>
                </a:effectLst>
              </a:rPr>
              <a:t>deliver</a:t>
            </a:r>
            <a:r>
              <a:rPr lang="en-US" dirty="0">
                <a:effectLst>
                  <a:glow rad="127000">
                    <a:schemeClr val="bg1"/>
                  </a:glow>
                </a:effectLst>
              </a:rPr>
              <a:t> you from slavery to them, and I will </a:t>
            </a:r>
            <a:r>
              <a:rPr lang="en-US" dirty="0">
                <a:solidFill>
                  <a:srgbClr val="C00000"/>
                </a:solidFill>
                <a:effectLst>
                  <a:glow rad="254000">
                    <a:schemeClr val="bg1"/>
                  </a:glow>
                </a:effectLst>
              </a:rPr>
              <a:t>redeem</a:t>
            </a:r>
            <a:r>
              <a:rPr lang="en-US" dirty="0">
                <a:effectLst>
                  <a:glow rad="127000">
                    <a:schemeClr val="bg1"/>
                  </a:glow>
                </a:effectLst>
              </a:rPr>
              <a:t> you with an outstretched arm and with great acts of judgment.  </a:t>
            </a:r>
            <a:r>
              <a:rPr lang="en-US" baseline="30000" dirty="0">
                <a:effectLst>
                  <a:glow rad="127000">
                    <a:schemeClr val="bg1"/>
                  </a:glow>
                </a:effectLst>
              </a:rPr>
              <a:t>7</a:t>
            </a:r>
            <a:r>
              <a:rPr lang="en-US" dirty="0">
                <a:effectLst>
                  <a:glow rad="127000">
                    <a:schemeClr val="bg1"/>
                  </a:glow>
                </a:effectLst>
              </a:rPr>
              <a:t> I will take you to be </a:t>
            </a:r>
            <a:r>
              <a:rPr lang="en-US" dirty="0">
                <a:solidFill>
                  <a:srgbClr val="C00000"/>
                </a:solidFill>
                <a:effectLst>
                  <a:glow rad="254000">
                    <a:schemeClr val="bg1"/>
                  </a:glow>
                </a:effectLst>
              </a:rPr>
              <a:t>my people</a:t>
            </a:r>
            <a:r>
              <a:rPr lang="en-US" dirty="0">
                <a:effectLst>
                  <a:glow rad="127000">
                    <a:schemeClr val="bg1"/>
                  </a:glow>
                </a:effectLst>
              </a:rPr>
              <a:t>, and </a:t>
            </a:r>
            <a:r>
              <a:rPr lang="en-US" dirty="0">
                <a:solidFill>
                  <a:srgbClr val="C00000"/>
                </a:solidFill>
                <a:effectLst>
                  <a:glow rad="254000">
                    <a:schemeClr val="bg1"/>
                  </a:glow>
                </a:effectLst>
              </a:rPr>
              <a:t>I will be your God</a:t>
            </a:r>
            <a:r>
              <a:rPr lang="en-US" dirty="0">
                <a:effectLst>
                  <a:glow rad="127000">
                    <a:schemeClr val="bg1"/>
                  </a:glow>
                </a:effectLst>
              </a:rPr>
              <a:t>, and you shall know that I am the YAHWEH your God …  </a:t>
            </a:r>
            <a:r>
              <a:rPr lang="en-US" sz="3200" dirty="0">
                <a:effectLst>
                  <a:glow rad="127000">
                    <a:schemeClr val="bg1"/>
                  </a:glow>
                </a:effectLst>
              </a:rPr>
              <a:t>(Exodus 6:6-7) </a:t>
            </a:r>
            <a:endParaRPr lang="en-US" dirty="0">
              <a:effectLst>
                <a:glow rad="127000">
                  <a:schemeClr val="bg1"/>
                </a:glow>
              </a:effectLst>
            </a:endParaRPr>
          </a:p>
        </p:txBody>
      </p:sp>
    </p:spTree>
    <p:extLst>
      <p:ext uri="{BB962C8B-B14F-4D97-AF65-F5344CB8AC3E}">
        <p14:creationId xmlns:p14="http://schemas.microsoft.com/office/powerpoint/2010/main" val="117067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will </a:t>
            </a:r>
            <a:r>
              <a:rPr lang="en-US" dirty="0">
                <a:solidFill>
                  <a:srgbClr val="C00000"/>
                </a:solidFill>
                <a:effectLst>
                  <a:glow rad="254000">
                    <a:schemeClr val="bg1"/>
                  </a:glow>
                </a:effectLst>
              </a:rPr>
              <a:t>deliver</a:t>
            </a:r>
            <a:r>
              <a:rPr lang="en-US" dirty="0">
                <a:effectLst>
                  <a:glow rad="127000">
                    <a:schemeClr val="bg1"/>
                  </a:glow>
                </a:effectLst>
              </a:rPr>
              <a:t> you from slavery to them, and I will </a:t>
            </a:r>
            <a:r>
              <a:rPr lang="en-US" dirty="0">
                <a:solidFill>
                  <a:srgbClr val="C00000"/>
                </a:solidFill>
                <a:effectLst>
                  <a:glow rad="254000">
                    <a:schemeClr val="bg1"/>
                  </a:glow>
                </a:effectLst>
              </a:rPr>
              <a:t>redeem</a:t>
            </a:r>
            <a:r>
              <a:rPr lang="en-US" dirty="0">
                <a:effectLst>
                  <a:glow rad="127000">
                    <a:schemeClr val="bg1"/>
                  </a:glow>
                </a:effectLst>
              </a:rPr>
              <a:t> you with an outstretched arm and with great acts of judgment.  </a:t>
            </a:r>
            <a:r>
              <a:rPr lang="en-US" baseline="30000" dirty="0">
                <a:effectLst>
                  <a:glow rad="127000">
                    <a:schemeClr val="bg1"/>
                  </a:glow>
                </a:effectLst>
              </a:rPr>
              <a:t>7</a:t>
            </a:r>
            <a:r>
              <a:rPr lang="en-US" dirty="0">
                <a:effectLst>
                  <a:glow rad="127000">
                    <a:schemeClr val="bg1"/>
                  </a:glow>
                </a:effectLst>
              </a:rPr>
              <a:t> I will take you to be </a:t>
            </a:r>
            <a:r>
              <a:rPr lang="en-US" dirty="0">
                <a:solidFill>
                  <a:srgbClr val="C00000"/>
                </a:solidFill>
                <a:effectLst>
                  <a:glow rad="254000">
                    <a:schemeClr val="bg1"/>
                  </a:glow>
                </a:effectLst>
              </a:rPr>
              <a:t>my people</a:t>
            </a:r>
            <a:r>
              <a:rPr lang="en-US" dirty="0">
                <a:effectLst>
                  <a:glow rad="127000">
                    <a:schemeClr val="bg1"/>
                  </a:glow>
                </a:effectLst>
              </a:rPr>
              <a:t>, and </a:t>
            </a:r>
            <a:r>
              <a:rPr lang="en-US" dirty="0">
                <a:solidFill>
                  <a:srgbClr val="C00000"/>
                </a:solidFill>
                <a:effectLst>
                  <a:glow rad="254000">
                    <a:schemeClr val="bg1"/>
                  </a:glow>
                </a:effectLst>
              </a:rPr>
              <a:t>I will be your God</a:t>
            </a:r>
            <a:r>
              <a:rPr lang="en-US" dirty="0">
                <a:effectLst>
                  <a:glow rad="127000">
                    <a:schemeClr val="bg1"/>
                  </a:glow>
                </a:effectLst>
              </a:rPr>
              <a:t>, and you shall </a:t>
            </a:r>
            <a:r>
              <a:rPr lang="en-US" dirty="0">
                <a:solidFill>
                  <a:srgbClr val="C00000"/>
                </a:solidFill>
                <a:effectLst>
                  <a:glow rad="254000">
                    <a:schemeClr val="bg1"/>
                  </a:glow>
                </a:effectLst>
              </a:rPr>
              <a:t>know</a:t>
            </a:r>
            <a:r>
              <a:rPr lang="en-US" dirty="0">
                <a:effectLst>
                  <a:glow rad="127000">
                    <a:schemeClr val="bg1"/>
                  </a:glow>
                </a:effectLst>
              </a:rPr>
              <a:t> that I am the YAHWEH your God …  </a:t>
            </a:r>
            <a:r>
              <a:rPr lang="en-US" sz="3200" dirty="0">
                <a:effectLst>
                  <a:glow rad="127000">
                    <a:schemeClr val="bg1"/>
                  </a:glow>
                </a:effectLst>
              </a:rPr>
              <a:t>(Exodus 6:6-7) </a:t>
            </a:r>
            <a:endParaRPr lang="en-US" dirty="0">
              <a:effectLst>
                <a:glow rad="127000">
                  <a:schemeClr val="bg1"/>
                </a:glow>
              </a:effectLst>
            </a:endParaRPr>
          </a:p>
        </p:txBody>
      </p:sp>
    </p:spTree>
    <p:extLst>
      <p:ext uri="{BB962C8B-B14F-4D97-AF65-F5344CB8AC3E}">
        <p14:creationId xmlns:p14="http://schemas.microsoft.com/office/powerpoint/2010/main" val="152885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C00000"/>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C00000"/>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C00000"/>
                </a:solidFill>
                <a:effectLst>
                  <a:glow rad="127000">
                    <a:schemeClr val="bg1"/>
                  </a:glow>
                </a:effectLst>
                <a:latin typeface="Pristina" panose="03060402040406080204" pitchFamily="66" charset="0"/>
              </a:rPr>
              <a:t>Psalm 39:7</a:t>
            </a:r>
          </a:p>
        </p:txBody>
      </p:sp>
      <p:pic>
        <p:nvPicPr>
          <p:cNvPr id="14" name="Picture 13" descr="A picture containing drawing&#10;&#10;Description automatically generated">
            <a:extLst>
              <a:ext uri="{FF2B5EF4-FFF2-40B4-BE49-F238E27FC236}">
                <a16:creationId xmlns:a16="http://schemas.microsoft.com/office/drawing/2014/main" id="{49F39C10-164C-4B42-B141-DA59FB171BFE}"/>
              </a:ext>
            </a:extLst>
          </p:cNvPr>
          <p:cNvPicPr>
            <a:picLocks noChangeAspect="1"/>
          </p:cNvPicPr>
          <p:nvPr/>
        </p:nvPicPr>
        <p:blipFill rotWithShape="1">
          <a:blip r:embed="rId2">
            <a:extLst>
              <a:ext uri="{28A0092B-C50C-407E-A947-70E740481C1C}">
                <a14:useLocalDpi xmlns:a14="http://schemas.microsoft.com/office/drawing/2010/main" val="0"/>
              </a:ext>
            </a:extLst>
          </a:blip>
          <a:srcRect l="30022" t="33053" r="23745" b="29231"/>
          <a:stretch/>
        </p:blipFill>
        <p:spPr>
          <a:xfrm>
            <a:off x="3217333" y="1761066"/>
            <a:ext cx="5873262" cy="2799645"/>
          </a:xfrm>
          <a:prstGeom prst="rect">
            <a:avLst/>
          </a:prstGeom>
          <a:effectLst>
            <a:glow rad="127000">
              <a:schemeClr val="bg1"/>
            </a:glow>
          </a:effectLst>
        </p:spPr>
      </p:pic>
    </p:spTree>
    <p:extLst>
      <p:ext uri="{BB962C8B-B14F-4D97-AF65-F5344CB8AC3E}">
        <p14:creationId xmlns:p14="http://schemas.microsoft.com/office/powerpoint/2010/main" val="1590493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holding, food&#10;&#10;Description automatically generated">
            <a:extLst>
              <a:ext uri="{FF2B5EF4-FFF2-40B4-BE49-F238E27FC236}">
                <a16:creationId xmlns:a16="http://schemas.microsoft.com/office/drawing/2014/main" id="{8FD49DCA-E398-4C07-BF97-7810B7A1B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54" y="0"/>
            <a:ext cx="8294913" cy="6858000"/>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effectLst>
                  <a:glow rad="127000">
                    <a:schemeClr val="bg1"/>
                  </a:glow>
                </a:effectLst>
              </a:rPr>
              <a:t>“I will </a:t>
            </a:r>
            <a:r>
              <a:rPr lang="en-US" dirty="0">
                <a:solidFill>
                  <a:srgbClr val="C00000"/>
                </a:solidFill>
                <a:effectLst>
                  <a:glow rad="254000">
                    <a:schemeClr val="bg1"/>
                  </a:glow>
                </a:effectLst>
              </a:rPr>
              <a:t>deliver</a:t>
            </a:r>
            <a:r>
              <a:rPr lang="en-US" dirty="0">
                <a:effectLst>
                  <a:glow rad="127000">
                    <a:schemeClr val="bg1"/>
                  </a:glow>
                </a:effectLst>
              </a:rPr>
              <a:t> you from slavery to them, and I will </a:t>
            </a:r>
            <a:r>
              <a:rPr lang="en-US" dirty="0">
                <a:solidFill>
                  <a:srgbClr val="C00000"/>
                </a:solidFill>
                <a:effectLst>
                  <a:glow rad="254000">
                    <a:schemeClr val="bg1"/>
                  </a:glow>
                </a:effectLst>
              </a:rPr>
              <a:t>redeem</a:t>
            </a:r>
            <a:r>
              <a:rPr lang="en-US" dirty="0">
                <a:effectLst>
                  <a:glow rad="127000">
                    <a:schemeClr val="bg1"/>
                  </a:glow>
                </a:effectLst>
              </a:rPr>
              <a:t> you with an outstretched arm and with great acts of judgment.  </a:t>
            </a:r>
            <a:r>
              <a:rPr lang="en-US" baseline="30000" dirty="0">
                <a:effectLst>
                  <a:glow rad="127000">
                    <a:schemeClr val="bg1"/>
                  </a:glow>
                </a:effectLst>
              </a:rPr>
              <a:t>7</a:t>
            </a:r>
            <a:r>
              <a:rPr lang="en-US" dirty="0">
                <a:effectLst>
                  <a:glow rad="127000">
                    <a:schemeClr val="bg1"/>
                  </a:glow>
                </a:effectLst>
              </a:rPr>
              <a:t> I will take you to be </a:t>
            </a:r>
            <a:r>
              <a:rPr lang="en-US" dirty="0">
                <a:solidFill>
                  <a:srgbClr val="C00000"/>
                </a:solidFill>
                <a:effectLst>
                  <a:glow rad="254000">
                    <a:schemeClr val="bg1"/>
                  </a:glow>
                </a:effectLst>
              </a:rPr>
              <a:t>my people</a:t>
            </a:r>
            <a:r>
              <a:rPr lang="en-US" dirty="0">
                <a:effectLst>
                  <a:glow rad="127000">
                    <a:schemeClr val="bg1"/>
                  </a:glow>
                </a:effectLst>
              </a:rPr>
              <a:t>, and </a:t>
            </a:r>
            <a:r>
              <a:rPr lang="en-US" dirty="0">
                <a:solidFill>
                  <a:srgbClr val="C00000"/>
                </a:solidFill>
                <a:effectLst>
                  <a:glow rad="254000">
                    <a:schemeClr val="bg1"/>
                  </a:glow>
                </a:effectLst>
              </a:rPr>
              <a:t>I will be your God</a:t>
            </a:r>
            <a:r>
              <a:rPr lang="en-US" dirty="0">
                <a:effectLst>
                  <a:glow rad="127000">
                    <a:schemeClr val="bg1"/>
                  </a:glow>
                </a:effectLst>
              </a:rPr>
              <a:t>, and you shall </a:t>
            </a:r>
            <a:r>
              <a:rPr lang="en-US" dirty="0">
                <a:solidFill>
                  <a:srgbClr val="C00000"/>
                </a:solidFill>
                <a:effectLst>
                  <a:glow rad="254000">
                    <a:schemeClr val="bg1"/>
                  </a:glow>
                </a:effectLst>
              </a:rPr>
              <a:t>know</a:t>
            </a:r>
            <a:r>
              <a:rPr lang="en-US" dirty="0">
                <a:effectLst>
                  <a:glow rad="127000">
                    <a:schemeClr val="bg1"/>
                  </a:glow>
                </a:effectLst>
              </a:rPr>
              <a:t> that I am the </a:t>
            </a:r>
            <a:r>
              <a:rPr lang="en-US" dirty="0">
                <a:solidFill>
                  <a:srgbClr val="C00000"/>
                </a:solidFill>
                <a:effectLst>
                  <a:glow rad="317500">
                    <a:schemeClr val="bg1"/>
                  </a:glow>
                </a:effectLst>
              </a:rPr>
              <a:t>YAHWEH your God </a:t>
            </a:r>
            <a:r>
              <a:rPr lang="en-US" dirty="0">
                <a:effectLst>
                  <a:glow rad="127000">
                    <a:schemeClr val="bg1"/>
                  </a:glow>
                </a:effectLst>
              </a:rPr>
              <a:t>…  </a:t>
            </a:r>
            <a:r>
              <a:rPr lang="en-US" sz="3200" dirty="0">
                <a:effectLst>
                  <a:glow rad="127000">
                    <a:schemeClr val="bg1"/>
                  </a:glow>
                </a:effectLst>
              </a:rPr>
              <a:t>(Exodus 6:6-7) </a:t>
            </a:r>
            <a:endParaRPr lang="en-US" dirty="0">
              <a:effectLst>
                <a:glow rad="127000">
                  <a:schemeClr val="bg1"/>
                </a:glow>
              </a:effectLst>
            </a:endParaRPr>
          </a:p>
        </p:txBody>
      </p:sp>
    </p:spTree>
    <p:extLst>
      <p:ext uri="{BB962C8B-B14F-4D97-AF65-F5344CB8AC3E}">
        <p14:creationId xmlns:p14="http://schemas.microsoft.com/office/powerpoint/2010/main" val="3229816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t>“You shall call his name </a:t>
            </a:r>
            <a:r>
              <a:rPr lang="en-US" dirty="0">
                <a:solidFill>
                  <a:srgbClr val="C00000"/>
                </a:solidFill>
                <a:effectLst>
                  <a:glow rad="317500">
                    <a:srgbClr val="F2F5F8"/>
                  </a:glow>
                </a:effectLst>
              </a:rPr>
              <a:t>Jesus</a:t>
            </a:r>
            <a:r>
              <a:rPr lang="en-US" dirty="0"/>
              <a:t>, for he will save his people from their sins." </a:t>
            </a:r>
            <a:r>
              <a:rPr lang="en-US" sz="3200" dirty="0"/>
              <a:t>(Matthew 1:21)</a:t>
            </a:r>
          </a:p>
          <a:p>
            <a:endParaRPr lang="en-US" sz="3200" dirty="0">
              <a:effectLst>
                <a:glow rad="127000">
                  <a:schemeClr val="bg1"/>
                </a:glow>
              </a:effectLst>
            </a:endParaRPr>
          </a:p>
        </p:txBody>
      </p:sp>
      <p:pic>
        <p:nvPicPr>
          <p:cNvPr id="6" name="Picture 5" descr="A picture containing person, man, holding, looking&#10;&#10;Description automatically generated">
            <a:extLst>
              <a:ext uri="{FF2B5EF4-FFF2-40B4-BE49-F238E27FC236}">
                <a16:creationId xmlns:a16="http://schemas.microsoft.com/office/drawing/2014/main" id="{2B749998-65CF-4B9F-8851-9AA8E972D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145" y="118942"/>
            <a:ext cx="5636109" cy="6858000"/>
          </a:xfrm>
          <a:prstGeom prst="rect">
            <a:avLst/>
          </a:prstGeom>
        </p:spPr>
      </p:pic>
    </p:spTree>
    <p:extLst>
      <p:ext uri="{BB962C8B-B14F-4D97-AF65-F5344CB8AC3E}">
        <p14:creationId xmlns:p14="http://schemas.microsoft.com/office/powerpoint/2010/main" val="119571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t>“You shall call his name </a:t>
            </a:r>
            <a:r>
              <a:rPr lang="en-US" dirty="0">
                <a:solidFill>
                  <a:srgbClr val="C00000"/>
                </a:solidFill>
                <a:effectLst>
                  <a:glow rad="317500">
                    <a:srgbClr val="F2F5F8"/>
                  </a:glow>
                </a:effectLst>
              </a:rPr>
              <a:t>Jesus</a:t>
            </a:r>
            <a:r>
              <a:rPr lang="en-US" dirty="0"/>
              <a:t>, for </a:t>
            </a:r>
            <a:r>
              <a:rPr lang="en-US" dirty="0">
                <a:solidFill>
                  <a:srgbClr val="C00000"/>
                </a:solidFill>
                <a:effectLst>
                  <a:glow rad="254000">
                    <a:srgbClr val="F2F5F8"/>
                  </a:glow>
                </a:effectLst>
              </a:rPr>
              <a:t>he will save his people </a:t>
            </a:r>
            <a:r>
              <a:rPr lang="en-US" dirty="0"/>
              <a:t>from their sins." </a:t>
            </a:r>
            <a:r>
              <a:rPr lang="en-US" sz="3200" dirty="0"/>
              <a:t>(Matthew 1:21)</a:t>
            </a:r>
          </a:p>
          <a:p>
            <a:endParaRPr lang="en-US" sz="3200" dirty="0">
              <a:effectLst>
                <a:glow rad="127000">
                  <a:schemeClr val="bg1"/>
                </a:glow>
              </a:effectLst>
            </a:endParaRPr>
          </a:p>
        </p:txBody>
      </p:sp>
      <p:pic>
        <p:nvPicPr>
          <p:cNvPr id="6" name="Picture 5" descr="A picture containing person, man, holding, looking&#10;&#10;Description automatically generated">
            <a:extLst>
              <a:ext uri="{FF2B5EF4-FFF2-40B4-BE49-F238E27FC236}">
                <a16:creationId xmlns:a16="http://schemas.microsoft.com/office/drawing/2014/main" id="{2B749998-65CF-4B9F-8851-9AA8E972D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145" y="118942"/>
            <a:ext cx="5636109" cy="6858000"/>
          </a:xfrm>
          <a:prstGeom prst="rect">
            <a:avLst/>
          </a:prstGeom>
        </p:spPr>
      </p:pic>
    </p:spTree>
    <p:extLst>
      <p:ext uri="{BB962C8B-B14F-4D97-AF65-F5344CB8AC3E}">
        <p14:creationId xmlns:p14="http://schemas.microsoft.com/office/powerpoint/2010/main" val="57023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6644472" cy="4732458"/>
          </a:xfrm>
        </p:spPr>
        <p:txBody>
          <a:bodyPr/>
          <a:lstStyle/>
          <a:p>
            <a:r>
              <a:rPr lang="en-US" dirty="0"/>
              <a:t>“You shall call his name </a:t>
            </a:r>
            <a:r>
              <a:rPr lang="en-US" dirty="0">
                <a:solidFill>
                  <a:srgbClr val="C00000"/>
                </a:solidFill>
                <a:effectLst>
                  <a:glow rad="317500">
                    <a:srgbClr val="F2F5F8"/>
                  </a:glow>
                </a:effectLst>
              </a:rPr>
              <a:t>Jesus</a:t>
            </a:r>
            <a:r>
              <a:rPr lang="en-US" dirty="0"/>
              <a:t>, for </a:t>
            </a:r>
            <a:r>
              <a:rPr lang="en-US" dirty="0">
                <a:solidFill>
                  <a:srgbClr val="C00000"/>
                </a:solidFill>
                <a:effectLst>
                  <a:glow rad="254000">
                    <a:srgbClr val="F2F5F8"/>
                  </a:glow>
                </a:effectLst>
              </a:rPr>
              <a:t>he will save his people </a:t>
            </a:r>
            <a:r>
              <a:rPr lang="en-US" dirty="0"/>
              <a:t>from their sins." </a:t>
            </a:r>
            <a:r>
              <a:rPr lang="en-US" sz="3200" dirty="0"/>
              <a:t>(Matthew 1:21)</a:t>
            </a:r>
          </a:p>
          <a:p>
            <a:endParaRPr lang="en-US" sz="3200" dirty="0">
              <a:effectLst>
                <a:glow rad="127000">
                  <a:schemeClr val="bg1"/>
                </a:glow>
              </a:effectLst>
            </a:endParaRPr>
          </a:p>
          <a:p>
            <a:pPr algn="ctr"/>
            <a:r>
              <a:rPr lang="en-US" sz="6000" dirty="0">
                <a:solidFill>
                  <a:srgbClr val="C00000"/>
                </a:solidFill>
                <a:effectLst>
                  <a:glow rad="317500">
                    <a:schemeClr val="bg1"/>
                  </a:glow>
                </a:effectLst>
              </a:rPr>
              <a:t>YAHWEH SAVES</a:t>
            </a:r>
          </a:p>
        </p:txBody>
      </p:sp>
      <p:pic>
        <p:nvPicPr>
          <p:cNvPr id="6" name="Picture 5" descr="A picture containing person, man, holding, looking&#10;&#10;Description automatically generated">
            <a:extLst>
              <a:ext uri="{FF2B5EF4-FFF2-40B4-BE49-F238E27FC236}">
                <a16:creationId xmlns:a16="http://schemas.microsoft.com/office/drawing/2014/main" id="{2B749998-65CF-4B9F-8851-9AA8E972D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145" y="118942"/>
            <a:ext cx="5636109" cy="6858000"/>
          </a:xfrm>
          <a:prstGeom prst="rect">
            <a:avLst/>
          </a:prstGeom>
        </p:spPr>
      </p:pic>
    </p:spTree>
    <p:extLst>
      <p:ext uri="{BB962C8B-B14F-4D97-AF65-F5344CB8AC3E}">
        <p14:creationId xmlns:p14="http://schemas.microsoft.com/office/powerpoint/2010/main" val="4007460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sunset&#10;&#10;Description automatically generated">
            <a:extLst>
              <a:ext uri="{FF2B5EF4-FFF2-40B4-BE49-F238E27FC236}">
                <a16:creationId xmlns:a16="http://schemas.microsoft.com/office/drawing/2014/main" id="{770257A5-4531-409F-AD15-F67985666A2F}"/>
              </a:ext>
            </a:extLst>
          </p:cNvPr>
          <p:cNvPicPr>
            <a:picLocks noChangeAspect="1"/>
          </p:cNvPicPr>
          <p:nvPr/>
        </p:nvPicPr>
        <p:blipFill rotWithShape="1">
          <a:blip r:embed="rId3">
            <a:extLst>
              <a:ext uri="{28A0092B-C50C-407E-A947-70E740481C1C}">
                <a14:useLocalDpi xmlns:a14="http://schemas.microsoft.com/office/drawing/2010/main" val="0"/>
              </a:ext>
            </a:extLst>
          </a:blip>
          <a:srcRect r="30684"/>
          <a:stretch/>
        </p:blipFill>
        <p:spPr>
          <a:xfrm>
            <a:off x="4792541" y="-903514"/>
            <a:ext cx="7897599" cy="8284028"/>
          </a:xfrm>
          <a:prstGeom prst="rect">
            <a:avLst/>
          </a:prstGeom>
        </p:spPr>
      </p:pic>
      <p:sp>
        <p:nvSpPr>
          <p:cNvPr id="2" name="Title 1">
            <a:extLst>
              <a:ext uri="{FF2B5EF4-FFF2-40B4-BE49-F238E27FC236}">
                <a16:creationId xmlns:a16="http://schemas.microsoft.com/office/drawing/2014/main" id="{AB2D179F-E25D-4975-B306-B24CFF2B3A8E}"/>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1EAFFDA1-7D6B-47EF-8617-704E1FF57FD0}"/>
              </a:ext>
            </a:extLst>
          </p:cNvPr>
          <p:cNvSpPr>
            <a:spLocks noGrp="1"/>
          </p:cNvSpPr>
          <p:nvPr>
            <p:ph idx="1"/>
          </p:nvPr>
        </p:nvSpPr>
        <p:spPr>
          <a:xfrm>
            <a:off x="398586" y="1444505"/>
            <a:ext cx="7085948" cy="4732458"/>
          </a:xfrm>
        </p:spPr>
        <p:txBody>
          <a:bodyPr/>
          <a:lstStyle/>
          <a:p>
            <a:r>
              <a:rPr lang="en-US" dirty="0">
                <a:effectLst>
                  <a:glow rad="127000">
                    <a:schemeClr val="bg1"/>
                  </a:glow>
                </a:effectLst>
              </a:rPr>
              <a:t>"For everyone who calls on the name of the Lord will be saved." </a:t>
            </a:r>
            <a:r>
              <a:rPr lang="en-US" sz="3200" dirty="0">
                <a:effectLst>
                  <a:glow rad="127000">
                    <a:schemeClr val="bg1"/>
                  </a:glow>
                </a:effectLst>
              </a:rPr>
              <a:t>(Romans 10:13)</a:t>
            </a:r>
          </a:p>
          <a:p>
            <a:endParaRPr lang="en-US" sz="3200" dirty="0">
              <a:effectLst>
                <a:glow rad="127000">
                  <a:schemeClr val="bg1"/>
                </a:glow>
              </a:effectLst>
            </a:endParaRPr>
          </a:p>
        </p:txBody>
      </p:sp>
    </p:spTree>
    <p:extLst>
      <p:ext uri="{BB962C8B-B14F-4D97-AF65-F5344CB8AC3E}">
        <p14:creationId xmlns:p14="http://schemas.microsoft.com/office/powerpoint/2010/main" val="1271517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C00000"/>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C00000"/>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C00000"/>
                </a:solidFill>
                <a:effectLst>
                  <a:glow rad="127000">
                    <a:schemeClr val="bg1"/>
                  </a:glow>
                </a:effectLst>
                <a:latin typeface="Pristina" panose="03060402040406080204" pitchFamily="66" charset="0"/>
              </a:rPr>
              <a:t>Psalm 39:7</a:t>
            </a:r>
          </a:p>
        </p:txBody>
      </p:sp>
      <p:pic>
        <p:nvPicPr>
          <p:cNvPr id="14" name="Picture 13" descr="A picture containing drawing&#10;&#10;Description automatically generated">
            <a:extLst>
              <a:ext uri="{FF2B5EF4-FFF2-40B4-BE49-F238E27FC236}">
                <a16:creationId xmlns:a16="http://schemas.microsoft.com/office/drawing/2014/main" id="{49F39C10-164C-4B42-B141-DA59FB171BFE}"/>
              </a:ext>
            </a:extLst>
          </p:cNvPr>
          <p:cNvPicPr>
            <a:picLocks noChangeAspect="1"/>
          </p:cNvPicPr>
          <p:nvPr/>
        </p:nvPicPr>
        <p:blipFill rotWithShape="1">
          <a:blip r:embed="rId2">
            <a:extLst>
              <a:ext uri="{28A0092B-C50C-407E-A947-70E740481C1C}">
                <a14:useLocalDpi xmlns:a14="http://schemas.microsoft.com/office/drawing/2010/main" val="0"/>
              </a:ext>
            </a:extLst>
          </a:blip>
          <a:srcRect l="30022" t="33053" r="23745" b="29231"/>
          <a:stretch/>
        </p:blipFill>
        <p:spPr>
          <a:xfrm>
            <a:off x="3217333" y="1761066"/>
            <a:ext cx="5873262" cy="2799645"/>
          </a:xfrm>
          <a:prstGeom prst="rect">
            <a:avLst/>
          </a:prstGeom>
          <a:effectLst>
            <a:glow rad="127000">
              <a:schemeClr val="bg1"/>
            </a:glow>
          </a:effectLst>
        </p:spPr>
      </p:pic>
    </p:spTree>
    <p:extLst>
      <p:ext uri="{BB962C8B-B14F-4D97-AF65-F5344CB8AC3E}">
        <p14:creationId xmlns:p14="http://schemas.microsoft.com/office/powerpoint/2010/main" val="325253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own 8">
            <a:extLst>
              <a:ext uri="{FF2B5EF4-FFF2-40B4-BE49-F238E27FC236}">
                <a16:creationId xmlns:a16="http://schemas.microsoft.com/office/drawing/2014/main" id="{32E7F299-17DA-474F-81A9-8B85C5B43F97}"/>
              </a:ext>
            </a:extLst>
          </p:cNvPr>
          <p:cNvSpPr/>
          <p:nvPr/>
        </p:nvSpPr>
        <p:spPr>
          <a:xfrm rot="5400000">
            <a:off x="4345465" y="2151498"/>
            <a:ext cx="2303496" cy="413671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4791E-AC34-4988-A4D5-94072B30E7D6}"/>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9F9D5D82-10BB-401B-A649-360087ABC72C}"/>
              </a:ext>
            </a:extLst>
          </p:cNvPr>
          <p:cNvSpPr>
            <a:spLocks noGrp="1"/>
          </p:cNvSpPr>
          <p:nvPr>
            <p:ph idx="1"/>
          </p:nvPr>
        </p:nvSpPr>
        <p:spPr>
          <a:xfrm>
            <a:off x="398585" y="1444505"/>
            <a:ext cx="10955215" cy="4455552"/>
          </a:xfrm>
        </p:spPr>
        <p:txBody>
          <a:bodyPr/>
          <a:lstStyle/>
          <a:p>
            <a:pPr algn="ctr"/>
            <a:r>
              <a:rPr lang="en-US" dirty="0" err="1"/>
              <a:t>Tetragrammaton</a:t>
            </a:r>
            <a:r>
              <a:rPr lang="en-US" dirty="0"/>
              <a:t> </a:t>
            </a:r>
          </a:p>
        </p:txBody>
      </p:sp>
      <p:sp>
        <p:nvSpPr>
          <p:cNvPr id="4" name="TextBox 3">
            <a:extLst>
              <a:ext uri="{FF2B5EF4-FFF2-40B4-BE49-F238E27FC236}">
                <a16:creationId xmlns:a16="http://schemas.microsoft.com/office/drawing/2014/main" id="{FD383CA0-4D6E-4016-8E09-6B3B5ED74F84}"/>
              </a:ext>
            </a:extLst>
          </p:cNvPr>
          <p:cNvSpPr txBox="1"/>
          <p:nvPr/>
        </p:nvSpPr>
        <p:spPr>
          <a:xfrm>
            <a:off x="4363077" y="1830050"/>
            <a:ext cx="3202494" cy="2215991"/>
          </a:xfrm>
          <a:prstGeom prst="rect">
            <a:avLst/>
          </a:prstGeom>
          <a:noFill/>
        </p:spPr>
        <p:txBody>
          <a:bodyPr wrap="square" rtlCol="0">
            <a:spAutoFit/>
          </a:bodyPr>
          <a:lstStyle/>
          <a:p>
            <a:pPr algn="ctr"/>
            <a:r>
              <a:rPr lang="en-US" sz="13800" dirty="0">
                <a:effectLst>
                  <a:glow rad="127000">
                    <a:schemeClr val="bg1"/>
                  </a:glow>
                </a:effectLst>
                <a:latin typeface="Bwhebb" panose="02000400000000000000" pitchFamily="2" charset="0"/>
              </a:rPr>
              <a:t>hwhy</a:t>
            </a:r>
          </a:p>
        </p:txBody>
      </p:sp>
      <p:sp>
        <p:nvSpPr>
          <p:cNvPr id="6" name="TextBox 5">
            <a:extLst>
              <a:ext uri="{FF2B5EF4-FFF2-40B4-BE49-F238E27FC236}">
                <a16:creationId xmlns:a16="http://schemas.microsoft.com/office/drawing/2014/main" id="{6C867FF5-F735-4F55-B431-32FC49B8D600}"/>
              </a:ext>
            </a:extLst>
          </p:cNvPr>
          <p:cNvSpPr txBox="1"/>
          <p:nvPr/>
        </p:nvSpPr>
        <p:spPr>
          <a:xfrm>
            <a:off x="4632068" y="3581400"/>
            <a:ext cx="2664512" cy="1200329"/>
          </a:xfrm>
          <a:prstGeom prst="rect">
            <a:avLst/>
          </a:prstGeom>
          <a:noFill/>
        </p:spPr>
        <p:txBody>
          <a:bodyPr wrap="none" rtlCol="0">
            <a:spAutoFit/>
          </a:bodyPr>
          <a:lstStyle/>
          <a:p>
            <a:r>
              <a:rPr lang="en-US" sz="7200" b="1" dirty="0">
                <a:solidFill>
                  <a:schemeClr val="bg1"/>
                </a:solidFill>
              </a:rPr>
              <a:t>HWHY</a:t>
            </a:r>
          </a:p>
        </p:txBody>
      </p:sp>
      <p:sp>
        <p:nvSpPr>
          <p:cNvPr id="10" name="TextBox 9">
            <a:extLst>
              <a:ext uri="{FF2B5EF4-FFF2-40B4-BE49-F238E27FC236}">
                <a16:creationId xmlns:a16="http://schemas.microsoft.com/office/drawing/2014/main" id="{7E9C6C9B-00F1-45CE-97C8-49CDFE3C676F}"/>
              </a:ext>
            </a:extLst>
          </p:cNvPr>
          <p:cNvSpPr txBox="1"/>
          <p:nvPr/>
        </p:nvSpPr>
        <p:spPr>
          <a:xfrm>
            <a:off x="3428855" y="5181600"/>
            <a:ext cx="4855174" cy="1323439"/>
          </a:xfrm>
          <a:prstGeom prst="rect">
            <a:avLst/>
          </a:prstGeom>
          <a:noFill/>
        </p:spPr>
        <p:txBody>
          <a:bodyPr wrap="square" rtlCol="0">
            <a:spAutoFit/>
          </a:bodyPr>
          <a:lstStyle/>
          <a:p>
            <a:pPr algn="ctr"/>
            <a:r>
              <a:rPr lang="en-US" sz="8000" dirty="0"/>
              <a:t>“LORD”</a:t>
            </a:r>
          </a:p>
        </p:txBody>
      </p:sp>
    </p:spTree>
    <p:extLst>
      <p:ext uri="{BB962C8B-B14F-4D97-AF65-F5344CB8AC3E}">
        <p14:creationId xmlns:p14="http://schemas.microsoft.com/office/powerpoint/2010/main" val="374362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is</a:t>
            </a:r>
            <a:r>
              <a:rPr lang="en-US" dirty="0">
                <a:solidFill>
                  <a:srgbClr val="800000"/>
                </a:solidFill>
              </a:rPr>
              <a:t> YAHWEH</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p:txBody>
          <a:bodyPr/>
          <a:lstStyle/>
          <a:p>
            <a:pPr algn="ctr"/>
            <a:br>
              <a:rPr lang="en-US" dirty="0">
                <a:effectLst/>
              </a:rPr>
            </a:br>
            <a:endParaRPr lang="en-US" baseline="30000" dirty="0"/>
          </a:p>
        </p:txBody>
      </p:sp>
    </p:spTree>
    <p:extLst>
      <p:ext uri="{BB962C8B-B14F-4D97-AF65-F5344CB8AC3E}">
        <p14:creationId xmlns:p14="http://schemas.microsoft.com/office/powerpoint/2010/main" val="111330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91E-AC34-4988-A4D5-94072B30E7D6}"/>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9F9D5D82-10BB-401B-A649-360087ABC72C}"/>
              </a:ext>
            </a:extLst>
          </p:cNvPr>
          <p:cNvSpPr>
            <a:spLocks noGrp="1"/>
          </p:cNvSpPr>
          <p:nvPr>
            <p:ph idx="1"/>
          </p:nvPr>
        </p:nvSpPr>
        <p:spPr>
          <a:xfrm>
            <a:off x="398585" y="1444505"/>
            <a:ext cx="10955215" cy="4455552"/>
          </a:xfrm>
        </p:spPr>
        <p:txBody>
          <a:bodyPr/>
          <a:lstStyle/>
          <a:p>
            <a:pPr algn="ctr"/>
            <a:r>
              <a:rPr lang="en-US" dirty="0" err="1"/>
              <a:t>Tetragrammaton</a:t>
            </a:r>
            <a:r>
              <a:rPr lang="en-US" dirty="0"/>
              <a:t> </a:t>
            </a:r>
          </a:p>
        </p:txBody>
      </p:sp>
      <p:sp>
        <p:nvSpPr>
          <p:cNvPr id="4" name="TextBox 3">
            <a:extLst>
              <a:ext uri="{FF2B5EF4-FFF2-40B4-BE49-F238E27FC236}">
                <a16:creationId xmlns:a16="http://schemas.microsoft.com/office/drawing/2014/main" id="{FD383CA0-4D6E-4016-8E09-6B3B5ED74F84}"/>
              </a:ext>
            </a:extLst>
          </p:cNvPr>
          <p:cNvSpPr txBox="1"/>
          <p:nvPr/>
        </p:nvSpPr>
        <p:spPr>
          <a:xfrm>
            <a:off x="4363077" y="1830050"/>
            <a:ext cx="3202494" cy="2215991"/>
          </a:xfrm>
          <a:prstGeom prst="rect">
            <a:avLst/>
          </a:prstGeom>
          <a:noFill/>
        </p:spPr>
        <p:txBody>
          <a:bodyPr wrap="square" rtlCol="0">
            <a:spAutoFit/>
          </a:bodyPr>
          <a:lstStyle/>
          <a:p>
            <a:pPr algn="ctr"/>
            <a:r>
              <a:rPr lang="en-US" sz="13800" dirty="0">
                <a:effectLst>
                  <a:glow rad="127000">
                    <a:schemeClr val="bg1"/>
                  </a:glow>
                </a:effectLst>
                <a:latin typeface="Bwhebb" panose="02000400000000000000" pitchFamily="2" charset="0"/>
              </a:rPr>
              <a:t>hwhy</a:t>
            </a:r>
          </a:p>
        </p:txBody>
      </p:sp>
    </p:spTree>
    <p:extLst>
      <p:ext uri="{BB962C8B-B14F-4D97-AF65-F5344CB8AC3E}">
        <p14:creationId xmlns:p14="http://schemas.microsoft.com/office/powerpoint/2010/main" val="398859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own 8">
            <a:extLst>
              <a:ext uri="{FF2B5EF4-FFF2-40B4-BE49-F238E27FC236}">
                <a16:creationId xmlns:a16="http://schemas.microsoft.com/office/drawing/2014/main" id="{32E7F299-17DA-474F-81A9-8B85C5B43F97}"/>
              </a:ext>
            </a:extLst>
          </p:cNvPr>
          <p:cNvSpPr/>
          <p:nvPr/>
        </p:nvSpPr>
        <p:spPr>
          <a:xfrm rot="5400000">
            <a:off x="4345465" y="2151498"/>
            <a:ext cx="2303496" cy="413671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4791E-AC34-4988-A4D5-94072B30E7D6}"/>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9F9D5D82-10BB-401B-A649-360087ABC72C}"/>
              </a:ext>
            </a:extLst>
          </p:cNvPr>
          <p:cNvSpPr>
            <a:spLocks noGrp="1"/>
          </p:cNvSpPr>
          <p:nvPr>
            <p:ph idx="1"/>
          </p:nvPr>
        </p:nvSpPr>
        <p:spPr>
          <a:xfrm>
            <a:off x="398585" y="1444505"/>
            <a:ext cx="10955215" cy="4455552"/>
          </a:xfrm>
        </p:spPr>
        <p:txBody>
          <a:bodyPr/>
          <a:lstStyle/>
          <a:p>
            <a:pPr algn="ctr"/>
            <a:r>
              <a:rPr lang="en-US" dirty="0" err="1"/>
              <a:t>Tetragrammaton</a:t>
            </a:r>
            <a:r>
              <a:rPr lang="en-US" dirty="0"/>
              <a:t> </a:t>
            </a:r>
          </a:p>
        </p:txBody>
      </p:sp>
      <p:sp>
        <p:nvSpPr>
          <p:cNvPr id="4" name="TextBox 3">
            <a:extLst>
              <a:ext uri="{FF2B5EF4-FFF2-40B4-BE49-F238E27FC236}">
                <a16:creationId xmlns:a16="http://schemas.microsoft.com/office/drawing/2014/main" id="{FD383CA0-4D6E-4016-8E09-6B3B5ED74F84}"/>
              </a:ext>
            </a:extLst>
          </p:cNvPr>
          <p:cNvSpPr txBox="1"/>
          <p:nvPr/>
        </p:nvSpPr>
        <p:spPr>
          <a:xfrm>
            <a:off x="4363077" y="1830050"/>
            <a:ext cx="3202494" cy="2215991"/>
          </a:xfrm>
          <a:prstGeom prst="rect">
            <a:avLst/>
          </a:prstGeom>
          <a:noFill/>
        </p:spPr>
        <p:txBody>
          <a:bodyPr wrap="square" rtlCol="0">
            <a:spAutoFit/>
          </a:bodyPr>
          <a:lstStyle/>
          <a:p>
            <a:pPr algn="ctr"/>
            <a:r>
              <a:rPr lang="en-US" sz="13800" dirty="0">
                <a:effectLst>
                  <a:glow rad="127000">
                    <a:schemeClr val="bg1"/>
                  </a:glow>
                </a:effectLst>
                <a:latin typeface="Bwhebb" panose="02000400000000000000" pitchFamily="2" charset="0"/>
              </a:rPr>
              <a:t>hwhy</a:t>
            </a:r>
          </a:p>
        </p:txBody>
      </p:sp>
      <p:sp>
        <p:nvSpPr>
          <p:cNvPr id="6" name="TextBox 5">
            <a:extLst>
              <a:ext uri="{FF2B5EF4-FFF2-40B4-BE49-F238E27FC236}">
                <a16:creationId xmlns:a16="http://schemas.microsoft.com/office/drawing/2014/main" id="{6C867FF5-F735-4F55-B431-32FC49B8D600}"/>
              </a:ext>
            </a:extLst>
          </p:cNvPr>
          <p:cNvSpPr txBox="1"/>
          <p:nvPr/>
        </p:nvSpPr>
        <p:spPr>
          <a:xfrm>
            <a:off x="4632068" y="3581400"/>
            <a:ext cx="2664512" cy="1200329"/>
          </a:xfrm>
          <a:prstGeom prst="rect">
            <a:avLst/>
          </a:prstGeom>
          <a:noFill/>
        </p:spPr>
        <p:txBody>
          <a:bodyPr wrap="none" rtlCol="0">
            <a:spAutoFit/>
          </a:bodyPr>
          <a:lstStyle/>
          <a:p>
            <a:r>
              <a:rPr lang="en-US" sz="7200" b="1" dirty="0">
                <a:solidFill>
                  <a:schemeClr val="bg1"/>
                </a:solidFill>
              </a:rPr>
              <a:t>HWHY</a:t>
            </a:r>
          </a:p>
        </p:txBody>
      </p:sp>
    </p:spTree>
    <p:extLst>
      <p:ext uri="{BB962C8B-B14F-4D97-AF65-F5344CB8AC3E}">
        <p14:creationId xmlns:p14="http://schemas.microsoft.com/office/powerpoint/2010/main" val="429940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own 8">
            <a:extLst>
              <a:ext uri="{FF2B5EF4-FFF2-40B4-BE49-F238E27FC236}">
                <a16:creationId xmlns:a16="http://schemas.microsoft.com/office/drawing/2014/main" id="{32E7F299-17DA-474F-81A9-8B85C5B43F97}"/>
              </a:ext>
            </a:extLst>
          </p:cNvPr>
          <p:cNvSpPr/>
          <p:nvPr/>
        </p:nvSpPr>
        <p:spPr>
          <a:xfrm rot="5400000">
            <a:off x="4345465" y="2151498"/>
            <a:ext cx="2303496" cy="413671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4791E-AC34-4988-A4D5-94072B30E7D6}"/>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9F9D5D82-10BB-401B-A649-360087ABC72C}"/>
              </a:ext>
            </a:extLst>
          </p:cNvPr>
          <p:cNvSpPr>
            <a:spLocks noGrp="1"/>
          </p:cNvSpPr>
          <p:nvPr>
            <p:ph idx="1"/>
          </p:nvPr>
        </p:nvSpPr>
        <p:spPr>
          <a:xfrm>
            <a:off x="398585" y="1444505"/>
            <a:ext cx="10955215" cy="4455552"/>
          </a:xfrm>
        </p:spPr>
        <p:txBody>
          <a:bodyPr/>
          <a:lstStyle/>
          <a:p>
            <a:pPr algn="ctr"/>
            <a:r>
              <a:rPr lang="en-US" dirty="0" err="1"/>
              <a:t>Tetragrammaton</a:t>
            </a:r>
            <a:r>
              <a:rPr lang="en-US" dirty="0"/>
              <a:t> </a:t>
            </a:r>
          </a:p>
        </p:txBody>
      </p:sp>
      <p:sp>
        <p:nvSpPr>
          <p:cNvPr id="4" name="TextBox 3">
            <a:extLst>
              <a:ext uri="{FF2B5EF4-FFF2-40B4-BE49-F238E27FC236}">
                <a16:creationId xmlns:a16="http://schemas.microsoft.com/office/drawing/2014/main" id="{FD383CA0-4D6E-4016-8E09-6B3B5ED74F84}"/>
              </a:ext>
            </a:extLst>
          </p:cNvPr>
          <p:cNvSpPr txBox="1"/>
          <p:nvPr/>
        </p:nvSpPr>
        <p:spPr>
          <a:xfrm>
            <a:off x="4363077" y="1830050"/>
            <a:ext cx="3202494" cy="2215991"/>
          </a:xfrm>
          <a:prstGeom prst="rect">
            <a:avLst/>
          </a:prstGeom>
          <a:noFill/>
        </p:spPr>
        <p:txBody>
          <a:bodyPr wrap="square" rtlCol="0">
            <a:spAutoFit/>
          </a:bodyPr>
          <a:lstStyle/>
          <a:p>
            <a:pPr algn="ctr"/>
            <a:r>
              <a:rPr lang="en-US" sz="13800" dirty="0">
                <a:effectLst>
                  <a:glow rad="127000">
                    <a:schemeClr val="bg1"/>
                  </a:glow>
                </a:effectLst>
                <a:latin typeface="Bwhebb" panose="02000400000000000000" pitchFamily="2" charset="0"/>
              </a:rPr>
              <a:t>hwhy</a:t>
            </a:r>
          </a:p>
        </p:txBody>
      </p:sp>
      <p:sp>
        <p:nvSpPr>
          <p:cNvPr id="6" name="TextBox 5">
            <a:extLst>
              <a:ext uri="{FF2B5EF4-FFF2-40B4-BE49-F238E27FC236}">
                <a16:creationId xmlns:a16="http://schemas.microsoft.com/office/drawing/2014/main" id="{6C867FF5-F735-4F55-B431-32FC49B8D600}"/>
              </a:ext>
            </a:extLst>
          </p:cNvPr>
          <p:cNvSpPr txBox="1"/>
          <p:nvPr/>
        </p:nvSpPr>
        <p:spPr>
          <a:xfrm>
            <a:off x="4632068" y="3581400"/>
            <a:ext cx="2664512" cy="1200329"/>
          </a:xfrm>
          <a:prstGeom prst="rect">
            <a:avLst/>
          </a:prstGeom>
          <a:noFill/>
        </p:spPr>
        <p:txBody>
          <a:bodyPr wrap="none" rtlCol="0">
            <a:spAutoFit/>
          </a:bodyPr>
          <a:lstStyle/>
          <a:p>
            <a:r>
              <a:rPr lang="en-US" sz="7200" b="1" dirty="0">
                <a:solidFill>
                  <a:schemeClr val="bg1"/>
                </a:solidFill>
              </a:rPr>
              <a:t>HWHY</a:t>
            </a:r>
          </a:p>
        </p:txBody>
      </p:sp>
      <p:sp>
        <p:nvSpPr>
          <p:cNvPr id="10" name="TextBox 9">
            <a:extLst>
              <a:ext uri="{FF2B5EF4-FFF2-40B4-BE49-F238E27FC236}">
                <a16:creationId xmlns:a16="http://schemas.microsoft.com/office/drawing/2014/main" id="{7E9C6C9B-00F1-45CE-97C8-49CDFE3C676F}"/>
              </a:ext>
            </a:extLst>
          </p:cNvPr>
          <p:cNvSpPr txBox="1"/>
          <p:nvPr/>
        </p:nvSpPr>
        <p:spPr>
          <a:xfrm>
            <a:off x="3428855" y="5181600"/>
            <a:ext cx="4855174" cy="1323439"/>
          </a:xfrm>
          <a:prstGeom prst="rect">
            <a:avLst/>
          </a:prstGeom>
          <a:noFill/>
        </p:spPr>
        <p:txBody>
          <a:bodyPr wrap="square" rtlCol="0">
            <a:spAutoFit/>
          </a:bodyPr>
          <a:lstStyle/>
          <a:p>
            <a:pPr algn="ctr"/>
            <a:r>
              <a:rPr lang="en-US" sz="8000" dirty="0"/>
              <a:t>“Jehovah”</a:t>
            </a:r>
          </a:p>
        </p:txBody>
      </p:sp>
    </p:spTree>
    <p:extLst>
      <p:ext uri="{BB962C8B-B14F-4D97-AF65-F5344CB8AC3E}">
        <p14:creationId xmlns:p14="http://schemas.microsoft.com/office/powerpoint/2010/main" val="51450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own 8">
            <a:extLst>
              <a:ext uri="{FF2B5EF4-FFF2-40B4-BE49-F238E27FC236}">
                <a16:creationId xmlns:a16="http://schemas.microsoft.com/office/drawing/2014/main" id="{32E7F299-17DA-474F-81A9-8B85C5B43F97}"/>
              </a:ext>
            </a:extLst>
          </p:cNvPr>
          <p:cNvSpPr/>
          <p:nvPr/>
        </p:nvSpPr>
        <p:spPr>
          <a:xfrm rot="5400000">
            <a:off x="4345465" y="2151498"/>
            <a:ext cx="2303496" cy="413671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4791E-AC34-4988-A4D5-94072B30E7D6}"/>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9F9D5D82-10BB-401B-A649-360087ABC72C}"/>
              </a:ext>
            </a:extLst>
          </p:cNvPr>
          <p:cNvSpPr>
            <a:spLocks noGrp="1"/>
          </p:cNvSpPr>
          <p:nvPr>
            <p:ph idx="1"/>
          </p:nvPr>
        </p:nvSpPr>
        <p:spPr>
          <a:xfrm>
            <a:off x="398585" y="1444505"/>
            <a:ext cx="10955215" cy="4455552"/>
          </a:xfrm>
        </p:spPr>
        <p:txBody>
          <a:bodyPr/>
          <a:lstStyle/>
          <a:p>
            <a:pPr algn="ctr"/>
            <a:r>
              <a:rPr lang="en-US" dirty="0" err="1"/>
              <a:t>Tetragrammaton</a:t>
            </a:r>
            <a:r>
              <a:rPr lang="en-US" dirty="0"/>
              <a:t> </a:t>
            </a:r>
          </a:p>
        </p:txBody>
      </p:sp>
      <p:sp>
        <p:nvSpPr>
          <p:cNvPr id="4" name="TextBox 3">
            <a:extLst>
              <a:ext uri="{FF2B5EF4-FFF2-40B4-BE49-F238E27FC236}">
                <a16:creationId xmlns:a16="http://schemas.microsoft.com/office/drawing/2014/main" id="{FD383CA0-4D6E-4016-8E09-6B3B5ED74F84}"/>
              </a:ext>
            </a:extLst>
          </p:cNvPr>
          <p:cNvSpPr txBox="1"/>
          <p:nvPr/>
        </p:nvSpPr>
        <p:spPr>
          <a:xfrm>
            <a:off x="4363077" y="1830050"/>
            <a:ext cx="3202494" cy="2215991"/>
          </a:xfrm>
          <a:prstGeom prst="rect">
            <a:avLst/>
          </a:prstGeom>
          <a:noFill/>
        </p:spPr>
        <p:txBody>
          <a:bodyPr wrap="square" rtlCol="0">
            <a:spAutoFit/>
          </a:bodyPr>
          <a:lstStyle/>
          <a:p>
            <a:pPr algn="ctr"/>
            <a:r>
              <a:rPr lang="en-US" sz="13800" dirty="0">
                <a:effectLst>
                  <a:glow rad="127000">
                    <a:schemeClr val="bg1"/>
                  </a:glow>
                </a:effectLst>
                <a:latin typeface="Bwhebb" panose="02000400000000000000" pitchFamily="2" charset="0"/>
              </a:rPr>
              <a:t>hwhy</a:t>
            </a:r>
          </a:p>
        </p:txBody>
      </p:sp>
      <p:sp>
        <p:nvSpPr>
          <p:cNvPr id="6" name="TextBox 5">
            <a:extLst>
              <a:ext uri="{FF2B5EF4-FFF2-40B4-BE49-F238E27FC236}">
                <a16:creationId xmlns:a16="http://schemas.microsoft.com/office/drawing/2014/main" id="{6C867FF5-F735-4F55-B431-32FC49B8D600}"/>
              </a:ext>
            </a:extLst>
          </p:cNvPr>
          <p:cNvSpPr txBox="1"/>
          <p:nvPr/>
        </p:nvSpPr>
        <p:spPr>
          <a:xfrm>
            <a:off x="4632068" y="3581400"/>
            <a:ext cx="2664512" cy="1200329"/>
          </a:xfrm>
          <a:prstGeom prst="rect">
            <a:avLst/>
          </a:prstGeom>
          <a:noFill/>
        </p:spPr>
        <p:txBody>
          <a:bodyPr wrap="none" rtlCol="0">
            <a:spAutoFit/>
          </a:bodyPr>
          <a:lstStyle/>
          <a:p>
            <a:r>
              <a:rPr lang="en-US" sz="7200" b="1" dirty="0">
                <a:solidFill>
                  <a:schemeClr val="bg1"/>
                </a:solidFill>
              </a:rPr>
              <a:t>HWHY</a:t>
            </a:r>
          </a:p>
        </p:txBody>
      </p:sp>
      <p:sp>
        <p:nvSpPr>
          <p:cNvPr id="10" name="TextBox 9">
            <a:extLst>
              <a:ext uri="{FF2B5EF4-FFF2-40B4-BE49-F238E27FC236}">
                <a16:creationId xmlns:a16="http://schemas.microsoft.com/office/drawing/2014/main" id="{7E9C6C9B-00F1-45CE-97C8-49CDFE3C676F}"/>
              </a:ext>
            </a:extLst>
          </p:cNvPr>
          <p:cNvSpPr txBox="1"/>
          <p:nvPr/>
        </p:nvSpPr>
        <p:spPr>
          <a:xfrm>
            <a:off x="3428855" y="5181600"/>
            <a:ext cx="4855174" cy="1323439"/>
          </a:xfrm>
          <a:prstGeom prst="rect">
            <a:avLst/>
          </a:prstGeom>
          <a:noFill/>
        </p:spPr>
        <p:txBody>
          <a:bodyPr wrap="square" rtlCol="0">
            <a:spAutoFit/>
          </a:bodyPr>
          <a:lstStyle/>
          <a:p>
            <a:pPr algn="ctr"/>
            <a:r>
              <a:rPr lang="en-US" sz="8000" dirty="0"/>
              <a:t>“YAHWEH”</a:t>
            </a:r>
          </a:p>
        </p:txBody>
      </p:sp>
    </p:spTree>
    <p:extLst>
      <p:ext uri="{BB962C8B-B14F-4D97-AF65-F5344CB8AC3E}">
        <p14:creationId xmlns:p14="http://schemas.microsoft.com/office/powerpoint/2010/main" val="76411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man, sitting, bed&#10;&#10;Description automatically generated">
            <a:extLst>
              <a:ext uri="{FF2B5EF4-FFF2-40B4-BE49-F238E27FC236}">
                <a16:creationId xmlns:a16="http://schemas.microsoft.com/office/drawing/2014/main" id="{14F657D5-7D38-4CB2-93BE-E623DA7CE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0"/>
            <a:ext cx="8294913" cy="6858000"/>
          </a:xfrm>
          <a:prstGeom prst="rect">
            <a:avLst/>
          </a:prstGeom>
        </p:spPr>
      </p:pic>
      <p:sp>
        <p:nvSpPr>
          <p:cNvPr id="2" name="Title 1">
            <a:extLst>
              <a:ext uri="{FF2B5EF4-FFF2-40B4-BE49-F238E27FC236}">
                <a16:creationId xmlns:a16="http://schemas.microsoft.com/office/drawing/2014/main" id="{2864791E-AC34-4988-A4D5-94072B30E7D6}"/>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9F9D5D82-10BB-401B-A649-360087ABC72C}"/>
              </a:ext>
            </a:extLst>
          </p:cNvPr>
          <p:cNvSpPr>
            <a:spLocks noGrp="1"/>
          </p:cNvSpPr>
          <p:nvPr>
            <p:ph idx="1"/>
          </p:nvPr>
        </p:nvSpPr>
        <p:spPr>
          <a:xfrm>
            <a:off x="398586" y="1444505"/>
            <a:ext cx="5207558" cy="4455552"/>
          </a:xfrm>
        </p:spPr>
        <p:txBody>
          <a:bodyPr/>
          <a:lstStyle/>
          <a:p>
            <a:pPr algn="ctr"/>
            <a:r>
              <a:rPr lang="en-US" dirty="0">
                <a:effectLst>
                  <a:glow rad="127000">
                    <a:schemeClr val="bg1"/>
                  </a:glow>
                </a:effectLst>
              </a:rPr>
              <a:t>"I AM WHO I AM"  </a:t>
            </a:r>
            <a:br>
              <a:rPr lang="en-US" dirty="0">
                <a:effectLst>
                  <a:glow rad="127000">
                    <a:schemeClr val="bg1"/>
                  </a:glow>
                </a:effectLst>
              </a:rPr>
            </a:br>
            <a:r>
              <a:rPr lang="en-US" sz="3200" dirty="0">
                <a:effectLst>
                  <a:glow rad="127000">
                    <a:schemeClr val="bg1"/>
                  </a:glow>
                </a:effectLst>
              </a:rPr>
              <a:t>(Exodus 3:14)</a:t>
            </a:r>
            <a:r>
              <a:rPr lang="en-US" dirty="0">
                <a:effectLst>
                  <a:glow rad="127000">
                    <a:schemeClr val="bg1"/>
                  </a:glow>
                </a:effectLst>
              </a:rPr>
              <a:t> </a:t>
            </a:r>
          </a:p>
        </p:txBody>
      </p:sp>
    </p:spTree>
    <p:extLst>
      <p:ext uri="{BB962C8B-B14F-4D97-AF65-F5344CB8AC3E}">
        <p14:creationId xmlns:p14="http://schemas.microsoft.com/office/powerpoint/2010/main" val="271593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n, sitting, bed&#10;&#10;Description automatically generated">
            <a:extLst>
              <a:ext uri="{FF2B5EF4-FFF2-40B4-BE49-F238E27FC236}">
                <a16:creationId xmlns:a16="http://schemas.microsoft.com/office/drawing/2014/main" id="{CD18ACD8-CB1D-45EF-86FB-508802CCE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0"/>
            <a:ext cx="8294913" cy="6858000"/>
          </a:xfrm>
          <a:prstGeom prst="rect">
            <a:avLst/>
          </a:prstGeom>
        </p:spPr>
      </p:pic>
      <p:sp>
        <p:nvSpPr>
          <p:cNvPr id="2" name="Title 1">
            <a:extLst>
              <a:ext uri="{FF2B5EF4-FFF2-40B4-BE49-F238E27FC236}">
                <a16:creationId xmlns:a16="http://schemas.microsoft.com/office/drawing/2014/main" id="{2864791E-AC34-4988-A4D5-94072B30E7D6}"/>
              </a:ext>
            </a:extLst>
          </p:cNvPr>
          <p:cNvSpPr>
            <a:spLocks noGrp="1"/>
          </p:cNvSpPr>
          <p:nvPr>
            <p:ph type="title"/>
          </p:nvPr>
        </p:nvSpPr>
        <p:spPr/>
        <p:txBody>
          <a:bodyPr/>
          <a:lstStyle/>
          <a:p>
            <a:r>
              <a:rPr lang="en-US" dirty="0"/>
              <a:t>Because He is</a:t>
            </a:r>
            <a:r>
              <a:rPr lang="en-US" dirty="0">
                <a:solidFill>
                  <a:srgbClr val="800000"/>
                </a:solidFill>
              </a:rPr>
              <a:t> YAHWEH</a:t>
            </a:r>
            <a:endParaRPr lang="en-US" dirty="0"/>
          </a:p>
        </p:txBody>
      </p:sp>
      <p:sp>
        <p:nvSpPr>
          <p:cNvPr id="3" name="Content Placeholder 2">
            <a:extLst>
              <a:ext uri="{FF2B5EF4-FFF2-40B4-BE49-F238E27FC236}">
                <a16:creationId xmlns:a16="http://schemas.microsoft.com/office/drawing/2014/main" id="{9F9D5D82-10BB-401B-A649-360087ABC72C}"/>
              </a:ext>
            </a:extLst>
          </p:cNvPr>
          <p:cNvSpPr>
            <a:spLocks noGrp="1"/>
          </p:cNvSpPr>
          <p:nvPr>
            <p:ph idx="1"/>
          </p:nvPr>
        </p:nvSpPr>
        <p:spPr>
          <a:xfrm>
            <a:off x="398586" y="1444505"/>
            <a:ext cx="5207558" cy="4455552"/>
          </a:xfrm>
        </p:spPr>
        <p:txBody>
          <a:bodyPr/>
          <a:lstStyle/>
          <a:p>
            <a:pPr algn="ctr"/>
            <a:r>
              <a:rPr lang="en-US" dirty="0">
                <a:effectLst>
                  <a:glow rad="127000">
                    <a:schemeClr val="bg1"/>
                  </a:glow>
                </a:effectLst>
              </a:rPr>
              <a:t>"I AM WHO I AM"  </a:t>
            </a:r>
            <a:br>
              <a:rPr lang="en-US" dirty="0">
                <a:effectLst>
                  <a:glow rad="127000">
                    <a:schemeClr val="bg1"/>
                  </a:glow>
                </a:effectLst>
              </a:rPr>
            </a:br>
            <a:r>
              <a:rPr lang="en-US" sz="3200" dirty="0">
                <a:effectLst>
                  <a:glow rad="127000">
                    <a:schemeClr val="bg1"/>
                  </a:glow>
                </a:effectLst>
              </a:rPr>
              <a:t>(Exodus 3:14)</a:t>
            </a:r>
            <a:r>
              <a:rPr lang="en-US" dirty="0">
                <a:effectLst>
                  <a:glow rad="127000">
                    <a:schemeClr val="bg1"/>
                  </a:glow>
                </a:effectLst>
              </a:rPr>
              <a:t> </a:t>
            </a:r>
          </a:p>
          <a:p>
            <a:pPr algn="ctr"/>
            <a:endParaRPr lang="en-US" dirty="0">
              <a:effectLst>
                <a:glow rad="127000">
                  <a:schemeClr val="bg1"/>
                </a:glow>
              </a:effectLst>
            </a:endParaRPr>
          </a:p>
          <a:p>
            <a:pPr algn="ctr"/>
            <a:r>
              <a:rPr lang="en-US" dirty="0">
                <a:effectLst>
                  <a:glow rad="127000">
                    <a:schemeClr val="bg1"/>
                  </a:glow>
                </a:effectLst>
              </a:rPr>
              <a:t>SELF-EXISTENT </a:t>
            </a:r>
          </a:p>
        </p:txBody>
      </p:sp>
    </p:spTree>
    <p:extLst>
      <p:ext uri="{BB962C8B-B14F-4D97-AF65-F5344CB8AC3E}">
        <p14:creationId xmlns:p14="http://schemas.microsoft.com/office/powerpoint/2010/main" val="590148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481292D5DA446A15ABEAA765E4995" ma:contentTypeVersion="10" ma:contentTypeDescription="Create a new document." ma:contentTypeScope="" ma:versionID="1637d78e60513517a5bd537bcc816ab2">
  <xsd:schema xmlns:xsd="http://www.w3.org/2001/XMLSchema" xmlns:xs="http://www.w3.org/2001/XMLSchema" xmlns:p="http://schemas.microsoft.com/office/2006/metadata/properties" xmlns:ns3="8c4c45f5-121e-489d-a1f0-70c412b0108b" targetNamespace="http://schemas.microsoft.com/office/2006/metadata/properties" ma:root="true" ma:fieldsID="fb2093741666d1c571d305f9529c2952" ns3:_="">
    <xsd:import namespace="8c4c45f5-121e-489d-a1f0-70c412b01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c45f5-121e-489d-a1f0-70c412b0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EC4EB3-75F3-457A-8B92-BDD3EA12D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c45f5-121e-489d-a1f0-70c412b0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5A0C98-33A7-49EA-A13F-6133C98695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F0BDCF-A7FA-4170-A17D-C7B6966A4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862</TotalTime>
  <Words>1768</Words>
  <Application>Microsoft Office PowerPoint</Application>
  <PresentationFormat>Widescreen</PresentationFormat>
  <Paragraphs>115</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Bwhebb</vt:lpstr>
      <vt:lpstr>Calibri</vt:lpstr>
      <vt:lpstr>Posterama</vt:lpstr>
      <vt:lpstr>Pristina</vt:lpstr>
      <vt:lpstr>Symbol</vt:lpstr>
      <vt:lpstr>Office Theme</vt:lpstr>
      <vt:lpstr>PowerPoint Presentation</vt:lpstr>
      <vt:lpstr>PowerPoint Presentation</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Because He is YAHWEH</vt:lpstr>
      <vt:lpstr>PowerPoint Presentation</vt:lpstr>
      <vt:lpstr>Because He is YAHWEH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Henderson</dc:creator>
  <cp:lastModifiedBy>Dennis Henderson</cp:lastModifiedBy>
  <cp:revision>59</cp:revision>
  <dcterms:created xsi:type="dcterms:W3CDTF">2020-03-19T13:50:31Z</dcterms:created>
  <dcterms:modified xsi:type="dcterms:W3CDTF">2021-07-10T16:28:00Z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0x0101005E5481292D5DA446A15ABEAA765E4995</vt:lpwstr>
  </property>
</Properties>
</file>