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94" r:id="rId6"/>
    <p:sldId id="272" r:id="rId7"/>
    <p:sldId id="274" r:id="rId8"/>
    <p:sldId id="273" r:id="rId9"/>
    <p:sldId id="275" r:id="rId10"/>
    <p:sldId id="276" r:id="rId11"/>
    <p:sldId id="277" r:id="rId12"/>
    <p:sldId id="278" r:id="rId13"/>
    <p:sldId id="279" r:id="rId14"/>
    <p:sldId id="282" r:id="rId15"/>
    <p:sldId id="283" r:id="rId16"/>
    <p:sldId id="291" r:id="rId17"/>
    <p:sldId id="285" r:id="rId18"/>
    <p:sldId id="286" r:id="rId19"/>
    <p:sldId id="287" r:id="rId20"/>
    <p:sldId id="288" r:id="rId21"/>
    <p:sldId id="292" r:id="rId22"/>
    <p:sldId id="293"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437"/>
    <a:srgbClr val="800000"/>
    <a:srgbClr val="F8FEFE"/>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pload.wikimedia.org/wikipedia/commons/8/87/LH_95.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62705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16</a:t>
            </a:fld>
            <a:endParaRPr lang="en-US"/>
          </a:p>
        </p:txBody>
      </p:sp>
    </p:spTree>
    <p:extLst>
      <p:ext uri="{BB962C8B-B14F-4D97-AF65-F5344CB8AC3E}">
        <p14:creationId xmlns:p14="http://schemas.microsoft.com/office/powerpoint/2010/main" val="86963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17</a:t>
            </a:fld>
            <a:endParaRPr lang="en-US"/>
          </a:p>
        </p:txBody>
      </p:sp>
    </p:spTree>
    <p:extLst>
      <p:ext uri="{BB962C8B-B14F-4D97-AF65-F5344CB8AC3E}">
        <p14:creationId xmlns:p14="http://schemas.microsoft.com/office/powerpoint/2010/main" val="3224742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18</a:t>
            </a:fld>
            <a:endParaRPr lang="en-US"/>
          </a:p>
        </p:txBody>
      </p:sp>
    </p:spTree>
    <p:extLst>
      <p:ext uri="{BB962C8B-B14F-4D97-AF65-F5344CB8AC3E}">
        <p14:creationId xmlns:p14="http://schemas.microsoft.com/office/powerpoint/2010/main" val="4120674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19</a:t>
            </a:fld>
            <a:endParaRPr lang="en-US"/>
          </a:p>
        </p:txBody>
      </p:sp>
    </p:spTree>
    <p:extLst>
      <p:ext uri="{BB962C8B-B14F-4D97-AF65-F5344CB8AC3E}">
        <p14:creationId xmlns:p14="http://schemas.microsoft.com/office/powerpoint/2010/main" val="1529608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1283066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112616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1315992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364158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2041495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2373065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105956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https://upload.wikimedia.org/wikipedia/commons/8/87/LH_95.jpg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2029573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brick building&#10;&#10;Description automatically generated">
            <a:extLst>
              <a:ext uri="{FF2B5EF4-FFF2-40B4-BE49-F238E27FC236}">
                <a16:creationId xmlns:a16="http://schemas.microsoft.com/office/drawing/2014/main" id="{9AD143E6-8801-406C-B8AE-B2DA739474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solidFill>
                  <a:schemeClr val="accent2">
                    <a:lumMod val="50000"/>
                  </a:schemeClr>
                </a:solidFill>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close up of a stone wall&#10;&#10;Description automatically generated">
            <a:extLst>
              <a:ext uri="{FF2B5EF4-FFF2-40B4-BE49-F238E27FC236}">
                <a16:creationId xmlns:a16="http://schemas.microsoft.com/office/drawing/2014/main" id="{0FA9B895-BA75-4349-9BDE-412332F6DE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2">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2">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2">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CEDBE73B-D511-40DD-92EF-F05CDB9FC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28B8DA78-9E18-4C71-9727-1BEDF828BDC3}"/>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BA7C4F97-FA61-45B4-8F73-0CEDB7409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BC1B4F2E-8274-49C3-8326-2B5B50BC3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table, food, laying&#10;&#10;Description automatically generated">
            <a:extLst>
              <a:ext uri="{FF2B5EF4-FFF2-40B4-BE49-F238E27FC236}">
                <a16:creationId xmlns:a16="http://schemas.microsoft.com/office/drawing/2014/main" id="{B17EB484-BDBA-40E2-9400-022B2E41F5E3}"/>
              </a:ext>
            </a:extLst>
          </p:cNvPr>
          <p:cNvPicPr>
            <a:picLocks noChangeAspect="1"/>
          </p:cNvPicPr>
          <p:nvPr/>
        </p:nvPicPr>
        <p:blipFill rotWithShape="1">
          <a:blip r:embed="rId3">
            <a:extLst>
              <a:ext uri="{28A0092B-C50C-407E-A947-70E740481C1C}">
                <a14:useLocalDpi xmlns:a14="http://schemas.microsoft.com/office/drawing/2010/main" val="0"/>
              </a:ext>
            </a:extLst>
          </a:blip>
          <a:srcRect r="24839" b="27979"/>
          <a:stretch/>
        </p:blipFill>
        <p:spPr>
          <a:xfrm>
            <a:off x="0" y="1121776"/>
            <a:ext cx="12192000" cy="574234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"Let </a:t>
            </a:r>
            <a:r>
              <a:rPr lang="en-US" dirty="0">
                <a:solidFill>
                  <a:schemeClr val="bg1"/>
                </a:solidFill>
                <a:effectLst>
                  <a:glow rad="127000">
                    <a:srgbClr val="C00000"/>
                  </a:glow>
                </a:effectLst>
              </a:rPr>
              <a:t>us </a:t>
            </a:r>
            <a:r>
              <a:rPr lang="en-US" dirty="0"/>
              <a:t>make man in </a:t>
            </a:r>
            <a:r>
              <a:rPr lang="en-US" dirty="0">
                <a:solidFill>
                  <a:schemeClr val="bg1"/>
                </a:solidFill>
                <a:effectLst>
                  <a:glow rad="127000">
                    <a:srgbClr val="C00000"/>
                  </a:glow>
                </a:effectLst>
              </a:rPr>
              <a:t>our</a:t>
            </a:r>
            <a:r>
              <a:rPr lang="en-US" dirty="0"/>
              <a:t> image, after </a:t>
            </a:r>
            <a:r>
              <a:rPr lang="en-US" dirty="0">
                <a:solidFill>
                  <a:schemeClr val="bg1"/>
                </a:solidFill>
                <a:effectLst>
                  <a:glow rad="127000">
                    <a:srgbClr val="C00000"/>
                  </a:glow>
                </a:effectLst>
              </a:rPr>
              <a:t>our</a:t>
            </a:r>
            <a:r>
              <a:rPr lang="en-US" dirty="0"/>
              <a:t> likeness."</a:t>
            </a:r>
            <a:endParaRPr lang="en-US" dirty="0">
              <a:effectLst>
                <a:glow rad="127000">
                  <a:schemeClr val="bg1"/>
                </a:glow>
              </a:effectLst>
            </a:endParaRPr>
          </a:p>
          <a:p>
            <a:r>
              <a:rPr lang="en-US" dirty="0"/>
              <a:t>(Genesis 1:26)</a:t>
            </a:r>
          </a:p>
        </p:txBody>
      </p:sp>
    </p:spTree>
    <p:extLst>
      <p:ext uri="{BB962C8B-B14F-4D97-AF65-F5344CB8AC3E}">
        <p14:creationId xmlns:p14="http://schemas.microsoft.com/office/powerpoint/2010/main" val="3547491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450015" cy="4732458"/>
          </a:xfrm>
        </p:spPr>
        <p:txBody>
          <a:bodyPr/>
          <a:lstStyle/>
          <a:p>
            <a:r>
              <a:rPr lang="en-US" dirty="0">
                <a:effectLst>
                  <a:glow rad="127000">
                    <a:schemeClr val="bg1"/>
                  </a:glow>
                </a:effectLst>
              </a:rPr>
              <a:t>" Go therefore and make disciples of all nations, </a:t>
            </a:r>
            <a:r>
              <a:rPr lang="en-US" dirty="0">
                <a:solidFill>
                  <a:srgbClr val="800000"/>
                </a:solidFill>
                <a:effectLst>
                  <a:glow rad="190500">
                    <a:schemeClr val="bg1"/>
                  </a:glow>
                </a:effectLst>
              </a:rPr>
              <a:t>baptizing them in the name of the Father and of the Son and of the Holy Spirit</a:t>
            </a:r>
            <a:r>
              <a:rPr lang="en-US" dirty="0">
                <a:solidFill>
                  <a:srgbClr val="800000"/>
                </a:solidFill>
                <a:effectLst>
                  <a:glow rad="127000">
                    <a:schemeClr val="bg1"/>
                  </a:glow>
                </a:effectLst>
              </a:rPr>
              <a:t> </a:t>
            </a:r>
            <a:r>
              <a:rPr lang="en-US" dirty="0">
                <a:effectLst>
                  <a:glow rad="127000">
                    <a:schemeClr val="bg1"/>
                  </a:glow>
                </a:effectLst>
              </a:rPr>
              <a:t>…. “</a:t>
            </a:r>
          </a:p>
          <a:p>
            <a:r>
              <a:rPr lang="en-US" dirty="0">
                <a:effectLst>
                  <a:glow rad="127000">
                    <a:schemeClr val="bg1"/>
                  </a:glow>
                </a:effectLst>
              </a:rPr>
              <a:t>(Matthew 28:19)</a:t>
            </a:r>
          </a:p>
        </p:txBody>
      </p:sp>
      <p:pic>
        <p:nvPicPr>
          <p:cNvPr id="5" name="Picture 4" descr="A person wearing a red shirt&#10;&#10;Description automatically generated">
            <a:extLst>
              <a:ext uri="{FF2B5EF4-FFF2-40B4-BE49-F238E27FC236}">
                <a16:creationId xmlns:a16="http://schemas.microsoft.com/office/drawing/2014/main" id="{10909868-C216-4D99-BB8C-758D553E3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5749" y="892628"/>
            <a:ext cx="6326251" cy="6858000"/>
          </a:xfrm>
          <a:prstGeom prst="rect">
            <a:avLst/>
          </a:prstGeom>
        </p:spPr>
      </p:pic>
    </p:spTree>
    <p:extLst>
      <p:ext uri="{BB962C8B-B14F-4D97-AF65-F5344CB8AC3E}">
        <p14:creationId xmlns:p14="http://schemas.microsoft.com/office/powerpoint/2010/main" val="2904953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450015" cy="4732458"/>
          </a:xfrm>
        </p:spPr>
        <p:txBody>
          <a:bodyPr/>
          <a:lstStyle/>
          <a:p>
            <a:r>
              <a:rPr lang="en-US" dirty="0">
                <a:effectLst>
                  <a:glow rad="127000">
                    <a:schemeClr val="bg1"/>
                  </a:glow>
                </a:effectLst>
              </a:rPr>
              <a:t>" Go therefore and make disciples of all nations, </a:t>
            </a:r>
            <a:r>
              <a:rPr lang="en-US" dirty="0">
                <a:solidFill>
                  <a:srgbClr val="800000"/>
                </a:solidFill>
                <a:effectLst>
                  <a:glow rad="190500">
                    <a:schemeClr val="bg1"/>
                  </a:glow>
                </a:effectLst>
              </a:rPr>
              <a:t>baptizing them in the </a:t>
            </a:r>
            <a:r>
              <a:rPr lang="en-US" dirty="0">
                <a:solidFill>
                  <a:schemeClr val="bg1"/>
                </a:solidFill>
                <a:effectLst>
                  <a:glow rad="190500">
                    <a:srgbClr val="C00000"/>
                  </a:glow>
                </a:effectLst>
              </a:rPr>
              <a:t>name</a:t>
            </a:r>
            <a:r>
              <a:rPr lang="en-US" dirty="0">
                <a:solidFill>
                  <a:srgbClr val="800000"/>
                </a:solidFill>
                <a:effectLst>
                  <a:glow rad="190500">
                    <a:schemeClr val="bg1"/>
                  </a:glow>
                </a:effectLst>
              </a:rPr>
              <a:t> of the Father and of the Son and of the Holy Spirit</a:t>
            </a:r>
            <a:r>
              <a:rPr lang="en-US" dirty="0">
                <a:solidFill>
                  <a:srgbClr val="800000"/>
                </a:solidFill>
                <a:effectLst>
                  <a:glow rad="127000">
                    <a:schemeClr val="bg1"/>
                  </a:glow>
                </a:effectLst>
              </a:rPr>
              <a:t> </a:t>
            </a:r>
            <a:r>
              <a:rPr lang="en-US" dirty="0">
                <a:effectLst>
                  <a:glow rad="127000">
                    <a:schemeClr val="bg1"/>
                  </a:glow>
                </a:effectLst>
              </a:rPr>
              <a:t>…. “</a:t>
            </a:r>
          </a:p>
          <a:p>
            <a:r>
              <a:rPr lang="en-US" dirty="0">
                <a:effectLst>
                  <a:glow rad="127000">
                    <a:schemeClr val="bg1"/>
                  </a:glow>
                </a:effectLst>
              </a:rPr>
              <a:t>(Matthew 28:19)</a:t>
            </a:r>
          </a:p>
        </p:txBody>
      </p:sp>
      <p:pic>
        <p:nvPicPr>
          <p:cNvPr id="5" name="Picture 4" descr="A person wearing a red shirt&#10;&#10;Description automatically generated">
            <a:extLst>
              <a:ext uri="{FF2B5EF4-FFF2-40B4-BE49-F238E27FC236}">
                <a16:creationId xmlns:a16="http://schemas.microsoft.com/office/drawing/2014/main" id="{10909868-C216-4D99-BB8C-758D553E3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5749" y="892628"/>
            <a:ext cx="6326251" cy="6858000"/>
          </a:xfrm>
          <a:prstGeom prst="rect">
            <a:avLst/>
          </a:prstGeom>
        </p:spPr>
      </p:pic>
    </p:spTree>
    <p:extLst>
      <p:ext uri="{BB962C8B-B14F-4D97-AF65-F5344CB8AC3E}">
        <p14:creationId xmlns:p14="http://schemas.microsoft.com/office/powerpoint/2010/main" val="2337635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450015" cy="4732458"/>
          </a:xfrm>
        </p:spPr>
        <p:txBody>
          <a:bodyPr/>
          <a:lstStyle/>
          <a:p>
            <a:r>
              <a:rPr lang="en-US" dirty="0">
                <a:effectLst>
                  <a:glow rad="127000">
                    <a:schemeClr val="bg1"/>
                  </a:glow>
                </a:effectLst>
              </a:rPr>
              <a:t>" Go therefore and make disciples of all nations, </a:t>
            </a:r>
            <a:r>
              <a:rPr lang="en-US" dirty="0">
                <a:solidFill>
                  <a:srgbClr val="800000"/>
                </a:solidFill>
                <a:effectLst>
                  <a:glow rad="190500">
                    <a:schemeClr val="bg1"/>
                  </a:glow>
                </a:effectLst>
              </a:rPr>
              <a:t>baptizing them in the </a:t>
            </a:r>
            <a:r>
              <a:rPr lang="en-US" dirty="0">
                <a:solidFill>
                  <a:schemeClr val="bg1"/>
                </a:solidFill>
                <a:effectLst>
                  <a:glow rad="190500">
                    <a:srgbClr val="C00000"/>
                  </a:glow>
                </a:effectLst>
              </a:rPr>
              <a:t>name</a:t>
            </a:r>
            <a:r>
              <a:rPr lang="en-US" dirty="0">
                <a:solidFill>
                  <a:srgbClr val="800000"/>
                </a:solidFill>
                <a:effectLst>
                  <a:glow rad="190500">
                    <a:schemeClr val="bg1"/>
                  </a:glow>
                </a:effectLst>
              </a:rPr>
              <a:t> of the Father and of the Son and of the Holy Spirit</a:t>
            </a:r>
            <a:r>
              <a:rPr lang="en-US" dirty="0">
                <a:solidFill>
                  <a:srgbClr val="800000"/>
                </a:solidFill>
                <a:effectLst>
                  <a:glow rad="127000">
                    <a:schemeClr val="bg1"/>
                  </a:glow>
                </a:effectLst>
              </a:rPr>
              <a:t> </a:t>
            </a:r>
            <a:r>
              <a:rPr lang="en-US" dirty="0">
                <a:effectLst>
                  <a:glow rad="127000">
                    <a:schemeClr val="bg1"/>
                  </a:glow>
                </a:effectLst>
              </a:rPr>
              <a:t>…. “</a:t>
            </a:r>
          </a:p>
          <a:p>
            <a:r>
              <a:rPr lang="en-US" dirty="0">
                <a:effectLst>
                  <a:glow rad="127000">
                    <a:schemeClr val="bg1"/>
                  </a:glow>
                </a:effectLst>
              </a:rPr>
              <a:t>(Matthew 28:19)</a:t>
            </a:r>
          </a:p>
        </p:txBody>
      </p:sp>
      <p:pic>
        <p:nvPicPr>
          <p:cNvPr id="5" name="Picture 4" descr="A person wearing a red shirt&#10;&#10;Description automatically generated">
            <a:extLst>
              <a:ext uri="{FF2B5EF4-FFF2-40B4-BE49-F238E27FC236}">
                <a16:creationId xmlns:a16="http://schemas.microsoft.com/office/drawing/2014/main" id="{10909868-C216-4D99-BB8C-758D553E3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5749" y="892628"/>
            <a:ext cx="6326251" cy="6858000"/>
          </a:xfrm>
          <a:prstGeom prst="rect">
            <a:avLst/>
          </a:prstGeom>
        </p:spPr>
      </p:pic>
      <p:sp>
        <p:nvSpPr>
          <p:cNvPr id="4" name="TextBox 3">
            <a:extLst>
              <a:ext uri="{FF2B5EF4-FFF2-40B4-BE49-F238E27FC236}">
                <a16:creationId xmlns:a16="http://schemas.microsoft.com/office/drawing/2014/main" id="{6CE8A533-F147-4DCB-90D9-7602CC6815F7}"/>
              </a:ext>
            </a:extLst>
          </p:cNvPr>
          <p:cNvSpPr txBox="1"/>
          <p:nvPr/>
        </p:nvSpPr>
        <p:spPr>
          <a:xfrm>
            <a:off x="1652954" y="4978569"/>
            <a:ext cx="4419600" cy="1107996"/>
          </a:xfrm>
          <a:prstGeom prst="rect">
            <a:avLst/>
          </a:prstGeom>
          <a:noFill/>
        </p:spPr>
        <p:txBody>
          <a:bodyPr wrap="square" rtlCol="0">
            <a:spAutoFit/>
          </a:bodyPr>
          <a:lstStyle/>
          <a:p>
            <a:r>
              <a:rPr lang="en-US" sz="6600" dirty="0">
                <a:solidFill>
                  <a:srgbClr val="C00000"/>
                </a:solidFill>
                <a:effectLst>
                  <a:glow rad="190500">
                    <a:srgbClr val="F2F5F8"/>
                  </a:glow>
                </a:effectLst>
                <a:latin typeface="Sefer AH" panose="00000400000000000000" pitchFamily="2" charset="0"/>
              </a:rPr>
              <a:t>Elohim</a:t>
            </a:r>
            <a:endParaRPr lang="en-US" sz="6600" dirty="0"/>
          </a:p>
        </p:txBody>
      </p:sp>
    </p:spTree>
    <p:extLst>
      <p:ext uri="{BB962C8B-B14F-4D97-AF65-F5344CB8AC3E}">
        <p14:creationId xmlns:p14="http://schemas.microsoft.com/office/powerpoint/2010/main" val="26194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"In the beginning, God (</a:t>
            </a:r>
            <a:r>
              <a:rPr lang="en-US" b="0" dirty="0">
                <a:solidFill>
                  <a:srgbClr val="C00000"/>
                </a:solidFill>
                <a:effectLst>
                  <a:glow rad="190500">
                    <a:srgbClr val="F2F5F8"/>
                  </a:glow>
                </a:effectLst>
                <a:latin typeface="Sefer AH" panose="00000400000000000000" pitchFamily="2" charset="0"/>
              </a:rPr>
              <a:t>Elohim</a:t>
            </a:r>
            <a:r>
              <a:rPr lang="en-US" dirty="0"/>
              <a:t>) </a:t>
            </a:r>
            <a:r>
              <a:rPr lang="en-US" dirty="0">
                <a:solidFill>
                  <a:srgbClr val="C00000"/>
                </a:solidFill>
                <a:effectLst>
                  <a:glow rad="190500">
                    <a:schemeClr val="bg1"/>
                  </a:glow>
                </a:effectLst>
              </a:rPr>
              <a:t>created the heavens and earth</a:t>
            </a:r>
            <a:r>
              <a:rPr lang="en-US" dirty="0">
                <a:effectLst>
                  <a:glow rad="127000">
                    <a:schemeClr val="bg1"/>
                  </a:glow>
                </a:effectLst>
              </a:rPr>
              <a:t> ….</a:t>
            </a:r>
            <a:r>
              <a:rPr lang="en-US" dirty="0"/>
              <a:t> "</a:t>
            </a:r>
            <a:endParaRPr lang="en-US" dirty="0">
              <a:effectLst>
                <a:glow rad="127000">
                  <a:schemeClr val="bg1"/>
                </a:glow>
              </a:effectLst>
            </a:endParaRPr>
          </a:p>
          <a:p>
            <a:r>
              <a:rPr lang="en-US" dirty="0"/>
              <a:t>(Genesis 1:1)</a:t>
            </a:r>
          </a:p>
        </p:txBody>
      </p:sp>
      <p:pic>
        <p:nvPicPr>
          <p:cNvPr id="9" name="Picture 8" descr="A picture containing table, small, green, large&#10;&#10;Description automatically generated">
            <a:extLst>
              <a:ext uri="{FF2B5EF4-FFF2-40B4-BE49-F238E27FC236}">
                <a16:creationId xmlns:a16="http://schemas.microsoft.com/office/drawing/2014/main" id="{19BEE74B-9183-4F69-B57B-B86DE23E7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689" y="4128319"/>
            <a:ext cx="4165709" cy="4129095"/>
          </a:xfrm>
          <a:prstGeom prst="rect">
            <a:avLst/>
          </a:prstGeom>
          <a:effectLst>
            <a:glow rad="635000">
              <a:schemeClr val="bg1">
                <a:alpha val="85000"/>
              </a:schemeClr>
            </a:glow>
          </a:effectLst>
        </p:spPr>
      </p:pic>
    </p:spTree>
    <p:extLst>
      <p:ext uri="{BB962C8B-B14F-4D97-AF65-F5344CB8AC3E}">
        <p14:creationId xmlns:p14="http://schemas.microsoft.com/office/powerpoint/2010/main" val="96199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"In the beginning, God (</a:t>
            </a:r>
            <a:r>
              <a:rPr lang="en-US" b="0" dirty="0">
                <a:solidFill>
                  <a:srgbClr val="C00000"/>
                </a:solidFill>
                <a:effectLst>
                  <a:glow rad="190500">
                    <a:srgbClr val="F2F5F8"/>
                  </a:glow>
                </a:effectLst>
                <a:latin typeface="Sefer AH" panose="00000400000000000000" pitchFamily="2" charset="0"/>
              </a:rPr>
              <a:t>Elohim</a:t>
            </a:r>
            <a:r>
              <a:rPr lang="en-US" dirty="0"/>
              <a:t>) </a:t>
            </a:r>
            <a:r>
              <a:rPr lang="en-US" dirty="0">
                <a:solidFill>
                  <a:srgbClr val="C00000"/>
                </a:solidFill>
                <a:effectLst>
                  <a:glow rad="190500">
                    <a:schemeClr val="bg1"/>
                  </a:glow>
                </a:effectLst>
              </a:rPr>
              <a:t>created the heavens and earth</a:t>
            </a:r>
            <a:r>
              <a:rPr lang="en-US" dirty="0">
                <a:effectLst>
                  <a:glow rad="127000">
                    <a:schemeClr val="bg1"/>
                  </a:glow>
                </a:effectLst>
              </a:rPr>
              <a:t> ….</a:t>
            </a:r>
            <a:r>
              <a:rPr lang="en-US" dirty="0"/>
              <a:t> "</a:t>
            </a:r>
            <a:endParaRPr lang="en-US" dirty="0">
              <a:effectLst>
                <a:glow rad="127000">
                  <a:schemeClr val="bg1"/>
                </a:glow>
              </a:effectLst>
            </a:endParaRPr>
          </a:p>
          <a:p>
            <a:r>
              <a:rPr lang="en-US" dirty="0"/>
              <a:t>(Genesis 1:1)</a:t>
            </a:r>
          </a:p>
        </p:txBody>
      </p:sp>
      <p:pic>
        <p:nvPicPr>
          <p:cNvPr id="9" name="Picture 8" descr="A picture containing table, small, green, large&#10;&#10;Description automatically generated">
            <a:extLst>
              <a:ext uri="{FF2B5EF4-FFF2-40B4-BE49-F238E27FC236}">
                <a16:creationId xmlns:a16="http://schemas.microsoft.com/office/drawing/2014/main" id="{19BEE74B-9183-4F69-B57B-B86DE23E7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689" y="4128319"/>
            <a:ext cx="4165709" cy="4129095"/>
          </a:xfrm>
          <a:prstGeom prst="rect">
            <a:avLst/>
          </a:prstGeom>
          <a:effectLst>
            <a:glow rad="635000">
              <a:schemeClr val="bg1">
                <a:alpha val="85000"/>
              </a:schemeClr>
            </a:glow>
          </a:effectLst>
        </p:spPr>
      </p:pic>
      <p:sp>
        <p:nvSpPr>
          <p:cNvPr id="4" name="TextBox 3">
            <a:extLst>
              <a:ext uri="{FF2B5EF4-FFF2-40B4-BE49-F238E27FC236}">
                <a16:creationId xmlns:a16="http://schemas.microsoft.com/office/drawing/2014/main" id="{F9D8443A-DAE8-4521-A4CE-B0D6FF682DFD}"/>
              </a:ext>
            </a:extLst>
          </p:cNvPr>
          <p:cNvSpPr txBox="1"/>
          <p:nvPr/>
        </p:nvSpPr>
        <p:spPr>
          <a:xfrm>
            <a:off x="1034144" y="2934079"/>
            <a:ext cx="8166131" cy="1938992"/>
          </a:xfrm>
          <a:prstGeom prst="rect">
            <a:avLst/>
          </a:prstGeom>
          <a:noFill/>
        </p:spPr>
        <p:txBody>
          <a:bodyPr wrap="square" rtlCol="0">
            <a:spAutoFit/>
          </a:bodyPr>
          <a:lstStyle/>
          <a:p>
            <a:pPr algn="ctr"/>
            <a:r>
              <a:rPr lang="en-US" sz="6000" b="1" dirty="0">
                <a:solidFill>
                  <a:schemeClr val="bg1"/>
                </a:solidFill>
                <a:effectLst>
                  <a:glow rad="127000">
                    <a:srgbClr val="202437"/>
                  </a:glow>
                </a:effectLst>
              </a:rPr>
              <a:t>“GOOD”</a:t>
            </a:r>
          </a:p>
          <a:p>
            <a:pPr algn="ctr"/>
            <a:r>
              <a:rPr lang="en-US" sz="6000" b="1" dirty="0">
                <a:solidFill>
                  <a:schemeClr val="bg1"/>
                </a:solidFill>
                <a:effectLst>
                  <a:glow rad="127000">
                    <a:srgbClr val="202437"/>
                  </a:glow>
                </a:effectLst>
              </a:rPr>
              <a:t>1:4, 10, 12, 18, 21, 25, 31</a:t>
            </a:r>
          </a:p>
        </p:txBody>
      </p:sp>
    </p:spTree>
    <p:extLst>
      <p:ext uri="{BB962C8B-B14F-4D97-AF65-F5344CB8AC3E}">
        <p14:creationId xmlns:p14="http://schemas.microsoft.com/office/powerpoint/2010/main" val="4096041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"In the beginning, God (</a:t>
            </a:r>
            <a:r>
              <a:rPr lang="en-US" b="0" dirty="0">
                <a:solidFill>
                  <a:srgbClr val="C00000"/>
                </a:solidFill>
                <a:effectLst>
                  <a:glow rad="190500">
                    <a:srgbClr val="F2F5F8"/>
                  </a:glow>
                </a:effectLst>
                <a:latin typeface="Sefer AH" panose="00000400000000000000" pitchFamily="2" charset="0"/>
              </a:rPr>
              <a:t>Elohim</a:t>
            </a:r>
            <a:r>
              <a:rPr lang="en-US" dirty="0"/>
              <a:t>) </a:t>
            </a:r>
            <a:r>
              <a:rPr lang="en-US" dirty="0">
                <a:solidFill>
                  <a:srgbClr val="C00000"/>
                </a:solidFill>
                <a:effectLst>
                  <a:glow rad="190500">
                    <a:schemeClr val="bg1"/>
                  </a:glow>
                </a:effectLst>
              </a:rPr>
              <a:t>created the heavens and earth</a:t>
            </a:r>
            <a:r>
              <a:rPr lang="en-US" dirty="0">
                <a:effectLst>
                  <a:glow rad="127000">
                    <a:schemeClr val="bg1"/>
                  </a:glow>
                </a:effectLst>
              </a:rPr>
              <a:t> ….</a:t>
            </a:r>
            <a:r>
              <a:rPr lang="en-US" dirty="0"/>
              <a:t> "</a:t>
            </a:r>
            <a:endParaRPr lang="en-US" dirty="0">
              <a:effectLst>
                <a:glow rad="127000">
                  <a:schemeClr val="bg1"/>
                </a:glow>
              </a:effectLst>
            </a:endParaRPr>
          </a:p>
          <a:p>
            <a:r>
              <a:rPr lang="en-US" dirty="0"/>
              <a:t>(Genesis 1:1)</a:t>
            </a:r>
          </a:p>
        </p:txBody>
      </p:sp>
      <p:pic>
        <p:nvPicPr>
          <p:cNvPr id="9" name="Picture 8" descr="A picture containing table, small, green, large&#10;&#10;Description automatically generated">
            <a:extLst>
              <a:ext uri="{FF2B5EF4-FFF2-40B4-BE49-F238E27FC236}">
                <a16:creationId xmlns:a16="http://schemas.microsoft.com/office/drawing/2014/main" id="{19BEE74B-9183-4F69-B57B-B86DE23E7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689" y="4128319"/>
            <a:ext cx="4165709" cy="4129095"/>
          </a:xfrm>
          <a:prstGeom prst="rect">
            <a:avLst/>
          </a:prstGeom>
          <a:effectLst>
            <a:glow rad="635000">
              <a:schemeClr val="bg1">
                <a:alpha val="85000"/>
              </a:schemeClr>
            </a:glow>
          </a:effectLst>
        </p:spPr>
      </p:pic>
      <p:sp>
        <p:nvSpPr>
          <p:cNvPr id="4" name="TextBox 3">
            <a:extLst>
              <a:ext uri="{FF2B5EF4-FFF2-40B4-BE49-F238E27FC236}">
                <a16:creationId xmlns:a16="http://schemas.microsoft.com/office/drawing/2014/main" id="{F9D8443A-DAE8-4521-A4CE-B0D6FF682DFD}"/>
              </a:ext>
            </a:extLst>
          </p:cNvPr>
          <p:cNvSpPr txBox="1"/>
          <p:nvPr/>
        </p:nvSpPr>
        <p:spPr>
          <a:xfrm>
            <a:off x="1034144" y="2934079"/>
            <a:ext cx="8166131" cy="2862322"/>
          </a:xfrm>
          <a:prstGeom prst="rect">
            <a:avLst/>
          </a:prstGeom>
          <a:noFill/>
        </p:spPr>
        <p:txBody>
          <a:bodyPr wrap="square" rtlCol="0">
            <a:spAutoFit/>
          </a:bodyPr>
          <a:lstStyle/>
          <a:p>
            <a:pPr algn="ctr"/>
            <a:r>
              <a:rPr lang="en-US" sz="6000" b="1" dirty="0">
                <a:solidFill>
                  <a:schemeClr val="bg1"/>
                </a:solidFill>
                <a:effectLst>
                  <a:glow rad="127000">
                    <a:srgbClr val="202437"/>
                  </a:glow>
                </a:effectLst>
              </a:rPr>
              <a:t>“GOOD”</a:t>
            </a:r>
          </a:p>
          <a:p>
            <a:pPr algn="ctr"/>
            <a:r>
              <a:rPr lang="en-US" sz="6000" b="1" dirty="0">
                <a:solidFill>
                  <a:schemeClr val="bg1"/>
                </a:solidFill>
                <a:effectLst>
                  <a:glow rad="127000">
                    <a:srgbClr val="202437"/>
                  </a:glow>
                </a:effectLst>
              </a:rPr>
              <a:t>1:4, 10, 12, 18, 21, 25, 31</a:t>
            </a:r>
          </a:p>
          <a:p>
            <a:pPr algn="ctr"/>
            <a:r>
              <a:rPr lang="en-US" sz="6000" b="1" dirty="0">
                <a:solidFill>
                  <a:schemeClr val="bg1"/>
                </a:solidFill>
                <a:effectLst>
                  <a:glow rad="127000">
                    <a:srgbClr val="202437"/>
                  </a:glow>
                </a:effectLst>
              </a:rPr>
              <a:t>Good for what?</a:t>
            </a:r>
          </a:p>
        </p:txBody>
      </p:sp>
    </p:spTree>
    <p:extLst>
      <p:ext uri="{BB962C8B-B14F-4D97-AF65-F5344CB8AC3E}">
        <p14:creationId xmlns:p14="http://schemas.microsoft.com/office/powerpoint/2010/main" val="678306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pic>
        <p:nvPicPr>
          <p:cNvPr id="8" name="Picture 7" descr="A picture containing sitting, table, food, laying&#10;&#10;Description automatically generated">
            <a:extLst>
              <a:ext uri="{FF2B5EF4-FFF2-40B4-BE49-F238E27FC236}">
                <a16:creationId xmlns:a16="http://schemas.microsoft.com/office/drawing/2014/main" id="{860E2AB3-8257-49EC-9D86-15639742BC00}"/>
              </a:ext>
            </a:extLst>
          </p:cNvPr>
          <p:cNvPicPr>
            <a:picLocks noChangeAspect="1"/>
          </p:cNvPicPr>
          <p:nvPr/>
        </p:nvPicPr>
        <p:blipFill rotWithShape="1">
          <a:blip r:embed="rId4">
            <a:extLst>
              <a:ext uri="{28A0092B-C50C-407E-A947-70E740481C1C}">
                <a14:useLocalDpi xmlns:a14="http://schemas.microsoft.com/office/drawing/2010/main" val="0"/>
              </a:ext>
            </a:extLst>
          </a:blip>
          <a:srcRect r="24839" b="27979"/>
          <a:stretch/>
        </p:blipFill>
        <p:spPr>
          <a:xfrm>
            <a:off x="0" y="1121776"/>
            <a:ext cx="12192000" cy="574234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249129" cy="4732458"/>
          </a:xfrm>
        </p:spPr>
        <p:txBody>
          <a:bodyPr/>
          <a:lstStyle/>
          <a:p>
            <a:r>
              <a:rPr lang="en-US" dirty="0"/>
              <a:t>So God created man in his own image (Genesis 1:27)</a:t>
            </a:r>
          </a:p>
        </p:txBody>
      </p:sp>
      <p:sp>
        <p:nvSpPr>
          <p:cNvPr id="4" name="TextBox 3">
            <a:extLst>
              <a:ext uri="{FF2B5EF4-FFF2-40B4-BE49-F238E27FC236}">
                <a16:creationId xmlns:a16="http://schemas.microsoft.com/office/drawing/2014/main" id="{F9D8443A-DAE8-4521-A4CE-B0D6FF682DFD}"/>
              </a:ext>
            </a:extLst>
          </p:cNvPr>
          <p:cNvSpPr txBox="1"/>
          <p:nvPr/>
        </p:nvSpPr>
        <p:spPr>
          <a:xfrm>
            <a:off x="326734" y="2413337"/>
            <a:ext cx="8166131" cy="1015663"/>
          </a:xfrm>
          <a:prstGeom prst="rect">
            <a:avLst/>
          </a:prstGeom>
          <a:noFill/>
        </p:spPr>
        <p:txBody>
          <a:bodyPr wrap="square" rtlCol="0">
            <a:spAutoFit/>
          </a:bodyPr>
          <a:lstStyle/>
          <a:p>
            <a:pPr algn="ctr"/>
            <a:r>
              <a:rPr lang="en-US" sz="6000" b="1" dirty="0">
                <a:solidFill>
                  <a:schemeClr val="bg1"/>
                </a:solidFill>
                <a:effectLst>
                  <a:glow rad="127000">
                    <a:srgbClr val="202437"/>
                  </a:glow>
                </a:effectLst>
              </a:rPr>
              <a:t>Good for mankind!</a:t>
            </a:r>
          </a:p>
        </p:txBody>
      </p:sp>
    </p:spTree>
    <p:extLst>
      <p:ext uri="{BB962C8B-B14F-4D97-AF65-F5344CB8AC3E}">
        <p14:creationId xmlns:p14="http://schemas.microsoft.com/office/powerpoint/2010/main" val="3220976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pic>
        <p:nvPicPr>
          <p:cNvPr id="8" name="Picture 7" descr="A picture containing sitting, table, food, laying&#10;&#10;Description automatically generated">
            <a:extLst>
              <a:ext uri="{FF2B5EF4-FFF2-40B4-BE49-F238E27FC236}">
                <a16:creationId xmlns:a16="http://schemas.microsoft.com/office/drawing/2014/main" id="{860E2AB3-8257-49EC-9D86-15639742BC00}"/>
              </a:ext>
            </a:extLst>
          </p:cNvPr>
          <p:cNvPicPr>
            <a:picLocks noChangeAspect="1"/>
          </p:cNvPicPr>
          <p:nvPr/>
        </p:nvPicPr>
        <p:blipFill rotWithShape="1">
          <a:blip r:embed="rId4">
            <a:extLst>
              <a:ext uri="{28A0092B-C50C-407E-A947-70E740481C1C}">
                <a14:useLocalDpi xmlns:a14="http://schemas.microsoft.com/office/drawing/2010/main" val="0"/>
              </a:ext>
            </a:extLst>
          </a:blip>
          <a:srcRect r="24839" b="27979"/>
          <a:stretch/>
        </p:blipFill>
        <p:spPr>
          <a:xfrm>
            <a:off x="0" y="1121776"/>
            <a:ext cx="12192000" cy="574234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249129" cy="4732458"/>
          </a:xfrm>
        </p:spPr>
        <p:txBody>
          <a:bodyPr/>
          <a:lstStyle/>
          <a:p>
            <a:r>
              <a:rPr lang="en-US" dirty="0"/>
              <a:t>So God created man in his own image (Genesis 1:27)</a:t>
            </a:r>
          </a:p>
        </p:txBody>
      </p:sp>
      <p:sp>
        <p:nvSpPr>
          <p:cNvPr id="4" name="TextBox 3">
            <a:extLst>
              <a:ext uri="{FF2B5EF4-FFF2-40B4-BE49-F238E27FC236}">
                <a16:creationId xmlns:a16="http://schemas.microsoft.com/office/drawing/2014/main" id="{F9D8443A-DAE8-4521-A4CE-B0D6FF682DFD}"/>
              </a:ext>
            </a:extLst>
          </p:cNvPr>
          <p:cNvSpPr txBox="1"/>
          <p:nvPr/>
        </p:nvSpPr>
        <p:spPr>
          <a:xfrm>
            <a:off x="326734" y="2413337"/>
            <a:ext cx="8166131" cy="1015663"/>
          </a:xfrm>
          <a:prstGeom prst="rect">
            <a:avLst/>
          </a:prstGeom>
          <a:noFill/>
        </p:spPr>
        <p:txBody>
          <a:bodyPr wrap="square" rtlCol="0">
            <a:spAutoFit/>
          </a:bodyPr>
          <a:lstStyle/>
          <a:p>
            <a:pPr algn="ctr"/>
            <a:r>
              <a:rPr lang="en-US" sz="6000" b="1" dirty="0">
                <a:solidFill>
                  <a:schemeClr val="bg1"/>
                </a:solidFill>
                <a:effectLst>
                  <a:glow rad="127000">
                    <a:srgbClr val="202437"/>
                  </a:glow>
                </a:effectLst>
              </a:rPr>
              <a:t>Good for mankind!</a:t>
            </a:r>
          </a:p>
        </p:txBody>
      </p:sp>
      <p:sp>
        <p:nvSpPr>
          <p:cNvPr id="10" name="TextBox 9">
            <a:extLst>
              <a:ext uri="{FF2B5EF4-FFF2-40B4-BE49-F238E27FC236}">
                <a16:creationId xmlns:a16="http://schemas.microsoft.com/office/drawing/2014/main" id="{3E4C98D6-D046-479A-B02A-B5C4593F5A02}"/>
              </a:ext>
            </a:extLst>
          </p:cNvPr>
          <p:cNvSpPr txBox="1"/>
          <p:nvPr/>
        </p:nvSpPr>
        <p:spPr>
          <a:xfrm>
            <a:off x="4409800" y="5501818"/>
            <a:ext cx="8166131" cy="1015663"/>
          </a:xfrm>
          <a:prstGeom prst="rect">
            <a:avLst/>
          </a:prstGeom>
          <a:noFill/>
        </p:spPr>
        <p:txBody>
          <a:bodyPr wrap="square" rtlCol="0">
            <a:spAutoFit/>
          </a:bodyPr>
          <a:lstStyle/>
          <a:p>
            <a:pPr algn="ctr"/>
            <a:r>
              <a:rPr lang="en-US" sz="6000" b="1" dirty="0">
                <a:solidFill>
                  <a:schemeClr val="bg1"/>
                </a:solidFill>
                <a:effectLst>
                  <a:glow rad="127000">
                    <a:srgbClr val="202437"/>
                  </a:glow>
                </a:effectLst>
              </a:rPr>
              <a:t>And God blessed them.  </a:t>
            </a:r>
          </a:p>
        </p:txBody>
      </p:sp>
    </p:spTree>
    <p:extLst>
      <p:ext uri="{BB962C8B-B14F-4D97-AF65-F5344CB8AC3E}">
        <p14:creationId xmlns:p14="http://schemas.microsoft.com/office/powerpoint/2010/main" val="55255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pic>
        <p:nvPicPr>
          <p:cNvPr id="8" name="Picture 7" descr="A picture containing sitting, table, food, laying&#10;&#10;Description automatically generated">
            <a:extLst>
              <a:ext uri="{FF2B5EF4-FFF2-40B4-BE49-F238E27FC236}">
                <a16:creationId xmlns:a16="http://schemas.microsoft.com/office/drawing/2014/main" id="{860E2AB3-8257-49EC-9D86-15639742BC00}"/>
              </a:ext>
            </a:extLst>
          </p:cNvPr>
          <p:cNvPicPr>
            <a:picLocks noChangeAspect="1"/>
          </p:cNvPicPr>
          <p:nvPr/>
        </p:nvPicPr>
        <p:blipFill rotWithShape="1">
          <a:blip r:embed="rId4">
            <a:extLst>
              <a:ext uri="{28A0092B-C50C-407E-A947-70E740481C1C}">
                <a14:useLocalDpi xmlns:a14="http://schemas.microsoft.com/office/drawing/2010/main" val="0"/>
              </a:ext>
            </a:extLst>
          </a:blip>
          <a:srcRect r="24839" b="27979"/>
          <a:stretch/>
        </p:blipFill>
        <p:spPr>
          <a:xfrm>
            <a:off x="0" y="1121776"/>
            <a:ext cx="12192000" cy="574234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249129" cy="4732458"/>
          </a:xfrm>
        </p:spPr>
        <p:txBody>
          <a:bodyPr/>
          <a:lstStyle/>
          <a:p>
            <a:r>
              <a:rPr lang="en-US" dirty="0"/>
              <a:t>So God created man in his own image (Genesis 1:27)</a:t>
            </a:r>
          </a:p>
        </p:txBody>
      </p:sp>
      <p:sp>
        <p:nvSpPr>
          <p:cNvPr id="4" name="TextBox 3">
            <a:extLst>
              <a:ext uri="{FF2B5EF4-FFF2-40B4-BE49-F238E27FC236}">
                <a16:creationId xmlns:a16="http://schemas.microsoft.com/office/drawing/2014/main" id="{F9D8443A-DAE8-4521-A4CE-B0D6FF682DFD}"/>
              </a:ext>
            </a:extLst>
          </p:cNvPr>
          <p:cNvSpPr txBox="1"/>
          <p:nvPr/>
        </p:nvSpPr>
        <p:spPr>
          <a:xfrm>
            <a:off x="326734" y="2413337"/>
            <a:ext cx="8166131" cy="1015663"/>
          </a:xfrm>
          <a:prstGeom prst="rect">
            <a:avLst/>
          </a:prstGeom>
          <a:noFill/>
        </p:spPr>
        <p:txBody>
          <a:bodyPr wrap="square" rtlCol="0">
            <a:spAutoFit/>
          </a:bodyPr>
          <a:lstStyle/>
          <a:p>
            <a:pPr algn="ctr"/>
            <a:r>
              <a:rPr lang="en-US" sz="6000" b="1" dirty="0">
                <a:solidFill>
                  <a:schemeClr val="bg1"/>
                </a:solidFill>
                <a:effectLst>
                  <a:glow rad="127000">
                    <a:srgbClr val="202437"/>
                  </a:glow>
                </a:effectLst>
              </a:rPr>
              <a:t>Good for mankind!</a:t>
            </a:r>
          </a:p>
        </p:txBody>
      </p:sp>
      <p:sp>
        <p:nvSpPr>
          <p:cNvPr id="10" name="TextBox 9">
            <a:extLst>
              <a:ext uri="{FF2B5EF4-FFF2-40B4-BE49-F238E27FC236}">
                <a16:creationId xmlns:a16="http://schemas.microsoft.com/office/drawing/2014/main" id="{3E4C98D6-D046-479A-B02A-B5C4593F5A02}"/>
              </a:ext>
            </a:extLst>
          </p:cNvPr>
          <p:cNvSpPr txBox="1"/>
          <p:nvPr/>
        </p:nvSpPr>
        <p:spPr>
          <a:xfrm>
            <a:off x="4409800" y="5501818"/>
            <a:ext cx="8166131" cy="1015663"/>
          </a:xfrm>
          <a:prstGeom prst="rect">
            <a:avLst/>
          </a:prstGeom>
          <a:noFill/>
        </p:spPr>
        <p:txBody>
          <a:bodyPr wrap="square" rtlCol="0">
            <a:spAutoFit/>
          </a:bodyPr>
          <a:lstStyle/>
          <a:p>
            <a:pPr algn="ctr"/>
            <a:r>
              <a:rPr lang="en-US" sz="6000" b="1" dirty="0">
                <a:solidFill>
                  <a:schemeClr val="bg1"/>
                </a:solidFill>
                <a:effectLst>
                  <a:glow rad="127000">
                    <a:srgbClr val="202437"/>
                  </a:glow>
                </a:effectLst>
              </a:rPr>
              <a:t>He desires to bless you.  </a:t>
            </a:r>
          </a:p>
        </p:txBody>
      </p:sp>
      <p:pic>
        <p:nvPicPr>
          <p:cNvPr id="6" name="Picture 5" descr="A hand holding an object in her hand&#10;&#10;Description automatically generated">
            <a:extLst>
              <a:ext uri="{FF2B5EF4-FFF2-40B4-BE49-F238E27FC236}">
                <a16:creationId xmlns:a16="http://schemas.microsoft.com/office/drawing/2014/main" id="{36778FE9-9D76-45EF-ADCE-24987A0E016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val="0"/>
              </a:ext>
            </a:extLst>
          </a:blip>
          <a:stretch>
            <a:fillRect/>
          </a:stretch>
        </p:blipFill>
        <p:spPr>
          <a:xfrm>
            <a:off x="4005035" y="1264562"/>
            <a:ext cx="4319287" cy="4231139"/>
          </a:xfrm>
          <a:prstGeom prst="rect">
            <a:avLst/>
          </a:prstGeom>
        </p:spPr>
      </p:pic>
    </p:spTree>
    <p:extLst>
      <p:ext uri="{BB962C8B-B14F-4D97-AF65-F5344CB8AC3E}">
        <p14:creationId xmlns:p14="http://schemas.microsoft.com/office/powerpoint/2010/main" val="2893573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2">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2">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2">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CEDBE73B-D511-40DD-92EF-F05CDB9FC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Tree>
    <p:extLst>
      <p:ext uri="{BB962C8B-B14F-4D97-AF65-F5344CB8AC3E}">
        <p14:creationId xmlns:p14="http://schemas.microsoft.com/office/powerpoint/2010/main" val="1436583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2">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2">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2">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CEDBE73B-D511-40DD-92EF-F05CDB9FC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Tree>
    <p:extLst>
      <p:ext uri="{BB962C8B-B14F-4D97-AF65-F5344CB8AC3E}">
        <p14:creationId xmlns:p14="http://schemas.microsoft.com/office/powerpoint/2010/main" val="2457949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"In the beginning, God (</a:t>
            </a:r>
            <a:r>
              <a:rPr lang="en-US" b="0" dirty="0">
                <a:latin typeface="Sefer AH" panose="00000400000000000000" pitchFamily="2" charset="0"/>
              </a:rPr>
              <a:t>Elohim</a:t>
            </a:r>
            <a:r>
              <a:rPr lang="en-US" dirty="0"/>
              <a:t>) </a:t>
            </a:r>
            <a:r>
              <a:rPr lang="en-US" dirty="0">
                <a:effectLst>
                  <a:glow rad="127000">
                    <a:schemeClr val="bg1"/>
                  </a:glow>
                </a:effectLst>
              </a:rPr>
              <a:t>….</a:t>
            </a:r>
            <a:r>
              <a:rPr lang="en-US" b="0" dirty="0"/>
              <a:t> </a:t>
            </a:r>
            <a:r>
              <a:rPr lang="en-US" dirty="0"/>
              <a:t>"</a:t>
            </a:r>
            <a:r>
              <a:rPr lang="en-US" b="0" dirty="0"/>
              <a:t> </a:t>
            </a:r>
            <a:r>
              <a:rPr lang="en-US" dirty="0"/>
              <a:t>(Genesis 1:1)</a:t>
            </a:r>
          </a:p>
        </p:txBody>
      </p:sp>
    </p:spTree>
    <p:extLst>
      <p:ext uri="{BB962C8B-B14F-4D97-AF65-F5344CB8AC3E}">
        <p14:creationId xmlns:p14="http://schemas.microsoft.com/office/powerpoint/2010/main" val="3429108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"In the beginning, God (</a:t>
            </a:r>
            <a:r>
              <a:rPr lang="en-US" b="0" dirty="0">
                <a:solidFill>
                  <a:srgbClr val="C00000"/>
                </a:solidFill>
                <a:effectLst>
                  <a:glow rad="190500">
                    <a:srgbClr val="F2F5F8"/>
                  </a:glow>
                </a:effectLst>
                <a:latin typeface="Sefer AH" panose="00000400000000000000" pitchFamily="2" charset="0"/>
              </a:rPr>
              <a:t>Elohim</a:t>
            </a:r>
            <a:r>
              <a:rPr lang="en-US" dirty="0"/>
              <a:t>) </a:t>
            </a:r>
            <a:r>
              <a:rPr lang="en-US" dirty="0">
                <a:effectLst>
                  <a:glow rad="127000">
                    <a:schemeClr val="bg1"/>
                  </a:glow>
                </a:effectLst>
              </a:rPr>
              <a:t>….</a:t>
            </a:r>
            <a:r>
              <a:rPr lang="en-US" b="0" dirty="0"/>
              <a:t> </a:t>
            </a:r>
            <a:r>
              <a:rPr lang="en-US" dirty="0"/>
              <a:t>"</a:t>
            </a:r>
            <a:endParaRPr lang="en-US" dirty="0">
              <a:effectLst>
                <a:glow rad="127000">
                  <a:schemeClr val="bg1"/>
                </a:glow>
              </a:effectLst>
            </a:endParaRPr>
          </a:p>
          <a:p>
            <a:r>
              <a:rPr lang="en-US" dirty="0"/>
              <a:t>(Genesis 1:1)</a:t>
            </a:r>
          </a:p>
        </p:txBody>
      </p:sp>
    </p:spTree>
    <p:extLst>
      <p:ext uri="{BB962C8B-B14F-4D97-AF65-F5344CB8AC3E}">
        <p14:creationId xmlns:p14="http://schemas.microsoft.com/office/powerpoint/2010/main" val="2594601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"In the beginning, God (</a:t>
            </a:r>
            <a:r>
              <a:rPr lang="en-US" b="0" dirty="0">
                <a:solidFill>
                  <a:srgbClr val="C00000"/>
                </a:solidFill>
                <a:effectLst>
                  <a:glow rad="190500">
                    <a:srgbClr val="F2F5F8"/>
                  </a:glow>
                </a:effectLst>
                <a:latin typeface="Sefer AH" panose="00000400000000000000" pitchFamily="2" charset="0"/>
              </a:rPr>
              <a:t>Elohim</a:t>
            </a:r>
            <a:r>
              <a:rPr lang="en-US" dirty="0"/>
              <a:t>) </a:t>
            </a:r>
            <a:r>
              <a:rPr lang="en-US" dirty="0">
                <a:solidFill>
                  <a:srgbClr val="C00000"/>
                </a:solidFill>
                <a:effectLst>
                  <a:glow rad="190500">
                    <a:schemeClr val="bg1"/>
                  </a:glow>
                </a:effectLst>
              </a:rPr>
              <a:t>created the heavens and earth</a:t>
            </a:r>
            <a:r>
              <a:rPr lang="en-US" dirty="0">
                <a:effectLst>
                  <a:glow rad="127000">
                    <a:schemeClr val="bg1"/>
                  </a:glow>
                </a:effectLst>
              </a:rPr>
              <a:t> ….</a:t>
            </a:r>
            <a:r>
              <a:rPr lang="en-US" dirty="0"/>
              <a:t> "</a:t>
            </a:r>
            <a:endParaRPr lang="en-US" dirty="0">
              <a:effectLst>
                <a:glow rad="127000">
                  <a:schemeClr val="bg1"/>
                </a:glow>
              </a:effectLst>
            </a:endParaRPr>
          </a:p>
          <a:p>
            <a:r>
              <a:rPr lang="en-US" dirty="0"/>
              <a:t>(Genesis 1:1)</a:t>
            </a:r>
          </a:p>
        </p:txBody>
      </p:sp>
      <p:pic>
        <p:nvPicPr>
          <p:cNvPr id="9" name="Picture 8" descr="A picture containing table, small, green, large&#10;&#10;Description automatically generated">
            <a:extLst>
              <a:ext uri="{FF2B5EF4-FFF2-40B4-BE49-F238E27FC236}">
                <a16:creationId xmlns:a16="http://schemas.microsoft.com/office/drawing/2014/main" id="{19BEE74B-9183-4F69-B57B-B86DE23E7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689" y="4128319"/>
            <a:ext cx="4165709" cy="4129095"/>
          </a:xfrm>
          <a:prstGeom prst="rect">
            <a:avLst/>
          </a:prstGeom>
          <a:effectLst>
            <a:glow rad="635000">
              <a:schemeClr val="bg1">
                <a:alpha val="85000"/>
              </a:schemeClr>
            </a:glow>
          </a:effectLst>
        </p:spPr>
      </p:pic>
    </p:spTree>
    <p:extLst>
      <p:ext uri="{BB962C8B-B14F-4D97-AF65-F5344CB8AC3E}">
        <p14:creationId xmlns:p14="http://schemas.microsoft.com/office/powerpoint/2010/main" val="2812573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"In the beginning, God (</a:t>
            </a:r>
            <a:r>
              <a:rPr lang="en-US" b="0" dirty="0">
                <a:solidFill>
                  <a:srgbClr val="C00000"/>
                </a:solidFill>
                <a:effectLst>
                  <a:glow rad="190500">
                    <a:srgbClr val="F2F5F8"/>
                  </a:glow>
                </a:effectLst>
                <a:latin typeface="Sefer AH" panose="00000400000000000000" pitchFamily="2" charset="0"/>
              </a:rPr>
              <a:t>Elohim</a:t>
            </a:r>
            <a:r>
              <a:rPr lang="en-US" dirty="0"/>
              <a:t>) </a:t>
            </a:r>
            <a:r>
              <a:rPr lang="en-US" dirty="0">
                <a:effectLst>
                  <a:glow rad="127000">
                    <a:schemeClr val="bg1"/>
                  </a:glow>
                </a:effectLst>
              </a:rPr>
              <a:t>created the heavens and earth ….</a:t>
            </a:r>
            <a:r>
              <a:rPr lang="en-US" dirty="0"/>
              <a:t> "</a:t>
            </a:r>
            <a:endParaRPr lang="en-US" dirty="0">
              <a:effectLst>
                <a:glow rad="127000">
                  <a:schemeClr val="bg1"/>
                </a:glow>
              </a:effectLst>
            </a:endParaRPr>
          </a:p>
          <a:p>
            <a:r>
              <a:rPr lang="en-US" dirty="0"/>
              <a:t>(Genesis 1:1)</a:t>
            </a:r>
          </a:p>
        </p:txBody>
      </p:sp>
      <p:pic>
        <p:nvPicPr>
          <p:cNvPr id="9" name="Picture 8" descr="A picture containing table, small, green, large&#10;&#10;Description automatically generated">
            <a:extLst>
              <a:ext uri="{FF2B5EF4-FFF2-40B4-BE49-F238E27FC236}">
                <a16:creationId xmlns:a16="http://schemas.microsoft.com/office/drawing/2014/main" id="{19BEE74B-9183-4F69-B57B-B86DE23E7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689" y="4128319"/>
            <a:ext cx="4165709" cy="4129095"/>
          </a:xfrm>
          <a:prstGeom prst="rect">
            <a:avLst/>
          </a:prstGeom>
          <a:effectLst>
            <a:glow rad="635000">
              <a:schemeClr val="bg1">
                <a:alpha val="85000"/>
              </a:schemeClr>
            </a:glow>
          </a:effectLst>
        </p:spPr>
      </p:pic>
      <p:sp>
        <p:nvSpPr>
          <p:cNvPr id="4" name="TextBox 3">
            <a:extLst>
              <a:ext uri="{FF2B5EF4-FFF2-40B4-BE49-F238E27FC236}">
                <a16:creationId xmlns:a16="http://schemas.microsoft.com/office/drawing/2014/main" id="{9BBD7267-3F0F-40BB-973F-606E32D3231C}"/>
              </a:ext>
            </a:extLst>
          </p:cNvPr>
          <p:cNvSpPr txBox="1"/>
          <p:nvPr/>
        </p:nvSpPr>
        <p:spPr>
          <a:xfrm>
            <a:off x="2991556" y="3662788"/>
            <a:ext cx="4041422" cy="1569660"/>
          </a:xfrm>
          <a:prstGeom prst="rect">
            <a:avLst/>
          </a:prstGeom>
          <a:noFill/>
        </p:spPr>
        <p:txBody>
          <a:bodyPr wrap="square" rtlCol="0">
            <a:spAutoFit/>
          </a:bodyPr>
          <a:lstStyle/>
          <a:p>
            <a:r>
              <a:rPr lang="en-US" sz="9600" b="1" dirty="0">
                <a:effectLst>
                  <a:glow rad="254000">
                    <a:schemeClr val="bg1"/>
                  </a:glow>
                </a:effectLst>
              </a:rPr>
              <a:t>“gods”</a:t>
            </a:r>
          </a:p>
        </p:txBody>
      </p:sp>
      <p:sp>
        <p:nvSpPr>
          <p:cNvPr id="5" name="&quot;Not Allowed&quot; Symbol 4">
            <a:extLst>
              <a:ext uri="{FF2B5EF4-FFF2-40B4-BE49-F238E27FC236}">
                <a16:creationId xmlns:a16="http://schemas.microsoft.com/office/drawing/2014/main" id="{16552656-D2C3-4FDE-B02A-87E4917786D2}"/>
              </a:ext>
            </a:extLst>
          </p:cNvPr>
          <p:cNvSpPr/>
          <p:nvPr/>
        </p:nvSpPr>
        <p:spPr>
          <a:xfrm>
            <a:off x="3386667" y="3159918"/>
            <a:ext cx="2935111" cy="3017045"/>
          </a:xfrm>
          <a:prstGeom prst="noSmoking">
            <a:avLst>
              <a:gd name="adj" fmla="val 10138"/>
            </a:avLst>
          </a:prstGeom>
          <a:solidFill>
            <a:srgbClr val="FF000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52478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"In the beginning, God (</a:t>
            </a:r>
            <a:r>
              <a:rPr lang="en-US" b="0" dirty="0">
                <a:solidFill>
                  <a:srgbClr val="C00000"/>
                </a:solidFill>
                <a:effectLst>
                  <a:glow rad="190500">
                    <a:srgbClr val="F2F5F8"/>
                  </a:glow>
                </a:effectLst>
                <a:latin typeface="Sefer AH" panose="00000400000000000000" pitchFamily="2" charset="0"/>
              </a:rPr>
              <a:t>Elohim</a:t>
            </a:r>
            <a:r>
              <a:rPr lang="en-US" dirty="0"/>
              <a:t>) </a:t>
            </a:r>
            <a:r>
              <a:rPr lang="en-US" dirty="0">
                <a:effectLst>
                  <a:glow rad="127000">
                    <a:schemeClr val="bg1"/>
                  </a:glow>
                </a:effectLst>
              </a:rPr>
              <a:t>created the heavens and earth ….</a:t>
            </a:r>
            <a:r>
              <a:rPr lang="en-US" dirty="0"/>
              <a:t> "</a:t>
            </a:r>
            <a:endParaRPr lang="en-US" dirty="0">
              <a:effectLst>
                <a:glow rad="127000">
                  <a:schemeClr val="bg1"/>
                </a:glow>
              </a:effectLst>
            </a:endParaRPr>
          </a:p>
          <a:p>
            <a:r>
              <a:rPr lang="en-US" dirty="0"/>
              <a:t>(Genesis 1:1)</a:t>
            </a:r>
          </a:p>
        </p:txBody>
      </p:sp>
      <p:pic>
        <p:nvPicPr>
          <p:cNvPr id="9" name="Picture 8" descr="A picture containing table, small, green, large&#10;&#10;Description automatically generated">
            <a:extLst>
              <a:ext uri="{FF2B5EF4-FFF2-40B4-BE49-F238E27FC236}">
                <a16:creationId xmlns:a16="http://schemas.microsoft.com/office/drawing/2014/main" id="{19BEE74B-9183-4F69-B57B-B86DE23E7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689" y="4128319"/>
            <a:ext cx="4165709" cy="4129095"/>
          </a:xfrm>
          <a:prstGeom prst="rect">
            <a:avLst/>
          </a:prstGeom>
          <a:effectLst>
            <a:glow rad="635000">
              <a:schemeClr val="bg1">
                <a:alpha val="85000"/>
              </a:schemeClr>
            </a:glow>
          </a:effectLst>
        </p:spPr>
      </p:pic>
      <p:sp>
        <p:nvSpPr>
          <p:cNvPr id="4" name="TextBox 3">
            <a:extLst>
              <a:ext uri="{FF2B5EF4-FFF2-40B4-BE49-F238E27FC236}">
                <a16:creationId xmlns:a16="http://schemas.microsoft.com/office/drawing/2014/main" id="{9BBD7267-3F0F-40BB-973F-606E32D3231C}"/>
              </a:ext>
            </a:extLst>
          </p:cNvPr>
          <p:cNvSpPr txBox="1"/>
          <p:nvPr/>
        </p:nvSpPr>
        <p:spPr>
          <a:xfrm>
            <a:off x="1128889" y="3662788"/>
            <a:ext cx="7024077" cy="3046988"/>
          </a:xfrm>
          <a:prstGeom prst="rect">
            <a:avLst/>
          </a:prstGeom>
          <a:noFill/>
        </p:spPr>
        <p:txBody>
          <a:bodyPr wrap="square" rtlCol="0">
            <a:spAutoFit/>
          </a:bodyPr>
          <a:lstStyle/>
          <a:p>
            <a:pPr algn="ctr"/>
            <a:r>
              <a:rPr lang="en-US" sz="9600" b="1" dirty="0">
                <a:effectLst>
                  <a:glow rad="254000">
                    <a:schemeClr val="bg1"/>
                  </a:glow>
                </a:effectLst>
                <a:latin typeface="Sefer AH" panose="00000400000000000000" pitchFamily="2" charset="0"/>
              </a:rPr>
              <a:t>Elohim</a:t>
            </a:r>
            <a:r>
              <a:rPr lang="en-US" sz="9600" b="1" dirty="0">
                <a:effectLst>
                  <a:glow rad="254000">
                    <a:schemeClr val="bg1"/>
                  </a:glow>
                </a:effectLst>
              </a:rPr>
              <a:t>, He created</a:t>
            </a:r>
          </a:p>
        </p:txBody>
      </p:sp>
    </p:spTree>
    <p:extLst>
      <p:ext uri="{BB962C8B-B14F-4D97-AF65-F5344CB8AC3E}">
        <p14:creationId xmlns:p14="http://schemas.microsoft.com/office/powerpoint/2010/main" val="2122194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ain, green, light, air&#10;&#10;Description automatically generated">
            <a:extLst>
              <a:ext uri="{FF2B5EF4-FFF2-40B4-BE49-F238E27FC236}">
                <a16:creationId xmlns:a16="http://schemas.microsoft.com/office/drawing/2014/main" id="{6329A51D-F609-4F41-9ECA-E00CB421BD70}"/>
              </a:ext>
            </a:extLst>
          </p:cNvPr>
          <p:cNvPicPr>
            <a:picLocks noChangeAspect="1"/>
          </p:cNvPicPr>
          <p:nvPr/>
        </p:nvPicPr>
        <p:blipFill rotWithShape="1">
          <a:blip r:embed="rId3">
            <a:extLst>
              <a:ext uri="{28A0092B-C50C-407E-A947-70E740481C1C}">
                <a14:useLocalDpi xmlns:a14="http://schemas.microsoft.com/office/drawing/2010/main" val="0"/>
              </a:ext>
            </a:extLst>
          </a:blip>
          <a:srcRect b="43326"/>
          <a:stretch/>
        </p:blipFill>
        <p:spPr>
          <a:xfrm>
            <a:off x="-23446" y="-538163"/>
            <a:ext cx="12192000" cy="739616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"In the beginning, God (</a:t>
            </a:r>
            <a:r>
              <a:rPr lang="en-US" b="0" dirty="0">
                <a:solidFill>
                  <a:srgbClr val="C00000"/>
                </a:solidFill>
                <a:effectLst>
                  <a:glow rad="190500">
                    <a:srgbClr val="F2F5F8"/>
                  </a:glow>
                </a:effectLst>
                <a:latin typeface="Sefer AH" panose="00000400000000000000" pitchFamily="2" charset="0"/>
              </a:rPr>
              <a:t>Elohim</a:t>
            </a:r>
            <a:r>
              <a:rPr lang="en-US" dirty="0"/>
              <a:t>) </a:t>
            </a:r>
            <a:r>
              <a:rPr lang="en-US" dirty="0">
                <a:effectLst>
                  <a:glow rad="127000">
                    <a:schemeClr val="bg1"/>
                  </a:glow>
                </a:effectLst>
              </a:rPr>
              <a:t>created the heavens and earth ….</a:t>
            </a:r>
            <a:r>
              <a:rPr lang="en-US" dirty="0"/>
              <a:t> "</a:t>
            </a:r>
            <a:endParaRPr lang="en-US" dirty="0">
              <a:effectLst>
                <a:glow rad="127000">
                  <a:schemeClr val="bg1"/>
                </a:glow>
              </a:effectLst>
            </a:endParaRPr>
          </a:p>
          <a:p>
            <a:r>
              <a:rPr lang="en-US" dirty="0"/>
              <a:t>(Genesis 1:1)</a:t>
            </a:r>
          </a:p>
        </p:txBody>
      </p:sp>
      <p:pic>
        <p:nvPicPr>
          <p:cNvPr id="9" name="Picture 8" descr="A picture containing table, small, green, large&#10;&#10;Description automatically generated">
            <a:extLst>
              <a:ext uri="{FF2B5EF4-FFF2-40B4-BE49-F238E27FC236}">
                <a16:creationId xmlns:a16="http://schemas.microsoft.com/office/drawing/2014/main" id="{19BEE74B-9183-4F69-B57B-B86DE23E7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689" y="4128319"/>
            <a:ext cx="4165709" cy="4129095"/>
          </a:xfrm>
          <a:prstGeom prst="rect">
            <a:avLst/>
          </a:prstGeom>
          <a:effectLst>
            <a:glow rad="635000">
              <a:schemeClr val="bg1">
                <a:alpha val="85000"/>
              </a:schemeClr>
            </a:glow>
          </a:effectLst>
        </p:spPr>
      </p:pic>
      <p:sp>
        <p:nvSpPr>
          <p:cNvPr id="5" name="Flowchart: Extract 4">
            <a:extLst>
              <a:ext uri="{FF2B5EF4-FFF2-40B4-BE49-F238E27FC236}">
                <a16:creationId xmlns:a16="http://schemas.microsoft.com/office/drawing/2014/main" id="{4EEFDC74-A50B-4FF6-8ACD-619AFE167F30}"/>
              </a:ext>
            </a:extLst>
          </p:cNvPr>
          <p:cNvSpPr/>
          <p:nvPr/>
        </p:nvSpPr>
        <p:spPr>
          <a:xfrm>
            <a:off x="3865872" y="3215086"/>
            <a:ext cx="3155414" cy="2948193"/>
          </a:xfrm>
          <a:prstGeom prst="flowChartExtra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44C331-0552-40D9-9579-14B7805B3400}"/>
              </a:ext>
            </a:extLst>
          </p:cNvPr>
          <p:cNvSpPr txBox="1"/>
          <p:nvPr/>
        </p:nvSpPr>
        <p:spPr>
          <a:xfrm>
            <a:off x="4528458" y="2648634"/>
            <a:ext cx="4332514" cy="646331"/>
          </a:xfrm>
          <a:prstGeom prst="rect">
            <a:avLst/>
          </a:prstGeom>
          <a:noFill/>
        </p:spPr>
        <p:txBody>
          <a:bodyPr wrap="square" rtlCol="0">
            <a:spAutoFit/>
          </a:bodyPr>
          <a:lstStyle/>
          <a:p>
            <a:r>
              <a:rPr lang="en-US" sz="3600" b="1" dirty="0">
                <a:solidFill>
                  <a:schemeClr val="bg1"/>
                </a:solidFill>
                <a:effectLst>
                  <a:glow rad="127000">
                    <a:srgbClr val="C00000"/>
                  </a:glow>
                </a:effectLst>
              </a:rPr>
              <a:t>FATHER</a:t>
            </a:r>
          </a:p>
        </p:txBody>
      </p:sp>
      <p:sp>
        <p:nvSpPr>
          <p:cNvPr id="10" name="TextBox 9">
            <a:extLst>
              <a:ext uri="{FF2B5EF4-FFF2-40B4-BE49-F238E27FC236}">
                <a16:creationId xmlns:a16="http://schemas.microsoft.com/office/drawing/2014/main" id="{F03BFBAF-5759-4DBE-A783-C9CDA44B7852}"/>
              </a:ext>
            </a:extLst>
          </p:cNvPr>
          <p:cNvSpPr txBox="1"/>
          <p:nvPr/>
        </p:nvSpPr>
        <p:spPr>
          <a:xfrm>
            <a:off x="7197985" y="5853797"/>
            <a:ext cx="4332514" cy="646331"/>
          </a:xfrm>
          <a:prstGeom prst="rect">
            <a:avLst/>
          </a:prstGeom>
          <a:noFill/>
        </p:spPr>
        <p:txBody>
          <a:bodyPr wrap="square" rtlCol="0">
            <a:spAutoFit/>
          </a:bodyPr>
          <a:lstStyle/>
          <a:p>
            <a:r>
              <a:rPr lang="en-US" sz="3600" b="1" dirty="0">
                <a:solidFill>
                  <a:schemeClr val="bg1"/>
                </a:solidFill>
                <a:effectLst>
                  <a:glow rad="127000">
                    <a:srgbClr val="C00000"/>
                  </a:glow>
                </a:effectLst>
              </a:rPr>
              <a:t>SON</a:t>
            </a:r>
          </a:p>
        </p:txBody>
      </p:sp>
      <p:sp>
        <p:nvSpPr>
          <p:cNvPr id="11" name="TextBox 10">
            <a:extLst>
              <a:ext uri="{FF2B5EF4-FFF2-40B4-BE49-F238E27FC236}">
                <a16:creationId xmlns:a16="http://schemas.microsoft.com/office/drawing/2014/main" id="{8A3E59AB-8D75-42D0-8042-9B465EFA94FB}"/>
              </a:ext>
            </a:extLst>
          </p:cNvPr>
          <p:cNvSpPr txBox="1"/>
          <p:nvPr/>
        </p:nvSpPr>
        <p:spPr>
          <a:xfrm>
            <a:off x="1156771" y="5806388"/>
            <a:ext cx="4332514" cy="646331"/>
          </a:xfrm>
          <a:prstGeom prst="rect">
            <a:avLst/>
          </a:prstGeom>
          <a:noFill/>
        </p:spPr>
        <p:txBody>
          <a:bodyPr wrap="square" rtlCol="0">
            <a:spAutoFit/>
          </a:bodyPr>
          <a:lstStyle/>
          <a:p>
            <a:r>
              <a:rPr lang="en-US" sz="3600" b="1" dirty="0">
                <a:solidFill>
                  <a:schemeClr val="bg1"/>
                </a:solidFill>
                <a:effectLst>
                  <a:glow rad="127000">
                    <a:srgbClr val="C00000"/>
                  </a:glow>
                </a:effectLst>
              </a:rPr>
              <a:t>HOLY SPIRIT</a:t>
            </a:r>
          </a:p>
        </p:txBody>
      </p:sp>
    </p:spTree>
    <p:extLst>
      <p:ext uri="{BB962C8B-B14F-4D97-AF65-F5344CB8AC3E}">
        <p14:creationId xmlns:p14="http://schemas.microsoft.com/office/powerpoint/2010/main" val="2835501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table, food, laying&#10;&#10;Description automatically generated">
            <a:extLst>
              <a:ext uri="{FF2B5EF4-FFF2-40B4-BE49-F238E27FC236}">
                <a16:creationId xmlns:a16="http://schemas.microsoft.com/office/drawing/2014/main" id="{B17EB484-BDBA-40E2-9400-022B2E41F5E3}"/>
              </a:ext>
            </a:extLst>
          </p:cNvPr>
          <p:cNvPicPr>
            <a:picLocks noChangeAspect="1"/>
          </p:cNvPicPr>
          <p:nvPr/>
        </p:nvPicPr>
        <p:blipFill rotWithShape="1">
          <a:blip r:embed="rId3">
            <a:extLst>
              <a:ext uri="{28A0092B-C50C-407E-A947-70E740481C1C}">
                <a14:useLocalDpi xmlns:a14="http://schemas.microsoft.com/office/drawing/2010/main" val="0"/>
              </a:ext>
            </a:extLst>
          </a:blip>
          <a:srcRect r="24839" b="27979"/>
          <a:stretch/>
        </p:blipFill>
        <p:spPr>
          <a:xfrm>
            <a:off x="0" y="1121776"/>
            <a:ext cx="12192000" cy="574234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chemeClr val="accent2">
                      <a:lumMod val="50000"/>
                    </a:schemeClr>
                  </a:glow>
                </a:effectLst>
              </a:rPr>
              <a:t>ELOHIM</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"Let us make man in our image, after our likeness."</a:t>
            </a:r>
            <a:endParaRPr lang="en-US" dirty="0">
              <a:effectLst>
                <a:glow rad="127000">
                  <a:schemeClr val="bg1"/>
                </a:glow>
              </a:effectLst>
            </a:endParaRPr>
          </a:p>
          <a:p>
            <a:r>
              <a:rPr lang="en-US" dirty="0"/>
              <a:t>(Genesis 1:26)</a:t>
            </a:r>
          </a:p>
        </p:txBody>
      </p:sp>
    </p:spTree>
    <p:extLst>
      <p:ext uri="{BB962C8B-B14F-4D97-AF65-F5344CB8AC3E}">
        <p14:creationId xmlns:p14="http://schemas.microsoft.com/office/powerpoint/2010/main" val="4000852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873</TotalTime>
  <Words>1525</Words>
  <Application>Microsoft Office PowerPoint</Application>
  <PresentationFormat>Widescreen</PresentationFormat>
  <Paragraphs>129</Paragraphs>
  <Slides>20</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Posterama</vt:lpstr>
      <vt:lpstr>Pristina</vt:lpstr>
      <vt:lpstr>Sefer AH</vt:lpstr>
      <vt:lpstr>Symbol</vt:lpstr>
      <vt:lpstr>Office Theme</vt:lpstr>
      <vt:lpstr>PowerPoint Presentation</vt:lpstr>
      <vt:lpstr>PowerPoint Presentation</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Because He is ELOHIM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43</cp:revision>
  <dcterms:created xsi:type="dcterms:W3CDTF">2020-03-19T13:50:31Z</dcterms:created>
  <dcterms:modified xsi:type="dcterms:W3CDTF">2021-07-10T16:25:14Z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