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334" r:id="rId6"/>
    <p:sldId id="322" r:id="rId7"/>
    <p:sldId id="262" r:id="rId8"/>
    <p:sldId id="335" r:id="rId9"/>
    <p:sldId id="324" r:id="rId10"/>
    <p:sldId id="336" r:id="rId11"/>
    <p:sldId id="325" r:id="rId12"/>
    <p:sldId id="326" r:id="rId13"/>
    <p:sldId id="327" r:id="rId14"/>
    <p:sldId id="328" r:id="rId15"/>
    <p:sldId id="329" r:id="rId16"/>
    <p:sldId id="330" r:id="rId17"/>
    <p:sldId id="331" r:id="rId18"/>
    <p:sldId id="332" r:id="rId19"/>
    <p:sldId id="260" r:id="rId20"/>
    <p:sldId id="3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8FEFE"/>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541" autoAdjust="0"/>
  </p:normalViewPr>
  <p:slideViewPr>
    <p:cSldViewPr snapToGrid="0">
      <p:cViewPr varScale="1">
        <p:scale>
          <a:sx n="71" d="100"/>
          <a:sy n="71" d="100"/>
        </p:scale>
        <p:origin x="106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136682034@N03/2548151481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xhere.com/en/photo/82306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vectors/world-map-countries-flags-nations-6786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Throne_Charles_III_of_Spain.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President_Trump_Holds_a_News_Conference_on_the_Coronavirus.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illustrations/time-time-management-stopwatch-322226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photo/lightning-and-tornado-hitting-village-144607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eedpix.com/photo/download/57927/button-hook-check-mark-yes-best-done-ticked-off-free-pictures-free-photo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nyc-metro-plan-map-new-york-432889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7D779DC1-973B-4AE5-BD01-62F46D0F1152}" type="slidenum">
              <a:rPr lang="en-US" smtClean="0"/>
              <a:t>1</a:t>
            </a:fld>
            <a:endParaRPr lang="en-US"/>
          </a:p>
        </p:txBody>
      </p:sp>
    </p:spTree>
    <p:extLst>
      <p:ext uri="{BB962C8B-B14F-4D97-AF65-F5344CB8AC3E}">
        <p14:creationId xmlns:p14="http://schemas.microsoft.com/office/powerpoint/2010/main" val="137411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https://www.flickr.com/photos/136682034@N03/25481514814</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242272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https://pxhere.com/en/photo/823065</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3</a:t>
            </a:fld>
            <a:endParaRPr lang="en-US"/>
          </a:p>
        </p:txBody>
      </p:sp>
    </p:spTree>
    <p:extLst>
      <p:ext uri="{BB962C8B-B14F-4D97-AF65-F5344CB8AC3E}">
        <p14:creationId xmlns:p14="http://schemas.microsoft.com/office/powerpoint/2010/main" val="24271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https://pixabay.com/vectors/world-map-countries-flags-nations-67861/</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200721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https://commons.wikimedia.org/wiki/File:Throne_Charles_III_of_Spain.jpg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408573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https://commons.wikimedia.org/wiki/File:President_Trump_Holds_a_News_Conference_on_the_Coronavirus.jpg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87945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https://pixabay.com/illustrations/time-time-management-stopwatch-3222267/</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45082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https://www.pexels.com/photo/lightning-and-tornado-hitting-village-1446076/</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168033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https://www.needpix.com/photo/download/57927/button-hook-check-mark-yes-best-done-ticked-off-free-pictures-free-photos</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360120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https://pixabay.com/photos/nyc-metro-plan-map-new-york-4328896/</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18487738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close up of a stone wall&#10;&#10;Description automatically generated">
            <a:extLst>
              <a:ext uri="{FF2B5EF4-FFF2-40B4-BE49-F238E27FC236}">
                <a16:creationId xmlns:a16="http://schemas.microsoft.com/office/drawing/2014/main" id="{52153DAA-A3CE-4A95-9E91-4FDE0388D985}"/>
              </a:ext>
            </a:extLst>
          </p:cNvPr>
          <p:cNvPicPr>
            <a:picLocks noChangeAspect="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2000"/>
                    </a14:imgEffect>
                    <a14:imgEffect>
                      <a14:brightnessContrast bright="9000" contrast="8000"/>
                    </a14:imgEffect>
                  </a14:imgLayer>
                </a14:imgProps>
              </a:ext>
              <a:ext uri="{28A0092B-C50C-407E-A947-70E740481C1C}">
                <a14:useLocalDpi xmlns:a14="http://schemas.microsoft.com/office/drawing/2010/main" val="0"/>
              </a:ext>
            </a:extLst>
          </a:blip>
          <a:srcRect l="6130"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man, riding, standing, water&#10;&#10;Description automatically generated">
            <a:extLst>
              <a:ext uri="{FF2B5EF4-FFF2-40B4-BE49-F238E27FC236}">
                <a16:creationId xmlns:a16="http://schemas.microsoft.com/office/drawing/2014/main" id="{CC3D78D9-E719-474B-B3B8-603C754A2311}"/>
              </a:ext>
            </a:extLst>
          </p:cNvPr>
          <p:cNvPicPr>
            <a:picLocks noChangeAspect="1"/>
          </p:cNvPicPr>
          <p:nvPr userDrawn="1"/>
        </p:nvPicPr>
        <p:blipFill rotWithShape="1">
          <a:blip r:embed="rId13">
            <a:duotone>
              <a:prstClr val="black"/>
              <a:schemeClr val="accent2">
                <a:tint val="45000"/>
                <a:satMod val="400000"/>
              </a:schemeClr>
            </a:duotone>
            <a:extLst>
              <a:ext uri="{BEBA8EAE-BF5A-486C-A8C5-ECC9F3942E4B}">
                <a14:imgProps xmlns:a14="http://schemas.microsoft.com/office/drawing/2010/main">
                  <a14:imgLayer r:embed="rId14">
                    <a14:imgEffect>
                      <a14:colorTemperature colorTemp="9835"/>
                    </a14:imgEffect>
                    <a14:imgEffect>
                      <a14:saturation sat="265000"/>
                    </a14:imgEffect>
                    <a14:imgEffect>
                      <a14:brightnessContrast bright="9000" contrast="8000"/>
                    </a14:imgEffect>
                  </a14:imgLayer>
                </a14:imgProps>
              </a:ex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3">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p:spPr>
      </p:pic>
      <p:grpSp>
        <p:nvGrpSpPr>
          <p:cNvPr id="7" name="Group 6">
            <a:extLst>
              <a:ext uri="{FF2B5EF4-FFF2-40B4-BE49-F238E27FC236}">
                <a16:creationId xmlns:a16="http://schemas.microsoft.com/office/drawing/2014/main" id="{7B1CA17A-CA69-4DAD-AAF3-FFF23099504A}"/>
              </a:ext>
            </a:extLst>
          </p:cNvPr>
          <p:cNvGrpSpPr/>
          <p:nvPr/>
        </p:nvGrpSpPr>
        <p:grpSpPr>
          <a:xfrm>
            <a:off x="558471" y="5066893"/>
            <a:ext cx="2477806" cy="1200783"/>
            <a:chOff x="962969" y="5030136"/>
            <a:chExt cx="2477806" cy="1200783"/>
          </a:xfrm>
          <a:effectLst>
            <a:glow rad="127000">
              <a:srgbClr val="0054A6">
                <a:alpha val="39000"/>
              </a:srgbClr>
            </a:glow>
          </a:effectLst>
        </p:grpSpPr>
        <p:pic>
          <p:nvPicPr>
            <p:cNvPr id="9" name="Picture 8">
              <a:extLst>
                <a:ext uri="{FF2B5EF4-FFF2-40B4-BE49-F238E27FC236}">
                  <a16:creationId xmlns:a16="http://schemas.microsoft.com/office/drawing/2014/main" id="{434069AF-F061-454F-80B2-398C6EFE9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D1E0A3C3-3515-438D-ACDD-CB8F69B0C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over a field&#10;&#10;Description automatically generated">
            <a:extLst>
              <a:ext uri="{FF2B5EF4-FFF2-40B4-BE49-F238E27FC236}">
                <a16:creationId xmlns:a16="http://schemas.microsoft.com/office/drawing/2014/main" id="{415A0CAF-8A3E-4AB5-BEF7-985F8CDFAF6E}"/>
              </a:ext>
            </a:extLst>
          </p:cNvPr>
          <p:cNvPicPr>
            <a:picLocks noChangeAspect="1"/>
          </p:cNvPicPr>
          <p:nvPr/>
        </p:nvPicPr>
        <p:blipFill rotWithShape="1">
          <a:blip r:embed="rId3">
            <a:extLst>
              <a:ext uri="{28A0092B-C50C-407E-A947-70E740481C1C}">
                <a14:useLocalDpi xmlns:a14="http://schemas.microsoft.com/office/drawing/2010/main" val="0"/>
              </a:ext>
            </a:extLst>
          </a:blip>
          <a:srcRect t="12381" b="10639"/>
          <a:stretch/>
        </p:blipFill>
        <p:spPr>
          <a:xfrm>
            <a:off x="1" y="1612669"/>
            <a:ext cx="12192000" cy="524533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pPr marL="282575" lvl="0" indent="-282575">
              <a:buFont typeface="Arial" panose="020B0604020202020204" pitchFamily="34" charset="0"/>
              <a:buChar char="•"/>
            </a:pPr>
            <a:r>
              <a:rPr lang="en-US" dirty="0">
                <a:effectLst>
                  <a:glow rad="127000">
                    <a:schemeClr val="bg1"/>
                  </a:glow>
                </a:effectLst>
              </a:rPr>
              <a:t>He controls time and seasons </a:t>
            </a:r>
            <a:r>
              <a:rPr lang="en-US" sz="3200" dirty="0">
                <a:effectLst>
                  <a:glow rad="127000">
                    <a:schemeClr val="bg1"/>
                  </a:glow>
                </a:effectLst>
              </a:rPr>
              <a:t>(Dan. 2:21)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controls nature for His purposes </a:t>
            </a:r>
            <a:r>
              <a:rPr lang="en-US" sz="3200" dirty="0">
                <a:effectLst>
                  <a:glow rad="127000">
                    <a:schemeClr val="bg1"/>
                  </a:glow>
                </a:effectLst>
              </a:rPr>
              <a:t>(Job 37:2-13) </a:t>
            </a:r>
            <a:endParaRPr lang="en-US" dirty="0">
              <a:effectLst>
                <a:glow rad="127000">
                  <a:schemeClr val="bg1"/>
                </a:glow>
              </a:effectLst>
            </a:endParaRPr>
          </a:p>
          <a:p>
            <a:endParaRPr lang="en-US" dirty="0">
              <a:effectLst>
                <a:glow rad="127000">
                  <a:schemeClr val="bg1"/>
                </a:glow>
              </a:effectLst>
            </a:endParaRPr>
          </a:p>
          <a:p>
            <a:br>
              <a:rPr lang="en-US" dirty="0">
                <a:effectLst/>
              </a:rPr>
            </a:br>
            <a:endParaRPr lang="en-US" dirty="0">
              <a:effectLst>
                <a:glow rad="127000">
                  <a:schemeClr val="bg1"/>
                </a:glow>
              </a:effectLst>
            </a:endParaRPr>
          </a:p>
        </p:txBody>
      </p:sp>
    </p:spTree>
    <p:extLst>
      <p:ext uri="{BB962C8B-B14F-4D97-AF65-F5344CB8AC3E}">
        <p14:creationId xmlns:p14="http://schemas.microsoft.com/office/powerpoint/2010/main" val="863099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riding a wave on a surfboard in the water&#10;&#10;Description automatically generated">
            <a:extLst>
              <a:ext uri="{FF2B5EF4-FFF2-40B4-BE49-F238E27FC236}">
                <a16:creationId xmlns:a16="http://schemas.microsoft.com/office/drawing/2014/main" id="{44670B1B-1F08-4C1E-99F3-72B93B792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050"/>
            <a:ext cx="12192000" cy="60769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pPr marL="282575" lvl="0" indent="-282575">
              <a:buFont typeface="Arial" panose="020B0604020202020204" pitchFamily="34" charset="0"/>
              <a:buChar char="•"/>
            </a:pPr>
            <a:r>
              <a:rPr lang="en-US" dirty="0">
                <a:effectLst>
                  <a:glow rad="127000">
                    <a:schemeClr val="bg1"/>
                  </a:glow>
                </a:effectLst>
              </a:rPr>
              <a:t>He controls time and seasons </a:t>
            </a:r>
            <a:r>
              <a:rPr lang="en-US" sz="3200" dirty="0">
                <a:effectLst>
                  <a:glow rad="127000">
                    <a:schemeClr val="bg1"/>
                  </a:glow>
                </a:effectLst>
              </a:rPr>
              <a:t>(Dan. 2:21)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controls nature for His purposes </a:t>
            </a:r>
            <a:r>
              <a:rPr lang="en-US" sz="3200" dirty="0">
                <a:effectLst>
                  <a:glow rad="127000">
                    <a:schemeClr val="bg1"/>
                  </a:glow>
                </a:effectLst>
              </a:rPr>
              <a:t>(Job 37:2-13)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powerfully delivered His people </a:t>
            </a:r>
            <a:r>
              <a:rPr lang="en-US" sz="3200" dirty="0">
                <a:effectLst>
                  <a:glow rad="127000">
                    <a:schemeClr val="bg1"/>
                  </a:glow>
                </a:effectLst>
              </a:rPr>
              <a:t>(Exod. 14)</a:t>
            </a:r>
            <a:endParaRPr lang="en-US" dirty="0">
              <a:effectLst>
                <a:glow rad="127000">
                  <a:schemeClr val="bg1"/>
                </a:glow>
              </a:effectLst>
            </a:endParaRPr>
          </a:p>
          <a:p>
            <a:endParaRPr lang="en-US" dirty="0">
              <a:effectLst>
                <a:glow rad="127000">
                  <a:schemeClr val="bg1"/>
                </a:glow>
              </a:effectLst>
            </a:endParaRPr>
          </a:p>
          <a:p>
            <a:br>
              <a:rPr lang="en-US" dirty="0">
                <a:effectLst/>
              </a:rPr>
            </a:br>
            <a:endParaRPr lang="en-US" dirty="0">
              <a:effectLst>
                <a:glow rad="127000">
                  <a:schemeClr val="bg1"/>
                </a:glow>
              </a:effectLst>
            </a:endParaRPr>
          </a:p>
        </p:txBody>
      </p:sp>
    </p:spTree>
    <p:extLst>
      <p:ext uri="{BB962C8B-B14F-4D97-AF65-F5344CB8AC3E}">
        <p14:creationId xmlns:p14="http://schemas.microsoft.com/office/powerpoint/2010/main" val="1592013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pPr marL="282575" lvl="0" indent="-282575">
              <a:buFont typeface="Arial" panose="020B0604020202020204" pitchFamily="34" charset="0"/>
              <a:buChar char="•"/>
            </a:pPr>
            <a:r>
              <a:rPr lang="en-US" dirty="0">
                <a:effectLst>
                  <a:glow rad="127000">
                    <a:schemeClr val="bg1"/>
                  </a:glow>
                </a:effectLst>
              </a:rPr>
              <a:t>He controls time and seasons </a:t>
            </a:r>
            <a:r>
              <a:rPr lang="en-US" sz="3200" dirty="0">
                <a:effectLst>
                  <a:glow rad="127000">
                    <a:schemeClr val="bg1"/>
                  </a:glow>
                </a:effectLst>
              </a:rPr>
              <a:t>(Dan. 2:21)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controls nature for His purposes </a:t>
            </a:r>
            <a:r>
              <a:rPr lang="en-US" sz="3200" dirty="0">
                <a:effectLst>
                  <a:glow rad="127000">
                    <a:schemeClr val="bg1"/>
                  </a:glow>
                </a:effectLst>
              </a:rPr>
              <a:t>(Job 37:2-13)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powerfully delivered His people </a:t>
            </a:r>
            <a:r>
              <a:rPr lang="en-US" sz="3200" dirty="0">
                <a:effectLst>
                  <a:glow rad="127000">
                    <a:schemeClr val="bg1"/>
                  </a:glow>
                </a:effectLst>
              </a:rPr>
              <a:t>(Exod. 14)</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chose to save and to purify </a:t>
            </a:r>
            <a:r>
              <a:rPr lang="en-US" sz="3200" dirty="0">
                <a:effectLst>
                  <a:glow rad="127000">
                    <a:schemeClr val="bg1"/>
                  </a:glow>
                </a:effectLst>
              </a:rPr>
              <a:t>(2 </a:t>
            </a:r>
            <a:r>
              <a:rPr lang="en-US" sz="3200" dirty="0" err="1">
                <a:effectLst>
                  <a:glow rad="127000">
                    <a:schemeClr val="bg1"/>
                  </a:glow>
                </a:effectLst>
              </a:rPr>
              <a:t>Thes</a:t>
            </a:r>
            <a:r>
              <a:rPr lang="en-US" sz="3200" dirty="0">
                <a:effectLst>
                  <a:glow rad="127000">
                    <a:schemeClr val="bg1"/>
                  </a:glow>
                </a:effectLst>
              </a:rPr>
              <a:t>. 2:13) </a:t>
            </a:r>
            <a:endParaRPr lang="en-US" dirty="0">
              <a:effectLst>
                <a:glow rad="127000">
                  <a:schemeClr val="bg1"/>
                </a:glow>
              </a:effectLst>
            </a:endParaRPr>
          </a:p>
          <a:p>
            <a:endParaRPr lang="en-US" dirty="0">
              <a:effectLst>
                <a:glow rad="127000">
                  <a:schemeClr val="bg1"/>
                </a:glow>
              </a:effectLst>
            </a:endParaRPr>
          </a:p>
          <a:p>
            <a:br>
              <a:rPr lang="en-US" dirty="0">
                <a:effectLst/>
              </a:rPr>
            </a:br>
            <a:endParaRPr lang="en-US" dirty="0">
              <a:effectLst>
                <a:glow rad="127000">
                  <a:schemeClr val="bg1"/>
                </a:glow>
              </a:effectLst>
            </a:endParaRPr>
          </a:p>
        </p:txBody>
      </p:sp>
      <p:pic>
        <p:nvPicPr>
          <p:cNvPr id="5" name="Picture 4" descr="A picture containing plant&#10;&#10;Description automatically generated">
            <a:extLst>
              <a:ext uri="{FF2B5EF4-FFF2-40B4-BE49-F238E27FC236}">
                <a16:creationId xmlns:a16="http://schemas.microsoft.com/office/drawing/2014/main" id="{11A9CA43-8435-4002-8FB5-CB0F4B7F2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734"/>
            <a:ext cx="2474259" cy="3499505"/>
          </a:xfrm>
          <a:prstGeom prst="rect">
            <a:avLst/>
          </a:prstGeom>
        </p:spPr>
      </p:pic>
      <p:sp>
        <p:nvSpPr>
          <p:cNvPr id="4" name="TextBox 3">
            <a:extLst>
              <a:ext uri="{FF2B5EF4-FFF2-40B4-BE49-F238E27FC236}">
                <a16:creationId xmlns:a16="http://schemas.microsoft.com/office/drawing/2014/main" id="{39BE312F-5E76-4BBF-A388-29DBFF31919D}"/>
              </a:ext>
            </a:extLst>
          </p:cNvPr>
          <p:cNvSpPr txBox="1"/>
          <p:nvPr/>
        </p:nvSpPr>
        <p:spPr>
          <a:xfrm>
            <a:off x="2667896" y="4453666"/>
            <a:ext cx="8616876" cy="1938992"/>
          </a:xfrm>
          <a:prstGeom prst="rect">
            <a:avLst/>
          </a:prstGeom>
          <a:noFill/>
        </p:spPr>
        <p:txBody>
          <a:bodyPr wrap="square" rtlCol="0">
            <a:spAutoFit/>
          </a:bodyPr>
          <a:lstStyle/>
          <a:p>
            <a:r>
              <a:rPr lang="en-US" sz="6000" b="1" dirty="0">
                <a:solidFill>
                  <a:schemeClr val="bg1"/>
                </a:solidFill>
                <a:effectLst>
                  <a:glow rad="127000">
                    <a:srgbClr val="800000"/>
                  </a:glow>
                </a:effectLst>
              </a:rPr>
              <a:t>You did not choose me, but I chose you … </a:t>
            </a:r>
            <a:r>
              <a:rPr lang="en-US" sz="4000" b="1" dirty="0">
                <a:solidFill>
                  <a:schemeClr val="bg1"/>
                </a:solidFill>
                <a:effectLst>
                  <a:glow rad="127000">
                    <a:srgbClr val="800000"/>
                  </a:glow>
                </a:effectLst>
              </a:rPr>
              <a:t>(John 15:16)</a:t>
            </a:r>
            <a:endParaRPr lang="en-US" sz="6000" b="1" dirty="0">
              <a:solidFill>
                <a:schemeClr val="bg1"/>
              </a:solidFill>
              <a:effectLst>
                <a:glow rad="127000">
                  <a:srgbClr val="800000"/>
                </a:glow>
              </a:effectLst>
            </a:endParaRPr>
          </a:p>
        </p:txBody>
      </p:sp>
    </p:spTree>
    <p:extLst>
      <p:ext uri="{BB962C8B-B14F-4D97-AF65-F5344CB8AC3E}">
        <p14:creationId xmlns:p14="http://schemas.microsoft.com/office/powerpoint/2010/main" val="395244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1D49A7A2-87A3-4172-A5CF-3A0D8227FD74}"/>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0" y="4141817"/>
            <a:ext cx="12176097" cy="271618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pPr marL="282575" lvl="0" indent="-282575">
              <a:buFont typeface="Arial" panose="020B0604020202020204" pitchFamily="34" charset="0"/>
              <a:buChar char="•"/>
            </a:pPr>
            <a:r>
              <a:rPr lang="en-US" dirty="0">
                <a:effectLst>
                  <a:glow rad="127000">
                    <a:schemeClr val="bg1"/>
                  </a:glow>
                </a:effectLst>
              </a:rPr>
              <a:t>He controls time and seasons </a:t>
            </a:r>
            <a:r>
              <a:rPr lang="en-US" sz="3200" dirty="0">
                <a:effectLst>
                  <a:glow rad="127000">
                    <a:schemeClr val="bg1"/>
                  </a:glow>
                </a:effectLst>
              </a:rPr>
              <a:t>(Dan. 2:21)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controls nature for His purposes </a:t>
            </a:r>
            <a:r>
              <a:rPr lang="en-US" sz="3200" dirty="0">
                <a:effectLst>
                  <a:glow rad="127000">
                    <a:schemeClr val="bg1"/>
                  </a:glow>
                </a:effectLst>
              </a:rPr>
              <a:t>(Job 37:2-13)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powerfully delivered His people </a:t>
            </a:r>
            <a:r>
              <a:rPr lang="en-US" sz="3200" dirty="0">
                <a:effectLst>
                  <a:glow rad="127000">
                    <a:schemeClr val="bg1"/>
                  </a:glow>
                </a:effectLst>
              </a:rPr>
              <a:t>(Exod. 14)</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chose to save and to purify </a:t>
            </a:r>
            <a:r>
              <a:rPr lang="en-US" sz="3200" dirty="0">
                <a:effectLst>
                  <a:glow rad="127000">
                    <a:schemeClr val="bg1"/>
                  </a:glow>
                </a:effectLst>
              </a:rPr>
              <a:t>(2 </a:t>
            </a:r>
            <a:r>
              <a:rPr lang="en-US" sz="3200" dirty="0" err="1">
                <a:effectLst>
                  <a:glow rad="127000">
                    <a:schemeClr val="bg1"/>
                  </a:glow>
                </a:effectLst>
              </a:rPr>
              <a:t>Thes</a:t>
            </a:r>
            <a:r>
              <a:rPr lang="en-US" sz="3200" dirty="0">
                <a:effectLst>
                  <a:glow rad="127000">
                    <a:schemeClr val="bg1"/>
                  </a:glow>
                </a:effectLst>
              </a:rPr>
              <a:t>. 2:13) </a:t>
            </a:r>
            <a:endParaRPr lang="en-US" dirty="0">
              <a:effectLst>
                <a:glow rad="127000">
                  <a:schemeClr val="bg1"/>
                </a:glow>
              </a:effectLst>
            </a:endParaRPr>
          </a:p>
          <a:p>
            <a:pPr marL="282575" indent="-282575">
              <a:buFont typeface="Arial" panose="020B0604020202020204" pitchFamily="34" charset="0"/>
              <a:buChar char="•"/>
            </a:pPr>
            <a:r>
              <a:rPr lang="en-US" dirty="0">
                <a:effectLst>
                  <a:glow rad="127000">
                    <a:schemeClr val="bg1"/>
                  </a:glow>
                </a:effectLst>
              </a:rPr>
              <a:t>He has a plan for His people </a:t>
            </a:r>
            <a:r>
              <a:rPr lang="en-US" sz="3200" dirty="0">
                <a:effectLst>
                  <a:glow rad="127000">
                    <a:schemeClr val="bg1"/>
                  </a:glow>
                </a:effectLst>
              </a:rPr>
              <a:t>(Eph. 1:5) </a:t>
            </a:r>
            <a:endParaRPr lang="en-US" dirty="0">
              <a:effectLst>
                <a:glow rad="127000">
                  <a:schemeClr val="bg1"/>
                </a:glow>
              </a:effectLst>
            </a:endParaRPr>
          </a:p>
          <a:p>
            <a:endParaRPr lang="en-US" dirty="0">
              <a:effectLst>
                <a:glow rad="127000">
                  <a:schemeClr val="bg1"/>
                </a:glow>
              </a:effectLst>
            </a:endParaRPr>
          </a:p>
          <a:p>
            <a:br>
              <a:rPr lang="en-US" dirty="0">
                <a:effectLst/>
              </a:rPr>
            </a:br>
            <a:endParaRPr lang="en-US" dirty="0">
              <a:effectLst>
                <a:glow rad="127000">
                  <a:schemeClr val="bg1"/>
                </a:glow>
              </a:effectLst>
            </a:endParaRPr>
          </a:p>
        </p:txBody>
      </p:sp>
    </p:spTree>
    <p:extLst>
      <p:ext uri="{BB962C8B-B14F-4D97-AF65-F5344CB8AC3E}">
        <p14:creationId xmlns:p14="http://schemas.microsoft.com/office/powerpoint/2010/main" val="905574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BD85AA55-5EBA-4771-8E4F-3B4D425A088B}"/>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0" y="4141817"/>
            <a:ext cx="12176097" cy="271618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pPr marL="282575" lvl="0" indent="-282575">
              <a:buFont typeface="Arial" panose="020B0604020202020204" pitchFamily="34" charset="0"/>
              <a:buChar char="•"/>
            </a:pPr>
            <a:r>
              <a:rPr lang="en-US" dirty="0">
                <a:effectLst>
                  <a:glow rad="127000">
                    <a:schemeClr val="bg1"/>
                  </a:glow>
                </a:effectLst>
              </a:rPr>
              <a:t>He controls time and seasons </a:t>
            </a:r>
            <a:r>
              <a:rPr lang="en-US" sz="3200" dirty="0">
                <a:effectLst>
                  <a:glow rad="127000">
                    <a:schemeClr val="bg1"/>
                  </a:glow>
                </a:effectLst>
              </a:rPr>
              <a:t>(Dan. 2:21)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controls nature for His purposes </a:t>
            </a:r>
            <a:r>
              <a:rPr lang="en-US" sz="3200" dirty="0">
                <a:effectLst>
                  <a:glow rad="127000">
                    <a:schemeClr val="bg1"/>
                  </a:glow>
                </a:effectLst>
              </a:rPr>
              <a:t>(Job 37:2-13)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powerfully delivered His people </a:t>
            </a:r>
            <a:r>
              <a:rPr lang="en-US" sz="3200" dirty="0">
                <a:effectLst>
                  <a:glow rad="127000">
                    <a:schemeClr val="bg1"/>
                  </a:glow>
                </a:effectLst>
              </a:rPr>
              <a:t>(Exod. 14)</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chose to save and to purify </a:t>
            </a:r>
            <a:r>
              <a:rPr lang="en-US" sz="3200" dirty="0">
                <a:effectLst>
                  <a:glow rad="127000">
                    <a:schemeClr val="bg1"/>
                  </a:glow>
                </a:effectLst>
              </a:rPr>
              <a:t>(2 </a:t>
            </a:r>
            <a:r>
              <a:rPr lang="en-US" sz="3200" dirty="0" err="1">
                <a:effectLst>
                  <a:glow rad="127000">
                    <a:schemeClr val="bg1"/>
                  </a:glow>
                </a:effectLst>
              </a:rPr>
              <a:t>Thes</a:t>
            </a:r>
            <a:r>
              <a:rPr lang="en-US" sz="3200" dirty="0">
                <a:effectLst>
                  <a:glow rad="127000">
                    <a:schemeClr val="bg1"/>
                  </a:glow>
                </a:effectLst>
              </a:rPr>
              <a:t>. 2:13) </a:t>
            </a:r>
            <a:endParaRPr lang="en-US" dirty="0">
              <a:effectLst>
                <a:glow rad="127000">
                  <a:schemeClr val="bg1"/>
                </a:glow>
              </a:effectLst>
            </a:endParaRPr>
          </a:p>
          <a:p>
            <a:pPr marL="282575" indent="-282575">
              <a:buFont typeface="Arial" panose="020B0604020202020204" pitchFamily="34" charset="0"/>
              <a:buChar char="•"/>
            </a:pPr>
            <a:r>
              <a:rPr lang="en-US" dirty="0">
                <a:effectLst>
                  <a:glow rad="127000">
                    <a:schemeClr val="bg1"/>
                  </a:glow>
                </a:effectLst>
              </a:rPr>
              <a:t>He has a plan for His people </a:t>
            </a:r>
            <a:r>
              <a:rPr lang="en-US" sz="3200" dirty="0">
                <a:effectLst>
                  <a:glow rad="127000">
                    <a:schemeClr val="bg1"/>
                  </a:glow>
                </a:effectLst>
              </a:rPr>
              <a:t>(Eph. 1:5)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will carry out His plan </a:t>
            </a:r>
            <a:r>
              <a:rPr lang="en-US" sz="3200" dirty="0">
                <a:effectLst>
                  <a:glow rad="127000">
                    <a:schemeClr val="bg1"/>
                  </a:glow>
                </a:effectLst>
              </a:rPr>
              <a:t>(Eph. 1:11) </a:t>
            </a:r>
          </a:p>
          <a:p>
            <a:endParaRPr lang="en-US" dirty="0">
              <a:effectLst>
                <a:glow rad="127000">
                  <a:schemeClr val="bg1"/>
                </a:glow>
              </a:effectLst>
            </a:endParaRPr>
          </a:p>
          <a:p>
            <a:br>
              <a:rPr lang="en-US" dirty="0">
                <a:effectLst/>
              </a:rPr>
            </a:br>
            <a:endParaRPr lang="en-US" dirty="0">
              <a:effectLst>
                <a:glow rad="127000">
                  <a:schemeClr val="bg1"/>
                </a:glow>
              </a:effectLst>
            </a:endParaRPr>
          </a:p>
        </p:txBody>
      </p:sp>
      <p:cxnSp>
        <p:nvCxnSpPr>
          <p:cNvPr id="6" name="Straight Arrow Connector 5">
            <a:extLst>
              <a:ext uri="{FF2B5EF4-FFF2-40B4-BE49-F238E27FC236}">
                <a16:creationId xmlns:a16="http://schemas.microsoft.com/office/drawing/2014/main" id="{33CB2A82-176C-4B31-89BA-BCF841A73F8C}"/>
              </a:ext>
            </a:extLst>
          </p:cNvPr>
          <p:cNvCxnSpPr>
            <a:cxnSpLocks/>
          </p:cNvCxnSpPr>
          <p:nvPr/>
        </p:nvCxnSpPr>
        <p:spPr>
          <a:xfrm flipV="1">
            <a:off x="-15903" y="5749291"/>
            <a:ext cx="11620470" cy="149630"/>
          </a:xfrm>
          <a:prstGeom prst="straightConnector1">
            <a:avLst/>
          </a:prstGeom>
          <a:ln w="254000">
            <a:solidFill>
              <a:srgbClr val="C00000"/>
            </a:solidFill>
            <a:tailEnd type="triangle"/>
          </a:ln>
          <a:effectLst>
            <a:glow rad="1905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826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pPr marL="282575" lvl="0" indent="-282575">
              <a:buFont typeface="Arial" panose="020B0604020202020204" pitchFamily="34" charset="0"/>
              <a:buChar char="•"/>
            </a:pPr>
            <a:r>
              <a:rPr lang="en-US" dirty="0">
                <a:effectLst>
                  <a:glow rad="127000">
                    <a:schemeClr val="bg1"/>
                  </a:glow>
                </a:effectLst>
              </a:rPr>
              <a:t>He controls time and seasons </a:t>
            </a:r>
            <a:r>
              <a:rPr lang="en-US" sz="3200" dirty="0">
                <a:effectLst>
                  <a:glow rad="127000">
                    <a:schemeClr val="bg1"/>
                  </a:glow>
                </a:effectLst>
              </a:rPr>
              <a:t>(Dan. 2:21)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controls nature for His purposes </a:t>
            </a:r>
            <a:r>
              <a:rPr lang="en-US" sz="3200" dirty="0">
                <a:effectLst>
                  <a:glow rad="127000">
                    <a:schemeClr val="bg1"/>
                  </a:glow>
                </a:effectLst>
              </a:rPr>
              <a:t>(Job 37:2-13)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powerfully delivered His people </a:t>
            </a:r>
            <a:r>
              <a:rPr lang="en-US" sz="3200" dirty="0">
                <a:effectLst>
                  <a:glow rad="127000">
                    <a:schemeClr val="bg1"/>
                  </a:glow>
                </a:effectLst>
              </a:rPr>
              <a:t>(Exod. 14)</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chose to save and to purify </a:t>
            </a:r>
            <a:r>
              <a:rPr lang="en-US" sz="3200" dirty="0">
                <a:effectLst>
                  <a:glow rad="127000">
                    <a:schemeClr val="bg1"/>
                  </a:glow>
                </a:effectLst>
              </a:rPr>
              <a:t>(2 </a:t>
            </a:r>
            <a:r>
              <a:rPr lang="en-US" sz="3200" dirty="0" err="1">
                <a:effectLst>
                  <a:glow rad="127000">
                    <a:schemeClr val="bg1"/>
                  </a:glow>
                </a:effectLst>
              </a:rPr>
              <a:t>Thes</a:t>
            </a:r>
            <a:r>
              <a:rPr lang="en-US" sz="3200" dirty="0">
                <a:effectLst>
                  <a:glow rad="127000">
                    <a:schemeClr val="bg1"/>
                  </a:glow>
                </a:effectLst>
              </a:rPr>
              <a:t>. 2:13) </a:t>
            </a:r>
            <a:endParaRPr lang="en-US" dirty="0">
              <a:effectLst>
                <a:glow rad="127000">
                  <a:schemeClr val="bg1"/>
                </a:glow>
              </a:effectLst>
            </a:endParaRPr>
          </a:p>
          <a:p>
            <a:pPr marL="282575" indent="-282575">
              <a:buFont typeface="Arial" panose="020B0604020202020204" pitchFamily="34" charset="0"/>
              <a:buChar char="•"/>
            </a:pPr>
            <a:r>
              <a:rPr lang="en-US" dirty="0">
                <a:effectLst>
                  <a:glow rad="127000">
                    <a:schemeClr val="bg1"/>
                  </a:glow>
                </a:effectLst>
              </a:rPr>
              <a:t>He has a plan for His people </a:t>
            </a:r>
            <a:r>
              <a:rPr lang="en-US" sz="3200" dirty="0">
                <a:effectLst>
                  <a:glow rad="127000">
                    <a:schemeClr val="bg1"/>
                  </a:glow>
                </a:effectLst>
              </a:rPr>
              <a:t>(Eph. 1:5) </a:t>
            </a:r>
            <a:endParaRPr lang="en-US" dirty="0">
              <a:effectLst>
                <a:glow rad="127000">
                  <a:schemeClr val="bg1"/>
                </a:glow>
              </a:effectLst>
            </a:endParaRPr>
          </a:p>
          <a:p>
            <a:pPr marL="282575" lvl="0" indent="-282575">
              <a:buFont typeface="Arial" panose="020B0604020202020204" pitchFamily="34" charset="0"/>
              <a:buChar char="•"/>
            </a:pPr>
            <a:r>
              <a:rPr lang="en-US" dirty="0">
                <a:effectLst>
                  <a:glow rad="127000">
                    <a:schemeClr val="bg1"/>
                  </a:glow>
                </a:effectLst>
              </a:rPr>
              <a:t>He will carry out His plan </a:t>
            </a:r>
            <a:r>
              <a:rPr lang="en-US" sz="3200" dirty="0">
                <a:effectLst>
                  <a:glow rad="127000">
                    <a:schemeClr val="bg1"/>
                  </a:glow>
                </a:effectLst>
              </a:rPr>
              <a:t>(Eph. 1:11) </a:t>
            </a:r>
          </a:p>
          <a:p>
            <a:pPr marL="282575" lvl="0" indent="-282575">
              <a:buFont typeface="Arial" panose="020B0604020202020204" pitchFamily="34" charset="0"/>
              <a:buChar char="•"/>
            </a:pPr>
            <a:r>
              <a:rPr lang="en-US" dirty="0">
                <a:effectLst>
                  <a:glow rad="127000">
                    <a:schemeClr val="bg1"/>
                  </a:glow>
                </a:effectLst>
              </a:rPr>
              <a:t>He is the only Sovereign </a:t>
            </a:r>
            <a:r>
              <a:rPr lang="en-US" sz="3200" dirty="0">
                <a:effectLst>
                  <a:glow rad="127000">
                    <a:schemeClr val="bg1"/>
                  </a:glow>
                </a:effectLst>
              </a:rPr>
              <a:t>(1 Tim. 1:17; 6:15) </a:t>
            </a:r>
            <a:endParaRPr lang="en-US" dirty="0">
              <a:effectLst>
                <a:glow rad="127000">
                  <a:schemeClr val="bg1"/>
                </a:glow>
              </a:effectLst>
            </a:endParaRPr>
          </a:p>
          <a:p>
            <a:endParaRPr lang="en-US" dirty="0">
              <a:effectLst>
                <a:glow rad="127000">
                  <a:schemeClr val="bg1"/>
                </a:glow>
              </a:effectLst>
            </a:endParaRPr>
          </a:p>
          <a:p>
            <a:br>
              <a:rPr lang="en-US" dirty="0">
                <a:effectLst/>
              </a:rPr>
            </a:br>
            <a:endParaRPr lang="en-US" dirty="0">
              <a:effectLst>
                <a:glow rad="127000">
                  <a:schemeClr val="bg1"/>
                </a:glow>
              </a:effectLst>
            </a:endParaRPr>
          </a:p>
        </p:txBody>
      </p:sp>
      <p:sp>
        <p:nvSpPr>
          <p:cNvPr id="4" name="TextBox 3">
            <a:extLst>
              <a:ext uri="{FF2B5EF4-FFF2-40B4-BE49-F238E27FC236}">
                <a16:creationId xmlns:a16="http://schemas.microsoft.com/office/drawing/2014/main" id="{DD3E34CC-B5D6-40C3-BFF6-7AC2CFC05C1C}"/>
              </a:ext>
            </a:extLst>
          </p:cNvPr>
          <p:cNvSpPr txBox="1"/>
          <p:nvPr/>
        </p:nvSpPr>
        <p:spPr>
          <a:xfrm>
            <a:off x="79115" y="2603840"/>
            <a:ext cx="11571742" cy="2123658"/>
          </a:xfrm>
          <a:prstGeom prst="rect">
            <a:avLst/>
          </a:prstGeom>
          <a:noFill/>
          <a:effectLst>
            <a:glow rad="127000">
              <a:schemeClr val="bg1"/>
            </a:glow>
          </a:effectLst>
        </p:spPr>
        <p:txBody>
          <a:bodyPr wrap="square" rtlCol="0">
            <a:spAutoFit/>
            <a:scene3d>
              <a:camera prst="isometricOffAxis1Right"/>
              <a:lightRig rig="threePt" dir="t"/>
            </a:scene3d>
          </a:bodyPr>
          <a:lstStyle/>
          <a:p>
            <a:pPr algn="ctr"/>
            <a:r>
              <a:rPr lang="en-US" sz="13200" b="1" dirty="0">
                <a:ln w="12700">
                  <a:solidFill>
                    <a:schemeClr val="tx2">
                      <a:lumMod val="75000"/>
                    </a:schemeClr>
                  </a:solidFill>
                  <a:prstDash val="solid"/>
                </a:ln>
                <a:pattFill prst="dkUpDiag">
                  <a:fgClr>
                    <a:schemeClr val="tx2"/>
                  </a:fgClr>
                  <a:bgClr>
                    <a:schemeClr val="tx2">
                      <a:lumMod val="20000"/>
                      <a:lumOff val="80000"/>
                    </a:schemeClr>
                  </a:bgClr>
                </a:pattFill>
                <a:effectLst>
                  <a:glow rad="317500">
                    <a:schemeClr val="bg1"/>
                  </a:glow>
                  <a:outerShdw dist="38100" dir="2640000" algn="bl" rotWithShape="0">
                    <a:schemeClr val="tx2">
                      <a:lumMod val="75000"/>
                    </a:schemeClr>
                  </a:outerShdw>
                </a:effectLst>
                <a:latin typeface="Arial Black" panose="020B0A04020102020204" pitchFamily="34" charset="0"/>
              </a:rPr>
              <a:t>MOST HIGH</a:t>
            </a:r>
          </a:p>
        </p:txBody>
      </p:sp>
    </p:spTree>
    <p:extLst>
      <p:ext uri="{BB962C8B-B14F-4D97-AF65-F5344CB8AC3E}">
        <p14:creationId xmlns:p14="http://schemas.microsoft.com/office/powerpoint/2010/main" val="3790855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cat, looking, sitting&#10;&#10;Description automatically generated">
            <a:extLst>
              <a:ext uri="{FF2B5EF4-FFF2-40B4-BE49-F238E27FC236}">
                <a16:creationId xmlns:a16="http://schemas.microsoft.com/office/drawing/2014/main" id="{FF33412D-419A-4602-A55D-49EE6F97B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sp>
        <p:nvSpPr>
          <p:cNvPr id="2" name="Title 1">
            <a:extLst>
              <a:ext uri="{FF2B5EF4-FFF2-40B4-BE49-F238E27FC236}">
                <a16:creationId xmlns:a16="http://schemas.microsoft.com/office/drawing/2014/main" id="{5859549E-0EAB-4BAF-B024-E22B968F6F7A}"/>
              </a:ext>
            </a:extLst>
          </p:cNvPr>
          <p:cNvSpPr>
            <a:spLocks noGrp="1"/>
          </p:cNvSpPr>
          <p:nvPr>
            <p:ph type="title"/>
          </p:nvPr>
        </p:nvSpPr>
        <p:spPr/>
        <p:txBody>
          <a:bodyPr/>
          <a:lstStyle/>
          <a:p>
            <a:r>
              <a:rPr lang="en-US" dirty="0"/>
              <a:t>Because He is</a:t>
            </a:r>
            <a:r>
              <a:rPr lang="en-US" dirty="0">
                <a:solidFill>
                  <a:srgbClr val="800000"/>
                </a:solidFill>
              </a:rPr>
              <a:t> MOST HIGH</a:t>
            </a:r>
            <a:endParaRPr lang="en-US" dirty="0"/>
          </a:p>
        </p:txBody>
      </p:sp>
      <p:sp>
        <p:nvSpPr>
          <p:cNvPr id="3" name="Content Placeholder 2">
            <a:extLst>
              <a:ext uri="{FF2B5EF4-FFF2-40B4-BE49-F238E27FC236}">
                <a16:creationId xmlns:a16="http://schemas.microsoft.com/office/drawing/2014/main" id="{972C8245-B068-42A6-B89C-6F86419C7BEC}"/>
              </a:ext>
            </a:extLst>
          </p:cNvPr>
          <p:cNvSpPr>
            <a:spLocks noGrp="1"/>
          </p:cNvSpPr>
          <p:nvPr>
            <p:ph idx="1"/>
          </p:nvPr>
        </p:nvSpPr>
        <p:spPr>
          <a:xfrm>
            <a:off x="398585" y="2094807"/>
            <a:ext cx="5697415" cy="4082156"/>
          </a:xfrm>
        </p:spPr>
        <p:txBody>
          <a:bodyPr/>
          <a:lstStyle/>
          <a:p>
            <a:r>
              <a:rPr lang="en-US" dirty="0"/>
              <a:t>“… not my will, but yours, be done.” (</a:t>
            </a:r>
            <a:r>
              <a:rPr lang="en-US" dirty="0" err="1"/>
              <a:t>Luk</a:t>
            </a:r>
            <a:r>
              <a:rPr lang="en-US" dirty="0"/>
              <a:t> 22:42 ESV)</a:t>
            </a:r>
          </a:p>
        </p:txBody>
      </p:sp>
    </p:spTree>
    <p:extLst>
      <p:ext uri="{BB962C8B-B14F-4D97-AF65-F5344CB8AC3E}">
        <p14:creationId xmlns:p14="http://schemas.microsoft.com/office/powerpoint/2010/main" val="3531262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a:effectLst>
            <a:glow rad="127000">
              <a:schemeClr val="bg1"/>
            </a:glow>
          </a:effectLst>
        </p:spPr>
      </p:pic>
    </p:spTree>
    <p:extLst>
      <p:ext uri="{BB962C8B-B14F-4D97-AF65-F5344CB8AC3E}">
        <p14:creationId xmlns:p14="http://schemas.microsoft.com/office/powerpoint/2010/main" val="25769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effectLst>
                <a:latin typeface="Pristina" panose="03060402040406080204" pitchFamily="66" charset="0"/>
              </a:rPr>
              <a:t>Psalm 39:7</a:t>
            </a:r>
          </a:p>
        </p:txBody>
      </p:sp>
      <p:pic>
        <p:nvPicPr>
          <p:cNvPr id="15" name="Picture 14" descr="A close up of a sign&#10;&#10;Description automatically generated">
            <a:extLst>
              <a:ext uri="{FF2B5EF4-FFF2-40B4-BE49-F238E27FC236}">
                <a16:creationId xmlns:a16="http://schemas.microsoft.com/office/drawing/2014/main" id="{214E845D-55C2-4520-9B55-3EDDB7A9B90A}"/>
              </a:ext>
            </a:extLst>
          </p:cNvPr>
          <p:cNvPicPr>
            <a:picLocks noChangeAspect="1"/>
          </p:cNvPicPr>
          <p:nvPr/>
        </p:nvPicPr>
        <p:blipFill rotWithShape="1">
          <a:blip r:embed="rId2">
            <a:extLst>
              <a:ext uri="{28A0092B-C50C-407E-A947-70E740481C1C}">
                <a14:useLocalDpi xmlns:a14="http://schemas.microsoft.com/office/drawing/2010/main" val="0"/>
              </a:ext>
            </a:extLst>
          </a:blip>
          <a:srcRect l="30816" t="35331" r="25895" b="33968"/>
          <a:stretch/>
        </p:blipFill>
        <p:spPr>
          <a:xfrm>
            <a:off x="3305907" y="1934307"/>
            <a:ext cx="5533293" cy="2292945"/>
          </a:xfrm>
          <a:prstGeom prst="rect">
            <a:avLst/>
          </a:prstGeom>
          <a:effectLst>
            <a:glow rad="127000">
              <a:schemeClr val="bg1"/>
            </a:glow>
          </a:effectLst>
        </p:spPr>
      </p:pic>
    </p:spTree>
    <p:extLst>
      <p:ext uri="{BB962C8B-B14F-4D97-AF65-F5344CB8AC3E}">
        <p14:creationId xmlns:p14="http://schemas.microsoft.com/office/powerpoint/2010/main" val="172729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food, sitting, plate&#10;&#10;Description automatically generated">
            <a:extLst>
              <a:ext uri="{FF2B5EF4-FFF2-40B4-BE49-F238E27FC236}">
                <a16:creationId xmlns:a16="http://schemas.microsoft.com/office/drawing/2014/main" id="{5CB188FD-492F-4983-84CE-662C29168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916" y="0"/>
            <a:ext cx="9195084"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131358" cy="4732458"/>
          </a:xfrm>
        </p:spPr>
        <p:txBody>
          <a:bodyPr/>
          <a:lstStyle/>
          <a:p>
            <a:r>
              <a:rPr lang="en-US" dirty="0">
                <a:effectLst>
                  <a:glow rad="127000">
                    <a:schemeClr val="bg1"/>
                  </a:glow>
                </a:effectLst>
              </a:rPr>
              <a:t>“ … the LORD, God Most High, Creator of heaven and earth …” (Genesis 14:22 NLT)</a:t>
            </a:r>
          </a:p>
          <a:p>
            <a:endParaRPr lang="en-US" dirty="0">
              <a:effectLst>
                <a:glow rad="127000">
                  <a:schemeClr val="bg1"/>
                </a:glow>
              </a:effectLst>
            </a:endParaRPr>
          </a:p>
        </p:txBody>
      </p:sp>
    </p:spTree>
    <p:extLst>
      <p:ext uri="{BB962C8B-B14F-4D97-AF65-F5344CB8AC3E}">
        <p14:creationId xmlns:p14="http://schemas.microsoft.com/office/powerpoint/2010/main" val="161216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133992" cy="4732458"/>
          </a:xfrm>
        </p:spPr>
        <p:txBody>
          <a:bodyPr/>
          <a:lstStyle/>
          <a:p>
            <a:r>
              <a:rPr lang="en-US" dirty="0">
                <a:effectLst>
                  <a:glow rad="127000">
                    <a:schemeClr val="bg1"/>
                  </a:glow>
                </a:effectLst>
              </a:rPr>
              <a:t>When the Most High assigned lands to the nations, when he divided up the human race, he established the boundaries of the peoples according to the number in his heavenly court</a:t>
            </a:r>
            <a:r>
              <a:rPr lang="en-US" sz="2400" dirty="0">
                <a:effectLst>
                  <a:glow rad="127000">
                    <a:schemeClr val="bg1"/>
                  </a:glow>
                </a:effectLst>
              </a:rPr>
              <a:t>. </a:t>
            </a:r>
            <a:r>
              <a:rPr lang="en-US" sz="2800" dirty="0">
                <a:effectLst>
                  <a:glow rad="127000">
                    <a:schemeClr val="bg1"/>
                  </a:glow>
                </a:effectLst>
              </a:rPr>
              <a:t>(Deuteronomy 32:8 NLT)</a:t>
            </a:r>
            <a:br>
              <a:rPr lang="en-US" sz="2800" dirty="0">
                <a:effectLst/>
              </a:rPr>
            </a:br>
            <a:endParaRPr lang="en-US" dirty="0">
              <a:effectLst>
                <a:glow rad="127000">
                  <a:schemeClr val="bg1"/>
                </a:glow>
              </a:effectLst>
            </a:endParaRPr>
          </a:p>
        </p:txBody>
      </p:sp>
      <p:pic>
        <p:nvPicPr>
          <p:cNvPr id="5" name="Picture 4" descr="A close up of a map&#10;&#10;Description automatically generated">
            <a:extLst>
              <a:ext uri="{FF2B5EF4-FFF2-40B4-BE49-F238E27FC236}">
                <a16:creationId xmlns:a16="http://schemas.microsoft.com/office/drawing/2014/main" id="{B17F809C-7387-4FE4-90E0-AD685F298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58" y="3527338"/>
            <a:ext cx="11133992" cy="5566996"/>
          </a:xfrm>
          <a:prstGeom prst="rect">
            <a:avLst/>
          </a:prstGeom>
        </p:spPr>
      </p:pic>
    </p:spTree>
    <p:extLst>
      <p:ext uri="{BB962C8B-B14F-4D97-AF65-F5344CB8AC3E}">
        <p14:creationId xmlns:p14="http://schemas.microsoft.com/office/powerpoint/2010/main" val="342922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6" y="1444505"/>
            <a:ext cx="5261986" cy="4732458"/>
          </a:xfrm>
        </p:spPr>
        <p:txBody>
          <a:bodyPr/>
          <a:lstStyle/>
          <a:p>
            <a:r>
              <a:rPr lang="en-US" dirty="0">
                <a:effectLst>
                  <a:glow rad="127000">
                    <a:schemeClr val="bg1"/>
                  </a:glow>
                </a:effectLst>
              </a:rPr>
              <a:t>the Most High rules the kingdom of men and gives it to whom he will (Daniel 4:17 ESV)</a:t>
            </a:r>
          </a:p>
          <a:p>
            <a:br>
              <a:rPr lang="en-US" dirty="0">
                <a:effectLst/>
              </a:rPr>
            </a:br>
            <a:endParaRPr lang="en-US" dirty="0">
              <a:effectLst>
                <a:glow rad="127000">
                  <a:schemeClr val="bg1"/>
                </a:glow>
              </a:effectLst>
            </a:endParaRPr>
          </a:p>
        </p:txBody>
      </p:sp>
      <p:sp>
        <p:nvSpPr>
          <p:cNvPr id="4" name="Freeform: Shape 3">
            <a:extLst>
              <a:ext uri="{FF2B5EF4-FFF2-40B4-BE49-F238E27FC236}">
                <a16:creationId xmlns:a16="http://schemas.microsoft.com/office/drawing/2014/main" id="{152EB84A-CFAB-4112-8B07-48681ECBE671}"/>
              </a:ext>
            </a:extLst>
          </p:cNvPr>
          <p:cNvSpPr/>
          <p:nvPr/>
        </p:nvSpPr>
        <p:spPr>
          <a:xfrm>
            <a:off x="6564088" y="5497286"/>
            <a:ext cx="5764700" cy="1901041"/>
          </a:xfrm>
          <a:custGeom>
            <a:avLst/>
            <a:gdLst>
              <a:gd name="connsiteX0" fmla="*/ 4321628 w 4517571"/>
              <a:gd name="connsiteY0" fmla="*/ 130628 h 1197428"/>
              <a:gd name="connsiteX1" fmla="*/ 1687285 w 4517571"/>
              <a:gd name="connsiteY1" fmla="*/ 0 h 1197428"/>
              <a:gd name="connsiteX2" fmla="*/ 0 w 4517571"/>
              <a:gd name="connsiteY2" fmla="*/ 511628 h 1197428"/>
              <a:gd name="connsiteX3" fmla="*/ 3624943 w 4517571"/>
              <a:gd name="connsiteY3" fmla="*/ 1197428 h 1197428"/>
              <a:gd name="connsiteX4" fmla="*/ 4376057 w 4517571"/>
              <a:gd name="connsiteY4" fmla="*/ 424542 h 1197428"/>
              <a:gd name="connsiteX5" fmla="*/ 4517571 w 4517571"/>
              <a:gd name="connsiteY5" fmla="*/ 239485 h 119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571" h="1197428">
                <a:moveTo>
                  <a:pt x="4321628" y="130628"/>
                </a:moveTo>
                <a:lnTo>
                  <a:pt x="1687285" y="0"/>
                </a:lnTo>
                <a:lnTo>
                  <a:pt x="0" y="511628"/>
                </a:lnTo>
                <a:lnTo>
                  <a:pt x="3624943" y="1197428"/>
                </a:lnTo>
                <a:lnTo>
                  <a:pt x="4376057" y="424542"/>
                </a:lnTo>
                <a:lnTo>
                  <a:pt x="4517571" y="239485"/>
                </a:lnTo>
              </a:path>
            </a:pathLst>
          </a:custGeom>
          <a:solidFill>
            <a:schemeClr val="tx1">
              <a:alpha val="38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ke sitting on top of a chair&#10;&#10;Description automatically generated">
            <a:extLst>
              <a:ext uri="{FF2B5EF4-FFF2-40B4-BE49-F238E27FC236}">
                <a16:creationId xmlns:a16="http://schemas.microsoft.com/office/drawing/2014/main" id="{7FF0360C-1FA1-4B3F-AC48-D85520EE5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371" y="-1"/>
            <a:ext cx="5601417" cy="7754119"/>
          </a:xfrm>
          <a:prstGeom prst="rect">
            <a:avLst/>
          </a:prstGeom>
        </p:spPr>
      </p:pic>
    </p:spTree>
    <p:extLst>
      <p:ext uri="{BB962C8B-B14F-4D97-AF65-F5344CB8AC3E}">
        <p14:creationId xmlns:p14="http://schemas.microsoft.com/office/powerpoint/2010/main" val="858007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45682E6-4C88-4D24-8EEB-F9AE3D0623A7}"/>
              </a:ext>
            </a:extLst>
          </p:cNvPr>
          <p:cNvSpPr/>
          <p:nvPr/>
        </p:nvSpPr>
        <p:spPr>
          <a:xfrm>
            <a:off x="6564088" y="5497286"/>
            <a:ext cx="5764700" cy="1901041"/>
          </a:xfrm>
          <a:custGeom>
            <a:avLst/>
            <a:gdLst>
              <a:gd name="connsiteX0" fmla="*/ 4321628 w 4517571"/>
              <a:gd name="connsiteY0" fmla="*/ 130628 h 1197428"/>
              <a:gd name="connsiteX1" fmla="*/ 1687285 w 4517571"/>
              <a:gd name="connsiteY1" fmla="*/ 0 h 1197428"/>
              <a:gd name="connsiteX2" fmla="*/ 0 w 4517571"/>
              <a:gd name="connsiteY2" fmla="*/ 511628 h 1197428"/>
              <a:gd name="connsiteX3" fmla="*/ 3624943 w 4517571"/>
              <a:gd name="connsiteY3" fmla="*/ 1197428 h 1197428"/>
              <a:gd name="connsiteX4" fmla="*/ 4376057 w 4517571"/>
              <a:gd name="connsiteY4" fmla="*/ 424542 h 1197428"/>
              <a:gd name="connsiteX5" fmla="*/ 4517571 w 4517571"/>
              <a:gd name="connsiteY5" fmla="*/ 239485 h 119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571" h="1197428">
                <a:moveTo>
                  <a:pt x="4321628" y="130628"/>
                </a:moveTo>
                <a:lnTo>
                  <a:pt x="1687285" y="0"/>
                </a:lnTo>
                <a:lnTo>
                  <a:pt x="0" y="511628"/>
                </a:lnTo>
                <a:lnTo>
                  <a:pt x="3624943" y="1197428"/>
                </a:lnTo>
                <a:lnTo>
                  <a:pt x="4376057" y="424542"/>
                </a:lnTo>
                <a:lnTo>
                  <a:pt x="4517571" y="239485"/>
                </a:lnTo>
              </a:path>
            </a:pathLst>
          </a:custGeom>
          <a:solidFill>
            <a:schemeClr val="tx1">
              <a:alpha val="38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5229329" cy="4732458"/>
          </a:xfrm>
        </p:spPr>
        <p:txBody>
          <a:bodyPr/>
          <a:lstStyle/>
          <a:p>
            <a:r>
              <a:rPr lang="en-US" dirty="0">
                <a:effectLst>
                  <a:glow rad="127000">
                    <a:schemeClr val="bg1"/>
                  </a:glow>
                </a:effectLst>
              </a:rPr>
              <a:t>the Most High rules the kingdom of men and gives it to whom he will (Daniel 4:17 ESV)</a:t>
            </a:r>
            <a:endParaRPr lang="en-US" sz="1400" dirty="0">
              <a:effectLst>
                <a:glow rad="127000">
                  <a:schemeClr val="bg1"/>
                </a:glow>
              </a:effectLst>
            </a:endParaRPr>
          </a:p>
          <a:p>
            <a:endParaRPr lang="en-US" sz="1400" dirty="0">
              <a:effectLst>
                <a:glow rad="127000">
                  <a:schemeClr val="bg1"/>
                </a:glow>
              </a:effectLst>
            </a:endParaRPr>
          </a:p>
          <a:p>
            <a:r>
              <a:rPr lang="en-US" dirty="0">
                <a:effectLst>
                  <a:glow rad="127000">
                    <a:schemeClr val="bg1"/>
                  </a:glow>
                </a:effectLst>
              </a:rPr>
              <a:t>the Most High rules the kingdom of men and gives it to whom he will. (Daniel 4:25 ESV)</a:t>
            </a:r>
          </a:p>
          <a:p>
            <a:endParaRPr lang="en-US" dirty="0">
              <a:effectLst>
                <a:glow rad="127000">
                  <a:schemeClr val="bg1"/>
                </a:glow>
              </a:effectLst>
            </a:endParaRPr>
          </a:p>
          <a:p>
            <a:br>
              <a:rPr lang="en-US" dirty="0">
                <a:effectLst/>
              </a:rPr>
            </a:br>
            <a:endParaRPr lang="en-US" dirty="0">
              <a:effectLst>
                <a:glow rad="127000">
                  <a:schemeClr val="bg1"/>
                </a:glow>
              </a:effectLst>
            </a:endParaRPr>
          </a:p>
        </p:txBody>
      </p:sp>
      <p:pic>
        <p:nvPicPr>
          <p:cNvPr id="5" name="Picture 4" descr="A cake sitting on top of a chair&#10;&#10;Description automatically generated">
            <a:extLst>
              <a:ext uri="{FF2B5EF4-FFF2-40B4-BE49-F238E27FC236}">
                <a16:creationId xmlns:a16="http://schemas.microsoft.com/office/drawing/2014/main" id="{1DCFC0A7-D9F9-41FA-B7EF-7F161D588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371" y="-1"/>
            <a:ext cx="5601417" cy="7754119"/>
          </a:xfrm>
          <a:prstGeom prst="rect">
            <a:avLst/>
          </a:prstGeom>
        </p:spPr>
      </p:pic>
    </p:spTree>
    <p:extLst>
      <p:ext uri="{BB962C8B-B14F-4D97-AF65-F5344CB8AC3E}">
        <p14:creationId xmlns:p14="http://schemas.microsoft.com/office/powerpoint/2010/main" val="410464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45682E6-4C88-4D24-8EEB-F9AE3D0623A7}"/>
              </a:ext>
            </a:extLst>
          </p:cNvPr>
          <p:cNvSpPr/>
          <p:nvPr/>
        </p:nvSpPr>
        <p:spPr>
          <a:xfrm>
            <a:off x="6564088" y="5497286"/>
            <a:ext cx="5764700" cy="1901041"/>
          </a:xfrm>
          <a:custGeom>
            <a:avLst/>
            <a:gdLst>
              <a:gd name="connsiteX0" fmla="*/ 4321628 w 4517571"/>
              <a:gd name="connsiteY0" fmla="*/ 130628 h 1197428"/>
              <a:gd name="connsiteX1" fmla="*/ 1687285 w 4517571"/>
              <a:gd name="connsiteY1" fmla="*/ 0 h 1197428"/>
              <a:gd name="connsiteX2" fmla="*/ 0 w 4517571"/>
              <a:gd name="connsiteY2" fmla="*/ 511628 h 1197428"/>
              <a:gd name="connsiteX3" fmla="*/ 3624943 w 4517571"/>
              <a:gd name="connsiteY3" fmla="*/ 1197428 h 1197428"/>
              <a:gd name="connsiteX4" fmla="*/ 4376057 w 4517571"/>
              <a:gd name="connsiteY4" fmla="*/ 424542 h 1197428"/>
              <a:gd name="connsiteX5" fmla="*/ 4517571 w 4517571"/>
              <a:gd name="connsiteY5" fmla="*/ 239485 h 119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571" h="1197428">
                <a:moveTo>
                  <a:pt x="4321628" y="130628"/>
                </a:moveTo>
                <a:lnTo>
                  <a:pt x="1687285" y="0"/>
                </a:lnTo>
                <a:lnTo>
                  <a:pt x="0" y="511628"/>
                </a:lnTo>
                <a:lnTo>
                  <a:pt x="3624943" y="1197428"/>
                </a:lnTo>
                <a:lnTo>
                  <a:pt x="4376057" y="424542"/>
                </a:lnTo>
                <a:lnTo>
                  <a:pt x="4517571" y="239485"/>
                </a:lnTo>
              </a:path>
            </a:pathLst>
          </a:custGeom>
          <a:solidFill>
            <a:schemeClr val="tx1">
              <a:alpha val="38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5229329" cy="4732458"/>
          </a:xfrm>
        </p:spPr>
        <p:txBody>
          <a:bodyPr/>
          <a:lstStyle/>
          <a:p>
            <a:r>
              <a:rPr lang="en-US" dirty="0">
                <a:effectLst>
                  <a:glow rad="127000">
                    <a:schemeClr val="bg1"/>
                  </a:glow>
                </a:effectLst>
              </a:rPr>
              <a:t>the Most High rules the kingdom of men and gives it to whom he will (Daniel 4:17 ESV)</a:t>
            </a:r>
            <a:endParaRPr lang="en-US" sz="1400" dirty="0">
              <a:effectLst>
                <a:glow rad="127000">
                  <a:schemeClr val="bg1"/>
                </a:glow>
              </a:effectLst>
            </a:endParaRPr>
          </a:p>
          <a:p>
            <a:endParaRPr lang="en-US" sz="1400" dirty="0">
              <a:effectLst>
                <a:glow rad="127000">
                  <a:schemeClr val="bg1"/>
                </a:glow>
              </a:effectLst>
            </a:endParaRPr>
          </a:p>
          <a:p>
            <a:r>
              <a:rPr lang="en-US" dirty="0">
                <a:effectLst>
                  <a:glow rad="127000">
                    <a:schemeClr val="bg1"/>
                  </a:glow>
                </a:effectLst>
              </a:rPr>
              <a:t>the Most High rules the kingdom of men and gives it to whom he will. (Daniel 4:25 ESV)</a:t>
            </a:r>
          </a:p>
          <a:p>
            <a:endParaRPr lang="en-US" dirty="0">
              <a:effectLst>
                <a:glow rad="127000">
                  <a:schemeClr val="bg1"/>
                </a:glow>
              </a:effectLst>
            </a:endParaRPr>
          </a:p>
          <a:p>
            <a:br>
              <a:rPr lang="en-US" dirty="0">
                <a:effectLst/>
              </a:rPr>
            </a:br>
            <a:endParaRPr lang="en-US" dirty="0">
              <a:effectLst>
                <a:glow rad="127000">
                  <a:schemeClr val="bg1"/>
                </a:glow>
              </a:effectLst>
            </a:endParaRPr>
          </a:p>
        </p:txBody>
      </p:sp>
      <p:pic>
        <p:nvPicPr>
          <p:cNvPr id="5" name="Picture 4" descr="A cake sitting on top of a chair&#10;&#10;Description automatically generated">
            <a:extLst>
              <a:ext uri="{FF2B5EF4-FFF2-40B4-BE49-F238E27FC236}">
                <a16:creationId xmlns:a16="http://schemas.microsoft.com/office/drawing/2014/main" id="{1DCFC0A7-D9F9-41FA-B7EF-7F161D588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371" y="-1"/>
            <a:ext cx="5601417" cy="7754119"/>
          </a:xfrm>
          <a:prstGeom prst="rect">
            <a:avLst/>
          </a:prstGeom>
        </p:spPr>
      </p:pic>
      <p:pic>
        <p:nvPicPr>
          <p:cNvPr id="7" name="Picture 6" descr="A person wearing a suit and tie&#10;&#10;Description automatically generated">
            <a:extLst>
              <a:ext uri="{FF2B5EF4-FFF2-40B4-BE49-F238E27FC236}">
                <a16:creationId xmlns:a16="http://schemas.microsoft.com/office/drawing/2014/main" id="{9587C532-43E3-4854-9C4F-58D96091B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788" y="2700105"/>
            <a:ext cx="3597950" cy="4157895"/>
          </a:xfrm>
          <a:prstGeom prst="rect">
            <a:avLst/>
          </a:prstGeom>
        </p:spPr>
      </p:pic>
    </p:spTree>
    <p:extLst>
      <p:ext uri="{BB962C8B-B14F-4D97-AF65-F5344CB8AC3E}">
        <p14:creationId xmlns:p14="http://schemas.microsoft.com/office/powerpoint/2010/main" val="272338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man, food, half&#10;&#10;Description automatically generated">
            <a:extLst>
              <a:ext uri="{FF2B5EF4-FFF2-40B4-BE49-F238E27FC236}">
                <a16:creationId xmlns:a16="http://schemas.microsoft.com/office/drawing/2014/main" id="{4300CB7B-86E9-4EED-B7A8-B3DF601D5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091" y="0"/>
            <a:ext cx="8612909"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5037939" cy="4732458"/>
          </a:xfrm>
        </p:spPr>
        <p:txBody>
          <a:bodyPr/>
          <a:lstStyle/>
          <a:p>
            <a:r>
              <a:rPr lang="en-US" dirty="0">
                <a:effectLst>
                  <a:glow rad="127000">
                    <a:schemeClr val="bg1"/>
                  </a:glow>
                </a:effectLst>
              </a:rPr>
              <a:t>He does as he pleases among the angels of heaven and among the people of the earth. No one can stop him or say to him, 'What do you mean by doing these things?' (Daniel 4:35 NLT)  </a:t>
            </a:r>
          </a:p>
          <a:p>
            <a:endParaRPr lang="en-US" dirty="0">
              <a:effectLst>
                <a:glow rad="127000">
                  <a:schemeClr val="bg1"/>
                </a:glow>
              </a:effectLst>
            </a:endParaRPr>
          </a:p>
          <a:p>
            <a:br>
              <a:rPr lang="en-US" dirty="0">
                <a:effectLst/>
              </a:rPr>
            </a:br>
            <a:endParaRPr lang="en-US" dirty="0">
              <a:effectLst>
                <a:glow rad="127000">
                  <a:schemeClr val="bg1"/>
                </a:glow>
              </a:effectLst>
            </a:endParaRPr>
          </a:p>
        </p:txBody>
      </p:sp>
    </p:spTree>
    <p:extLst>
      <p:ext uri="{BB962C8B-B14F-4D97-AF65-F5344CB8AC3E}">
        <p14:creationId xmlns:p14="http://schemas.microsoft.com/office/powerpoint/2010/main" val="684282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ny different kinds of clock&#10;&#10;Description automatically generated">
            <a:extLst>
              <a:ext uri="{FF2B5EF4-FFF2-40B4-BE49-F238E27FC236}">
                <a16:creationId xmlns:a16="http://schemas.microsoft.com/office/drawing/2014/main" id="{1BF99E43-2ED6-4C33-8620-EDFE228A39CD}"/>
              </a:ext>
            </a:extLst>
          </p:cNvPr>
          <p:cNvPicPr>
            <a:picLocks noChangeAspect="1"/>
          </p:cNvPicPr>
          <p:nvPr/>
        </p:nvPicPr>
        <p:blipFill rotWithShape="1">
          <a:blip r:embed="rId3">
            <a:extLst>
              <a:ext uri="{28A0092B-C50C-407E-A947-70E740481C1C}">
                <a14:useLocalDpi xmlns:a14="http://schemas.microsoft.com/office/drawing/2010/main" val="0"/>
              </a:ext>
            </a:extLst>
          </a:blip>
          <a:srcRect b="27148"/>
          <a:stretch/>
        </p:blipFill>
        <p:spPr>
          <a:xfrm>
            <a:off x="0" y="929636"/>
            <a:ext cx="12206289" cy="592836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MOST HIGH</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pPr marL="282575" lvl="0" indent="-282575">
              <a:buFont typeface="Arial" panose="020B0604020202020204" pitchFamily="34" charset="0"/>
              <a:buChar char="•"/>
            </a:pPr>
            <a:r>
              <a:rPr lang="en-US" dirty="0">
                <a:effectLst>
                  <a:glow rad="127000">
                    <a:schemeClr val="bg1"/>
                  </a:glow>
                </a:effectLst>
              </a:rPr>
              <a:t>He controls time and seasons </a:t>
            </a:r>
            <a:r>
              <a:rPr lang="en-US" sz="3200" dirty="0">
                <a:effectLst>
                  <a:glow rad="127000">
                    <a:schemeClr val="bg1"/>
                  </a:glow>
                </a:effectLst>
              </a:rPr>
              <a:t>(Dan. 2:21) </a:t>
            </a:r>
            <a:endParaRPr lang="en-US" dirty="0">
              <a:effectLst>
                <a:glow rad="127000">
                  <a:schemeClr val="bg1"/>
                </a:glow>
              </a:effectLst>
            </a:endParaRPr>
          </a:p>
          <a:p>
            <a:endParaRPr lang="en-US" dirty="0">
              <a:effectLst>
                <a:glow rad="127000">
                  <a:schemeClr val="bg1"/>
                </a:glow>
              </a:effectLst>
            </a:endParaRPr>
          </a:p>
          <a:p>
            <a:br>
              <a:rPr lang="en-US" dirty="0">
                <a:effectLst/>
              </a:rPr>
            </a:br>
            <a:endParaRPr lang="en-US" dirty="0">
              <a:effectLst>
                <a:glow rad="127000">
                  <a:schemeClr val="bg1"/>
                </a:glow>
              </a:effectLst>
            </a:endParaRPr>
          </a:p>
        </p:txBody>
      </p:sp>
    </p:spTree>
    <p:extLst>
      <p:ext uri="{BB962C8B-B14F-4D97-AF65-F5344CB8AC3E}">
        <p14:creationId xmlns:p14="http://schemas.microsoft.com/office/powerpoint/2010/main" val="536384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642</TotalTime>
  <Words>1572</Words>
  <Application>Microsoft Office PowerPoint</Application>
  <PresentationFormat>Widescreen</PresentationFormat>
  <Paragraphs>130</Paragraphs>
  <Slides>17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Calibri</vt:lpstr>
      <vt:lpstr>Posterama</vt:lpstr>
      <vt:lpstr>Pristina</vt:lpstr>
      <vt:lpstr>Symbol</vt:lpstr>
      <vt:lpstr>Office Theme</vt:lpstr>
      <vt:lpstr>PowerPoint Presentation</vt:lpstr>
      <vt:lpstr>PowerPoint Presentation</vt:lpstr>
      <vt:lpstr>Because He is MOST HIGH</vt:lpstr>
      <vt:lpstr>Because He is MOST HIGH</vt:lpstr>
      <vt:lpstr>Because He is MOST HIGH</vt:lpstr>
      <vt:lpstr>Because He is MOST HIGH</vt:lpstr>
      <vt:lpstr>Because He is MOST HIGH</vt:lpstr>
      <vt:lpstr>Because He is MOST HIGH</vt:lpstr>
      <vt:lpstr>Because He is MOST HIGH</vt:lpstr>
      <vt:lpstr>Because He is MOST HIGH</vt:lpstr>
      <vt:lpstr>Because He is MOST HIGH</vt:lpstr>
      <vt:lpstr>Because He is MOST HIGH</vt:lpstr>
      <vt:lpstr>Because He is MOST HIGH</vt:lpstr>
      <vt:lpstr>Because He is MOST HIGH</vt:lpstr>
      <vt:lpstr>Because He is MOST HIGH</vt:lpstr>
      <vt:lpstr>Because He is MOST HIGH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41</cp:revision>
  <dcterms:created xsi:type="dcterms:W3CDTF">2020-03-19T13:50:31Z</dcterms:created>
  <dcterms:modified xsi:type="dcterms:W3CDTF">2021-07-10T15:07:20Z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