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7" r:id="rId2"/>
    <p:sldId id="316" r:id="rId3"/>
    <p:sldId id="306" r:id="rId4"/>
    <p:sldId id="309" r:id="rId5"/>
    <p:sldId id="260" r:id="rId6"/>
    <p:sldId id="308" r:id="rId7"/>
    <p:sldId id="261" r:id="rId8"/>
    <p:sldId id="263" r:id="rId9"/>
    <p:sldId id="264" r:id="rId10"/>
    <p:sldId id="270" r:id="rId11"/>
    <p:sldId id="271" r:id="rId12"/>
    <p:sldId id="272" r:id="rId13"/>
    <p:sldId id="273" r:id="rId14"/>
    <p:sldId id="265" r:id="rId15"/>
    <p:sldId id="305" r:id="rId16"/>
    <p:sldId id="267" r:id="rId17"/>
    <p:sldId id="258" r:id="rId18"/>
    <p:sldId id="268" r:id="rId19"/>
    <p:sldId id="302" r:id="rId20"/>
    <p:sldId id="269" r:id="rId21"/>
    <p:sldId id="303" r:id="rId22"/>
    <p:sldId id="276" r:id="rId23"/>
    <p:sldId id="315" r:id="rId24"/>
    <p:sldId id="310" r:id="rId25"/>
    <p:sldId id="311" r:id="rId26"/>
    <p:sldId id="312" r:id="rId27"/>
    <p:sldId id="313" r:id="rId28"/>
    <p:sldId id="314" r:id="rId29"/>
    <p:sldId id="304"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B67"/>
    <a:srgbClr val="19303F"/>
    <a:srgbClr val="760000"/>
    <a:srgbClr val="540000"/>
    <a:srgbClr val="111F37"/>
    <a:srgbClr val="1C3158"/>
    <a:srgbClr val="BDE0E4"/>
    <a:srgbClr val="B8DDE3"/>
    <a:srgbClr val="6BB4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9" autoAdjust="0"/>
    <p:restoredTop sz="77764" autoAdjust="0"/>
  </p:normalViewPr>
  <p:slideViewPr>
    <p:cSldViewPr snapToGrid="0">
      <p:cViewPr varScale="1">
        <p:scale>
          <a:sx n="63" d="100"/>
          <a:sy n="63" d="100"/>
        </p:scale>
        <p:origin x="1402" y="38"/>
      </p:cViewPr>
      <p:guideLst/>
    </p:cSldViewPr>
  </p:slideViewPr>
  <p:notesTextViewPr>
    <p:cViewPr>
      <p:scale>
        <a:sx n="1" d="1"/>
        <a:sy n="1" d="1"/>
      </p:scale>
      <p:origin x="0" y="-37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B6456-55AB-47C8-A9E9-11D5225D4996}"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FA70E-B65F-4D33-82E3-CDF176FBB08B}" type="slidenum">
              <a:rPr lang="en-US" smtClean="0"/>
              <a:t>‹#›</a:t>
            </a:fld>
            <a:endParaRPr lang="en-US"/>
          </a:p>
        </p:txBody>
      </p:sp>
    </p:spTree>
    <p:extLst>
      <p:ext uri="{BB962C8B-B14F-4D97-AF65-F5344CB8AC3E}">
        <p14:creationId xmlns:p14="http://schemas.microsoft.com/office/powerpoint/2010/main" val="43859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Supreme_Court_of_the_United_States" TargetMode="External"/><Relationship Id="rId13" Type="http://schemas.openxmlformats.org/officeDocument/2006/relationships/hyperlink" Target="https://en.wikipedia.org/wiki/United_States_v._Wilson#cite_note-5" TargetMode="External"/><Relationship Id="rId3" Type="http://schemas.openxmlformats.org/officeDocument/2006/relationships/hyperlink" Target="https://en.wikipedia.org/wiki/US_Mail" TargetMode="External"/><Relationship Id="rId7" Type="http://schemas.openxmlformats.org/officeDocument/2006/relationships/hyperlink" Target="https://en.wikipedia.org/wiki/United_States_v._Wilson#cite_note-2" TargetMode="External"/><Relationship Id="rId12" Type="http://schemas.openxmlformats.org/officeDocument/2006/relationships/hyperlink" Target="https://en.wikipedia.org/wiki/United_States_v._Wilson#cite_note-4"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Andrew_Jackson" TargetMode="External"/><Relationship Id="rId11" Type="http://schemas.openxmlformats.org/officeDocument/2006/relationships/hyperlink" Target="https://en.wikipedia.org/wiki/Martin_Van_Buren" TargetMode="External"/><Relationship Id="rId5" Type="http://schemas.openxmlformats.org/officeDocument/2006/relationships/hyperlink" Target="https://en.wikipedia.org/wiki/United_States_v._Wilson#cite_note-RMBohm-1" TargetMode="External"/><Relationship Id="rId15" Type="http://schemas.openxmlformats.org/officeDocument/2006/relationships/hyperlink" Target="https://en.wikipedia.org/wiki/United_States_v._Wilson#cite_note-6" TargetMode="External"/><Relationship Id="rId10" Type="http://schemas.openxmlformats.org/officeDocument/2006/relationships/hyperlink" Target="https://en.wikipedia.org/wiki/National_Gazette_and_Literary_Register" TargetMode="External"/><Relationship Id="rId4" Type="http://schemas.openxmlformats.org/officeDocument/2006/relationships/hyperlink" Target="https://en.wikipedia.org/wiki/Capital_punishment_by_the_United_States_federal_government" TargetMode="External"/><Relationship Id="rId9" Type="http://schemas.openxmlformats.org/officeDocument/2006/relationships/hyperlink" Target="https://en.wikipedia.org/wiki/United_States_v._Wilson#cite_note-3" TargetMode="External"/><Relationship Id="rId14" Type="http://schemas.openxmlformats.org/officeDocument/2006/relationships/hyperlink" Target="https://en.wikipedia.org/wiki/Smithsonian_(magazine)"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Supreme_Court_of_the_United_States" TargetMode="External"/><Relationship Id="rId13" Type="http://schemas.openxmlformats.org/officeDocument/2006/relationships/hyperlink" Target="https://en.wikipedia.org/wiki/United_States_v._Wilson#cite_note-5" TargetMode="External"/><Relationship Id="rId3" Type="http://schemas.openxmlformats.org/officeDocument/2006/relationships/hyperlink" Target="https://en.wikipedia.org/wiki/US_Mail" TargetMode="External"/><Relationship Id="rId7" Type="http://schemas.openxmlformats.org/officeDocument/2006/relationships/hyperlink" Target="https://en.wikipedia.org/wiki/United_States_v._Wilson#cite_note-2" TargetMode="External"/><Relationship Id="rId12" Type="http://schemas.openxmlformats.org/officeDocument/2006/relationships/hyperlink" Target="https://en.wikipedia.org/wiki/United_States_v._Wilson#cite_note-4"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Andrew_Jackson" TargetMode="External"/><Relationship Id="rId11" Type="http://schemas.openxmlformats.org/officeDocument/2006/relationships/hyperlink" Target="https://en.wikipedia.org/wiki/Martin_Van_Buren" TargetMode="External"/><Relationship Id="rId5" Type="http://schemas.openxmlformats.org/officeDocument/2006/relationships/hyperlink" Target="https://en.wikipedia.org/wiki/United_States_v._Wilson#cite_note-RMBohm-1" TargetMode="External"/><Relationship Id="rId15" Type="http://schemas.openxmlformats.org/officeDocument/2006/relationships/hyperlink" Target="https://en.wikipedia.org/wiki/United_States_v._Wilson#cite_note-6" TargetMode="External"/><Relationship Id="rId10" Type="http://schemas.openxmlformats.org/officeDocument/2006/relationships/hyperlink" Target="https://en.wikipedia.org/wiki/National_Gazette_and_Literary_Register" TargetMode="External"/><Relationship Id="rId4" Type="http://schemas.openxmlformats.org/officeDocument/2006/relationships/hyperlink" Target="https://en.wikipedia.org/wiki/Capital_punishment_by_the_United_States_federal_government" TargetMode="External"/><Relationship Id="rId9" Type="http://schemas.openxmlformats.org/officeDocument/2006/relationships/hyperlink" Target="https://en.wikipedia.org/wiki/United_States_v._Wilson#cite_note-3" TargetMode="External"/><Relationship Id="rId14" Type="http://schemas.openxmlformats.org/officeDocument/2006/relationships/hyperlink" Target="https://en.wikipedia.org/wiki/Smithsonian_(magazi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4.wallpaperflare.com/wallpaper/814/1014/370/drown-sea-hands-water-wallpaper-preview.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https://c4.wallpaperflare.com/wallpaper/618/687/</a:t>
            </a:r>
          </a:p>
          <a:p>
            <a:r>
              <a:rPr lang="en-US" dirty="0"/>
              <a:t>Statue of rescue http://www.flickr.com/photos/johngonefishing/34715049660 or live.staticflickr.com/4285/34715049660_5edfe2fe9d_b.jpg</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a:t>
            </a:fld>
            <a:endParaRPr lang="en-US"/>
          </a:p>
        </p:txBody>
      </p:sp>
    </p:spTree>
    <p:extLst>
      <p:ext uri="{BB962C8B-B14F-4D97-AF65-F5344CB8AC3E}">
        <p14:creationId xmlns:p14="http://schemas.microsoft.com/office/powerpoint/2010/main" val="2539851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.pexels.com/photo/selective-focus-photography-of-gift-boxes-17796/</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r>
              <a:rPr lang="en-US" dirty="0"/>
              <a:t>3</a:t>
            </a:r>
            <a:r>
              <a:rPr lang="en-US" baseline="30000" dirty="0"/>
              <a:t>rd</a:t>
            </a:r>
            <a:r>
              <a:rPr lang="en-US" dirty="0"/>
              <a:t>  God Himself testified to it by giving the apostles power to perform miracles , </a:t>
            </a:r>
          </a:p>
          <a:p>
            <a:endParaRPr lang="en-US" dirty="0"/>
          </a:p>
          <a:p>
            <a:r>
              <a:rPr lang="en-US" dirty="0"/>
              <a:t>And the Spirit gave the revelatory gifts of  Apostleship, Prophets, etc.  </a:t>
            </a:r>
          </a:p>
          <a:p>
            <a:endParaRPr lang="en-US" dirty="0"/>
          </a:p>
          <a:p>
            <a:r>
              <a:rPr lang="en-US" dirty="0"/>
              <a:t>Signs = special revelation.  God is saying something through the miracle.  </a:t>
            </a:r>
          </a:p>
          <a:p>
            <a:r>
              <a:rPr lang="en-US" dirty="0"/>
              <a:t>Wonder = inspires awe of faith to believe</a:t>
            </a:r>
          </a:p>
          <a:p>
            <a:r>
              <a:rPr lang="en-US" dirty="0"/>
              <a:t>Miracles = power </a:t>
            </a:r>
            <a:r>
              <a:rPr lang="en-US" dirty="0" err="1"/>
              <a:t>dunamis</a:t>
            </a:r>
            <a:endParaRPr lang="en-US" dirty="0"/>
          </a:p>
          <a:p>
            <a:endParaRPr lang="en-US" dirty="0"/>
          </a:p>
          <a:p>
            <a:r>
              <a:rPr lang="en-US" dirty="0"/>
              <a:t>Different views on the gifts—but clearly here the are for the purpose of God Testifying and therefore revelation. </a:t>
            </a:r>
          </a:p>
          <a:p>
            <a:r>
              <a:rPr lang="en-US" dirty="0"/>
              <a:t>As such I believe they have all ceased.  All.  All were revelatory in design.  </a:t>
            </a:r>
          </a:p>
          <a:p>
            <a:endParaRPr lang="en-US" dirty="0"/>
          </a:p>
          <a:p>
            <a:r>
              <a:rPr lang="en-US" dirty="0"/>
              <a:t>What we have today is the revealed Word of God. </a:t>
            </a:r>
          </a:p>
        </p:txBody>
      </p:sp>
      <p:sp>
        <p:nvSpPr>
          <p:cNvPr id="4" name="Slide Number Placeholder 3"/>
          <p:cNvSpPr>
            <a:spLocks noGrp="1"/>
          </p:cNvSpPr>
          <p:nvPr>
            <p:ph type="sldNum" sz="quarter" idx="5"/>
          </p:nvPr>
        </p:nvSpPr>
        <p:spPr/>
        <p:txBody>
          <a:bodyPr/>
          <a:lstStyle/>
          <a:p>
            <a:fld id="{3E0FA70E-B65F-4D33-82E3-CDF176FBB08B}" type="slidenum">
              <a:rPr lang="en-US" smtClean="0"/>
              <a:t>13</a:t>
            </a:fld>
            <a:endParaRPr lang="en-US"/>
          </a:p>
        </p:txBody>
      </p:sp>
    </p:spTree>
    <p:extLst>
      <p:ext uri="{BB962C8B-B14F-4D97-AF65-F5344CB8AC3E}">
        <p14:creationId xmlns:p14="http://schemas.microsoft.com/office/powerpoint/2010/main" val="20608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Attention: </a:t>
            </a:r>
          </a:p>
          <a:p>
            <a:endParaRPr lang="en-US" dirty="0"/>
          </a:p>
          <a:p>
            <a:pPr marL="171450" indent="-171450">
              <a:buFont typeface="Arial" panose="020B0604020202020204" pitchFamily="34" charset="0"/>
              <a:buChar char="•"/>
            </a:pPr>
            <a:r>
              <a:rPr lang="en-US" dirty="0"/>
              <a:t>More Attention</a:t>
            </a:r>
          </a:p>
          <a:p>
            <a:pPr marL="171450" indent="-171450">
              <a:buFont typeface="Arial" panose="020B0604020202020204" pitchFamily="34" charset="0"/>
              <a:buChar char="•"/>
            </a:pPr>
            <a:r>
              <a:rPr lang="en-US" dirty="0"/>
              <a:t>More Careful Attention … To What you, the reader have heard!!!!</a:t>
            </a:r>
          </a:p>
          <a:p>
            <a:endParaRPr lang="en-US" dirty="0"/>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16</a:t>
            </a:fld>
            <a:endParaRPr lang="en-US"/>
          </a:p>
        </p:txBody>
      </p:sp>
    </p:spTree>
    <p:extLst>
      <p:ext uri="{BB962C8B-B14F-4D97-AF65-F5344CB8AC3E}">
        <p14:creationId xmlns:p14="http://schemas.microsoft.com/office/powerpoint/2010/main" val="235629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pexels.com/photo/white-row-boat-on-body-of-water-127160/</a:t>
            </a:r>
          </a:p>
          <a:p>
            <a:endParaRPr lang="en-US"/>
          </a:p>
          <a:p>
            <a:r>
              <a:rPr lang="en-US"/>
              <a:t>Pay </a:t>
            </a:r>
            <a:r>
              <a:rPr lang="en-US" dirty="0"/>
              <a:t>Attention: </a:t>
            </a:r>
          </a:p>
          <a:p>
            <a:endParaRPr lang="en-US" dirty="0"/>
          </a:p>
          <a:p>
            <a:r>
              <a:rPr lang="en-US" dirty="0"/>
              <a:t>To NOT DRIFTING from what you have heard</a:t>
            </a:r>
          </a:p>
          <a:p>
            <a:endParaRPr lang="en-US" dirty="0"/>
          </a:p>
          <a:p>
            <a:r>
              <a:rPr lang="en-US" dirty="0"/>
              <a:t>Stay true to the Faith and to the Word</a:t>
            </a:r>
          </a:p>
          <a:p>
            <a:endParaRPr lang="en-US" dirty="0"/>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17</a:t>
            </a:fld>
            <a:endParaRPr lang="en-US"/>
          </a:p>
        </p:txBody>
      </p:sp>
    </p:spTree>
    <p:extLst>
      <p:ext uri="{BB962C8B-B14F-4D97-AF65-F5344CB8AC3E}">
        <p14:creationId xmlns:p14="http://schemas.microsoft.com/office/powerpoint/2010/main" val="425730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/commons/thumb/1/15/Cemetery_Angel_002_HDR.jpg/1024px-Cemetery_Angel_002_HDR.jpg</a:t>
            </a:r>
          </a:p>
          <a:p>
            <a:endParaRPr lang="en-US" dirty="0"/>
          </a:p>
          <a:p>
            <a:r>
              <a:rPr lang="en-US" dirty="0"/>
              <a:t>Take it seriously … </a:t>
            </a:r>
          </a:p>
          <a:p>
            <a:pPr marL="171450" indent="-171450">
              <a:buFont typeface="Arial" panose="020B0604020202020204" pitchFamily="34" charset="0"/>
              <a:buChar char="•"/>
            </a:pPr>
            <a:r>
              <a:rPr lang="en-US" dirty="0"/>
              <a:t>If the message spoken by angels was binging </a:t>
            </a:r>
          </a:p>
          <a:p>
            <a:pPr marL="171450" indent="-171450">
              <a:buFont typeface="Arial" panose="020B0604020202020204" pitchFamily="34" charset="0"/>
              <a:buChar char="•"/>
            </a:pPr>
            <a:r>
              <a:rPr lang="en-US" dirty="0"/>
              <a:t>So much more the message spoken by Jesus, the Apostles, and the Spirit of </a:t>
            </a:r>
            <a:r>
              <a:rPr lang="en-US" dirty="0" err="1"/>
              <a:t>Revelatioin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18</a:t>
            </a:fld>
            <a:endParaRPr lang="en-US"/>
          </a:p>
        </p:txBody>
      </p:sp>
    </p:spTree>
    <p:extLst>
      <p:ext uri="{BB962C8B-B14F-4D97-AF65-F5344CB8AC3E}">
        <p14:creationId xmlns:p14="http://schemas.microsoft.com/office/powerpoint/2010/main" val="82299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upload.wikimedia.org/</a:t>
            </a:r>
            <a:r>
              <a:rPr lang="en-US" dirty="0" err="1"/>
              <a:t>wikipedia</a:t>
            </a:r>
            <a:r>
              <a:rPr lang="en-US" dirty="0"/>
              <a:t>/commons/0/0b/Garzi_%28attr%29_Stoning_of_Saint_Stephen.jpg</a:t>
            </a:r>
          </a:p>
          <a:p>
            <a:endParaRPr lang="en-US" dirty="0"/>
          </a:p>
          <a:p>
            <a:r>
              <a:rPr lang="en-US" dirty="0"/>
              <a:t>Take it seriously … </a:t>
            </a:r>
          </a:p>
          <a:p>
            <a:pPr marL="171450" indent="-171450">
              <a:buFont typeface="Arial" panose="020B0604020202020204" pitchFamily="34" charset="0"/>
              <a:buChar char="•"/>
            </a:pPr>
            <a:r>
              <a:rPr lang="en-US" dirty="0"/>
              <a:t>If the message spoken by angels was binging </a:t>
            </a:r>
          </a:p>
          <a:p>
            <a:pPr marL="171450" indent="-171450">
              <a:buFont typeface="Arial" panose="020B0604020202020204" pitchFamily="34" charset="0"/>
              <a:buChar char="•"/>
            </a:pPr>
            <a:r>
              <a:rPr lang="en-US" dirty="0"/>
              <a:t>So much more the message spoken by Jesus, the Apostles, and the Spirit of </a:t>
            </a:r>
            <a:r>
              <a:rPr lang="en-US" dirty="0" err="1"/>
              <a:t>Revelatioin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19</a:t>
            </a:fld>
            <a:endParaRPr lang="en-US"/>
          </a:p>
        </p:txBody>
      </p:sp>
    </p:spTree>
    <p:extLst>
      <p:ext uri="{BB962C8B-B14F-4D97-AF65-F5344CB8AC3E}">
        <p14:creationId xmlns:p14="http://schemas.microsoft.com/office/powerpoint/2010/main" val="26708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Flames www.pexels.com/photo/flames-during-night-time-4275990/</a:t>
            </a:r>
            <a:endParaRPr lang="en-US" dirty="0"/>
          </a:p>
          <a:p>
            <a:r>
              <a:rPr lang="en-US" dirty="0"/>
              <a:t>Don’t Ignore it</a:t>
            </a:r>
          </a:p>
          <a:p>
            <a:endParaRPr lang="en-US" dirty="0"/>
          </a:p>
          <a:p>
            <a:r>
              <a:rPr lang="en-US" dirty="0"/>
              <a:t>Story of son in prison, mother to Governor for pardon, Governor to the prison to see the son.  </a:t>
            </a:r>
          </a:p>
          <a:p>
            <a:endParaRPr lang="en-US" dirty="0"/>
          </a:p>
          <a:p>
            <a:r>
              <a:rPr lang="en-US" dirty="0"/>
              <a:t>If I had only known.  </a:t>
            </a:r>
          </a:p>
          <a:p>
            <a:endParaRPr lang="en-US" dirty="0"/>
          </a:p>
          <a:p>
            <a:r>
              <a:rPr lang="en-US" dirty="0"/>
              <a:t>Or</a:t>
            </a:r>
          </a:p>
          <a:p>
            <a:endParaRPr lang="en-US" dirty="0"/>
          </a:p>
          <a:p>
            <a:pPr algn="l"/>
            <a:r>
              <a:rPr lang="en-US" b="1" i="1" dirty="0">
                <a:solidFill>
                  <a:srgbClr val="202122"/>
                </a:solidFill>
                <a:effectLst/>
                <a:latin typeface="Arial" panose="020B0604020202020204" pitchFamily="34" charset="0"/>
              </a:rPr>
              <a:t>United States v. Wilson</a:t>
            </a:r>
            <a:r>
              <a:rPr lang="en-US" b="0" i="0" dirty="0">
                <a:solidFill>
                  <a:srgbClr val="202122"/>
                </a:solidFill>
                <a:effectLst/>
                <a:latin typeface="Arial" panose="020B0604020202020204" pitchFamily="34" charset="0"/>
              </a:rPr>
              <a:t>, 32 U.S. (7 Pet.) 150 (1833), was a case in the United States in which the defendant, George Wilson, was convicted of robbing the </a:t>
            </a:r>
            <a:r>
              <a:rPr lang="en-US" b="0" i="0" u="none" strike="noStrike" dirty="0">
                <a:solidFill>
                  <a:srgbClr val="0645AD"/>
                </a:solidFill>
                <a:effectLst/>
                <a:latin typeface="Arial" panose="020B0604020202020204" pitchFamily="34" charset="0"/>
                <a:hlinkClick r:id="rId3" tooltip="US Mail"/>
              </a:rPr>
              <a:t>US Mail</a:t>
            </a:r>
            <a:r>
              <a:rPr lang="en-US" b="0" i="0" dirty="0">
                <a:solidFill>
                  <a:srgbClr val="202122"/>
                </a:solidFill>
                <a:effectLst/>
                <a:latin typeface="Arial" panose="020B0604020202020204" pitchFamily="34" charset="0"/>
              </a:rPr>
              <a:t>, and putting the life of the carrier in danger, in Pennsylvania and </a:t>
            </a:r>
            <a:r>
              <a:rPr lang="en-US" b="0" i="0" u="none" strike="noStrike" dirty="0">
                <a:solidFill>
                  <a:srgbClr val="0645AD"/>
                </a:solidFill>
                <a:effectLst/>
                <a:latin typeface="Arial" panose="020B0604020202020204" pitchFamily="34" charset="0"/>
                <a:hlinkClick r:id="rId4" tooltip="Capital punishment by the United States federal government"/>
              </a:rPr>
              <a:t>sentenced to death</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Due to his friends' influence, Wilson was pardoned by </a:t>
            </a:r>
            <a:r>
              <a:rPr lang="en-US" b="0" i="0" u="none" strike="noStrike" dirty="0">
                <a:solidFill>
                  <a:srgbClr val="0645AD"/>
                </a:solidFill>
                <a:effectLst/>
                <a:latin typeface="Arial" panose="020B0604020202020204" pitchFamily="34" charset="0"/>
                <a:hlinkClick r:id="rId6" tooltip="Andrew Jackson"/>
              </a:rPr>
              <a:t>Andrew Jackson</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pardon included the following condition:</a:t>
            </a:r>
            <a:r>
              <a:rPr lang="en-US" b="0" i="0" u="none" strike="noStrike" baseline="30000" dirty="0">
                <a:solidFill>
                  <a:srgbClr val="0645AD"/>
                </a:solidFill>
                <a:effectLst/>
                <a:latin typeface="Arial" panose="020B0604020202020204" pitchFamily="34" charset="0"/>
                <a:hlinkClick r:id="rId7"/>
              </a:rPr>
              <a:t>[2]</a:t>
            </a:r>
            <a:endParaRPr lang="en-US" b="0" i="0" dirty="0">
              <a:solidFill>
                <a:srgbClr val="202122"/>
              </a:solidFill>
              <a:effectLst/>
              <a:latin typeface="Arial" panose="020B0604020202020204" pitchFamily="34" charset="0"/>
            </a:endParaRPr>
          </a:p>
          <a:p>
            <a:r>
              <a:rPr lang="en-US" dirty="0">
                <a:effectLst/>
              </a:rPr>
              <a:t>...with this express stipulation, that this pardon shall not extend to any judgment which may be had or obtained against him, in any other case or cases now pending before said court for other offences wherewith he may stand charged.</a:t>
            </a:r>
          </a:p>
          <a:p>
            <a:pPr algn="l"/>
            <a:r>
              <a:rPr lang="en-US" b="0" i="0" dirty="0">
                <a:solidFill>
                  <a:srgbClr val="202122"/>
                </a:solidFill>
                <a:effectLst/>
                <a:latin typeface="Arial" panose="020B0604020202020204" pitchFamily="34" charset="0"/>
              </a:rPr>
              <a:t>Wilson, however, refused the pardon. The </a:t>
            </a:r>
            <a:r>
              <a:rPr lang="en-US" b="0" i="0" u="none" strike="noStrike" dirty="0">
                <a:solidFill>
                  <a:srgbClr val="0645AD"/>
                </a:solidFill>
                <a:effectLst/>
                <a:latin typeface="Arial" panose="020B0604020202020204" pitchFamily="34" charset="0"/>
                <a:hlinkClick r:id="rId8" tooltip="Supreme Court of the United States"/>
              </a:rPr>
              <a:t>Supreme Court</a:t>
            </a:r>
            <a:r>
              <a:rPr lang="en-US" b="0" i="0" dirty="0">
                <a:solidFill>
                  <a:srgbClr val="202122"/>
                </a:solidFill>
                <a:effectLst/>
                <a:latin typeface="Arial" panose="020B0604020202020204" pitchFamily="34" charset="0"/>
              </a:rPr>
              <a:t> was thus asked to rule on the case.</a:t>
            </a:r>
            <a:r>
              <a:rPr lang="en-US" b="0" i="0" u="none" strike="noStrike" baseline="30000" dirty="0">
                <a:solidFill>
                  <a:srgbClr val="0645AD"/>
                </a:solidFill>
                <a:effectLst/>
                <a:latin typeface="Arial" panose="020B0604020202020204" pitchFamily="34" charset="0"/>
                <a:hlinkClick r:id="rId5"/>
              </a:rPr>
              <a:t>[1]</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decision was that if the prisoner does not accept the pardon, it is not in effect: "A pardon is a deed, to the validity of which delivery is essential, and delivery is not complete without acceptance. It may then be rejected by the person to whom it is tendered; and if it is rejected, we have discovered no power in this court to force it upon him."</a:t>
            </a:r>
            <a:r>
              <a:rPr lang="en-US" b="0" i="0" u="none" strike="noStrike" baseline="30000" dirty="0">
                <a:solidFill>
                  <a:srgbClr val="0645AD"/>
                </a:solidFill>
                <a:effectLst/>
                <a:latin typeface="Arial" panose="020B0604020202020204" pitchFamily="34" charset="0"/>
                <a:hlinkClick r:id="rId9"/>
              </a:rPr>
              <a:t>[3]</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While Wilson refused the pardon, he avoided being hanged unlike his accomplice who was. A report in </a:t>
            </a:r>
            <a:r>
              <a:rPr lang="en-US" b="0" i="1" u="none" strike="noStrike" dirty="0">
                <a:solidFill>
                  <a:srgbClr val="0645AD"/>
                </a:solidFill>
                <a:effectLst/>
                <a:latin typeface="Arial" panose="020B0604020202020204" pitchFamily="34" charset="0"/>
                <a:hlinkClick r:id="rId10" tooltip="National Gazette and Literary Register"/>
              </a:rPr>
              <a:t>The National Gazette</a:t>
            </a:r>
            <a:r>
              <a:rPr lang="en-US" b="0" i="0" dirty="0">
                <a:solidFill>
                  <a:srgbClr val="202122"/>
                </a:solidFill>
                <a:effectLst/>
                <a:latin typeface="Arial" panose="020B0604020202020204" pitchFamily="34" charset="0"/>
              </a:rPr>
              <a:t> of Philadelphia dated January 14, 1841 suggests that he was in prison for ten years until released. He received another pardon from President </a:t>
            </a:r>
            <a:r>
              <a:rPr lang="en-US" b="0" i="0" u="none" strike="noStrike" dirty="0">
                <a:solidFill>
                  <a:srgbClr val="0645AD"/>
                </a:solidFill>
                <a:effectLst/>
                <a:latin typeface="Arial" panose="020B0604020202020204" pitchFamily="34" charset="0"/>
                <a:hlinkClick r:id="rId11" tooltip="Martin Van Buren"/>
              </a:rPr>
              <a:t>Martin Van Buren</a:t>
            </a:r>
            <a:r>
              <a:rPr lang="en-US" b="0" i="0" dirty="0">
                <a:solidFill>
                  <a:srgbClr val="202122"/>
                </a:solidFill>
                <a:effectLst/>
                <a:latin typeface="Arial" panose="020B0604020202020204" pitchFamily="34" charset="0"/>
              </a:rPr>
              <a:t>, which he accepted.</a:t>
            </a:r>
            <a:r>
              <a:rPr lang="en-US" b="0" i="0" u="none" strike="noStrike" baseline="30000" dirty="0">
                <a:solidFill>
                  <a:srgbClr val="0645AD"/>
                </a:solidFill>
                <a:effectLst/>
                <a:latin typeface="Arial" panose="020B0604020202020204" pitchFamily="34" charset="0"/>
                <a:hlinkClick r:id="rId12"/>
              </a:rPr>
              <a:t>[4]</a:t>
            </a:r>
            <a:r>
              <a:rPr lang="en-US" b="0" i="0" u="none" strike="noStrike" baseline="30000" dirty="0">
                <a:solidFill>
                  <a:srgbClr val="0645AD"/>
                </a:solidFill>
                <a:effectLst/>
                <a:latin typeface="Arial" panose="020B0604020202020204" pitchFamily="34" charset="0"/>
                <a:hlinkClick r:id="rId13"/>
              </a:rPr>
              <a:t>[5]</a:t>
            </a:r>
            <a:r>
              <a:rPr lang="en-US" b="0" i="0" dirty="0">
                <a:solidFill>
                  <a:srgbClr val="202122"/>
                </a:solidFill>
                <a:effectLst/>
                <a:latin typeface="Arial" panose="020B0604020202020204" pitchFamily="34" charset="0"/>
              </a:rPr>
              <a:t> The </a:t>
            </a:r>
            <a:r>
              <a:rPr lang="en-US" b="0" i="1" u="none" strike="noStrike" dirty="0">
                <a:solidFill>
                  <a:srgbClr val="0645AD"/>
                </a:solidFill>
                <a:effectLst/>
                <a:latin typeface="Arial" panose="020B0604020202020204" pitchFamily="34" charset="0"/>
                <a:hlinkClick r:id="rId14" tooltip="Smithsonian (magazine)"/>
              </a:rPr>
              <a:t>Smithsonian</a:t>
            </a:r>
            <a:r>
              <a:rPr lang="en-US" b="0" i="0" u="none" strike="noStrike" dirty="0">
                <a:solidFill>
                  <a:srgbClr val="0645AD"/>
                </a:solidFill>
                <a:effectLst/>
                <a:latin typeface="Arial" panose="020B0604020202020204" pitchFamily="34" charset="0"/>
                <a:hlinkClick r:id="rId14" tooltip="Smithsonian (magazine)"/>
              </a:rPr>
              <a:t> magazine</a:t>
            </a:r>
            <a:r>
              <a:rPr lang="en-US" b="0" i="0" dirty="0">
                <a:solidFill>
                  <a:srgbClr val="202122"/>
                </a:solidFill>
                <a:effectLst/>
                <a:latin typeface="Arial" panose="020B0604020202020204" pitchFamily="34" charset="0"/>
              </a:rPr>
              <a:t> has written that Wilson was hanged as a result of refusing the pardon.</a:t>
            </a:r>
            <a:r>
              <a:rPr lang="en-US" b="0" i="0" u="none" strike="noStrike" baseline="30000" dirty="0">
                <a:solidFill>
                  <a:srgbClr val="0645AD"/>
                </a:solidFill>
                <a:effectLst/>
                <a:latin typeface="Arial" panose="020B0604020202020204" pitchFamily="34" charset="0"/>
                <a:hlinkClick r:id="rId15"/>
              </a:rPr>
              <a:t>[6]</a:t>
            </a:r>
            <a:endParaRPr lang="en-US" b="0" i="0" dirty="0">
              <a:solidFill>
                <a:srgbClr val="202122"/>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20</a:t>
            </a:fld>
            <a:endParaRPr lang="en-US"/>
          </a:p>
        </p:txBody>
      </p:sp>
    </p:spTree>
    <p:extLst>
      <p:ext uri="{BB962C8B-B14F-4D97-AF65-F5344CB8AC3E}">
        <p14:creationId xmlns:p14="http://schemas.microsoft.com/office/powerpoint/2010/main" val="307276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freestock.com/free-photos/woman-portrait-covering-ears-isolated-white-40727455</a:t>
            </a:r>
          </a:p>
          <a:p>
            <a:endParaRPr lang="en-US" dirty="0"/>
          </a:p>
          <a:p>
            <a:r>
              <a:rPr lang="en-US" dirty="0"/>
              <a:t>Don’t Ignore it</a:t>
            </a:r>
          </a:p>
          <a:p>
            <a:endParaRPr lang="en-US" dirty="0"/>
          </a:p>
          <a:p>
            <a:r>
              <a:rPr lang="en-US" dirty="0"/>
              <a:t>Story of son in prison, mother to Governor for pardon, Governor to the prison to see the son.  </a:t>
            </a:r>
          </a:p>
          <a:p>
            <a:endParaRPr lang="en-US" dirty="0"/>
          </a:p>
          <a:p>
            <a:r>
              <a:rPr lang="en-US" dirty="0"/>
              <a:t>If I had only known.  </a:t>
            </a:r>
          </a:p>
          <a:p>
            <a:endParaRPr lang="en-US" dirty="0"/>
          </a:p>
          <a:p>
            <a:r>
              <a:rPr lang="en-US" dirty="0"/>
              <a:t>Or</a:t>
            </a:r>
          </a:p>
          <a:p>
            <a:endParaRPr lang="en-US" dirty="0"/>
          </a:p>
          <a:p>
            <a:pPr algn="l"/>
            <a:r>
              <a:rPr lang="en-US" b="1" i="1" dirty="0">
                <a:solidFill>
                  <a:srgbClr val="202122"/>
                </a:solidFill>
                <a:effectLst/>
                <a:latin typeface="Arial" panose="020B0604020202020204" pitchFamily="34" charset="0"/>
              </a:rPr>
              <a:t>United States v. Wilson</a:t>
            </a:r>
            <a:r>
              <a:rPr lang="en-US" b="0" i="0" dirty="0">
                <a:solidFill>
                  <a:srgbClr val="202122"/>
                </a:solidFill>
                <a:effectLst/>
                <a:latin typeface="Arial" panose="020B0604020202020204" pitchFamily="34" charset="0"/>
              </a:rPr>
              <a:t>, 32 U.S. (7 Pet.) 150 (1833), was a case in the United States in which the defendant, George Wilson, was convicted of robbing the </a:t>
            </a:r>
            <a:r>
              <a:rPr lang="en-US" b="0" i="0" u="none" strike="noStrike" dirty="0">
                <a:solidFill>
                  <a:srgbClr val="0645AD"/>
                </a:solidFill>
                <a:effectLst/>
                <a:latin typeface="Arial" panose="020B0604020202020204" pitchFamily="34" charset="0"/>
                <a:hlinkClick r:id="rId3" tooltip="US Mail"/>
              </a:rPr>
              <a:t>US Mail</a:t>
            </a:r>
            <a:r>
              <a:rPr lang="en-US" b="0" i="0" dirty="0">
                <a:solidFill>
                  <a:srgbClr val="202122"/>
                </a:solidFill>
                <a:effectLst/>
                <a:latin typeface="Arial" panose="020B0604020202020204" pitchFamily="34" charset="0"/>
              </a:rPr>
              <a:t>, and putting the life of the carrier in danger, in Pennsylvania and </a:t>
            </a:r>
            <a:r>
              <a:rPr lang="en-US" b="0" i="0" u="none" strike="noStrike" dirty="0">
                <a:solidFill>
                  <a:srgbClr val="0645AD"/>
                </a:solidFill>
                <a:effectLst/>
                <a:latin typeface="Arial" panose="020B0604020202020204" pitchFamily="34" charset="0"/>
                <a:hlinkClick r:id="rId4" tooltip="Capital punishment by the United States federal government"/>
              </a:rPr>
              <a:t>sentenced to death</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Due to his friends' influence, Wilson was pardoned by </a:t>
            </a:r>
            <a:r>
              <a:rPr lang="en-US" b="0" i="0" u="none" strike="noStrike" dirty="0">
                <a:solidFill>
                  <a:srgbClr val="0645AD"/>
                </a:solidFill>
                <a:effectLst/>
                <a:latin typeface="Arial" panose="020B0604020202020204" pitchFamily="34" charset="0"/>
                <a:hlinkClick r:id="rId6" tooltip="Andrew Jackson"/>
              </a:rPr>
              <a:t>Andrew Jackson</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The pardon included the following condition:</a:t>
            </a:r>
            <a:r>
              <a:rPr lang="en-US" b="0" i="0" u="none" strike="noStrike" baseline="30000" dirty="0">
                <a:solidFill>
                  <a:srgbClr val="0645AD"/>
                </a:solidFill>
                <a:effectLst/>
                <a:latin typeface="Arial" panose="020B0604020202020204" pitchFamily="34" charset="0"/>
                <a:hlinkClick r:id="rId7"/>
              </a:rPr>
              <a:t>[2]</a:t>
            </a:r>
            <a:endParaRPr lang="en-US" b="0" i="0" dirty="0">
              <a:solidFill>
                <a:srgbClr val="202122"/>
              </a:solidFill>
              <a:effectLst/>
              <a:latin typeface="Arial" panose="020B0604020202020204" pitchFamily="34" charset="0"/>
            </a:endParaRPr>
          </a:p>
          <a:p>
            <a:r>
              <a:rPr lang="en-US" dirty="0">
                <a:effectLst/>
              </a:rPr>
              <a:t>...with this express stipulation, that this pardon shall not extend to any judgment which may be had or obtained against him, in any other case or cases now pending before said court for other offences wherewith he may stand charged.</a:t>
            </a:r>
          </a:p>
          <a:p>
            <a:pPr algn="l"/>
            <a:r>
              <a:rPr lang="en-US" b="0" i="0" dirty="0">
                <a:solidFill>
                  <a:srgbClr val="202122"/>
                </a:solidFill>
                <a:effectLst/>
                <a:latin typeface="Arial" panose="020B0604020202020204" pitchFamily="34" charset="0"/>
              </a:rPr>
              <a:t>Wilson, however, refused the pardon. The </a:t>
            </a:r>
            <a:r>
              <a:rPr lang="en-US" b="0" i="0" u="none" strike="noStrike" dirty="0">
                <a:solidFill>
                  <a:srgbClr val="0645AD"/>
                </a:solidFill>
                <a:effectLst/>
                <a:latin typeface="Arial" panose="020B0604020202020204" pitchFamily="34" charset="0"/>
                <a:hlinkClick r:id="rId8" tooltip="Supreme Court of the United States"/>
              </a:rPr>
              <a:t>Supreme Court</a:t>
            </a:r>
            <a:r>
              <a:rPr lang="en-US" b="0" i="0" dirty="0">
                <a:solidFill>
                  <a:srgbClr val="202122"/>
                </a:solidFill>
                <a:effectLst/>
                <a:latin typeface="Arial" panose="020B0604020202020204" pitchFamily="34" charset="0"/>
              </a:rPr>
              <a:t> was thus asked to rule on the case.</a:t>
            </a:r>
            <a:r>
              <a:rPr lang="en-US" b="0" i="0" u="none" strike="noStrike" baseline="30000" dirty="0">
                <a:solidFill>
                  <a:srgbClr val="0645AD"/>
                </a:solidFill>
                <a:effectLst/>
                <a:latin typeface="Arial" panose="020B0604020202020204" pitchFamily="34" charset="0"/>
                <a:hlinkClick r:id="rId5"/>
              </a:rPr>
              <a:t>[1]</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The decision was that if the prisoner does not accept the pardon, it is not in effect: "A pardon is a deed, to the validity of which delivery is essential, and delivery is not complete without acceptance. It may then be rejected by the person to whom it is tendered; and if it is rejected, we have discovered no power in this court to force it upon him."</a:t>
            </a:r>
            <a:r>
              <a:rPr lang="en-US" b="0" i="0" u="none" strike="noStrike" baseline="30000" dirty="0">
                <a:solidFill>
                  <a:srgbClr val="0645AD"/>
                </a:solidFill>
                <a:effectLst/>
                <a:latin typeface="Arial" panose="020B0604020202020204" pitchFamily="34" charset="0"/>
                <a:hlinkClick r:id="rId9"/>
              </a:rPr>
              <a:t>[3]</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While Wilson refused the pardon, he avoided being hanged unlike his accomplice who was. A report in </a:t>
            </a:r>
            <a:r>
              <a:rPr lang="en-US" b="0" i="1" u="none" strike="noStrike" dirty="0">
                <a:solidFill>
                  <a:srgbClr val="0645AD"/>
                </a:solidFill>
                <a:effectLst/>
                <a:latin typeface="Arial" panose="020B0604020202020204" pitchFamily="34" charset="0"/>
                <a:hlinkClick r:id="rId10" tooltip="National Gazette and Literary Register"/>
              </a:rPr>
              <a:t>The National Gazette</a:t>
            </a:r>
            <a:r>
              <a:rPr lang="en-US" b="0" i="0" dirty="0">
                <a:solidFill>
                  <a:srgbClr val="202122"/>
                </a:solidFill>
                <a:effectLst/>
                <a:latin typeface="Arial" panose="020B0604020202020204" pitchFamily="34" charset="0"/>
              </a:rPr>
              <a:t> of Philadelphia dated January 14, 1841 suggests that he was in prison for ten years until released. He received another pardon from President </a:t>
            </a:r>
            <a:r>
              <a:rPr lang="en-US" b="0" i="0" u="none" strike="noStrike" dirty="0">
                <a:solidFill>
                  <a:srgbClr val="0645AD"/>
                </a:solidFill>
                <a:effectLst/>
                <a:latin typeface="Arial" panose="020B0604020202020204" pitchFamily="34" charset="0"/>
                <a:hlinkClick r:id="rId11" tooltip="Martin Van Buren"/>
              </a:rPr>
              <a:t>Martin Van Buren</a:t>
            </a:r>
            <a:r>
              <a:rPr lang="en-US" b="0" i="0" dirty="0">
                <a:solidFill>
                  <a:srgbClr val="202122"/>
                </a:solidFill>
                <a:effectLst/>
                <a:latin typeface="Arial" panose="020B0604020202020204" pitchFamily="34" charset="0"/>
              </a:rPr>
              <a:t>, which he accepted.</a:t>
            </a:r>
            <a:r>
              <a:rPr lang="en-US" b="0" i="0" u="none" strike="noStrike" baseline="30000" dirty="0">
                <a:solidFill>
                  <a:srgbClr val="0645AD"/>
                </a:solidFill>
                <a:effectLst/>
                <a:latin typeface="Arial" panose="020B0604020202020204" pitchFamily="34" charset="0"/>
                <a:hlinkClick r:id="rId12"/>
              </a:rPr>
              <a:t>[4]</a:t>
            </a:r>
            <a:r>
              <a:rPr lang="en-US" b="0" i="0" u="none" strike="noStrike" baseline="30000" dirty="0">
                <a:solidFill>
                  <a:srgbClr val="0645AD"/>
                </a:solidFill>
                <a:effectLst/>
                <a:latin typeface="Arial" panose="020B0604020202020204" pitchFamily="34" charset="0"/>
                <a:hlinkClick r:id="rId13"/>
              </a:rPr>
              <a:t>[5]</a:t>
            </a:r>
            <a:r>
              <a:rPr lang="en-US" b="0" i="0" dirty="0">
                <a:solidFill>
                  <a:srgbClr val="202122"/>
                </a:solidFill>
                <a:effectLst/>
                <a:latin typeface="Arial" panose="020B0604020202020204" pitchFamily="34" charset="0"/>
              </a:rPr>
              <a:t> The </a:t>
            </a:r>
            <a:r>
              <a:rPr lang="en-US" b="0" i="1" u="none" strike="noStrike" dirty="0">
                <a:solidFill>
                  <a:srgbClr val="0645AD"/>
                </a:solidFill>
                <a:effectLst/>
                <a:latin typeface="Arial" panose="020B0604020202020204" pitchFamily="34" charset="0"/>
                <a:hlinkClick r:id="rId14" tooltip="Smithsonian (magazine)"/>
              </a:rPr>
              <a:t>Smithsonian</a:t>
            </a:r>
            <a:r>
              <a:rPr lang="en-US" b="0" i="0" u="none" strike="noStrike" dirty="0">
                <a:solidFill>
                  <a:srgbClr val="0645AD"/>
                </a:solidFill>
                <a:effectLst/>
                <a:latin typeface="Arial" panose="020B0604020202020204" pitchFamily="34" charset="0"/>
                <a:hlinkClick r:id="rId14" tooltip="Smithsonian (magazine)"/>
              </a:rPr>
              <a:t> magazine</a:t>
            </a:r>
            <a:r>
              <a:rPr lang="en-US" b="0" i="0" dirty="0">
                <a:solidFill>
                  <a:srgbClr val="202122"/>
                </a:solidFill>
                <a:effectLst/>
                <a:latin typeface="Arial" panose="020B0604020202020204" pitchFamily="34" charset="0"/>
              </a:rPr>
              <a:t> has written that Wilson was hanged as a result of refusing the pardon.</a:t>
            </a:r>
            <a:r>
              <a:rPr lang="en-US" b="0" i="0" u="none" strike="noStrike" baseline="30000" dirty="0">
                <a:solidFill>
                  <a:srgbClr val="0645AD"/>
                </a:solidFill>
                <a:effectLst/>
                <a:latin typeface="Arial" panose="020B0604020202020204" pitchFamily="34" charset="0"/>
                <a:hlinkClick r:id="rId15"/>
              </a:rPr>
              <a:t>[6]</a:t>
            </a:r>
            <a:endParaRPr lang="en-US" b="0" i="0" dirty="0">
              <a:solidFill>
                <a:srgbClr val="202122"/>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21</a:t>
            </a:fld>
            <a:endParaRPr lang="en-US"/>
          </a:p>
        </p:txBody>
      </p:sp>
    </p:spTree>
    <p:extLst>
      <p:ext uri="{BB962C8B-B14F-4D97-AF65-F5344CB8AC3E}">
        <p14:creationId xmlns:p14="http://schemas.microsoft.com/office/powerpoint/2010/main" val="183452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Ignore it</a:t>
            </a:r>
          </a:p>
          <a:p>
            <a:endParaRPr lang="en-US" dirty="0"/>
          </a:p>
          <a:p>
            <a:r>
              <a:rPr lang="en-US" dirty="0"/>
              <a:t>Story of son in prison, mother to Governor for pardon, Governor to the prison to see the son.  </a:t>
            </a:r>
          </a:p>
          <a:p>
            <a:endParaRPr lang="en-US" dirty="0"/>
          </a:p>
          <a:p>
            <a:r>
              <a:rPr lang="en-US" dirty="0"/>
              <a:t>If I had only known.  </a:t>
            </a:r>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22</a:t>
            </a:fld>
            <a:endParaRPr lang="en-US"/>
          </a:p>
        </p:txBody>
      </p:sp>
    </p:spTree>
    <p:extLst>
      <p:ext uri="{BB962C8B-B14F-4D97-AF65-F5344CB8AC3E}">
        <p14:creationId xmlns:p14="http://schemas.microsoft.com/office/powerpoint/2010/main" val="175544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Salvation</a:t>
            </a:r>
          </a:p>
          <a:p>
            <a:endParaRPr lang="en-US" dirty="0"/>
          </a:p>
          <a:p>
            <a:r>
              <a:rPr lang="en-US" dirty="0"/>
              <a:t>The Most Important Question in Life!</a:t>
            </a:r>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28</a:t>
            </a:fld>
            <a:endParaRPr lang="en-US"/>
          </a:p>
        </p:txBody>
      </p:sp>
    </p:spTree>
    <p:extLst>
      <p:ext uri="{BB962C8B-B14F-4D97-AF65-F5344CB8AC3E}">
        <p14:creationId xmlns:p14="http://schemas.microsoft.com/office/powerpoint/2010/main" val="499069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https://c4.wallpaperflare.com/wallpaper/814/1014/370/drown-sea-hands-water-wallpaper-preview</a:t>
            </a:r>
            <a:r>
              <a:rPr lang="en-US" dirty="0">
                <a:hlinkClick r:id="rId3"/>
              </a:rPr>
              <a:t>.jpg (728×354) (wallpaperflare.com)</a:t>
            </a:r>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30</a:t>
            </a:fld>
            <a:endParaRPr lang="en-US"/>
          </a:p>
        </p:txBody>
      </p:sp>
    </p:spTree>
    <p:extLst>
      <p:ext uri="{BB962C8B-B14F-4D97-AF65-F5344CB8AC3E}">
        <p14:creationId xmlns:p14="http://schemas.microsoft.com/office/powerpoint/2010/main" val="365356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https://c4.wallpaperflare.com/wallpaper/618/687/</a:t>
            </a:r>
          </a:p>
          <a:p>
            <a:r>
              <a:rPr lang="en-US" dirty="0"/>
              <a:t>Statue of rescue http://www.flickr.com/photos/johngonefishing/34715049660 or live.staticflickr.com/4285/34715049660_5edfe2fe9d_b.jpg</a:t>
            </a:r>
          </a:p>
        </p:txBody>
      </p:sp>
      <p:sp>
        <p:nvSpPr>
          <p:cNvPr id="4" name="Slide Number Placeholder 3"/>
          <p:cNvSpPr>
            <a:spLocks noGrp="1"/>
          </p:cNvSpPr>
          <p:nvPr>
            <p:ph type="sldNum" sz="quarter" idx="5"/>
          </p:nvPr>
        </p:nvSpPr>
        <p:spPr/>
        <p:txBody>
          <a:bodyPr/>
          <a:lstStyle/>
          <a:p>
            <a:fld id="{3E0FA70E-B65F-4D33-82E3-CDF176FBB08B}" type="slidenum">
              <a:rPr lang="en-US" smtClean="0"/>
              <a:t>2</a:t>
            </a:fld>
            <a:endParaRPr lang="en-US"/>
          </a:p>
        </p:txBody>
      </p:sp>
    </p:spTree>
    <p:extLst>
      <p:ext uri="{BB962C8B-B14F-4D97-AF65-F5344CB8AC3E}">
        <p14:creationId xmlns:p14="http://schemas.microsoft.com/office/powerpoint/2010/main" val="256331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Salvation</a:t>
            </a:r>
          </a:p>
          <a:p>
            <a:endParaRPr lang="en-US" dirty="0"/>
          </a:p>
          <a:p>
            <a:r>
              <a:rPr lang="en-US" dirty="0"/>
              <a:t>The Most Important Question in Life!</a:t>
            </a:r>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5</a:t>
            </a:fld>
            <a:endParaRPr lang="en-US"/>
          </a:p>
        </p:txBody>
      </p:sp>
    </p:spTree>
    <p:extLst>
      <p:ext uri="{BB962C8B-B14F-4D97-AF65-F5344CB8AC3E}">
        <p14:creationId xmlns:p14="http://schemas.microsoft.com/office/powerpoint/2010/main" val="415205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Question 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3:1-18 To Nicodemus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4:  to Woman at the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1</a:t>
            </a:r>
            <a:r>
              <a:rPr lang="en-US" baseline="30000" dirty="0"/>
              <a:t>st</a:t>
            </a:r>
            <a:r>
              <a:rPr lang="en-US" dirty="0"/>
              <a:t> Announced: Testified of His death, burial, and resurrection</a:t>
            </a:r>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7</a:t>
            </a:fld>
            <a:endParaRPr lang="en-US"/>
          </a:p>
        </p:txBody>
      </p:sp>
    </p:spTree>
    <p:extLst>
      <p:ext uri="{BB962C8B-B14F-4D97-AF65-F5344CB8AC3E}">
        <p14:creationId xmlns:p14="http://schemas.microsoft.com/office/powerpoint/2010/main" val="293238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Question in Life!</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endParaRPr lang="en-US" dirty="0"/>
          </a:p>
          <a:p>
            <a:r>
              <a:rPr lang="en-US" dirty="0"/>
              <a:t>Read carefully the author is a third Generation Christian – Jesus first, Apostles second – the Author third—he heard the second generation.</a:t>
            </a:r>
          </a:p>
        </p:txBody>
      </p:sp>
      <p:sp>
        <p:nvSpPr>
          <p:cNvPr id="4" name="Slide Number Placeholder 3"/>
          <p:cNvSpPr>
            <a:spLocks noGrp="1"/>
          </p:cNvSpPr>
          <p:nvPr>
            <p:ph type="sldNum" sz="quarter" idx="5"/>
          </p:nvPr>
        </p:nvSpPr>
        <p:spPr/>
        <p:txBody>
          <a:bodyPr/>
          <a:lstStyle/>
          <a:p>
            <a:fld id="{3E0FA70E-B65F-4D33-82E3-CDF176FBB08B}" type="slidenum">
              <a:rPr lang="en-US" smtClean="0"/>
              <a:t>8</a:t>
            </a:fld>
            <a:endParaRPr lang="en-US"/>
          </a:p>
        </p:txBody>
      </p:sp>
    </p:spTree>
    <p:extLst>
      <p:ext uri="{BB962C8B-B14F-4D97-AF65-F5344CB8AC3E}">
        <p14:creationId xmlns:p14="http://schemas.microsoft.com/office/powerpoint/2010/main" val="270161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c4.wallpaperflare.com/wallpaper/533/388/843/sun-rays-through-the-clouds-wallpaper-preview.jpg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Question in Life!</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r>
              <a:rPr lang="en-US" dirty="0"/>
              <a:t>3</a:t>
            </a:r>
            <a:r>
              <a:rPr lang="en-US" baseline="30000" dirty="0"/>
              <a:t>rd</a:t>
            </a:r>
            <a:r>
              <a:rPr lang="en-US" dirty="0"/>
              <a:t>  God Himself testified to it by giving the apostles power to perform miracles , </a:t>
            </a:r>
          </a:p>
          <a:p>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9</a:t>
            </a:fld>
            <a:endParaRPr lang="en-US"/>
          </a:p>
        </p:txBody>
      </p:sp>
    </p:spTree>
    <p:extLst>
      <p:ext uri="{BB962C8B-B14F-4D97-AF65-F5344CB8AC3E}">
        <p14:creationId xmlns:p14="http://schemas.microsoft.com/office/powerpoint/2010/main" val="178453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pixabay.com/illustrations/street-blank-sign-ad-banner-990315/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Question in Life!</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r>
              <a:rPr lang="en-US" dirty="0"/>
              <a:t>3</a:t>
            </a:r>
            <a:r>
              <a:rPr lang="en-US" baseline="30000" dirty="0"/>
              <a:t>rd</a:t>
            </a:r>
            <a:r>
              <a:rPr lang="en-US" dirty="0"/>
              <a:t>  God Himself testified to it by giving the apostles power to perform miracles , </a:t>
            </a:r>
          </a:p>
          <a:p>
            <a:endParaRPr lang="en-US" dirty="0"/>
          </a:p>
          <a:p>
            <a:r>
              <a:rPr lang="en-US" dirty="0"/>
              <a:t>And the Spirit gave the revelatory gifts of  Apostleship, Prophets, etc.  </a:t>
            </a:r>
          </a:p>
          <a:p>
            <a:endParaRPr lang="en-US" dirty="0"/>
          </a:p>
          <a:p>
            <a:r>
              <a:rPr lang="en-US" dirty="0"/>
              <a:t>Signs = special revelation.  God is saying something through the miracle.  </a:t>
            </a:r>
          </a:p>
        </p:txBody>
      </p:sp>
      <p:sp>
        <p:nvSpPr>
          <p:cNvPr id="4" name="Slide Number Placeholder 3"/>
          <p:cNvSpPr>
            <a:spLocks noGrp="1"/>
          </p:cNvSpPr>
          <p:nvPr>
            <p:ph type="sldNum" sz="quarter" idx="5"/>
          </p:nvPr>
        </p:nvSpPr>
        <p:spPr/>
        <p:txBody>
          <a:bodyPr/>
          <a:lstStyle/>
          <a:p>
            <a:fld id="{3E0FA70E-B65F-4D33-82E3-CDF176FBB08B}" type="slidenum">
              <a:rPr lang="en-US" smtClean="0"/>
              <a:t>10</a:t>
            </a:fld>
            <a:endParaRPr lang="en-US"/>
          </a:p>
        </p:txBody>
      </p:sp>
    </p:spTree>
    <p:extLst>
      <p:ext uri="{BB962C8B-B14F-4D97-AF65-F5344CB8AC3E}">
        <p14:creationId xmlns:p14="http://schemas.microsoft.com/office/powerpoint/2010/main" val="273235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pngall.com/wow-</a:t>
            </a:r>
            <a:r>
              <a:rPr lang="en-US" dirty="0" err="1"/>
              <a:t>png</a:t>
            </a:r>
            <a:r>
              <a:rPr lang="en-US" dirty="0"/>
              <a:t>/download/49467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Important Question in Life!</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r>
              <a:rPr lang="en-US" dirty="0"/>
              <a:t>3</a:t>
            </a:r>
            <a:r>
              <a:rPr lang="en-US" baseline="30000" dirty="0"/>
              <a:t>rd</a:t>
            </a:r>
            <a:r>
              <a:rPr lang="en-US" dirty="0"/>
              <a:t>  God Himself testified to it by giving the apostles power to perform miracles , </a:t>
            </a:r>
          </a:p>
          <a:p>
            <a:endParaRPr lang="en-US" dirty="0"/>
          </a:p>
          <a:p>
            <a:r>
              <a:rPr lang="en-US" dirty="0"/>
              <a:t>And the Spirit gave the revelatory gifts of  Apostleship, Prophets, etc.  </a:t>
            </a:r>
          </a:p>
          <a:p>
            <a:endParaRPr lang="en-US" dirty="0"/>
          </a:p>
          <a:p>
            <a:r>
              <a:rPr lang="en-US" dirty="0"/>
              <a:t>Signs = special revelation.  God is saying something through the miracle.  </a:t>
            </a:r>
          </a:p>
          <a:p>
            <a:r>
              <a:rPr lang="en-US" dirty="0"/>
              <a:t>Wonder = inspires awe of faith to believe</a:t>
            </a:r>
          </a:p>
        </p:txBody>
      </p:sp>
      <p:sp>
        <p:nvSpPr>
          <p:cNvPr id="4" name="Slide Number Placeholder 3"/>
          <p:cNvSpPr>
            <a:spLocks noGrp="1"/>
          </p:cNvSpPr>
          <p:nvPr>
            <p:ph type="sldNum" sz="quarter" idx="5"/>
          </p:nvPr>
        </p:nvSpPr>
        <p:spPr/>
        <p:txBody>
          <a:bodyPr/>
          <a:lstStyle/>
          <a:p>
            <a:fld id="{3E0FA70E-B65F-4D33-82E3-CDF176FBB08B}" type="slidenum">
              <a:rPr lang="en-US" smtClean="0"/>
              <a:t>11</a:t>
            </a:fld>
            <a:endParaRPr lang="en-US"/>
          </a:p>
        </p:txBody>
      </p:sp>
    </p:spTree>
    <p:extLst>
      <p:ext uri="{BB962C8B-B14F-4D97-AF65-F5344CB8AC3E}">
        <p14:creationId xmlns:p14="http://schemas.microsoft.com/office/powerpoint/2010/main" val="235987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freepngimg.com/</a:t>
            </a:r>
            <a:r>
              <a:rPr lang="en-US" dirty="0" err="1"/>
              <a:t>png</a:t>
            </a:r>
            <a:r>
              <a:rPr lang="en-US" dirty="0"/>
              <a:t>/47847-dynamite-free-png-hq</a:t>
            </a:r>
          </a:p>
          <a:p>
            <a:endParaRPr lang="en-US" dirty="0"/>
          </a:p>
          <a:p>
            <a:r>
              <a:rPr lang="en-US" dirty="0"/>
              <a:t>1</a:t>
            </a:r>
            <a:r>
              <a:rPr lang="en-US" baseline="30000" dirty="0"/>
              <a:t>st</a:t>
            </a:r>
            <a:r>
              <a:rPr lang="en-US" dirty="0"/>
              <a:t> Announced: Testified of His death, burial, and resurrection</a:t>
            </a:r>
          </a:p>
          <a:p>
            <a:r>
              <a:rPr lang="en-US" dirty="0"/>
              <a:t>2</a:t>
            </a:r>
            <a:r>
              <a:rPr lang="en-US" baseline="30000" dirty="0"/>
              <a:t>nd</a:t>
            </a:r>
            <a:r>
              <a:rPr lang="en-US" dirty="0"/>
              <a:t> Confirmed: The Apostles confirmed is as eyewitness</a:t>
            </a:r>
          </a:p>
          <a:p>
            <a:r>
              <a:rPr lang="en-US" dirty="0"/>
              <a:t>3</a:t>
            </a:r>
            <a:r>
              <a:rPr lang="en-US" baseline="30000" dirty="0"/>
              <a:t>rd</a:t>
            </a:r>
            <a:r>
              <a:rPr lang="en-US" dirty="0"/>
              <a:t>  God Himself testified to it by giving the apostles power to perform miracles , </a:t>
            </a:r>
          </a:p>
          <a:p>
            <a:endParaRPr lang="en-US" dirty="0"/>
          </a:p>
          <a:p>
            <a:r>
              <a:rPr lang="en-US" dirty="0"/>
              <a:t>And the Spirit gave the revelatory gifts of  Apostleship, Prophets, etc.  </a:t>
            </a:r>
          </a:p>
          <a:p>
            <a:endParaRPr lang="en-US" dirty="0"/>
          </a:p>
          <a:p>
            <a:r>
              <a:rPr lang="en-US" dirty="0"/>
              <a:t>Signs = special revelation.  God is saying something through the miracle.  </a:t>
            </a:r>
          </a:p>
          <a:p>
            <a:r>
              <a:rPr lang="en-US" dirty="0"/>
              <a:t>Wonder = inspires awe of faith to believe</a:t>
            </a:r>
          </a:p>
          <a:p>
            <a:r>
              <a:rPr lang="en-US" dirty="0"/>
              <a:t>Miracles = power </a:t>
            </a:r>
            <a:r>
              <a:rPr lang="en-US" dirty="0" err="1"/>
              <a:t>dunamis</a:t>
            </a:r>
            <a:endParaRPr lang="en-US" dirty="0"/>
          </a:p>
        </p:txBody>
      </p:sp>
      <p:sp>
        <p:nvSpPr>
          <p:cNvPr id="4" name="Slide Number Placeholder 3"/>
          <p:cNvSpPr>
            <a:spLocks noGrp="1"/>
          </p:cNvSpPr>
          <p:nvPr>
            <p:ph type="sldNum" sz="quarter" idx="5"/>
          </p:nvPr>
        </p:nvSpPr>
        <p:spPr/>
        <p:txBody>
          <a:bodyPr/>
          <a:lstStyle/>
          <a:p>
            <a:fld id="{3E0FA70E-B65F-4D33-82E3-CDF176FBB08B}" type="slidenum">
              <a:rPr lang="en-US" smtClean="0"/>
              <a:t>12</a:t>
            </a:fld>
            <a:endParaRPr lang="en-US"/>
          </a:p>
        </p:txBody>
      </p:sp>
    </p:spTree>
    <p:extLst>
      <p:ext uri="{BB962C8B-B14F-4D97-AF65-F5344CB8AC3E}">
        <p14:creationId xmlns:p14="http://schemas.microsoft.com/office/powerpoint/2010/main" val="214690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9D47-8C98-4E0B-BB55-7659B5DFC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858269-CCBF-4199-BA3C-B25BAB5D18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F5302-0456-423C-9AF1-6F229AA1AEE3}"/>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3BFDD913-5174-4D39-954E-0D9C4D954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2DC7-20F5-4052-8723-482E4DBDC92A}"/>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396685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30D3F-3739-47D1-8142-CF3A106506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34851-044B-49A8-8EC5-30E35C5C3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864FE-8DC8-4409-B44D-582371E5BE67}"/>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687EE164-F5C3-458F-B6AA-B1E2B9981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D6195-BA20-494B-89E7-7DC9FEA5708F}"/>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386389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C011C5-B4C4-4413-9EF6-4B3EEC65B6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E4804-4B7E-4A4F-B957-89B7102CF2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4206E-CFF0-4695-B738-8D4E389A7212}"/>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6F51FA9B-BC65-47E5-AD5D-F79EB0436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A9A6EB-8B6B-431F-8FDA-C7BD694C76A8}"/>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275664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5E8A27-E871-446B-A56E-81AF6F8EC843}"/>
              </a:ext>
            </a:extLst>
          </p:cNvPr>
          <p:cNvSpPr/>
          <p:nvPr userDrawn="1"/>
        </p:nvSpPr>
        <p:spPr>
          <a:xfrm>
            <a:off x="369455" y="258618"/>
            <a:ext cx="11406909" cy="6363855"/>
          </a:xfrm>
          <a:prstGeom prst="rect">
            <a:avLst/>
          </a:prstGeom>
          <a:gradFill flip="none" rotWithShape="1">
            <a:gsLst>
              <a:gs pos="0">
                <a:srgbClr val="540000">
                  <a:alpha val="45882"/>
                </a:srgbClr>
              </a:gs>
              <a:gs pos="100000">
                <a:srgbClr val="19303F"/>
              </a:gs>
            </a:gsLst>
            <a:lin ang="0" scaled="1"/>
            <a:tileRect/>
          </a:gra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F902E8D-97E5-4949-89C3-AB27BC8761BD}"/>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27EDC4A0-F180-4AE8-BDBB-D372C83CB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1A948-DF20-48F3-884E-297A8172971C}"/>
              </a:ext>
            </a:extLst>
          </p:cNvPr>
          <p:cNvSpPr>
            <a:spLocks noGrp="1"/>
          </p:cNvSpPr>
          <p:nvPr>
            <p:ph type="sldNum" sz="quarter" idx="12"/>
          </p:nvPr>
        </p:nvSpPr>
        <p:spPr/>
        <p:txBody>
          <a:bodyPr/>
          <a:lstStyle/>
          <a:p>
            <a:fld id="{37F739D1-7AE9-495D-AB61-B62BE1C1BB85}" type="slidenum">
              <a:rPr lang="en-US" smtClean="0"/>
              <a:t>‹#›</a:t>
            </a:fld>
            <a:endParaRPr lang="en-US"/>
          </a:p>
        </p:txBody>
      </p:sp>
      <p:pic>
        <p:nvPicPr>
          <p:cNvPr id="10" name="Picture 9" descr="A picture containing sculpture, dark&#10;&#10;Description automatically generated">
            <a:extLst>
              <a:ext uri="{FF2B5EF4-FFF2-40B4-BE49-F238E27FC236}">
                <a16:creationId xmlns:a16="http://schemas.microsoft.com/office/drawing/2014/main" id="{1291CD6F-618B-4730-9392-D6A5D07DED9C}"/>
              </a:ext>
            </a:extLst>
          </p:cNvPr>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l="59394" t="7205"/>
          <a:stretch/>
        </p:blipFill>
        <p:spPr>
          <a:xfrm>
            <a:off x="7241308" y="494144"/>
            <a:ext cx="4950691" cy="6363855"/>
          </a:xfrm>
          <a:prstGeom prst="rect">
            <a:avLst/>
          </a:prstGeom>
        </p:spPr>
      </p:pic>
      <p:sp>
        <p:nvSpPr>
          <p:cNvPr id="2" name="Title 1">
            <a:extLst>
              <a:ext uri="{FF2B5EF4-FFF2-40B4-BE49-F238E27FC236}">
                <a16:creationId xmlns:a16="http://schemas.microsoft.com/office/drawing/2014/main" id="{9C275719-9E0D-42A2-A91C-28A53DE37244}"/>
              </a:ext>
            </a:extLst>
          </p:cNvPr>
          <p:cNvSpPr>
            <a:spLocks noGrp="1"/>
          </p:cNvSpPr>
          <p:nvPr>
            <p:ph type="title"/>
          </p:nvPr>
        </p:nvSpPr>
        <p:spPr>
          <a:xfrm>
            <a:off x="415637" y="365125"/>
            <a:ext cx="11277600" cy="1325563"/>
          </a:xfrm>
        </p:spPr>
        <p:txBody>
          <a:bodyPr>
            <a:normAutofit/>
          </a:bodyPr>
          <a:lstStyle>
            <a:lvl1pPr algn="ctr">
              <a:defRPr sz="6000" b="1" i="1">
                <a:solidFill>
                  <a:schemeClr val="bg1"/>
                </a:solidFill>
                <a:effectLst>
                  <a:glow rad="127000">
                    <a:srgbClr val="C00000"/>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23B1C4A9-07FE-4EB5-8BD2-7374D6F800A2}"/>
              </a:ext>
            </a:extLst>
          </p:cNvPr>
          <p:cNvSpPr>
            <a:spLocks noGrp="1"/>
          </p:cNvSpPr>
          <p:nvPr>
            <p:ph idx="1"/>
          </p:nvPr>
        </p:nvSpPr>
        <p:spPr>
          <a:xfrm>
            <a:off x="415637" y="1825625"/>
            <a:ext cx="11277600" cy="4351338"/>
          </a:xfrm>
        </p:spPr>
        <p:txBody>
          <a:bodyPr>
            <a:normAutofit/>
          </a:bodyPr>
          <a:lstStyle>
            <a:lvl1pPr marL="0" indent="0">
              <a:buNone/>
              <a:defRPr sz="4400" b="1">
                <a:solidFill>
                  <a:schemeClr val="bg1"/>
                </a:solidFill>
                <a:effectLst>
                  <a:glow rad="127000">
                    <a:srgbClr val="19303F"/>
                  </a:glow>
                </a:effectLst>
              </a:defRPr>
            </a:lvl1pPr>
            <a:lvl2pPr marL="457200" indent="0">
              <a:buNone/>
              <a:defRPr sz="4400" b="1">
                <a:solidFill>
                  <a:schemeClr val="bg1"/>
                </a:solidFill>
                <a:effectLst>
                  <a:glow rad="127000">
                    <a:srgbClr val="19303F"/>
                  </a:glow>
                </a:effectLst>
              </a:defRPr>
            </a:lvl2pPr>
            <a:lvl3pPr marL="914400" indent="0">
              <a:buNone/>
              <a:defRPr sz="4400" b="1">
                <a:solidFill>
                  <a:schemeClr val="bg1"/>
                </a:solidFill>
                <a:effectLst>
                  <a:glow rad="127000">
                    <a:srgbClr val="19303F"/>
                  </a:glow>
                </a:effectLst>
              </a:defRPr>
            </a:lvl3pPr>
            <a:lvl4pPr marL="1371600" indent="0">
              <a:buNone/>
              <a:defRPr sz="4400" b="1">
                <a:solidFill>
                  <a:schemeClr val="bg1"/>
                </a:solidFill>
                <a:effectLst>
                  <a:glow rad="127000">
                    <a:srgbClr val="19303F"/>
                  </a:glow>
                </a:effectLst>
              </a:defRPr>
            </a:lvl4pPr>
            <a:lvl5pPr marL="1828800" indent="0">
              <a:buNone/>
              <a:defRPr sz="4400" b="1">
                <a:solidFill>
                  <a:schemeClr val="bg1"/>
                </a:solidFill>
                <a:effectLst>
                  <a:glow rad="127000">
                    <a:srgbClr val="19303F"/>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321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F6B7-FC08-4844-8374-EC3BA5DA00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592105-0A38-44A1-A517-E0BCA396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E5176-81AD-4D49-BDFB-380BFA63598D}"/>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9F785451-B39C-476E-B1D4-F56C83223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18848-EB33-482E-ACA0-0F27E6373B49}"/>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2621791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F671-BC60-4389-A5F7-F193F5B8C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4A606-E126-4577-90BC-08D95A474D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877289-6BE5-4D24-A2E9-20F054FE1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E3662C-0431-4216-A142-1B038136A085}"/>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6" name="Footer Placeholder 5">
            <a:extLst>
              <a:ext uri="{FF2B5EF4-FFF2-40B4-BE49-F238E27FC236}">
                <a16:creationId xmlns:a16="http://schemas.microsoft.com/office/drawing/2014/main" id="{78FDC7E8-2754-443F-BECE-C26829775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522C8-F89A-4800-8B95-33E9BD4CBD59}"/>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305347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0756-FDA0-4C5B-9803-7A7428F0DA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78AAE-395E-44DC-AE42-B8E6139DF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EB1DF9-FA61-4043-864E-BB6E96D51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F2972-60F5-40D6-BDF0-6700BA2B90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A28E2-49C4-4AE6-B6B2-C9A0A0F41F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755AE-F8D9-4B5D-B481-22548F72BD73}"/>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8" name="Footer Placeholder 7">
            <a:extLst>
              <a:ext uri="{FF2B5EF4-FFF2-40B4-BE49-F238E27FC236}">
                <a16:creationId xmlns:a16="http://schemas.microsoft.com/office/drawing/2014/main" id="{1918655E-6777-41E6-B179-06A654E92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E8620B-7415-4EDB-8E3A-DEA31646302F}"/>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302052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1A70-271E-47CA-87EF-5162028F9F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FF1DDB-BF4F-4036-940C-C2E0F268537A}"/>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4" name="Footer Placeholder 3">
            <a:extLst>
              <a:ext uri="{FF2B5EF4-FFF2-40B4-BE49-F238E27FC236}">
                <a16:creationId xmlns:a16="http://schemas.microsoft.com/office/drawing/2014/main" id="{D23CD2C2-6A1A-4237-A3C9-C42C56036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73A14B-8ED2-4CA8-B341-9AEF1125F3B2}"/>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258733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437F5-0216-40D9-ACE7-A33E2A6FBD33}"/>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3" name="Footer Placeholder 2">
            <a:extLst>
              <a:ext uri="{FF2B5EF4-FFF2-40B4-BE49-F238E27FC236}">
                <a16:creationId xmlns:a16="http://schemas.microsoft.com/office/drawing/2014/main" id="{0056EF57-4ACD-4DA0-B05F-91F1AE9BE0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05A15-4B80-4810-92A5-A6C5EFFF5EC2}"/>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242048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5A53-CF11-4D9C-AAAA-039A959E9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053961-8BCE-4DBB-80E3-57E84063F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45647-F213-4886-9CFC-1F7807404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A7A61-2AB0-46CC-A6BE-195BD3AC4684}"/>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6" name="Footer Placeholder 5">
            <a:extLst>
              <a:ext uri="{FF2B5EF4-FFF2-40B4-BE49-F238E27FC236}">
                <a16:creationId xmlns:a16="http://schemas.microsoft.com/office/drawing/2014/main" id="{320114F0-F07E-4DF4-80AF-4550FA9CF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CD93D-BA37-47CD-B413-92995C6ED756}"/>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280306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6D07-D89F-4397-8383-165907CE1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B17344-0366-4E06-B37E-D79C63B9FC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8E8799-5480-42FB-8748-082690B86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6E84B-DE71-41D3-837C-574AD69127E2}"/>
              </a:ext>
            </a:extLst>
          </p:cNvPr>
          <p:cNvSpPr>
            <a:spLocks noGrp="1"/>
          </p:cNvSpPr>
          <p:nvPr>
            <p:ph type="dt" sz="half" idx="10"/>
          </p:nvPr>
        </p:nvSpPr>
        <p:spPr/>
        <p:txBody>
          <a:bodyPr/>
          <a:lstStyle/>
          <a:p>
            <a:fld id="{EC50072A-FE7D-4382-9AD6-4D0027B18E07}" type="datetimeFigureOut">
              <a:rPr lang="en-US" smtClean="0"/>
              <a:t>6/28/2021</a:t>
            </a:fld>
            <a:endParaRPr lang="en-US"/>
          </a:p>
        </p:txBody>
      </p:sp>
      <p:sp>
        <p:nvSpPr>
          <p:cNvPr id="6" name="Footer Placeholder 5">
            <a:extLst>
              <a:ext uri="{FF2B5EF4-FFF2-40B4-BE49-F238E27FC236}">
                <a16:creationId xmlns:a16="http://schemas.microsoft.com/office/drawing/2014/main" id="{6FD02529-1AAB-4B57-B3FD-14133C3C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0908C-9D1F-4F78-9424-16B3011C8349}"/>
              </a:ext>
            </a:extLst>
          </p:cNvPr>
          <p:cNvSpPr>
            <a:spLocks noGrp="1"/>
          </p:cNvSpPr>
          <p:nvPr>
            <p:ph type="sldNum" sz="quarter" idx="12"/>
          </p:nvPr>
        </p:nvSpPr>
        <p:spPr/>
        <p:txBody>
          <a:bodyPr/>
          <a:lstStyle/>
          <a:p>
            <a:fld id="{37F739D1-7AE9-495D-AB61-B62BE1C1BB85}" type="slidenum">
              <a:rPr lang="en-US" smtClean="0"/>
              <a:t>‹#›</a:t>
            </a:fld>
            <a:endParaRPr lang="en-US"/>
          </a:p>
        </p:txBody>
      </p:sp>
    </p:spTree>
    <p:extLst>
      <p:ext uri="{BB962C8B-B14F-4D97-AF65-F5344CB8AC3E}">
        <p14:creationId xmlns:p14="http://schemas.microsoft.com/office/powerpoint/2010/main" val="797250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descr="A hand in the water&#10;&#10;Description automatically generated with low confidence">
            <a:extLst>
              <a:ext uri="{FF2B5EF4-FFF2-40B4-BE49-F238E27FC236}">
                <a16:creationId xmlns:a16="http://schemas.microsoft.com/office/drawing/2014/main" id="{DE45AFC3-60E2-44EB-AACE-DA4D295C28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C2958F8-FF6F-4E17-9A8F-E72CA657FB0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424A24E-887D-44A9-8458-D4AC0E685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D9436B-8032-48D4-894B-449295ACA8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DE5BB-88B4-4DD9-B84F-4069592E9C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0072A-FE7D-4382-9AD6-4D0027B18E07}" type="datetimeFigureOut">
              <a:rPr lang="en-US" smtClean="0"/>
              <a:t>6/28/2021</a:t>
            </a:fld>
            <a:endParaRPr lang="en-US"/>
          </a:p>
        </p:txBody>
      </p:sp>
      <p:sp>
        <p:nvSpPr>
          <p:cNvPr id="5" name="Footer Placeholder 4">
            <a:extLst>
              <a:ext uri="{FF2B5EF4-FFF2-40B4-BE49-F238E27FC236}">
                <a16:creationId xmlns:a16="http://schemas.microsoft.com/office/drawing/2014/main" id="{10F0B4F7-93D5-46A4-A2AA-27A447C57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A627F8-8987-4B2A-9806-9BC18A48D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39D1-7AE9-495D-AB61-B62BE1C1BB85}" type="slidenum">
              <a:rPr lang="en-US" smtClean="0"/>
              <a:t>‹#›</a:t>
            </a:fld>
            <a:endParaRPr lang="en-US"/>
          </a:p>
        </p:txBody>
      </p:sp>
    </p:spTree>
    <p:extLst>
      <p:ext uri="{BB962C8B-B14F-4D97-AF65-F5344CB8AC3E}">
        <p14:creationId xmlns:p14="http://schemas.microsoft.com/office/powerpoint/2010/main" val="284115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hyperlink" Target="https://youtu.be/lrAPYUAyDA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B026BA4-636D-4E4A-B425-E5A489459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ctrTitle"/>
          </p:nvPr>
        </p:nvSpPr>
        <p:spPr>
          <a:xfrm>
            <a:off x="0" y="795036"/>
            <a:ext cx="9144000" cy="1655761"/>
          </a:xfrm>
        </p:spPr>
        <p:txBody>
          <a:bodyPr>
            <a:noAutofit/>
          </a:bodyPr>
          <a:lstStyle/>
          <a:p>
            <a:pPr algn="ctr"/>
            <a:r>
              <a:rPr lang="en-US" sz="8800" b="1" i="1" dirty="0">
                <a:solidFill>
                  <a:schemeClr val="bg1"/>
                </a:solidFill>
                <a:effectLst>
                  <a:glow rad="127000">
                    <a:srgbClr val="C00000"/>
                  </a:glow>
                </a:effectLst>
                <a:latin typeface="+mn-lt"/>
              </a:rPr>
              <a:t>GREAT SAL</a:t>
            </a:r>
            <a:r>
              <a:rPr lang="en-US" sz="8800" b="1" i="1" dirty="0">
                <a:solidFill>
                  <a:schemeClr val="bg1"/>
                </a:solidFill>
                <a:effectLst>
                  <a:glow rad="127000">
                    <a:srgbClr val="19303F"/>
                  </a:glow>
                </a:effectLst>
                <a:latin typeface="+mn-lt"/>
              </a:rPr>
              <a:t>VATION</a:t>
            </a:r>
          </a:p>
        </p:txBody>
      </p:sp>
      <p:sp>
        <p:nvSpPr>
          <p:cNvPr id="11" name="Subtitle 10">
            <a:extLst>
              <a:ext uri="{FF2B5EF4-FFF2-40B4-BE49-F238E27FC236}">
                <a16:creationId xmlns:a16="http://schemas.microsoft.com/office/drawing/2014/main" id="{D5EA7500-FF7A-41C6-B3C9-5C683B9E22A3}"/>
              </a:ext>
            </a:extLst>
          </p:cNvPr>
          <p:cNvSpPr>
            <a:spLocks noGrp="1"/>
          </p:cNvSpPr>
          <p:nvPr>
            <p:ph type="subTitle" idx="1"/>
          </p:nvPr>
        </p:nvSpPr>
        <p:spPr>
          <a:xfrm>
            <a:off x="1225296" y="5235083"/>
            <a:ext cx="6693408" cy="1655762"/>
          </a:xfrm>
          <a:effectLst>
            <a:glow rad="127000">
              <a:srgbClr val="19303F"/>
            </a:glow>
          </a:effectLst>
        </p:spPr>
        <p:txBody>
          <a:bodyPr>
            <a:noAutofit/>
          </a:bodyPr>
          <a:lstStyle/>
          <a:p>
            <a:r>
              <a:rPr lang="en-US" sz="3200" b="1" i="0" dirty="0">
                <a:solidFill>
                  <a:schemeClr val="bg1"/>
                </a:solidFill>
                <a:effectLst/>
                <a:latin typeface="Arial" panose="020B0604020202020204" pitchFamily="34" charset="0"/>
              </a:rPr>
              <a:t>Watch original presentation at:</a:t>
            </a:r>
            <a:br>
              <a:rPr lang="en-US" sz="3200" b="1" i="0" dirty="0">
                <a:solidFill>
                  <a:schemeClr val="bg1"/>
                </a:solidFill>
                <a:effectLst/>
                <a:latin typeface="Arial" panose="020B0604020202020204" pitchFamily="34" charset="0"/>
              </a:rPr>
            </a:br>
            <a:r>
              <a:rPr lang="en-US" sz="3200" b="1"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https://youtu.be/lrAPYUAyDAk</a:t>
            </a:r>
            <a:br>
              <a:rPr lang="en-US" sz="3200" b="1" i="0" dirty="0">
                <a:solidFill>
                  <a:schemeClr val="bg1"/>
                </a:solidFill>
                <a:effectLst/>
                <a:latin typeface="Arial" panose="020B0604020202020204" pitchFamily="34" charset="0"/>
              </a:rPr>
            </a:br>
            <a:endParaRPr lang="en-US" sz="4800" b="1" dirty="0">
              <a:solidFill>
                <a:schemeClr val="bg1"/>
              </a:solidFill>
              <a:effectLst>
                <a:glow rad="127000">
                  <a:srgbClr val="19303F"/>
                </a:glow>
              </a:effectLst>
            </a:endParaRPr>
          </a:p>
        </p:txBody>
      </p:sp>
      <p:grpSp>
        <p:nvGrpSpPr>
          <p:cNvPr id="5" name="Group 4">
            <a:extLst>
              <a:ext uri="{FF2B5EF4-FFF2-40B4-BE49-F238E27FC236}">
                <a16:creationId xmlns:a16="http://schemas.microsoft.com/office/drawing/2014/main" id="{26F31346-FAB3-4130-92B7-F8F8D121FA39}"/>
              </a:ext>
            </a:extLst>
          </p:cNvPr>
          <p:cNvGrpSpPr/>
          <p:nvPr/>
        </p:nvGrpSpPr>
        <p:grpSpPr>
          <a:xfrm>
            <a:off x="8816449" y="5073248"/>
            <a:ext cx="2477806" cy="1200783"/>
            <a:chOff x="962969" y="5030136"/>
            <a:chExt cx="2477806" cy="1200783"/>
          </a:xfrm>
        </p:grpSpPr>
        <p:pic>
          <p:nvPicPr>
            <p:cNvPr id="6" name="Picture 5">
              <a:extLst>
                <a:ext uri="{FF2B5EF4-FFF2-40B4-BE49-F238E27FC236}">
                  <a16:creationId xmlns:a16="http://schemas.microsoft.com/office/drawing/2014/main" id="{D663A238-44D5-40A6-96D9-11A5F964B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65631EAF-AA1D-4C42-B2BE-AB5F77763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34837466"/>
      </p:ext>
    </p:extLst>
  </p:cSld>
  <p:clrMapOvr>
    <a:masterClrMapping/>
  </p:clrMapOvr>
  <mc:AlternateContent xmlns:mc="http://schemas.openxmlformats.org/markup-compatibility/2006">
    <mc:Choice xmlns:p14="http://schemas.microsoft.com/office/powerpoint/2010/main" Requires="p14">
      <p:transition p14:dur="3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louds, blur&#10;&#10;Description automatically generated">
            <a:extLst>
              <a:ext uri="{FF2B5EF4-FFF2-40B4-BE49-F238E27FC236}">
                <a16:creationId xmlns:a16="http://schemas.microsoft.com/office/drawing/2014/main" id="{E166F495-7D36-45A7-81D6-63439F50816D}"/>
              </a:ext>
            </a:extLst>
          </p:cNvPr>
          <p:cNvPicPr>
            <a:picLocks noChangeAspect="1"/>
          </p:cNvPicPr>
          <p:nvPr/>
        </p:nvPicPr>
        <p:blipFill rotWithShape="1">
          <a:blip r:embed="rId3">
            <a:extLst>
              <a:ext uri="{28A0092B-C50C-407E-A947-70E740481C1C}">
                <a14:useLocalDpi xmlns:a14="http://schemas.microsoft.com/office/drawing/2010/main" val="0"/>
              </a:ext>
            </a:extLst>
          </a:blip>
          <a:srcRect t="20641" r="15839"/>
          <a:stretch/>
        </p:blipFill>
        <p:spPr>
          <a:xfrm>
            <a:off x="5453507" y="0"/>
            <a:ext cx="6738494" cy="6858000"/>
          </a:xfrm>
          <a:prstGeom prst="rect">
            <a:avLst/>
          </a:prstGeom>
        </p:spPr>
      </p:pic>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2" cy="1325563"/>
          </a:xfrm>
        </p:spPr>
        <p:txBody>
          <a:bodyPr/>
          <a:lstStyle/>
          <a:p>
            <a:r>
              <a:rPr lang="en-US" dirty="0"/>
              <a:t>3</a:t>
            </a:r>
            <a:r>
              <a:rPr lang="en-US" baseline="30000" dirty="0"/>
              <a:t>rd</a:t>
            </a:r>
            <a:r>
              <a:rPr lang="en-US" dirty="0"/>
              <a:t> </a:t>
            </a:r>
            <a:r>
              <a:rPr lang="en-US" u="sng" dirty="0"/>
              <a:t>Testi</a:t>
            </a:r>
            <a:r>
              <a:rPr lang="en-US" dirty="0"/>
              <a:t>f</a:t>
            </a:r>
            <a:r>
              <a:rPr lang="en-US" u="sng" dirty="0"/>
              <a:t>ied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2" cy="4351338"/>
          </a:xfrm>
        </p:spPr>
        <p:txBody>
          <a:bodyPr/>
          <a:lstStyle/>
          <a:p>
            <a:r>
              <a:rPr lang="en-US" dirty="0"/>
              <a:t> 4 </a:t>
            </a:r>
            <a:r>
              <a:rPr lang="en-US" dirty="0">
                <a:effectLst>
                  <a:glow rad="127000">
                    <a:srgbClr val="19303F"/>
                  </a:glow>
                </a:effectLst>
              </a:rPr>
              <a:t>God also testified to </a:t>
            </a:r>
            <a:r>
              <a:rPr lang="en-US" dirty="0"/>
              <a:t>it by </a:t>
            </a:r>
            <a:r>
              <a:rPr lang="en-US" dirty="0">
                <a:solidFill>
                  <a:srgbClr val="C00000"/>
                </a:solidFill>
                <a:effectLst>
                  <a:glow rad="127000">
                    <a:schemeClr val="bg1"/>
                  </a:glow>
                </a:effectLst>
              </a:rPr>
              <a:t>signs</a:t>
            </a:r>
            <a:r>
              <a:rPr lang="en-US" dirty="0"/>
              <a:t>, wonders and various miracles, and gifts of the Holy Spirit distributed according to his will.</a:t>
            </a:r>
          </a:p>
        </p:txBody>
      </p:sp>
      <p:pic>
        <p:nvPicPr>
          <p:cNvPr id="5" name="Picture 4" descr="A picture containing text, sign&#10;&#10;Description automatically generated">
            <a:extLst>
              <a:ext uri="{FF2B5EF4-FFF2-40B4-BE49-F238E27FC236}">
                <a16:creationId xmlns:a16="http://schemas.microsoft.com/office/drawing/2014/main" id="{F82CA11A-FB5E-4E81-90B9-A00304B96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03" y="539646"/>
            <a:ext cx="5939911" cy="6318354"/>
          </a:xfrm>
          <a:prstGeom prst="rect">
            <a:avLst/>
          </a:prstGeom>
        </p:spPr>
      </p:pic>
      <p:sp>
        <p:nvSpPr>
          <p:cNvPr id="6" name="TextBox 5">
            <a:extLst>
              <a:ext uri="{FF2B5EF4-FFF2-40B4-BE49-F238E27FC236}">
                <a16:creationId xmlns:a16="http://schemas.microsoft.com/office/drawing/2014/main" id="{B782E863-A8B9-4B08-B3C3-E6DBB662D469}"/>
              </a:ext>
            </a:extLst>
          </p:cNvPr>
          <p:cNvSpPr txBox="1"/>
          <p:nvPr/>
        </p:nvSpPr>
        <p:spPr>
          <a:xfrm>
            <a:off x="6095999" y="2032322"/>
            <a:ext cx="4621967" cy="2092881"/>
          </a:xfrm>
          <a:prstGeom prst="rect">
            <a:avLst/>
          </a:prstGeom>
          <a:noFill/>
        </p:spPr>
        <p:txBody>
          <a:bodyPr wrap="square" rtlCol="0">
            <a:spAutoFit/>
          </a:bodyPr>
          <a:lstStyle/>
          <a:p>
            <a:pPr algn="ctr"/>
            <a:r>
              <a:rPr lang="en-US" sz="6500" b="1" dirty="0">
                <a:solidFill>
                  <a:schemeClr val="bg1"/>
                </a:solidFill>
              </a:rPr>
              <a:t>SIGNS SAY SOMETHING</a:t>
            </a:r>
          </a:p>
        </p:txBody>
      </p:sp>
      <p:sp>
        <p:nvSpPr>
          <p:cNvPr id="7" name="TextBox 6">
            <a:extLst>
              <a:ext uri="{FF2B5EF4-FFF2-40B4-BE49-F238E27FC236}">
                <a16:creationId xmlns:a16="http://schemas.microsoft.com/office/drawing/2014/main" id="{55DD20B9-7A01-4C71-B16A-0212B093EBF8}"/>
              </a:ext>
            </a:extLst>
          </p:cNvPr>
          <p:cNvSpPr txBox="1"/>
          <p:nvPr/>
        </p:nvSpPr>
        <p:spPr>
          <a:xfrm>
            <a:off x="5827425" y="4749810"/>
            <a:ext cx="4906781" cy="1092607"/>
          </a:xfrm>
          <a:prstGeom prst="rect">
            <a:avLst/>
          </a:prstGeom>
          <a:noFill/>
        </p:spPr>
        <p:txBody>
          <a:bodyPr wrap="square" rtlCol="0">
            <a:spAutoFit/>
          </a:bodyPr>
          <a:lstStyle/>
          <a:p>
            <a:pPr algn="ctr"/>
            <a:r>
              <a:rPr lang="en-US" sz="6500" b="1" dirty="0">
                <a:solidFill>
                  <a:schemeClr val="bg1"/>
                </a:solidFill>
              </a:rPr>
              <a:t>THIS WAY</a:t>
            </a:r>
          </a:p>
        </p:txBody>
      </p:sp>
    </p:spTree>
    <p:extLst>
      <p:ext uri="{BB962C8B-B14F-4D97-AF65-F5344CB8AC3E}">
        <p14:creationId xmlns:p14="http://schemas.microsoft.com/office/powerpoint/2010/main" val="221409241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uds, blur&#10;&#10;Description automatically generated">
            <a:extLst>
              <a:ext uri="{FF2B5EF4-FFF2-40B4-BE49-F238E27FC236}">
                <a16:creationId xmlns:a16="http://schemas.microsoft.com/office/drawing/2014/main" id="{F7CBC952-1DE2-45B9-B2A5-E230655F219A}"/>
              </a:ext>
            </a:extLst>
          </p:cNvPr>
          <p:cNvPicPr>
            <a:picLocks noChangeAspect="1"/>
          </p:cNvPicPr>
          <p:nvPr/>
        </p:nvPicPr>
        <p:blipFill rotWithShape="1">
          <a:blip r:embed="rId3">
            <a:extLst>
              <a:ext uri="{28A0092B-C50C-407E-A947-70E740481C1C}">
                <a14:useLocalDpi xmlns:a14="http://schemas.microsoft.com/office/drawing/2010/main" val="0"/>
              </a:ext>
            </a:extLst>
          </a:blip>
          <a:srcRect t="20641" r="15839"/>
          <a:stretch/>
        </p:blipFill>
        <p:spPr>
          <a:xfrm>
            <a:off x="5453507" y="0"/>
            <a:ext cx="6738494" cy="6858000"/>
          </a:xfrm>
          <a:prstGeom prst="rect">
            <a:avLst/>
          </a:prstGeom>
        </p:spPr>
      </p:pic>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3</a:t>
            </a:r>
            <a:r>
              <a:rPr lang="en-US" baseline="30000" dirty="0"/>
              <a:t>rd</a:t>
            </a:r>
            <a:r>
              <a:rPr lang="en-US" dirty="0"/>
              <a:t> </a:t>
            </a:r>
            <a:r>
              <a:rPr lang="en-US" u="sng" dirty="0"/>
              <a:t>Testi</a:t>
            </a:r>
            <a:r>
              <a:rPr lang="en-US" dirty="0"/>
              <a:t>f</a:t>
            </a:r>
            <a:r>
              <a:rPr lang="en-US" u="sng" dirty="0"/>
              <a:t>ied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dirty="0"/>
              <a:t> 4 God also testified to it by signs, </a:t>
            </a:r>
            <a:r>
              <a:rPr lang="en-US" dirty="0">
                <a:solidFill>
                  <a:srgbClr val="C00000"/>
                </a:solidFill>
                <a:effectLst>
                  <a:glow rad="127000">
                    <a:schemeClr val="bg1"/>
                  </a:glow>
                </a:effectLst>
              </a:rPr>
              <a:t>wonders</a:t>
            </a:r>
            <a:r>
              <a:rPr lang="en-US" dirty="0"/>
              <a:t> and various miracles, and gifts of the Holy Spirit distributed according to his will.</a:t>
            </a:r>
          </a:p>
        </p:txBody>
      </p:sp>
      <p:pic>
        <p:nvPicPr>
          <p:cNvPr id="5" name="Picture 4" descr="Logo&#10;&#10;Description automatically generated">
            <a:extLst>
              <a:ext uri="{FF2B5EF4-FFF2-40B4-BE49-F238E27FC236}">
                <a16:creationId xmlns:a16="http://schemas.microsoft.com/office/drawing/2014/main" id="{6194AD04-6008-44BD-AC40-3A8DCE42D553}"/>
              </a:ext>
            </a:extLst>
          </p:cNvPr>
          <p:cNvPicPr>
            <a:picLocks noChangeAspect="1"/>
          </p:cNvPicPr>
          <p:nvPr/>
        </p:nvPicPr>
        <p:blipFill rotWithShape="1">
          <a:blip r:embed="rId4">
            <a:extLst>
              <a:ext uri="{28A0092B-C50C-407E-A947-70E740481C1C}">
                <a14:useLocalDpi xmlns:a14="http://schemas.microsoft.com/office/drawing/2010/main" val="0"/>
              </a:ext>
            </a:extLst>
          </a:blip>
          <a:srcRect l="9912" t="19580" r="7717" b="20029"/>
          <a:stretch/>
        </p:blipFill>
        <p:spPr>
          <a:xfrm rot="20925013">
            <a:off x="5195670" y="846114"/>
            <a:ext cx="6812479" cy="4994666"/>
          </a:xfrm>
          <a:prstGeom prst="rect">
            <a:avLst/>
          </a:prstGeom>
        </p:spPr>
      </p:pic>
    </p:spTree>
    <p:extLst>
      <p:ext uri="{BB962C8B-B14F-4D97-AF65-F5344CB8AC3E}">
        <p14:creationId xmlns:p14="http://schemas.microsoft.com/office/powerpoint/2010/main" val="341206998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dirty="0"/>
              <a:t> 4 God also testified to it by signs, wonders and </a:t>
            </a:r>
            <a:r>
              <a:rPr lang="en-US" dirty="0">
                <a:solidFill>
                  <a:srgbClr val="C00000"/>
                </a:solidFill>
                <a:effectLst>
                  <a:glow rad="127000">
                    <a:schemeClr val="bg1"/>
                  </a:glow>
                </a:effectLst>
              </a:rPr>
              <a:t>various miracles</a:t>
            </a:r>
            <a:r>
              <a:rPr lang="en-US" dirty="0"/>
              <a:t>, and gifts of the Holy Spirit distributed according to his will.</a:t>
            </a:r>
          </a:p>
        </p:txBody>
      </p:sp>
      <p:pic>
        <p:nvPicPr>
          <p:cNvPr id="6" name="Picture 5" descr="A picture containing clouds, blur&#10;&#10;Description automatically generated">
            <a:extLst>
              <a:ext uri="{FF2B5EF4-FFF2-40B4-BE49-F238E27FC236}">
                <a16:creationId xmlns:a16="http://schemas.microsoft.com/office/drawing/2014/main" id="{C45B26A4-94F6-4FD3-8ACD-957F9A42AEF7}"/>
              </a:ext>
            </a:extLst>
          </p:cNvPr>
          <p:cNvPicPr>
            <a:picLocks noChangeAspect="1"/>
          </p:cNvPicPr>
          <p:nvPr/>
        </p:nvPicPr>
        <p:blipFill rotWithShape="1">
          <a:blip r:embed="rId3">
            <a:extLst>
              <a:ext uri="{28A0092B-C50C-407E-A947-70E740481C1C}">
                <a14:useLocalDpi xmlns:a14="http://schemas.microsoft.com/office/drawing/2010/main" val="0"/>
              </a:ext>
            </a:extLst>
          </a:blip>
          <a:srcRect t="20641" r="15839"/>
          <a:stretch/>
        </p:blipFill>
        <p:spPr>
          <a:xfrm>
            <a:off x="5453507" y="0"/>
            <a:ext cx="6738494" cy="6858000"/>
          </a:xfrm>
          <a:prstGeom prst="rect">
            <a:avLst/>
          </a:prstGeom>
        </p:spPr>
      </p:pic>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3</a:t>
            </a:r>
            <a:r>
              <a:rPr lang="en-US" baseline="30000" dirty="0"/>
              <a:t>rd</a:t>
            </a:r>
            <a:r>
              <a:rPr lang="en-US" dirty="0"/>
              <a:t> </a:t>
            </a:r>
            <a:r>
              <a:rPr lang="en-US" u="sng" dirty="0"/>
              <a:t>Testi</a:t>
            </a:r>
            <a:r>
              <a:rPr lang="en-US" dirty="0"/>
              <a:t>f</a:t>
            </a:r>
            <a:r>
              <a:rPr lang="en-US" u="sng" dirty="0"/>
              <a:t>ied</a:t>
            </a:r>
            <a:r>
              <a:rPr lang="en-US" dirty="0"/>
              <a:t>:</a:t>
            </a:r>
          </a:p>
        </p:txBody>
      </p:sp>
      <p:pic>
        <p:nvPicPr>
          <p:cNvPr id="5" name="Picture 4">
            <a:extLst>
              <a:ext uri="{FF2B5EF4-FFF2-40B4-BE49-F238E27FC236}">
                <a16:creationId xmlns:a16="http://schemas.microsoft.com/office/drawing/2014/main" id="{03123ECD-5AB8-40A4-8239-12AAA8558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7040">
            <a:off x="5033249" y="2786702"/>
            <a:ext cx="6979948" cy="2540701"/>
          </a:xfrm>
          <a:prstGeom prst="rect">
            <a:avLst/>
          </a:prstGeom>
        </p:spPr>
      </p:pic>
    </p:spTree>
    <p:extLst>
      <p:ext uri="{BB962C8B-B14F-4D97-AF65-F5344CB8AC3E}">
        <p14:creationId xmlns:p14="http://schemas.microsoft.com/office/powerpoint/2010/main" val="208167612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ift wrapping, bow, connector, chain&#10;&#10;Description automatically generated">
            <a:extLst>
              <a:ext uri="{FF2B5EF4-FFF2-40B4-BE49-F238E27FC236}">
                <a16:creationId xmlns:a16="http://schemas.microsoft.com/office/drawing/2014/main" id="{6079A8A2-A5C1-4C49-B446-43E04658FE53}"/>
              </a:ext>
            </a:extLst>
          </p:cNvPr>
          <p:cNvPicPr>
            <a:picLocks noChangeAspect="1"/>
          </p:cNvPicPr>
          <p:nvPr/>
        </p:nvPicPr>
        <p:blipFill rotWithShape="1">
          <a:blip r:embed="rId3">
            <a:extLst>
              <a:ext uri="{28A0092B-C50C-407E-A947-70E740481C1C}">
                <a14:useLocalDpi xmlns:a14="http://schemas.microsoft.com/office/drawing/2010/main" val="0"/>
              </a:ext>
            </a:extLst>
          </a:blip>
          <a:srcRect r="4953"/>
          <a:stretch/>
        </p:blipFill>
        <p:spPr>
          <a:xfrm>
            <a:off x="2411930" y="0"/>
            <a:ext cx="9780070" cy="6858000"/>
          </a:xfrm>
          <a:prstGeom prst="rect">
            <a:avLst/>
          </a:prstGeom>
        </p:spPr>
      </p:pic>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3</a:t>
            </a:r>
            <a:r>
              <a:rPr lang="en-US" baseline="30000" dirty="0"/>
              <a:t>rd</a:t>
            </a:r>
            <a:r>
              <a:rPr lang="en-US" dirty="0"/>
              <a:t> </a:t>
            </a:r>
            <a:r>
              <a:rPr lang="en-US" u="sng" dirty="0"/>
              <a:t>Testi</a:t>
            </a:r>
            <a:r>
              <a:rPr lang="en-US" dirty="0"/>
              <a:t>f</a:t>
            </a:r>
            <a:r>
              <a:rPr lang="en-US" u="sng" dirty="0"/>
              <a:t>ied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dirty="0"/>
              <a:t> 4 God also testified to it by signs, wonders and various miracles, and </a:t>
            </a:r>
            <a:r>
              <a:rPr lang="en-US" dirty="0">
                <a:solidFill>
                  <a:srgbClr val="C00000"/>
                </a:solidFill>
                <a:effectLst>
                  <a:glow rad="127000">
                    <a:schemeClr val="bg1"/>
                  </a:glow>
                </a:effectLst>
              </a:rPr>
              <a:t>gifts of the Holy Spirit distributed according to his will</a:t>
            </a:r>
            <a:r>
              <a:rPr lang="en-US" dirty="0"/>
              <a:t>.</a:t>
            </a:r>
          </a:p>
        </p:txBody>
      </p:sp>
    </p:spTree>
    <p:extLst>
      <p:ext uri="{BB962C8B-B14F-4D97-AF65-F5344CB8AC3E}">
        <p14:creationId xmlns:p14="http://schemas.microsoft.com/office/powerpoint/2010/main" val="348936728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A77D35-99B7-4C73-9EEA-9C247B14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606677-06F7-4816-92D1-CFE2F2D55294}"/>
              </a:ext>
            </a:extLst>
          </p:cNvPr>
          <p:cNvSpPr>
            <a:spLocks noGrp="1"/>
          </p:cNvSpPr>
          <p:nvPr>
            <p:ph type="title"/>
          </p:nvPr>
        </p:nvSpPr>
        <p:spPr>
          <a:xfrm>
            <a:off x="415637" y="365125"/>
            <a:ext cx="8802504" cy="1325563"/>
          </a:xfrm>
        </p:spPr>
        <p:txBody>
          <a:bodyPr/>
          <a:lstStyle/>
          <a:p>
            <a:r>
              <a:rPr lang="en-US" dirty="0"/>
              <a:t>BECAUSE THIS IS SO!</a:t>
            </a:r>
          </a:p>
        </p:txBody>
      </p:sp>
      <p:sp>
        <p:nvSpPr>
          <p:cNvPr id="5" name="Content Placeholder 4">
            <a:extLst>
              <a:ext uri="{FF2B5EF4-FFF2-40B4-BE49-F238E27FC236}">
                <a16:creationId xmlns:a16="http://schemas.microsoft.com/office/drawing/2014/main" id="{A13F3DD4-9581-4FC8-A6CA-535EAEC6221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7350498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A77D35-99B7-4C73-9EEA-9C247B14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606677-06F7-4816-92D1-CFE2F2D55294}"/>
              </a:ext>
            </a:extLst>
          </p:cNvPr>
          <p:cNvSpPr>
            <a:spLocks noGrp="1"/>
          </p:cNvSpPr>
          <p:nvPr>
            <p:ph type="title"/>
          </p:nvPr>
        </p:nvSpPr>
        <p:spPr>
          <a:xfrm>
            <a:off x="415637" y="365125"/>
            <a:ext cx="8802504" cy="1325563"/>
          </a:xfrm>
        </p:spPr>
        <p:txBody>
          <a:bodyPr/>
          <a:lstStyle/>
          <a:p>
            <a:r>
              <a:rPr lang="en-US" dirty="0"/>
              <a:t>The Great </a:t>
            </a:r>
            <a:r>
              <a:rPr lang="en-US" u="sng" dirty="0"/>
              <a:t>Admonition</a:t>
            </a:r>
            <a:br>
              <a:rPr lang="en-US" dirty="0"/>
            </a:br>
            <a:r>
              <a:rPr lang="en-US" dirty="0"/>
              <a:t>of Salvation!</a:t>
            </a:r>
          </a:p>
        </p:txBody>
      </p:sp>
      <p:sp>
        <p:nvSpPr>
          <p:cNvPr id="5" name="Content Placeholder 4">
            <a:extLst>
              <a:ext uri="{FF2B5EF4-FFF2-40B4-BE49-F238E27FC236}">
                <a16:creationId xmlns:a16="http://schemas.microsoft.com/office/drawing/2014/main" id="{A13F3DD4-9581-4FC8-A6CA-535EAEC6221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28647517"/>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9074352" cy="1325563"/>
          </a:xfrm>
        </p:spPr>
        <p:txBody>
          <a:bodyPr/>
          <a:lstStyle/>
          <a:p>
            <a:r>
              <a:rPr lang="en-US" dirty="0"/>
              <a:t>PAY </a:t>
            </a:r>
            <a:r>
              <a:rPr lang="en-US" u="sng" dirty="0"/>
              <a:t>ATTENTION</a:t>
            </a:r>
            <a:r>
              <a:rPr lang="en-US" dirty="0"/>
              <a:t>!</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p:txBody>
          <a:bodyPr/>
          <a:lstStyle/>
          <a:p>
            <a:r>
              <a:rPr lang="en-US" dirty="0"/>
              <a:t> 1 </a:t>
            </a:r>
            <a:r>
              <a:rPr lang="en-US" dirty="0">
                <a:solidFill>
                  <a:srgbClr val="C00000"/>
                </a:solidFill>
                <a:effectLst>
                  <a:glow rad="127000">
                    <a:schemeClr val="bg1"/>
                  </a:glow>
                </a:effectLst>
              </a:rPr>
              <a:t>We must pay more </a:t>
            </a:r>
            <a:br>
              <a:rPr lang="en-US" dirty="0">
                <a:solidFill>
                  <a:srgbClr val="C00000"/>
                </a:solidFill>
                <a:effectLst>
                  <a:glow rad="127000">
                    <a:schemeClr val="bg1"/>
                  </a:glow>
                </a:effectLst>
              </a:rPr>
            </a:br>
            <a:r>
              <a:rPr lang="en-US" dirty="0">
                <a:solidFill>
                  <a:srgbClr val="C00000"/>
                </a:solidFill>
                <a:effectLst>
                  <a:glow rad="127000">
                    <a:schemeClr val="bg1"/>
                  </a:glow>
                </a:effectLst>
              </a:rPr>
              <a:t>careful attention</a:t>
            </a:r>
            <a:r>
              <a:rPr lang="en-US" dirty="0"/>
              <a:t>, </a:t>
            </a:r>
            <a:br>
              <a:rPr lang="en-US" dirty="0"/>
            </a:br>
            <a:r>
              <a:rPr lang="en-US" dirty="0"/>
              <a:t>therefore, to what </a:t>
            </a:r>
            <a:br>
              <a:rPr lang="en-US" dirty="0"/>
            </a:br>
            <a:r>
              <a:rPr lang="en-US" dirty="0"/>
              <a:t>we have heard, </a:t>
            </a:r>
          </a:p>
        </p:txBody>
      </p:sp>
      <p:pic>
        <p:nvPicPr>
          <p:cNvPr id="6" name="Picture 5" descr="Logo, company name&#10;&#10;Description automatically generated">
            <a:extLst>
              <a:ext uri="{FF2B5EF4-FFF2-40B4-BE49-F238E27FC236}">
                <a16:creationId xmlns:a16="http://schemas.microsoft.com/office/drawing/2014/main" id="{C0D5C55A-58A1-4ECE-9D4A-15BD581DFBA3}"/>
              </a:ext>
            </a:extLst>
          </p:cNvPr>
          <p:cNvPicPr>
            <a:picLocks noChangeAspect="1"/>
          </p:cNvPicPr>
          <p:nvPr/>
        </p:nvPicPr>
        <p:blipFill rotWithShape="1">
          <a:blip r:embed="rId3">
            <a:extLst>
              <a:ext uri="{28A0092B-C50C-407E-A947-70E740481C1C}">
                <a14:useLocalDpi xmlns:a14="http://schemas.microsoft.com/office/drawing/2010/main" val="0"/>
              </a:ext>
            </a:extLst>
          </a:blip>
          <a:srcRect t="10562" b="19219"/>
          <a:stretch/>
        </p:blipFill>
        <p:spPr>
          <a:xfrm>
            <a:off x="6054437" y="2742745"/>
            <a:ext cx="5573142" cy="3905392"/>
          </a:xfrm>
          <a:prstGeom prst="rect">
            <a:avLst/>
          </a:prstGeom>
        </p:spPr>
      </p:pic>
    </p:spTree>
    <p:extLst>
      <p:ext uri="{BB962C8B-B14F-4D97-AF65-F5344CB8AC3E}">
        <p14:creationId xmlns:p14="http://schemas.microsoft.com/office/powerpoint/2010/main" val="207219494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sunset, clouds&#10;&#10;Description automatically generated">
            <a:extLst>
              <a:ext uri="{FF2B5EF4-FFF2-40B4-BE49-F238E27FC236}">
                <a16:creationId xmlns:a16="http://schemas.microsoft.com/office/drawing/2014/main" id="{B544DC6C-540B-4C51-B133-5F9640846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4203"/>
            <a:ext cx="12191999" cy="875324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9074352" cy="1325563"/>
          </a:xfrm>
        </p:spPr>
        <p:txBody>
          <a:bodyPr/>
          <a:lstStyle/>
          <a:p>
            <a:r>
              <a:rPr lang="en-US" dirty="0"/>
              <a:t>DON’T </a:t>
            </a:r>
            <a:r>
              <a:rPr lang="en-US" u="sng" dirty="0"/>
              <a:t>DRIFT</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p:txBody>
          <a:bodyPr/>
          <a:lstStyle/>
          <a:p>
            <a:r>
              <a:rPr lang="en-US" dirty="0"/>
              <a:t> 1 We must pay more </a:t>
            </a:r>
            <a:br>
              <a:rPr lang="en-US" dirty="0"/>
            </a:br>
            <a:r>
              <a:rPr lang="en-US" dirty="0"/>
              <a:t>careful attention, </a:t>
            </a:r>
            <a:br>
              <a:rPr lang="en-US" dirty="0"/>
            </a:br>
            <a:r>
              <a:rPr lang="en-US" dirty="0"/>
              <a:t>therefore, to what </a:t>
            </a:r>
            <a:br>
              <a:rPr lang="en-US" dirty="0"/>
            </a:br>
            <a:r>
              <a:rPr lang="en-US" dirty="0"/>
              <a:t>we have heard, </a:t>
            </a:r>
            <a:br>
              <a:rPr lang="en-US" dirty="0"/>
            </a:br>
            <a:r>
              <a:rPr lang="en-US" dirty="0">
                <a:solidFill>
                  <a:srgbClr val="C00000"/>
                </a:solidFill>
                <a:effectLst>
                  <a:glow rad="127000">
                    <a:schemeClr val="bg1"/>
                  </a:glow>
                </a:effectLst>
              </a:rPr>
              <a:t>so that we do </a:t>
            </a:r>
            <a:br>
              <a:rPr lang="en-US" dirty="0">
                <a:solidFill>
                  <a:srgbClr val="C00000"/>
                </a:solidFill>
                <a:effectLst>
                  <a:glow rad="127000">
                    <a:schemeClr val="bg1"/>
                  </a:glow>
                </a:effectLst>
              </a:rPr>
            </a:br>
            <a:r>
              <a:rPr lang="en-US" dirty="0">
                <a:solidFill>
                  <a:srgbClr val="C00000"/>
                </a:solidFill>
                <a:effectLst>
                  <a:glow rad="127000">
                    <a:schemeClr val="bg1"/>
                  </a:glow>
                </a:effectLst>
              </a:rPr>
              <a:t>not drift away</a:t>
            </a:r>
            <a:r>
              <a:rPr lang="en-US" dirty="0"/>
              <a:t>.</a:t>
            </a:r>
          </a:p>
          <a:p>
            <a:r>
              <a:rPr lang="en-US" dirty="0"/>
              <a:t> </a:t>
            </a:r>
          </a:p>
        </p:txBody>
      </p:sp>
    </p:spTree>
    <p:extLst>
      <p:ext uri="{BB962C8B-B14F-4D97-AF65-F5344CB8AC3E}">
        <p14:creationId xmlns:p14="http://schemas.microsoft.com/office/powerpoint/2010/main" val="288297439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cross&#10;&#10;Description automatically generated with medium confidence">
            <a:extLst>
              <a:ext uri="{FF2B5EF4-FFF2-40B4-BE49-F238E27FC236}">
                <a16:creationId xmlns:a16="http://schemas.microsoft.com/office/drawing/2014/main" id="{0EFA959C-5FB0-4DBF-9DC7-A0452E457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922" y="-2119313"/>
            <a:ext cx="6096000" cy="8977313"/>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8036385" cy="1325563"/>
          </a:xfrm>
        </p:spPr>
        <p:txBody>
          <a:bodyPr/>
          <a:lstStyle/>
          <a:p>
            <a:r>
              <a:rPr lang="en-US" dirty="0"/>
              <a:t>TAKE IT </a:t>
            </a:r>
            <a:r>
              <a:rPr lang="en-US" u="sng" dirty="0"/>
              <a:t>SERIOUSLY</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838200" y="1825625"/>
            <a:ext cx="5802443" cy="4351338"/>
          </a:xfrm>
        </p:spPr>
        <p:txBody>
          <a:bodyPr/>
          <a:lstStyle/>
          <a:p>
            <a:r>
              <a:rPr lang="en-US" dirty="0"/>
              <a:t>2 </a:t>
            </a:r>
            <a:r>
              <a:rPr lang="en-US" dirty="0">
                <a:solidFill>
                  <a:srgbClr val="C00000"/>
                </a:solidFill>
                <a:effectLst>
                  <a:glow rad="127000">
                    <a:schemeClr val="bg1"/>
                  </a:glow>
                </a:effectLst>
              </a:rPr>
              <a:t>For if the message spoken by angels was binding</a:t>
            </a:r>
            <a:r>
              <a:rPr lang="en-US" dirty="0"/>
              <a:t>, and every violation and disobedience received its just punishment, </a:t>
            </a:r>
            <a:endParaRPr lang="en-US" dirty="0">
              <a:effectLst>
                <a:glow rad="127000">
                  <a:schemeClr val="bg1">
                    <a:alpha val="0"/>
                  </a:schemeClr>
                </a:glow>
              </a:effectLst>
            </a:endParaRPr>
          </a:p>
          <a:p>
            <a:r>
              <a:rPr lang="en-US" dirty="0"/>
              <a:t> </a:t>
            </a:r>
          </a:p>
        </p:txBody>
      </p:sp>
    </p:spTree>
    <p:extLst>
      <p:ext uri="{BB962C8B-B14F-4D97-AF65-F5344CB8AC3E}">
        <p14:creationId xmlns:p14="http://schemas.microsoft.com/office/powerpoint/2010/main" val="83603977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cross&#10;&#10;Description automatically generated with medium confidence">
            <a:extLst>
              <a:ext uri="{FF2B5EF4-FFF2-40B4-BE49-F238E27FC236}">
                <a16:creationId xmlns:a16="http://schemas.microsoft.com/office/drawing/2014/main" id="{0EFA959C-5FB0-4DBF-9DC7-A0452E457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922" y="-2119313"/>
            <a:ext cx="6096000" cy="8977313"/>
          </a:xfrm>
          <a:prstGeom prst="rect">
            <a:avLst/>
          </a:prstGeom>
        </p:spPr>
      </p:pic>
      <p:pic>
        <p:nvPicPr>
          <p:cNvPr id="9" name="Picture 8" descr="A picture containing blur, dark, blurry&#10;&#10;Description automatically generated">
            <a:extLst>
              <a:ext uri="{FF2B5EF4-FFF2-40B4-BE49-F238E27FC236}">
                <a16:creationId xmlns:a16="http://schemas.microsoft.com/office/drawing/2014/main" id="{3FFAE387-B301-4D50-AE0E-C94CC8833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1877" y="-1406895"/>
            <a:ext cx="5568810" cy="8264895"/>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8036385" cy="1325563"/>
          </a:xfrm>
        </p:spPr>
        <p:txBody>
          <a:bodyPr/>
          <a:lstStyle/>
          <a:p>
            <a:r>
              <a:rPr lang="en-US" dirty="0"/>
              <a:t>TAKE IT </a:t>
            </a:r>
            <a:r>
              <a:rPr lang="en-US" u="sng" dirty="0"/>
              <a:t>SERIOUSLY</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838200" y="1825625"/>
            <a:ext cx="5802443" cy="4351338"/>
          </a:xfrm>
        </p:spPr>
        <p:txBody>
          <a:bodyPr/>
          <a:lstStyle/>
          <a:p>
            <a:r>
              <a:rPr lang="en-US" dirty="0"/>
              <a:t>2 For if the message spoken by angels was binding, and </a:t>
            </a:r>
            <a:r>
              <a:rPr lang="en-US" dirty="0">
                <a:solidFill>
                  <a:srgbClr val="C00000"/>
                </a:solidFill>
                <a:effectLst>
                  <a:glow rad="127000">
                    <a:schemeClr val="bg1"/>
                  </a:glow>
                </a:effectLst>
              </a:rPr>
              <a:t>every violation and disobedience received its just punishment</a:t>
            </a:r>
            <a:r>
              <a:rPr lang="en-US" dirty="0"/>
              <a:t>, </a:t>
            </a:r>
            <a:endParaRPr lang="en-US" dirty="0">
              <a:effectLst>
                <a:glow rad="127000">
                  <a:schemeClr val="bg1">
                    <a:alpha val="0"/>
                  </a:schemeClr>
                </a:glow>
              </a:effectLst>
            </a:endParaRPr>
          </a:p>
          <a:p>
            <a:r>
              <a:rPr lang="en-US" dirty="0"/>
              <a:t> </a:t>
            </a:r>
          </a:p>
        </p:txBody>
      </p:sp>
      <p:pic>
        <p:nvPicPr>
          <p:cNvPr id="6" name="Picture 5" descr="A picture containing person&#10;&#10;Description automatically generated">
            <a:extLst>
              <a:ext uri="{FF2B5EF4-FFF2-40B4-BE49-F238E27FC236}">
                <a16:creationId xmlns:a16="http://schemas.microsoft.com/office/drawing/2014/main" id="{CE26BA6D-EAA7-44B8-AF51-36E41FBF6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035" y="-184310"/>
            <a:ext cx="4937886" cy="7754728"/>
          </a:xfrm>
          <a:prstGeom prst="rect">
            <a:avLst/>
          </a:prstGeom>
        </p:spPr>
      </p:pic>
    </p:spTree>
    <p:extLst>
      <p:ext uri="{BB962C8B-B14F-4D97-AF65-F5344CB8AC3E}">
        <p14:creationId xmlns:p14="http://schemas.microsoft.com/office/powerpoint/2010/main" val="329734605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B026BA4-636D-4E4A-B425-E5A489459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ctrTitle"/>
          </p:nvPr>
        </p:nvSpPr>
        <p:spPr>
          <a:xfrm>
            <a:off x="0" y="795036"/>
            <a:ext cx="9144000" cy="1655761"/>
          </a:xfrm>
        </p:spPr>
        <p:txBody>
          <a:bodyPr>
            <a:noAutofit/>
          </a:bodyPr>
          <a:lstStyle/>
          <a:p>
            <a:pPr algn="ctr"/>
            <a:r>
              <a:rPr lang="en-US" sz="8800" b="1" i="1" dirty="0">
                <a:solidFill>
                  <a:schemeClr val="bg1"/>
                </a:solidFill>
                <a:effectLst>
                  <a:glow rad="127000">
                    <a:srgbClr val="C00000"/>
                  </a:glow>
                </a:effectLst>
                <a:latin typeface="+mn-lt"/>
              </a:rPr>
              <a:t>GREAT SAL</a:t>
            </a:r>
            <a:r>
              <a:rPr lang="en-US" sz="8800" b="1" i="1" dirty="0">
                <a:solidFill>
                  <a:schemeClr val="bg1"/>
                </a:solidFill>
                <a:effectLst>
                  <a:glow rad="127000">
                    <a:srgbClr val="19303F"/>
                  </a:glow>
                </a:effectLst>
                <a:latin typeface="+mn-lt"/>
              </a:rPr>
              <a:t>VATION</a:t>
            </a:r>
          </a:p>
        </p:txBody>
      </p:sp>
      <p:sp>
        <p:nvSpPr>
          <p:cNvPr id="11" name="Subtitle 10">
            <a:extLst>
              <a:ext uri="{FF2B5EF4-FFF2-40B4-BE49-F238E27FC236}">
                <a16:creationId xmlns:a16="http://schemas.microsoft.com/office/drawing/2014/main" id="{D5EA7500-FF7A-41C6-B3C9-5C683B9E22A3}"/>
              </a:ext>
            </a:extLst>
          </p:cNvPr>
          <p:cNvSpPr>
            <a:spLocks noGrp="1"/>
          </p:cNvSpPr>
          <p:nvPr>
            <p:ph type="subTitle" idx="1"/>
          </p:nvPr>
        </p:nvSpPr>
        <p:spPr>
          <a:xfrm>
            <a:off x="1133856" y="3602038"/>
            <a:ext cx="6693408" cy="1655762"/>
          </a:xfrm>
          <a:effectLst>
            <a:glow rad="127000">
              <a:srgbClr val="19303F"/>
            </a:glow>
          </a:effectLst>
        </p:spPr>
        <p:txBody>
          <a:bodyPr>
            <a:noAutofit/>
          </a:bodyPr>
          <a:lstStyle/>
          <a:p>
            <a:r>
              <a:rPr lang="en-US" sz="4000" b="1" i="0" u="none" strike="noStrike" baseline="0" dirty="0">
                <a:solidFill>
                  <a:schemeClr val="bg1"/>
                </a:solidFill>
                <a:effectLst>
                  <a:glow rad="127000">
                    <a:srgbClr val="19303F"/>
                  </a:glow>
                </a:effectLst>
                <a:latin typeface="Arial" panose="020B0604020202020204" pitchFamily="34" charset="0"/>
              </a:rPr>
              <a:t>Rescue others by snatching them from the flames of judgment.  (Jude 1:23 NLT)</a:t>
            </a:r>
            <a:endParaRPr lang="en-US" sz="4800" b="1" dirty="0">
              <a:solidFill>
                <a:schemeClr val="bg1"/>
              </a:solidFill>
              <a:effectLst>
                <a:glow rad="127000">
                  <a:srgbClr val="19303F"/>
                </a:glow>
              </a:effectLst>
            </a:endParaRPr>
          </a:p>
        </p:txBody>
      </p:sp>
    </p:spTree>
    <p:extLst>
      <p:ext uri="{BB962C8B-B14F-4D97-AF65-F5344CB8AC3E}">
        <p14:creationId xmlns:p14="http://schemas.microsoft.com/office/powerpoint/2010/main" val="4280765336"/>
      </p:ext>
    </p:extLst>
  </p:cSld>
  <p:clrMapOvr>
    <a:masterClrMapping/>
  </p:clrMapOvr>
  <mc:AlternateContent xmlns:mc="http://schemas.openxmlformats.org/markup-compatibility/2006">
    <mc:Choice xmlns:p14="http://schemas.microsoft.com/office/powerpoint/2010/main" Requires="p14">
      <p:transition p14:dur="300">
        <p:circle/>
      </p:transition>
    </mc:Choice>
    <mc:Fallback>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untain, outdoor, smoke, clouds&#10;&#10;Description automatically generated">
            <a:extLst>
              <a:ext uri="{FF2B5EF4-FFF2-40B4-BE49-F238E27FC236}">
                <a16:creationId xmlns:a16="http://schemas.microsoft.com/office/drawing/2014/main" id="{9077D93C-E5C6-4E35-A240-53A47420B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06400" cy="8119872"/>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8036385" cy="1325563"/>
          </a:xfrm>
        </p:spPr>
        <p:txBody>
          <a:bodyPr/>
          <a:lstStyle/>
          <a:p>
            <a:r>
              <a:rPr lang="en-US" dirty="0"/>
              <a:t>DON’T </a:t>
            </a:r>
            <a:r>
              <a:rPr lang="en-US" u="sng" dirty="0"/>
              <a:t>IGNORE</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838200" y="1825625"/>
            <a:ext cx="5607570" cy="4351338"/>
          </a:xfrm>
        </p:spPr>
        <p:txBody>
          <a:bodyPr/>
          <a:lstStyle/>
          <a:p>
            <a:r>
              <a:rPr lang="en-US" dirty="0"/>
              <a:t>3 how shall we escape</a:t>
            </a:r>
          </a:p>
        </p:txBody>
      </p:sp>
    </p:spTree>
    <p:extLst>
      <p:ext uri="{BB962C8B-B14F-4D97-AF65-F5344CB8AC3E}">
        <p14:creationId xmlns:p14="http://schemas.microsoft.com/office/powerpoint/2010/main" val="404305124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ountain, outdoor, smoke, clouds&#10;&#10;Description automatically generated">
            <a:extLst>
              <a:ext uri="{FF2B5EF4-FFF2-40B4-BE49-F238E27FC236}">
                <a16:creationId xmlns:a16="http://schemas.microsoft.com/office/drawing/2014/main" id="{9077D93C-E5C6-4E35-A240-53A47420B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106400" cy="8119872"/>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415637" y="365125"/>
            <a:ext cx="8036385" cy="1325563"/>
          </a:xfrm>
        </p:spPr>
        <p:txBody>
          <a:bodyPr/>
          <a:lstStyle/>
          <a:p>
            <a:r>
              <a:rPr lang="en-US" dirty="0"/>
              <a:t>DON’T </a:t>
            </a:r>
            <a:r>
              <a:rPr lang="en-US" u="sng" dirty="0"/>
              <a:t>IGNORE</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838200" y="1825625"/>
            <a:ext cx="5607570" cy="4351338"/>
          </a:xfrm>
        </p:spPr>
        <p:txBody>
          <a:bodyPr/>
          <a:lstStyle/>
          <a:p>
            <a:r>
              <a:rPr lang="en-US" dirty="0"/>
              <a:t>3 how shall we escape if we </a:t>
            </a:r>
            <a:r>
              <a:rPr lang="en-US" dirty="0">
                <a:solidFill>
                  <a:srgbClr val="C00000"/>
                </a:solidFill>
                <a:effectLst>
                  <a:glow rad="127000">
                    <a:schemeClr val="bg1"/>
                  </a:glow>
                </a:effectLst>
              </a:rPr>
              <a:t>ignore</a:t>
            </a:r>
            <a:r>
              <a:rPr lang="en-US" dirty="0"/>
              <a:t> such a great salvation? </a:t>
            </a:r>
          </a:p>
        </p:txBody>
      </p:sp>
      <p:pic>
        <p:nvPicPr>
          <p:cNvPr id="5" name="Picture 4" descr="A person with the hands on the head&#10;&#10;Description automatically generated with low confidence">
            <a:extLst>
              <a:ext uri="{FF2B5EF4-FFF2-40B4-BE49-F238E27FC236}">
                <a16:creationId xmlns:a16="http://schemas.microsoft.com/office/drawing/2014/main" id="{ED23C751-1176-4E97-8CA3-2EBEE1A06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089" y="524655"/>
            <a:ext cx="5266544" cy="7899815"/>
          </a:xfrm>
          <a:prstGeom prst="rect">
            <a:avLst/>
          </a:prstGeom>
        </p:spPr>
      </p:pic>
    </p:spTree>
    <p:extLst>
      <p:ext uri="{BB962C8B-B14F-4D97-AF65-F5344CB8AC3E}">
        <p14:creationId xmlns:p14="http://schemas.microsoft.com/office/powerpoint/2010/main" val="350940221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id="{B58FC9E9-0B5E-4FCF-A42C-D2DD35D19934}"/>
              </a:ext>
            </a:extLst>
          </p:cNvPr>
          <p:cNvSpPr/>
          <p:nvPr/>
        </p:nvSpPr>
        <p:spPr>
          <a:xfrm rot="965331">
            <a:off x="5568619" y="1942138"/>
            <a:ext cx="6766540" cy="5077334"/>
          </a:xfrm>
          <a:prstGeom prst="irregularSeal1">
            <a:avLst/>
          </a:prstGeom>
          <a:gradFill flip="none" rotWithShape="1">
            <a:gsLst>
              <a:gs pos="31000">
                <a:srgbClr val="FFC000"/>
              </a:gs>
              <a:gs pos="80000">
                <a:srgbClr val="C00000"/>
              </a:gs>
            </a:gsLst>
            <a:path path="circle">
              <a:fillToRect l="50000" t="50000" r="50000" b="50000"/>
            </a:path>
            <a:tileRect/>
          </a:grad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endParaRPr>
          </a:p>
        </p:txBody>
      </p:sp>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p:txBody>
          <a:bodyPr/>
          <a:lstStyle/>
          <a:p>
            <a:r>
              <a:rPr lang="en-US" dirty="0"/>
              <a:t>IT’S A GREAT SALVATION</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838200" y="1825625"/>
            <a:ext cx="5607570" cy="4351338"/>
          </a:xfrm>
        </p:spPr>
        <p:txBody>
          <a:bodyPr/>
          <a:lstStyle/>
          <a:p>
            <a:r>
              <a:rPr lang="en-US" dirty="0"/>
              <a:t>3 how shall we escape if we </a:t>
            </a:r>
            <a:r>
              <a:rPr lang="en-US" dirty="0">
                <a:effectLst>
                  <a:glow rad="127000">
                    <a:srgbClr val="224B67"/>
                  </a:glow>
                </a:effectLst>
              </a:rPr>
              <a:t>ignore</a:t>
            </a:r>
            <a:r>
              <a:rPr lang="en-US" dirty="0"/>
              <a:t> such a </a:t>
            </a:r>
            <a:r>
              <a:rPr lang="en-US" dirty="0">
                <a:solidFill>
                  <a:srgbClr val="C00000"/>
                </a:solidFill>
                <a:effectLst>
                  <a:glow rad="190500">
                    <a:schemeClr val="bg1"/>
                  </a:glow>
                </a:effectLst>
              </a:rPr>
              <a:t>great salvation</a:t>
            </a:r>
            <a:r>
              <a:rPr lang="en-US" dirty="0"/>
              <a:t>? </a:t>
            </a:r>
          </a:p>
        </p:txBody>
      </p:sp>
      <p:sp>
        <p:nvSpPr>
          <p:cNvPr id="3" name="TextBox 2">
            <a:extLst>
              <a:ext uri="{FF2B5EF4-FFF2-40B4-BE49-F238E27FC236}">
                <a16:creationId xmlns:a16="http://schemas.microsoft.com/office/drawing/2014/main" id="{3CF8710A-7B09-4B81-B1A1-7CA4391AB9D8}"/>
              </a:ext>
            </a:extLst>
          </p:cNvPr>
          <p:cNvSpPr txBox="1"/>
          <p:nvPr/>
        </p:nvSpPr>
        <p:spPr>
          <a:xfrm rot="993905">
            <a:off x="6364189" y="3531522"/>
            <a:ext cx="5186597" cy="1588127"/>
          </a:xfrm>
          <a:prstGeom prst="rect">
            <a:avLst/>
          </a:prstGeom>
          <a:noFill/>
        </p:spPr>
        <p:txBody>
          <a:bodyPr wrap="square" rtlCol="0">
            <a:spAutoFit/>
          </a:bodyPr>
          <a:lstStyle/>
          <a:p>
            <a:pPr algn="ctr">
              <a:lnSpc>
                <a:spcPct val="90000"/>
              </a:lnSpc>
            </a:pPr>
            <a:r>
              <a:rPr lang="en-US" sz="5400" dirty="0">
                <a:latin typeface="Arial Black" panose="020B0A04020102020204" pitchFamily="34" charset="0"/>
              </a:rPr>
              <a:t>HOW </a:t>
            </a:r>
            <a:br>
              <a:rPr lang="en-US" sz="5400" dirty="0">
                <a:latin typeface="Arial Black" panose="020B0A04020102020204" pitchFamily="34" charset="0"/>
              </a:rPr>
            </a:br>
            <a:r>
              <a:rPr lang="en-US" sz="5400" dirty="0">
                <a:latin typeface="Arial Black" panose="020B0A04020102020204" pitchFamily="34" charset="0"/>
              </a:rPr>
              <a:t>GREAT?</a:t>
            </a:r>
          </a:p>
        </p:txBody>
      </p:sp>
    </p:spTree>
    <p:extLst>
      <p:ext uri="{BB962C8B-B14F-4D97-AF65-F5344CB8AC3E}">
        <p14:creationId xmlns:p14="http://schemas.microsoft.com/office/powerpoint/2010/main" val="331037716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20BC-01C5-4904-8B37-B6F2D6FB66CD}"/>
              </a:ext>
            </a:extLst>
          </p:cNvPr>
          <p:cNvSpPr>
            <a:spLocks noGrp="1"/>
          </p:cNvSpPr>
          <p:nvPr>
            <p:ph type="title"/>
          </p:nvPr>
        </p:nvSpPr>
        <p:spPr>
          <a:xfrm>
            <a:off x="415637" y="365125"/>
            <a:ext cx="7078761" cy="1325563"/>
          </a:xfrm>
        </p:spPr>
        <p:txBody>
          <a:bodyPr/>
          <a:lstStyle/>
          <a:p>
            <a:r>
              <a:rPr lang="en-US" dirty="0"/>
              <a:t>It’s like this …</a:t>
            </a:r>
          </a:p>
        </p:txBody>
      </p:sp>
      <p:pic>
        <p:nvPicPr>
          <p:cNvPr id="5" name="Content Placeholder 4" descr="A picture containing text&#10;&#10;Description automatically generated">
            <a:extLst>
              <a:ext uri="{FF2B5EF4-FFF2-40B4-BE49-F238E27FC236}">
                <a16:creationId xmlns:a16="http://schemas.microsoft.com/office/drawing/2014/main" id="{02D7450A-6102-4C5A-9AF2-D6C746DFFB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3566" y="479541"/>
            <a:ext cx="4014850" cy="6180756"/>
          </a:xfrm>
        </p:spPr>
      </p:pic>
      <p:sp>
        <p:nvSpPr>
          <p:cNvPr id="6" name="TextBox 5">
            <a:extLst>
              <a:ext uri="{FF2B5EF4-FFF2-40B4-BE49-F238E27FC236}">
                <a16:creationId xmlns:a16="http://schemas.microsoft.com/office/drawing/2014/main" id="{8AEDD1CA-D95B-4A57-A95B-809D11D64197}"/>
              </a:ext>
            </a:extLst>
          </p:cNvPr>
          <p:cNvSpPr txBox="1"/>
          <p:nvPr/>
        </p:nvSpPr>
        <p:spPr>
          <a:xfrm>
            <a:off x="7409054" y="540501"/>
            <a:ext cx="3133344" cy="646331"/>
          </a:xfrm>
          <a:prstGeom prst="rect">
            <a:avLst/>
          </a:prstGeom>
          <a:noFill/>
        </p:spPr>
        <p:txBody>
          <a:bodyPr wrap="square" rtlCol="0">
            <a:spAutoFit/>
          </a:bodyPr>
          <a:lstStyle/>
          <a:p>
            <a:pPr algn="ctr"/>
            <a:r>
              <a:rPr lang="en-US" sz="3600" b="1" dirty="0"/>
              <a:t>ADAM’S HOTEL</a:t>
            </a:r>
          </a:p>
        </p:txBody>
      </p:sp>
      <p:sp>
        <p:nvSpPr>
          <p:cNvPr id="7" name="TextBox 6">
            <a:extLst>
              <a:ext uri="{FF2B5EF4-FFF2-40B4-BE49-F238E27FC236}">
                <a16:creationId xmlns:a16="http://schemas.microsoft.com/office/drawing/2014/main" id="{C90ACBEB-E2BF-4414-A983-B395170ED969}"/>
              </a:ext>
            </a:extLst>
          </p:cNvPr>
          <p:cNvSpPr txBox="1"/>
          <p:nvPr/>
        </p:nvSpPr>
        <p:spPr>
          <a:xfrm>
            <a:off x="743712" y="1560576"/>
            <a:ext cx="6608064" cy="558306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Ignore It Nick</a:t>
            </a:r>
          </a:p>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Fix It Fred</a:t>
            </a:r>
          </a:p>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Feel It Franny</a:t>
            </a:r>
          </a:p>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See It Sally</a:t>
            </a:r>
          </a:p>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Put It Off Pete</a:t>
            </a:r>
          </a:p>
          <a:p>
            <a:pPr marL="285750" indent="-285750">
              <a:lnSpc>
                <a:spcPct val="120000"/>
              </a:lnSpc>
              <a:buFont typeface="Arial" panose="020B0604020202020204" pitchFamily="34" charset="0"/>
              <a:buChar char="•"/>
            </a:pPr>
            <a:r>
              <a:rPr lang="en-US" sz="4400" b="1" dirty="0">
                <a:solidFill>
                  <a:schemeClr val="bg1"/>
                </a:solidFill>
                <a:effectLst>
                  <a:glow rad="127000">
                    <a:srgbClr val="224B67"/>
                  </a:glow>
                </a:effectLst>
              </a:rPr>
              <a:t>Take It Tommy</a:t>
            </a:r>
          </a:p>
          <a:p>
            <a:pPr marL="285750" indent="-285750">
              <a:buFont typeface="Arial" panose="020B0604020202020204" pitchFamily="34" charset="0"/>
              <a:buChar char="•"/>
            </a:pPr>
            <a:endParaRPr lang="en-US" sz="4000" b="1" dirty="0">
              <a:solidFill>
                <a:schemeClr val="bg1"/>
              </a:solidFill>
            </a:endParaRPr>
          </a:p>
        </p:txBody>
      </p:sp>
    </p:spTree>
    <p:extLst>
      <p:ext uri="{BB962C8B-B14F-4D97-AF65-F5344CB8AC3E}">
        <p14:creationId xmlns:p14="http://schemas.microsoft.com/office/powerpoint/2010/main" val="6982432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tage, blue&#10;&#10;Description automatically generated">
            <a:extLst>
              <a:ext uri="{FF2B5EF4-FFF2-40B4-BE49-F238E27FC236}">
                <a16:creationId xmlns:a16="http://schemas.microsoft.com/office/drawing/2014/main" id="{F40E0EB4-2382-4140-84EC-18AEFADBDC7E}"/>
              </a:ext>
            </a:extLst>
          </p:cNvPr>
          <p:cNvPicPr>
            <a:picLocks noChangeAspect="1"/>
          </p:cNvPicPr>
          <p:nvPr/>
        </p:nvPicPr>
        <p:blipFill rotWithShape="1">
          <a:blip r:embed="rId2">
            <a:extLst>
              <a:ext uri="{28A0092B-C50C-407E-A947-70E740481C1C}">
                <a14:useLocalDpi xmlns:a14="http://schemas.microsoft.com/office/drawing/2010/main" val="0"/>
              </a:ext>
            </a:extLst>
          </a:blip>
          <a:srcRect r="5027"/>
          <a:stretch/>
        </p:blipFill>
        <p:spPr>
          <a:xfrm>
            <a:off x="4451190" y="293743"/>
            <a:ext cx="7325173" cy="6301022"/>
          </a:xfrm>
          <a:prstGeom prst="rect">
            <a:avLst/>
          </a:prstGeom>
        </p:spPr>
      </p:pic>
      <p:sp>
        <p:nvSpPr>
          <p:cNvPr id="2" name="Title 1">
            <a:extLst>
              <a:ext uri="{FF2B5EF4-FFF2-40B4-BE49-F238E27FC236}">
                <a16:creationId xmlns:a16="http://schemas.microsoft.com/office/drawing/2014/main" id="{71619295-D5CD-45BC-B8D7-669D361B25A9}"/>
              </a:ext>
            </a:extLst>
          </p:cNvPr>
          <p:cNvSpPr>
            <a:spLocks noGrp="1"/>
          </p:cNvSpPr>
          <p:nvPr>
            <p:ph type="title"/>
          </p:nvPr>
        </p:nvSpPr>
        <p:spPr>
          <a:xfrm>
            <a:off x="415637" y="365125"/>
            <a:ext cx="8589818" cy="1325563"/>
          </a:xfrm>
        </p:spPr>
        <p:txBody>
          <a:bodyPr/>
          <a:lstStyle/>
          <a:p>
            <a:r>
              <a:rPr lang="en-US" dirty="0"/>
              <a:t>There is no other way …</a:t>
            </a:r>
          </a:p>
        </p:txBody>
      </p:sp>
      <p:sp>
        <p:nvSpPr>
          <p:cNvPr id="3" name="Content Placeholder 2">
            <a:extLst>
              <a:ext uri="{FF2B5EF4-FFF2-40B4-BE49-F238E27FC236}">
                <a16:creationId xmlns:a16="http://schemas.microsoft.com/office/drawing/2014/main" id="{BAA8907C-EB2E-448E-BA31-51B20BE53689}"/>
              </a:ext>
            </a:extLst>
          </p:cNvPr>
          <p:cNvSpPr>
            <a:spLocks noGrp="1"/>
          </p:cNvSpPr>
          <p:nvPr>
            <p:ph idx="1"/>
          </p:nvPr>
        </p:nvSpPr>
        <p:spPr>
          <a:xfrm>
            <a:off x="415637" y="1825625"/>
            <a:ext cx="7740811" cy="4351338"/>
          </a:xfrm>
        </p:spPr>
        <p:txBody>
          <a:bodyPr>
            <a:normAutofit/>
          </a:bodyPr>
          <a:lstStyle/>
          <a:p>
            <a:r>
              <a:rPr lang="en-US" sz="4000" i="0" u="none" strike="noStrike" baseline="0" dirty="0"/>
              <a:t>"Turn to me and be saved, </a:t>
            </a:r>
            <a:br>
              <a:rPr lang="en-US" sz="4000" i="0" u="none" strike="noStrike" baseline="0" dirty="0"/>
            </a:br>
            <a:r>
              <a:rPr lang="en-US" sz="4000" i="0" u="none" strike="noStrike" baseline="0" dirty="0"/>
              <a:t>all you ends of the earth; </a:t>
            </a:r>
            <a:br>
              <a:rPr lang="en-US" sz="4000" i="0" u="none" strike="noStrike" baseline="0" dirty="0"/>
            </a:br>
            <a:r>
              <a:rPr lang="en-US" sz="4000" i="0" u="none" strike="noStrike" baseline="0" dirty="0"/>
              <a:t>for I am God, and </a:t>
            </a:r>
            <a:br>
              <a:rPr lang="en-US" sz="4000" i="0" u="none" strike="noStrike" baseline="0" dirty="0"/>
            </a:br>
            <a:r>
              <a:rPr lang="en-US" sz="4000" i="0" u="none" strike="noStrike" baseline="0" dirty="0"/>
              <a:t>there is no other. </a:t>
            </a:r>
            <a:br>
              <a:rPr lang="en-US" sz="4000" i="0" u="none" strike="noStrike" baseline="0" dirty="0"/>
            </a:br>
            <a:r>
              <a:rPr lang="en-US" sz="4000" i="0" u="none" strike="noStrike" baseline="0" dirty="0"/>
              <a:t>(Isaiah 45:22)</a:t>
            </a:r>
            <a:endParaRPr lang="en-US" sz="4000" dirty="0"/>
          </a:p>
        </p:txBody>
      </p:sp>
    </p:spTree>
    <p:extLst>
      <p:ext uri="{BB962C8B-B14F-4D97-AF65-F5344CB8AC3E}">
        <p14:creationId xmlns:p14="http://schemas.microsoft.com/office/powerpoint/2010/main" val="357616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tage, blue&#10;&#10;Description automatically generated">
            <a:extLst>
              <a:ext uri="{FF2B5EF4-FFF2-40B4-BE49-F238E27FC236}">
                <a16:creationId xmlns:a16="http://schemas.microsoft.com/office/drawing/2014/main" id="{47F251B5-F083-4663-88A1-DD71106131CA}"/>
              </a:ext>
            </a:extLst>
          </p:cNvPr>
          <p:cNvPicPr>
            <a:picLocks noChangeAspect="1"/>
          </p:cNvPicPr>
          <p:nvPr/>
        </p:nvPicPr>
        <p:blipFill rotWithShape="1">
          <a:blip r:embed="rId2">
            <a:extLst>
              <a:ext uri="{28A0092B-C50C-407E-A947-70E740481C1C}">
                <a14:useLocalDpi xmlns:a14="http://schemas.microsoft.com/office/drawing/2010/main" val="0"/>
              </a:ext>
            </a:extLst>
          </a:blip>
          <a:srcRect r="5027"/>
          <a:stretch/>
        </p:blipFill>
        <p:spPr>
          <a:xfrm>
            <a:off x="4451190" y="293743"/>
            <a:ext cx="7325173" cy="6301022"/>
          </a:xfrm>
          <a:prstGeom prst="rect">
            <a:avLst/>
          </a:prstGeom>
        </p:spPr>
      </p:pic>
      <p:sp>
        <p:nvSpPr>
          <p:cNvPr id="2" name="Title 1">
            <a:extLst>
              <a:ext uri="{FF2B5EF4-FFF2-40B4-BE49-F238E27FC236}">
                <a16:creationId xmlns:a16="http://schemas.microsoft.com/office/drawing/2014/main" id="{71619295-D5CD-45BC-B8D7-669D361B25A9}"/>
              </a:ext>
            </a:extLst>
          </p:cNvPr>
          <p:cNvSpPr>
            <a:spLocks noGrp="1"/>
          </p:cNvSpPr>
          <p:nvPr>
            <p:ph type="title"/>
          </p:nvPr>
        </p:nvSpPr>
        <p:spPr/>
        <p:txBody>
          <a:bodyPr/>
          <a:lstStyle/>
          <a:p>
            <a:r>
              <a:rPr lang="en-US" dirty="0"/>
              <a:t>There is no other way …</a:t>
            </a:r>
          </a:p>
        </p:txBody>
      </p:sp>
      <p:sp>
        <p:nvSpPr>
          <p:cNvPr id="3" name="Content Placeholder 2">
            <a:extLst>
              <a:ext uri="{FF2B5EF4-FFF2-40B4-BE49-F238E27FC236}">
                <a16:creationId xmlns:a16="http://schemas.microsoft.com/office/drawing/2014/main" id="{BAA8907C-EB2E-448E-BA31-51B20BE53689}"/>
              </a:ext>
            </a:extLst>
          </p:cNvPr>
          <p:cNvSpPr>
            <a:spLocks noGrp="1"/>
          </p:cNvSpPr>
          <p:nvPr>
            <p:ph idx="1"/>
          </p:nvPr>
        </p:nvSpPr>
        <p:spPr>
          <a:xfrm>
            <a:off x="415637" y="1825625"/>
            <a:ext cx="7740811" cy="4351338"/>
          </a:xfrm>
        </p:spPr>
        <p:txBody>
          <a:bodyPr>
            <a:normAutofit/>
          </a:bodyPr>
          <a:lstStyle/>
          <a:p>
            <a:r>
              <a:rPr lang="en-US" sz="4000" i="0" u="none" strike="noStrike" baseline="0" dirty="0"/>
              <a:t> Salvation is found in no one else, for there is no other name </a:t>
            </a:r>
            <a:br>
              <a:rPr lang="en-US" sz="4000" i="0" u="none" strike="noStrike" baseline="0" dirty="0"/>
            </a:br>
            <a:r>
              <a:rPr lang="en-US" sz="4000" i="0" u="none" strike="noStrike" baseline="0" dirty="0"/>
              <a:t>under heaven given to </a:t>
            </a:r>
            <a:br>
              <a:rPr lang="en-US" sz="4000" i="0" u="none" strike="noStrike" baseline="0" dirty="0"/>
            </a:br>
            <a:r>
              <a:rPr lang="en-US" sz="4000" i="0" u="none" strike="noStrike" baseline="0" dirty="0"/>
              <a:t>men by which we </a:t>
            </a:r>
            <a:br>
              <a:rPr lang="en-US" sz="4000" i="0" u="none" strike="noStrike" baseline="0" dirty="0"/>
            </a:br>
            <a:r>
              <a:rPr lang="en-US" sz="4000" i="0" u="none" strike="noStrike" baseline="0" dirty="0"/>
              <a:t>must be saved." </a:t>
            </a:r>
            <a:br>
              <a:rPr lang="en-US" sz="4000" i="0" u="none" strike="noStrike" baseline="0" dirty="0"/>
            </a:br>
            <a:r>
              <a:rPr lang="en-US" sz="4000" i="0" u="none" strike="noStrike" baseline="0" dirty="0"/>
              <a:t>(Acts 4:12)</a:t>
            </a:r>
            <a:endParaRPr lang="en-US" sz="4000" dirty="0"/>
          </a:p>
        </p:txBody>
      </p:sp>
    </p:spTree>
    <p:extLst>
      <p:ext uri="{BB962C8B-B14F-4D97-AF65-F5344CB8AC3E}">
        <p14:creationId xmlns:p14="http://schemas.microsoft.com/office/powerpoint/2010/main" val="1435956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tage, blue&#10;&#10;Description automatically generated">
            <a:extLst>
              <a:ext uri="{FF2B5EF4-FFF2-40B4-BE49-F238E27FC236}">
                <a16:creationId xmlns:a16="http://schemas.microsoft.com/office/drawing/2014/main" id="{58994A94-BB6F-4E5B-ACB2-5FE7183C042E}"/>
              </a:ext>
            </a:extLst>
          </p:cNvPr>
          <p:cNvPicPr>
            <a:picLocks noChangeAspect="1"/>
          </p:cNvPicPr>
          <p:nvPr/>
        </p:nvPicPr>
        <p:blipFill rotWithShape="1">
          <a:blip r:embed="rId2">
            <a:extLst>
              <a:ext uri="{28A0092B-C50C-407E-A947-70E740481C1C}">
                <a14:useLocalDpi xmlns:a14="http://schemas.microsoft.com/office/drawing/2010/main" val="0"/>
              </a:ext>
            </a:extLst>
          </a:blip>
          <a:srcRect r="5027"/>
          <a:stretch/>
        </p:blipFill>
        <p:spPr>
          <a:xfrm>
            <a:off x="4451190" y="293743"/>
            <a:ext cx="7325173" cy="6301022"/>
          </a:xfrm>
          <a:prstGeom prst="rect">
            <a:avLst/>
          </a:prstGeom>
        </p:spPr>
      </p:pic>
      <p:sp>
        <p:nvSpPr>
          <p:cNvPr id="2" name="Title 1">
            <a:extLst>
              <a:ext uri="{FF2B5EF4-FFF2-40B4-BE49-F238E27FC236}">
                <a16:creationId xmlns:a16="http://schemas.microsoft.com/office/drawing/2014/main" id="{71619295-D5CD-45BC-B8D7-669D361B25A9}"/>
              </a:ext>
            </a:extLst>
          </p:cNvPr>
          <p:cNvSpPr>
            <a:spLocks noGrp="1"/>
          </p:cNvSpPr>
          <p:nvPr>
            <p:ph type="title"/>
          </p:nvPr>
        </p:nvSpPr>
        <p:spPr/>
        <p:txBody>
          <a:bodyPr/>
          <a:lstStyle/>
          <a:p>
            <a:r>
              <a:rPr lang="en-US" dirty="0"/>
              <a:t>There is no other way …</a:t>
            </a:r>
          </a:p>
        </p:txBody>
      </p:sp>
      <p:sp>
        <p:nvSpPr>
          <p:cNvPr id="3" name="Content Placeholder 2">
            <a:extLst>
              <a:ext uri="{FF2B5EF4-FFF2-40B4-BE49-F238E27FC236}">
                <a16:creationId xmlns:a16="http://schemas.microsoft.com/office/drawing/2014/main" id="{BAA8907C-EB2E-448E-BA31-51B20BE53689}"/>
              </a:ext>
            </a:extLst>
          </p:cNvPr>
          <p:cNvSpPr>
            <a:spLocks noGrp="1"/>
          </p:cNvSpPr>
          <p:nvPr>
            <p:ph idx="1"/>
          </p:nvPr>
        </p:nvSpPr>
        <p:spPr>
          <a:xfrm>
            <a:off x="415637" y="1825625"/>
            <a:ext cx="7740811" cy="4351338"/>
          </a:xfrm>
        </p:spPr>
        <p:txBody>
          <a:bodyPr>
            <a:normAutofit/>
          </a:bodyPr>
          <a:lstStyle/>
          <a:p>
            <a:r>
              <a:rPr lang="en-US" sz="4000" i="0" u="none" strike="noStrike" baseline="0" dirty="0"/>
              <a:t>For there is one God and one mediator between God </a:t>
            </a:r>
            <a:br>
              <a:rPr lang="en-US" sz="4000" i="0" u="none" strike="noStrike" baseline="0" dirty="0"/>
            </a:br>
            <a:r>
              <a:rPr lang="en-US" sz="4000" i="0" u="none" strike="noStrike" baseline="0" dirty="0"/>
              <a:t>and men, the man </a:t>
            </a:r>
            <a:br>
              <a:rPr lang="en-US" sz="4000" i="0" u="none" strike="noStrike" baseline="0" dirty="0"/>
            </a:br>
            <a:r>
              <a:rPr lang="en-US" sz="4000" i="0" u="none" strike="noStrike" baseline="0" dirty="0"/>
              <a:t>Christ Jesus, </a:t>
            </a:r>
            <a:br>
              <a:rPr lang="en-US" sz="4000" i="0" u="none" strike="noStrike" baseline="0" dirty="0"/>
            </a:br>
            <a:r>
              <a:rPr lang="en-US" sz="4000" i="0" u="none" strike="noStrike" baseline="0" dirty="0"/>
              <a:t>(1Timothy 2:5)</a:t>
            </a:r>
            <a:endParaRPr lang="en-US" sz="4000" dirty="0"/>
          </a:p>
        </p:txBody>
      </p:sp>
    </p:spTree>
    <p:extLst>
      <p:ext uri="{BB962C8B-B14F-4D97-AF65-F5344CB8AC3E}">
        <p14:creationId xmlns:p14="http://schemas.microsoft.com/office/powerpoint/2010/main" val="4287739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tage, blue&#10;&#10;Description automatically generated">
            <a:extLst>
              <a:ext uri="{FF2B5EF4-FFF2-40B4-BE49-F238E27FC236}">
                <a16:creationId xmlns:a16="http://schemas.microsoft.com/office/drawing/2014/main" id="{454710C0-7C52-476A-A423-6F7FD9968BEC}"/>
              </a:ext>
            </a:extLst>
          </p:cNvPr>
          <p:cNvPicPr>
            <a:picLocks noChangeAspect="1"/>
          </p:cNvPicPr>
          <p:nvPr/>
        </p:nvPicPr>
        <p:blipFill rotWithShape="1">
          <a:blip r:embed="rId2">
            <a:extLst>
              <a:ext uri="{28A0092B-C50C-407E-A947-70E740481C1C}">
                <a14:useLocalDpi xmlns:a14="http://schemas.microsoft.com/office/drawing/2010/main" val="0"/>
              </a:ext>
            </a:extLst>
          </a:blip>
          <a:srcRect r="5027"/>
          <a:stretch/>
        </p:blipFill>
        <p:spPr>
          <a:xfrm>
            <a:off x="4451190" y="293743"/>
            <a:ext cx="7325173" cy="6301022"/>
          </a:xfrm>
          <a:prstGeom prst="rect">
            <a:avLst/>
          </a:prstGeom>
        </p:spPr>
      </p:pic>
      <p:sp>
        <p:nvSpPr>
          <p:cNvPr id="2" name="Title 1">
            <a:extLst>
              <a:ext uri="{FF2B5EF4-FFF2-40B4-BE49-F238E27FC236}">
                <a16:creationId xmlns:a16="http://schemas.microsoft.com/office/drawing/2014/main" id="{71619295-D5CD-45BC-B8D7-669D361B25A9}"/>
              </a:ext>
            </a:extLst>
          </p:cNvPr>
          <p:cNvSpPr>
            <a:spLocks noGrp="1"/>
          </p:cNvSpPr>
          <p:nvPr>
            <p:ph type="title"/>
          </p:nvPr>
        </p:nvSpPr>
        <p:spPr/>
        <p:txBody>
          <a:bodyPr/>
          <a:lstStyle/>
          <a:p>
            <a:r>
              <a:rPr lang="en-US" dirty="0"/>
              <a:t>There is no other way …</a:t>
            </a:r>
          </a:p>
        </p:txBody>
      </p:sp>
      <p:sp>
        <p:nvSpPr>
          <p:cNvPr id="3" name="Content Placeholder 2">
            <a:extLst>
              <a:ext uri="{FF2B5EF4-FFF2-40B4-BE49-F238E27FC236}">
                <a16:creationId xmlns:a16="http://schemas.microsoft.com/office/drawing/2014/main" id="{BAA8907C-EB2E-448E-BA31-51B20BE53689}"/>
              </a:ext>
            </a:extLst>
          </p:cNvPr>
          <p:cNvSpPr>
            <a:spLocks noGrp="1"/>
          </p:cNvSpPr>
          <p:nvPr>
            <p:ph idx="1"/>
          </p:nvPr>
        </p:nvSpPr>
        <p:spPr>
          <a:xfrm>
            <a:off x="415637" y="1825625"/>
            <a:ext cx="7740811" cy="4351338"/>
          </a:xfrm>
        </p:spPr>
        <p:txBody>
          <a:bodyPr>
            <a:normAutofit/>
          </a:bodyPr>
          <a:lstStyle/>
          <a:p>
            <a:r>
              <a:rPr lang="en-US" sz="4000" i="0" u="none" strike="noStrike" baseline="0" dirty="0"/>
              <a:t>Jesus answered, "I am the way and the truth and the life. No one comes to the Father </a:t>
            </a:r>
            <a:br>
              <a:rPr lang="en-US" sz="4000" i="0" u="none" strike="noStrike" baseline="0" dirty="0"/>
            </a:br>
            <a:r>
              <a:rPr lang="en-US" sz="4000" i="0" u="none" strike="noStrike" baseline="0" dirty="0"/>
              <a:t>except through me. </a:t>
            </a:r>
            <a:br>
              <a:rPr lang="en-US" sz="4000" i="0" u="none" strike="noStrike" baseline="0" dirty="0"/>
            </a:br>
            <a:r>
              <a:rPr lang="en-US" sz="4000" i="0" u="none" strike="noStrike" baseline="0" dirty="0"/>
              <a:t>(John 14:6)</a:t>
            </a:r>
            <a:endParaRPr lang="en-US" sz="4000" dirty="0"/>
          </a:p>
        </p:txBody>
      </p:sp>
    </p:spTree>
    <p:extLst>
      <p:ext uri="{BB962C8B-B14F-4D97-AF65-F5344CB8AC3E}">
        <p14:creationId xmlns:p14="http://schemas.microsoft.com/office/powerpoint/2010/main" val="4182358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5B9AFCA-4819-4DA0-B7E4-0365341A9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0" y="1241802"/>
            <a:ext cx="8574374" cy="2747963"/>
          </a:xfrm>
        </p:spPr>
        <p:txBody>
          <a:bodyPr>
            <a:normAutofit/>
          </a:bodyPr>
          <a:lstStyle/>
          <a:p>
            <a:pPr algn="ctr"/>
            <a:r>
              <a:rPr lang="en-US" sz="7200" dirty="0">
                <a:solidFill>
                  <a:schemeClr val="bg1"/>
                </a:solidFill>
                <a:latin typeface="Arial Narrow" panose="020B0606020202030204" pitchFamily="34" charset="0"/>
              </a:rPr>
              <a:t>The Most Im</a:t>
            </a:r>
            <a:r>
              <a:rPr lang="en-US" sz="7200" dirty="0">
                <a:solidFill>
                  <a:schemeClr val="bg1"/>
                </a:solidFill>
                <a:effectLst>
                  <a:glow rad="127000">
                    <a:srgbClr val="19303F"/>
                  </a:glow>
                </a:effectLst>
                <a:latin typeface="Arial Narrow" panose="020B0606020202030204" pitchFamily="34" charset="0"/>
              </a:rPr>
              <a:t>portant</a:t>
            </a:r>
            <a:r>
              <a:rPr lang="en-US" sz="7200" dirty="0">
                <a:solidFill>
                  <a:schemeClr val="bg1"/>
                </a:solidFill>
                <a:latin typeface="Arial Narrow" panose="020B0606020202030204" pitchFamily="34" charset="0"/>
              </a:rPr>
              <a:t> Question </a:t>
            </a:r>
            <a:r>
              <a:rPr lang="en-US" sz="7200" dirty="0">
                <a:solidFill>
                  <a:schemeClr val="bg1"/>
                </a:solidFill>
                <a:effectLst>
                  <a:glow rad="127000">
                    <a:srgbClr val="19303F"/>
                  </a:glow>
                </a:effectLst>
                <a:latin typeface="Arial Narrow" panose="020B0606020202030204" pitchFamily="34" charset="0"/>
              </a:rPr>
              <a:t>in Life!</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415637" y="4242216"/>
            <a:ext cx="7274317" cy="1934746"/>
          </a:xfrm>
        </p:spPr>
        <p:txBody>
          <a:bodyPr/>
          <a:lstStyle/>
          <a:p>
            <a:pPr algn="ctr"/>
            <a:r>
              <a:rPr lang="en-US" baseline="30000" dirty="0"/>
              <a:t>Hebrews 2:3 </a:t>
            </a:r>
            <a:br>
              <a:rPr lang="en-US" baseline="30000" dirty="0"/>
            </a:br>
            <a:r>
              <a:rPr lang="en-US" dirty="0"/>
              <a:t>How shall we escape if we ignore such a great salvation? </a:t>
            </a:r>
          </a:p>
        </p:txBody>
      </p:sp>
    </p:spTree>
    <p:extLst>
      <p:ext uri="{BB962C8B-B14F-4D97-AF65-F5344CB8AC3E}">
        <p14:creationId xmlns:p14="http://schemas.microsoft.com/office/powerpoint/2010/main" val="4196304915"/>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C829-D3E3-4BD2-B2F4-3FEB34D33A39}"/>
              </a:ext>
            </a:extLst>
          </p:cNvPr>
          <p:cNvSpPr>
            <a:spLocks noGrp="1"/>
          </p:cNvSpPr>
          <p:nvPr>
            <p:ph type="title"/>
          </p:nvPr>
        </p:nvSpPr>
        <p:spPr>
          <a:xfrm>
            <a:off x="415637" y="365124"/>
            <a:ext cx="11277600" cy="1719707"/>
          </a:xfrm>
        </p:spPr>
        <p:txBody>
          <a:bodyPr/>
          <a:lstStyle/>
          <a:p>
            <a:r>
              <a:rPr lang="en-US" dirty="0"/>
              <a:t>You can take this Salvation </a:t>
            </a:r>
            <a:br>
              <a:rPr lang="en-US" dirty="0"/>
            </a:br>
            <a:r>
              <a:rPr lang="en-US" dirty="0"/>
              <a:t>with you today …</a:t>
            </a:r>
          </a:p>
        </p:txBody>
      </p:sp>
      <p:sp>
        <p:nvSpPr>
          <p:cNvPr id="3" name="Content Placeholder 2">
            <a:extLst>
              <a:ext uri="{FF2B5EF4-FFF2-40B4-BE49-F238E27FC236}">
                <a16:creationId xmlns:a16="http://schemas.microsoft.com/office/drawing/2014/main" id="{6F26851F-AFE4-4155-A47C-52F2A1025AEA}"/>
              </a:ext>
            </a:extLst>
          </p:cNvPr>
          <p:cNvSpPr>
            <a:spLocks noGrp="1"/>
          </p:cNvSpPr>
          <p:nvPr>
            <p:ph idx="1"/>
          </p:nvPr>
        </p:nvSpPr>
        <p:spPr>
          <a:xfrm>
            <a:off x="415637" y="2548127"/>
            <a:ext cx="11277600" cy="3628835"/>
          </a:xfrm>
        </p:spPr>
        <p:txBody>
          <a:bodyPr/>
          <a:lstStyle/>
          <a:p>
            <a:r>
              <a:rPr lang="en-US" sz="6600" dirty="0"/>
              <a:t>  A</a:t>
            </a:r>
            <a:r>
              <a:rPr lang="en-US" dirty="0"/>
              <a:t> – Acknowledge You Need Rescuing</a:t>
            </a:r>
          </a:p>
          <a:p>
            <a:r>
              <a:rPr lang="en-US" sz="6600" dirty="0"/>
              <a:t>  B</a:t>
            </a:r>
            <a:r>
              <a:rPr lang="en-US" dirty="0"/>
              <a:t> – Believe Jesus will Rescue/Save You</a:t>
            </a:r>
          </a:p>
          <a:p>
            <a:r>
              <a:rPr lang="en-US" sz="6600" dirty="0"/>
              <a:t>  C</a:t>
            </a:r>
            <a:r>
              <a:rPr lang="en-US" dirty="0"/>
              <a:t> – Call on Him to Save You!</a:t>
            </a:r>
          </a:p>
        </p:txBody>
      </p:sp>
    </p:spTree>
    <p:extLst>
      <p:ext uri="{BB962C8B-B14F-4D97-AF65-F5344CB8AC3E}">
        <p14:creationId xmlns:p14="http://schemas.microsoft.com/office/powerpoint/2010/main" val="11819822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A77D35-99B7-4C73-9EEA-9C247B14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606677-06F7-4816-92D1-CFE2F2D55294}"/>
              </a:ext>
            </a:extLst>
          </p:cNvPr>
          <p:cNvSpPr>
            <a:spLocks noGrp="1"/>
          </p:cNvSpPr>
          <p:nvPr>
            <p:ph type="title"/>
          </p:nvPr>
        </p:nvSpPr>
        <p:spPr>
          <a:xfrm>
            <a:off x="415637" y="365125"/>
            <a:ext cx="8802504" cy="1325563"/>
          </a:xfrm>
        </p:spPr>
        <p:txBody>
          <a:bodyPr/>
          <a:lstStyle/>
          <a:p>
            <a:r>
              <a:rPr lang="en-US" dirty="0"/>
              <a:t>What is this thing called</a:t>
            </a:r>
            <a:br>
              <a:rPr lang="en-US" dirty="0"/>
            </a:br>
            <a:r>
              <a:rPr lang="en-US" dirty="0"/>
              <a:t>SALVATION?</a:t>
            </a:r>
          </a:p>
        </p:txBody>
      </p:sp>
      <p:sp>
        <p:nvSpPr>
          <p:cNvPr id="5" name="Content Placeholder 4">
            <a:extLst>
              <a:ext uri="{FF2B5EF4-FFF2-40B4-BE49-F238E27FC236}">
                <a16:creationId xmlns:a16="http://schemas.microsoft.com/office/drawing/2014/main" id="{A13F3DD4-9581-4FC8-A6CA-535EAEC62212}"/>
              </a:ext>
            </a:extLst>
          </p:cNvPr>
          <p:cNvSpPr>
            <a:spLocks noGrp="1"/>
          </p:cNvSpPr>
          <p:nvPr>
            <p:ph idx="1"/>
          </p:nvPr>
        </p:nvSpPr>
        <p:spPr>
          <a:xfrm>
            <a:off x="415637" y="2340863"/>
            <a:ext cx="7618891" cy="3836099"/>
          </a:xfrm>
        </p:spPr>
        <p:txBody>
          <a:bodyPr/>
          <a:lstStyle/>
          <a:p>
            <a:pPr algn="ctr"/>
            <a:r>
              <a:rPr lang="en-US" dirty="0"/>
              <a:t>It is everything that God does to rescue you from sin and its consequences!</a:t>
            </a:r>
          </a:p>
          <a:p>
            <a:endParaRPr lang="en-US" dirty="0"/>
          </a:p>
          <a:p>
            <a:pPr algn="ctr"/>
            <a:r>
              <a:rPr lang="en-US" dirty="0"/>
              <a:t>SUCH AS …</a:t>
            </a:r>
          </a:p>
        </p:txBody>
      </p:sp>
    </p:spTree>
    <p:extLst>
      <p:ext uri="{BB962C8B-B14F-4D97-AF65-F5344CB8AC3E}">
        <p14:creationId xmlns:p14="http://schemas.microsoft.com/office/powerpoint/2010/main" val="394713059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4B5C898D-113C-4B4D-B1E7-A3C9EC0DC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83126" y="2675731"/>
            <a:ext cx="8535148" cy="1325563"/>
          </a:xfrm>
        </p:spPr>
        <p:txBody>
          <a:bodyPr>
            <a:noAutofit/>
          </a:bodyPr>
          <a:lstStyle/>
          <a:p>
            <a:pPr algn="ctr"/>
            <a:r>
              <a:rPr lang="en-US" sz="11500" b="1" dirty="0">
                <a:latin typeface="+mn-lt"/>
              </a:rPr>
              <a:t>LET’S PRAY!</a:t>
            </a:r>
          </a:p>
        </p:txBody>
      </p:sp>
    </p:spTree>
    <p:extLst>
      <p:ext uri="{BB962C8B-B14F-4D97-AF65-F5344CB8AC3E}">
        <p14:creationId xmlns:p14="http://schemas.microsoft.com/office/powerpoint/2010/main" val="306375707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A77D35-99B7-4C73-9EEA-9C247B147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606677-06F7-4816-92D1-CFE2F2D55294}"/>
              </a:ext>
            </a:extLst>
          </p:cNvPr>
          <p:cNvSpPr>
            <a:spLocks noGrp="1"/>
          </p:cNvSpPr>
          <p:nvPr>
            <p:ph type="title"/>
          </p:nvPr>
        </p:nvSpPr>
        <p:spPr>
          <a:xfrm>
            <a:off x="438178" y="-721"/>
            <a:ext cx="8802504" cy="1325563"/>
          </a:xfrm>
        </p:spPr>
        <p:txBody>
          <a:bodyPr/>
          <a:lstStyle/>
          <a:p>
            <a:r>
              <a:rPr lang="en-US" dirty="0"/>
              <a:t>SALVATION INCLUDES …</a:t>
            </a:r>
          </a:p>
        </p:txBody>
      </p:sp>
      <p:sp>
        <p:nvSpPr>
          <p:cNvPr id="7" name="Oval 5">
            <a:extLst>
              <a:ext uri="{FF2B5EF4-FFF2-40B4-BE49-F238E27FC236}">
                <a16:creationId xmlns:a16="http://schemas.microsoft.com/office/drawing/2014/main" id="{8B3BA53E-5E11-4D47-AB40-F9FA655D52EB}"/>
              </a:ext>
            </a:extLst>
          </p:cNvPr>
          <p:cNvSpPr>
            <a:spLocks noChangeArrowheads="1"/>
          </p:cNvSpPr>
          <p:nvPr/>
        </p:nvSpPr>
        <p:spPr bwMode="auto">
          <a:xfrm>
            <a:off x="1922399" y="1271988"/>
            <a:ext cx="5254625" cy="5305425"/>
          </a:xfrm>
          <a:prstGeom prst="ellipse">
            <a:avLst/>
          </a:prstGeom>
          <a:solidFill>
            <a:srgbClr val="224B67"/>
          </a:solidFill>
          <a:ln w="57150">
            <a:solidFill>
              <a:schemeClr val="bg1"/>
            </a:solidFill>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chemeClr val="bg1"/>
              </a:solidFill>
            </a:endParaRPr>
          </a:p>
        </p:txBody>
      </p:sp>
      <p:sp>
        <p:nvSpPr>
          <p:cNvPr id="8" name="Text Box 6">
            <a:extLst>
              <a:ext uri="{FF2B5EF4-FFF2-40B4-BE49-F238E27FC236}">
                <a16:creationId xmlns:a16="http://schemas.microsoft.com/office/drawing/2014/main" id="{DB7E49CB-E425-400E-B7C5-B293B4A5FFA0}"/>
              </a:ext>
            </a:extLst>
          </p:cNvPr>
          <p:cNvSpPr txBox="1">
            <a:spLocks noChangeArrowheads="1"/>
          </p:cNvSpPr>
          <p:nvPr/>
        </p:nvSpPr>
        <p:spPr bwMode="auto">
          <a:xfrm rot="18181842">
            <a:off x="2683605" y="4858945"/>
            <a:ext cx="176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Election</a:t>
            </a:r>
          </a:p>
        </p:txBody>
      </p:sp>
      <p:sp>
        <p:nvSpPr>
          <p:cNvPr id="9" name="Text Box 7">
            <a:extLst>
              <a:ext uri="{FF2B5EF4-FFF2-40B4-BE49-F238E27FC236}">
                <a16:creationId xmlns:a16="http://schemas.microsoft.com/office/drawing/2014/main" id="{E5C1BC19-E131-4004-8C1C-8F36C5D5891B}"/>
              </a:ext>
            </a:extLst>
          </p:cNvPr>
          <p:cNvSpPr txBox="1">
            <a:spLocks noChangeArrowheads="1"/>
          </p:cNvSpPr>
          <p:nvPr/>
        </p:nvSpPr>
        <p:spPr bwMode="auto">
          <a:xfrm rot="1116201">
            <a:off x="2093849" y="3121426"/>
            <a:ext cx="25288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Redemption</a:t>
            </a:r>
          </a:p>
        </p:txBody>
      </p:sp>
      <p:sp>
        <p:nvSpPr>
          <p:cNvPr id="10" name="Text Box 8">
            <a:extLst>
              <a:ext uri="{FF2B5EF4-FFF2-40B4-BE49-F238E27FC236}">
                <a16:creationId xmlns:a16="http://schemas.microsoft.com/office/drawing/2014/main" id="{68F4B9C0-4432-4989-A066-23E21B8D9B2B}"/>
              </a:ext>
            </a:extLst>
          </p:cNvPr>
          <p:cNvSpPr txBox="1">
            <a:spLocks noChangeArrowheads="1"/>
          </p:cNvSpPr>
          <p:nvPr/>
        </p:nvSpPr>
        <p:spPr bwMode="auto">
          <a:xfrm rot="3175371">
            <a:off x="2888393" y="2203057"/>
            <a:ext cx="1536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Calling</a:t>
            </a:r>
          </a:p>
        </p:txBody>
      </p:sp>
      <p:sp>
        <p:nvSpPr>
          <p:cNvPr id="11" name="Text Box 9">
            <a:extLst>
              <a:ext uri="{FF2B5EF4-FFF2-40B4-BE49-F238E27FC236}">
                <a16:creationId xmlns:a16="http://schemas.microsoft.com/office/drawing/2014/main" id="{9C1825D1-24D1-4A59-B135-6916C89FC767}"/>
              </a:ext>
            </a:extLst>
          </p:cNvPr>
          <p:cNvSpPr txBox="1">
            <a:spLocks noChangeArrowheads="1"/>
          </p:cNvSpPr>
          <p:nvPr/>
        </p:nvSpPr>
        <p:spPr bwMode="auto">
          <a:xfrm rot="1999737">
            <a:off x="2289112" y="2889651"/>
            <a:ext cx="29559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Reconciliation</a:t>
            </a:r>
          </a:p>
        </p:txBody>
      </p:sp>
      <p:sp>
        <p:nvSpPr>
          <p:cNvPr id="12" name="Text Box 10">
            <a:extLst>
              <a:ext uri="{FF2B5EF4-FFF2-40B4-BE49-F238E27FC236}">
                <a16:creationId xmlns:a16="http://schemas.microsoft.com/office/drawing/2014/main" id="{CEBBD6A3-6200-4284-ABDA-CB46322EF498}"/>
              </a:ext>
            </a:extLst>
          </p:cNvPr>
          <p:cNvSpPr txBox="1">
            <a:spLocks noChangeArrowheads="1"/>
          </p:cNvSpPr>
          <p:nvPr/>
        </p:nvSpPr>
        <p:spPr bwMode="auto">
          <a:xfrm rot="4619130">
            <a:off x="2938399" y="2534051"/>
            <a:ext cx="2776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Regeneration</a:t>
            </a:r>
          </a:p>
        </p:txBody>
      </p:sp>
      <p:sp>
        <p:nvSpPr>
          <p:cNvPr id="13" name="Text Box 12">
            <a:extLst>
              <a:ext uri="{FF2B5EF4-FFF2-40B4-BE49-F238E27FC236}">
                <a16:creationId xmlns:a16="http://schemas.microsoft.com/office/drawing/2014/main" id="{F8FC8C31-1AE5-4D5E-B178-C77FF154069F}"/>
              </a:ext>
            </a:extLst>
          </p:cNvPr>
          <p:cNvSpPr txBox="1">
            <a:spLocks noChangeArrowheads="1"/>
          </p:cNvSpPr>
          <p:nvPr/>
        </p:nvSpPr>
        <p:spPr bwMode="auto">
          <a:xfrm rot="7183580">
            <a:off x="4885468" y="2030020"/>
            <a:ext cx="1152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Faith</a:t>
            </a:r>
          </a:p>
        </p:txBody>
      </p:sp>
      <p:sp>
        <p:nvSpPr>
          <p:cNvPr id="14" name="Text Box 13">
            <a:extLst>
              <a:ext uri="{FF2B5EF4-FFF2-40B4-BE49-F238E27FC236}">
                <a16:creationId xmlns:a16="http://schemas.microsoft.com/office/drawing/2014/main" id="{290544D2-380A-4002-8D6B-C2A6C6323327}"/>
              </a:ext>
            </a:extLst>
          </p:cNvPr>
          <p:cNvSpPr txBox="1">
            <a:spLocks noChangeArrowheads="1"/>
          </p:cNvSpPr>
          <p:nvPr/>
        </p:nvSpPr>
        <p:spPr bwMode="auto">
          <a:xfrm rot="8086320">
            <a:off x="4226656" y="2893619"/>
            <a:ext cx="2482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Repentance</a:t>
            </a:r>
          </a:p>
        </p:txBody>
      </p:sp>
      <p:sp>
        <p:nvSpPr>
          <p:cNvPr id="15" name="Text Box 14">
            <a:extLst>
              <a:ext uri="{FF2B5EF4-FFF2-40B4-BE49-F238E27FC236}">
                <a16:creationId xmlns:a16="http://schemas.microsoft.com/office/drawing/2014/main" id="{A6214CC0-B5D9-4EA9-AD4E-DFFBBD604B18}"/>
              </a:ext>
            </a:extLst>
          </p:cNvPr>
          <p:cNvSpPr txBox="1">
            <a:spLocks noChangeArrowheads="1"/>
          </p:cNvSpPr>
          <p:nvPr/>
        </p:nvSpPr>
        <p:spPr bwMode="auto">
          <a:xfrm rot="9617263">
            <a:off x="5437124" y="2986488"/>
            <a:ext cx="1333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Union</a:t>
            </a:r>
          </a:p>
        </p:txBody>
      </p:sp>
      <p:sp>
        <p:nvSpPr>
          <p:cNvPr id="16" name="Text Box 15">
            <a:extLst>
              <a:ext uri="{FF2B5EF4-FFF2-40B4-BE49-F238E27FC236}">
                <a16:creationId xmlns:a16="http://schemas.microsoft.com/office/drawing/2014/main" id="{D8073A5C-68F4-409D-B766-50D16BFB8707}"/>
              </a:ext>
            </a:extLst>
          </p:cNvPr>
          <p:cNvSpPr txBox="1">
            <a:spLocks noChangeArrowheads="1"/>
          </p:cNvSpPr>
          <p:nvPr/>
        </p:nvSpPr>
        <p:spPr bwMode="auto">
          <a:xfrm rot="20693655">
            <a:off x="2135124" y="4094563"/>
            <a:ext cx="1335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Grace</a:t>
            </a:r>
          </a:p>
        </p:txBody>
      </p:sp>
      <p:sp>
        <p:nvSpPr>
          <p:cNvPr id="17" name="Text Box 16">
            <a:extLst>
              <a:ext uri="{FF2B5EF4-FFF2-40B4-BE49-F238E27FC236}">
                <a16:creationId xmlns:a16="http://schemas.microsoft.com/office/drawing/2014/main" id="{BD73A279-4EC2-42E9-AB84-A940672C8A4F}"/>
              </a:ext>
            </a:extLst>
          </p:cNvPr>
          <p:cNvSpPr txBox="1">
            <a:spLocks noChangeArrowheads="1"/>
          </p:cNvSpPr>
          <p:nvPr/>
        </p:nvSpPr>
        <p:spPr bwMode="auto">
          <a:xfrm rot="129961">
            <a:off x="1954149" y="3592913"/>
            <a:ext cx="2303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Atonement</a:t>
            </a:r>
          </a:p>
        </p:txBody>
      </p:sp>
      <p:sp>
        <p:nvSpPr>
          <p:cNvPr id="18" name="Text Box 17">
            <a:extLst>
              <a:ext uri="{FF2B5EF4-FFF2-40B4-BE49-F238E27FC236}">
                <a16:creationId xmlns:a16="http://schemas.microsoft.com/office/drawing/2014/main" id="{9B58CE19-81B4-4F62-A2AE-F3CBB9A42E4B}"/>
              </a:ext>
            </a:extLst>
          </p:cNvPr>
          <p:cNvSpPr txBox="1">
            <a:spLocks noChangeArrowheads="1"/>
          </p:cNvSpPr>
          <p:nvPr/>
        </p:nvSpPr>
        <p:spPr bwMode="auto">
          <a:xfrm rot="10800000">
            <a:off x="4397312" y="3578626"/>
            <a:ext cx="2571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Justification</a:t>
            </a:r>
          </a:p>
        </p:txBody>
      </p:sp>
      <p:sp>
        <p:nvSpPr>
          <p:cNvPr id="19" name="Text Box 18">
            <a:extLst>
              <a:ext uri="{FF2B5EF4-FFF2-40B4-BE49-F238E27FC236}">
                <a16:creationId xmlns:a16="http://schemas.microsoft.com/office/drawing/2014/main" id="{6286D944-BA05-4471-925D-E111F82179ED}"/>
              </a:ext>
            </a:extLst>
          </p:cNvPr>
          <p:cNvSpPr txBox="1">
            <a:spLocks noChangeArrowheads="1"/>
          </p:cNvSpPr>
          <p:nvPr/>
        </p:nvSpPr>
        <p:spPr bwMode="auto">
          <a:xfrm rot="11801777">
            <a:off x="4641787" y="4086626"/>
            <a:ext cx="2257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Imputation</a:t>
            </a:r>
          </a:p>
        </p:txBody>
      </p:sp>
      <p:sp>
        <p:nvSpPr>
          <p:cNvPr id="20" name="Text Box 19">
            <a:extLst>
              <a:ext uri="{FF2B5EF4-FFF2-40B4-BE49-F238E27FC236}">
                <a16:creationId xmlns:a16="http://schemas.microsoft.com/office/drawing/2014/main" id="{1CC8C60E-26D4-409B-BD46-1651EC0B5BD4}"/>
              </a:ext>
            </a:extLst>
          </p:cNvPr>
          <p:cNvSpPr txBox="1">
            <a:spLocks noChangeArrowheads="1"/>
          </p:cNvSpPr>
          <p:nvPr/>
        </p:nvSpPr>
        <p:spPr bwMode="auto">
          <a:xfrm rot="12868721">
            <a:off x="4168712" y="4340626"/>
            <a:ext cx="2573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Forgiveness</a:t>
            </a:r>
          </a:p>
        </p:txBody>
      </p:sp>
      <p:sp>
        <p:nvSpPr>
          <p:cNvPr id="21" name="Text Box 20">
            <a:extLst>
              <a:ext uri="{FF2B5EF4-FFF2-40B4-BE49-F238E27FC236}">
                <a16:creationId xmlns:a16="http://schemas.microsoft.com/office/drawing/2014/main" id="{BBD967C7-A713-4558-A5AF-CEAE91F2D9B7}"/>
              </a:ext>
            </a:extLst>
          </p:cNvPr>
          <p:cNvSpPr txBox="1">
            <a:spLocks noChangeArrowheads="1"/>
          </p:cNvSpPr>
          <p:nvPr/>
        </p:nvSpPr>
        <p:spPr bwMode="auto">
          <a:xfrm rot="14974075">
            <a:off x="3451162" y="4710513"/>
            <a:ext cx="28432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Sanctification</a:t>
            </a:r>
          </a:p>
        </p:txBody>
      </p:sp>
      <p:sp>
        <p:nvSpPr>
          <p:cNvPr id="22" name="Text Box 21">
            <a:extLst>
              <a:ext uri="{FF2B5EF4-FFF2-40B4-BE49-F238E27FC236}">
                <a16:creationId xmlns:a16="http://schemas.microsoft.com/office/drawing/2014/main" id="{5CF1991A-375B-4B28-B0B8-93A27FC6F51C}"/>
              </a:ext>
            </a:extLst>
          </p:cNvPr>
          <p:cNvSpPr txBox="1">
            <a:spLocks noChangeArrowheads="1"/>
          </p:cNvSpPr>
          <p:nvPr/>
        </p:nvSpPr>
        <p:spPr bwMode="auto">
          <a:xfrm rot="13961159">
            <a:off x="4403662" y="4835926"/>
            <a:ext cx="19637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Adoption</a:t>
            </a:r>
          </a:p>
        </p:txBody>
      </p:sp>
      <p:sp>
        <p:nvSpPr>
          <p:cNvPr id="23" name="Text Box 22">
            <a:extLst>
              <a:ext uri="{FF2B5EF4-FFF2-40B4-BE49-F238E27FC236}">
                <a16:creationId xmlns:a16="http://schemas.microsoft.com/office/drawing/2014/main" id="{7D64B668-E620-4D1B-827C-234EB0AD6708}"/>
              </a:ext>
            </a:extLst>
          </p:cNvPr>
          <p:cNvSpPr txBox="1">
            <a:spLocks noChangeArrowheads="1"/>
          </p:cNvSpPr>
          <p:nvPr/>
        </p:nvSpPr>
        <p:spPr bwMode="auto">
          <a:xfrm rot="19104931">
            <a:off x="2420874" y="4537476"/>
            <a:ext cx="1357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Mercy</a:t>
            </a:r>
          </a:p>
        </p:txBody>
      </p:sp>
      <p:sp>
        <p:nvSpPr>
          <p:cNvPr id="24" name="Text Box 23">
            <a:extLst>
              <a:ext uri="{FF2B5EF4-FFF2-40B4-BE49-F238E27FC236}">
                <a16:creationId xmlns:a16="http://schemas.microsoft.com/office/drawing/2014/main" id="{D5875C92-F3B9-4DC4-8470-2AF3D77F1D26}"/>
              </a:ext>
            </a:extLst>
          </p:cNvPr>
          <p:cNvSpPr txBox="1">
            <a:spLocks noChangeArrowheads="1"/>
          </p:cNvSpPr>
          <p:nvPr/>
        </p:nvSpPr>
        <p:spPr bwMode="auto">
          <a:xfrm rot="17172429">
            <a:off x="2889187" y="4951813"/>
            <a:ext cx="22590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Assurance</a:t>
            </a:r>
          </a:p>
        </p:txBody>
      </p:sp>
      <p:sp>
        <p:nvSpPr>
          <p:cNvPr id="25" name="Text Box 24">
            <a:extLst>
              <a:ext uri="{FF2B5EF4-FFF2-40B4-BE49-F238E27FC236}">
                <a16:creationId xmlns:a16="http://schemas.microsoft.com/office/drawing/2014/main" id="{46AFB233-CD90-493B-9412-28623F04E3C7}"/>
              </a:ext>
            </a:extLst>
          </p:cNvPr>
          <p:cNvSpPr txBox="1">
            <a:spLocks noChangeArrowheads="1"/>
          </p:cNvSpPr>
          <p:nvPr/>
        </p:nvSpPr>
        <p:spPr bwMode="auto">
          <a:xfrm rot="16125606">
            <a:off x="3036825" y="4789888"/>
            <a:ext cx="28241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Perseverance</a:t>
            </a:r>
          </a:p>
        </p:txBody>
      </p:sp>
      <p:sp>
        <p:nvSpPr>
          <p:cNvPr id="26" name="Text Box 25">
            <a:extLst>
              <a:ext uri="{FF2B5EF4-FFF2-40B4-BE49-F238E27FC236}">
                <a16:creationId xmlns:a16="http://schemas.microsoft.com/office/drawing/2014/main" id="{FC67C081-FFA3-43CC-9D59-38003544803A}"/>
              </a:ext>
            </a:extLst>
          </p:cNvPr>
          <p:cNvSpPr txBox="1">
            <a:spLocks noChangeArrowheads="1"/>
          </p:cNvSpPr>
          <p:nvPr/>
        </p:nvSpPr>
        <p:spPr bwMode="auto">
          <a:xfrm rot="6010938">
            <a:off x="3631343" y="2353870"/>
            <a:ext cx="24161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b="1">
                <a:solidFill>
                  <a:schemeClr val="bg1"/>
                </a:solidFill>
                <a:latin typeface="Arial" panose="020B0604020202020204" pitchFamily="34" charset="0"/>
              </a:rPr>
              <a:t>Conversion</a:t>
            </a:r>
          </a:p>
        </p:txBody>
      </p:sp>
      <p:grpSp>
        <p:nvGrpSpPr>
          <p:cNvPr id="38" name="Group 37">
            <a:extLst>
              <a:ext uri="{FF2B5EF4-FFF2-40B4-BE49-F238E27FC236}">
                <a16:creationId xmlns:a16="http://schemas.microsoft.com/office/drawing/2014/main" id="{DB2D6230-A1A3-47AE-9713-5C31B2207374}"/>
              </a:ext>
            </a:extLst>
          </p:cNvPr>
          <p:cNvGrpSpPr/>
          <p:nvPr/>
        </p:nvGrpSpPr>
        <p:grpSpPr>
          <a:xfrm>
            <a:off x="1980597" y="1271988"/>
            <a:ext cx="5139531" cy="5305426"/>
            <a:chOff x="1980597" y="1271988"/>
            <a:chExt cx="5139531" cy="5305426"/>
          </a:xfrm>
        </p:grpSpPr>
        <p:cxnSp>
          <p:nvCxnSpPr>
            <p:cNvPr id="30" name="Straight Connector 29">
              <a:extLst>
                <a:ext uri="{FF2B5EF4-FFF2-40B4-BE49-F238E27FC236}">
                  <a16:creationId xmlns:a16="http://schemas.microsoft.com/office/drawing/2014/main" id="{C4976632-CF58-4AFE-B610-88C7F16BAAEA}"/>
                </a:ext>
              </a:extLst>
            </p:cNvPr>
            <p:cNvCxnSpPr/>
            <p:nvPr/>
          </p:nvCxnSpPr>
          <p:spPr>
            <a:xfrm>
              <a:off x="1980597" y="3749804"/>
              <a:ext cx="513953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F833EE-EDF8-4410-93AD-AF44092952A8}"/>
                </a:ext>
              </a:extLst>
            </p:cNvPr>
            <p:cNvCxnSpPr>
              <a:cxnSpLocks/>
              <a:endCxn id="7" idx="7"/>
            </p:cNvCxnSpPr>
            <p:nvPr/>
          </p:nvCxnSpPr>
          <p:spPr>
            <a:xfrm flipV="1">
              <a:off x="2572512" y="2048950"/>
              <a:ext cx="3834990" cy="3669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AA7D6D-BE2E-47DD-9F38-E223B87E5B62}"/>
                </a:ext>
              </a:extLst>
            </p:cNvPr>
            <p:cNvCxnSpPr>
              <a:cxnSpLocks/>
            </p:cNvCxnSpPr>
            <p:nvPr/>
          </p:nvCxnSpPr>
          <p:spPr>
            <a:xfrm flipH="1" flipV="1">
              <a:off x="2699924" y="2078379"/>
              <a:ext cx="3834990" cy="366909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7A89A2-E333-497A-B18A-6D0200668B0C}"/>
                </a:ext>
              </a:extLst>
            </p:cNvPr>
            <p:cNvCxnSpPr>
              <a:cxnSpLocks/>
              <a:endCxn id="7" idx="0"/>
            </p:cNvCxnSpPr>
            <p:nvPr/>
          </p:nvCxnSpPr>
          <p:spPr>
            <a:xfrm flipV="1">
              <a:off x="4519596" y="1271988"/>
              <a:ext cx="30116" cy="53054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09879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4" presetClass="exit" presetSubtype="10" fill="hold" nodeType="withEffect">
                                  <p:stCondLst>
                                    <p:cond delay="0"/>
                                  </p:stCondLst>
                                  <p:childTnLst>
                                    <p:animEffect transition="out" filter="randombar(horizontal)">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23"/>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16"/>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499"/>
                                          </p:stCondLst>
                                        </p:cTn>
                                        <p:tgtEl>
                                          <p:spTgt spid="9"/>
                                        </p:tgtEl>
                                        <p:attrNameLst>
                                          <p:attrName>style.visibility</p:attrName>
                                        </p:attrNameLst>
                                      </p:cBhvr>
                                      <p:to>
                                        <p:strVal val="visible"/>
                                      </p:to>
                                    </p:set>
                                  </p:childTnLst>
                                </p:cTn>
                              </p:par>
                            </p:childTnLst>
                          </p:cTn>
                        </p:par>
                        <p:par>
                          <p:cTn id="30" fill="hold">
                            <p:stCondLst>
                              <p:cond delay="250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499"/>
                                          </p:stCondLst>
                                        </p:cTn>
                                        <p:tgtEl>
                                          <p:spTgt spid="10"/>
                                        </p:tgtEl>
                                        <p:attrNameLst>
                                          <p:attrName>style.visibility</p:attrName>
                                        </p:attrNameLst>
                                      </p:cBhvr>
                                      <p:to>
                                        <p:strVal val="visible"/>
                                      </p:to>
                                    </p:se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499"/>
                                          </p:stCondLst>
                                        </p:cTn>
                                        <p:tgtEl>
                                          <p:spTgt spid="12"/>
                                        </p:tgtEl>
                                        <p:attrNameLst>
                                          <p:attrName>style.visibility</p:attrName>
                                        </p:attrNameLst>
                                      </p:cBhvr>
                                      <p:to>
                                        <p:strVal val="visible"/>
                                      </p:to>
                                    </p:set>
                                  </p:childTnLst>
                                </p:cTn>
                              </p:par>
                            </p:childTnLst>
                          </p:cTn>
                        </p:par>
                        <p:par>
                          <p:cTn id="39" fill="hold">
                            <p:stCondLst>
                              <p:cond delay="4000"/>
                            </p:stCondLst>
                            <p:childTnLst>
                              <p:par>
                                <p:cTn id="40" presetID="1" presetClass="entr" presetSubtype="0" fill="hold" grpId="0" nodeType="afterEffect">
                                  <p:stCondLst>
                                    <p:cond delay="0"/>
                                  </p:stCondLst>
                                  <p:childTnLst>
                                    <p:set>
                                      <p:cBhvr>
                                        <p:cTn id="41" dur="1" fill="hold">
                                          <p:stCondLst>
                                            <p:cond delay="499"/>
                                          </p:stCondLst>
                                        </p:cTn>
                                        <p:tgtEl>
                                          <p:spTgt spid="26"/>
                                        </p:tgtEl>
                                        <p:attrNameLst>
                                          <p:attrName>style.visibility</p:attrName>
                                        </p:attrNameLst>
                                      </p:cBhvr>
                                      <p:to>
                                        <p:strVal val="visible"/>
                                      </p:to>
                                    </p:set>
                                  </p:childTnLst>
                                </p:cTn>
                              </p:par>
                            </p:childTnLst>
                          </p:cTn>
                        </p:par>
                        <p:par>
                          <p:cTn id="42" fill="hold">
                            <p:stCondLst>
                              <p:cond delay="4500"/>
                            </p:stCondLst>
                            <p:childTnLst>
                              <p:par>
                                <p:cTn id="43" presetID="1" presetClass="entr" presetSubtype="0" fill="hold" grpId="0" nodeType="afterEffect">
                                  <p:stCondLst>
                                    <p:cond delay="0"/>
                                  </p:stCondLst>
                                  <p:childTnLst>
                                    <p:set>
                                      <p:cBhvr>
                                        <p:cTn id="44" dur="1" fill="hold">
                                          <p:stCondLst>
                                            <p:cond delay="499"/>
                                          </p:stCondLst>
                                        </p:cTn>
                                        <p:tgtEl>
                                          <p:spTgt spid="13"/>
                                        </p:tgtEl>
                                        <p:attrNameLst>
                                          <p:attrName>style.visibility</p:attrName>
                                        </p:attrNameLst>
                                      </p:cBhvr>
                                      <p:to>
                                        <p:strVal val="visible"/>
                                      </p:to>
                                    </p:set>
                                  </p:childTnLst>
                                </p:cTn>
                              </p:par>
                            </p:childTnLst>
                          </p:cTn>
                        </p:par>
                        <p:par>
                          <p:cTn id="45" fill="hold">
                            <p:stCondLst>
                              <p:cond delay="5000"/>
                            </p:stCondLst>
                            <p:childTnLst>
                              <p:par>
                                <p:cTn id="46" presetID="1" presetClass="entr" presetSubtype="0" fill="hold" grpId="0" nodeType="afterEffect">
                                  <p:stCondLst>
                                    <p:cond delay="0"/>
                                  </p:stCondLst>
                                  <p:childTnLst>
                                    <p:set>
                                      <p:cBhvr>
                                        <p:cTn id="47" dur="1" fill="hold">
                                          <p:stCondLst>
                                            <p:cond delay="499"/>
                                          </p:stCondLst>
                                        </p:cTn>
                                        <p:tgtEl>
                                          <p:spTgt spid="14"/>
                                        </p:tgtEl>
                                        <p:attrNameLst>
                                          <p:attrName>style.visibility</p:attrName>
                                        </p:attrNameLst>
                                      </p:cBhvr>
                                      <p:to>
                                        <p:strVal val="visible"/>
                                      </p:to>
                                    </p:set>
                                  </p:childTnLst>
                                </p:cTn>
                              </p:par>
                            </p:childTnLst>
                          </p:cTn>
                        </p:par>
                        <p:par>
                          <p:cTn id="48" fill="hold">
                            <p:stCondLst>
                              <p:cond delay="5500"/>
                            </p:stCondLst>
                            <p:childTnLst>
                              <p:par>
                                <p:cTn id="49" presetID="1" presetClass="entr" presetSubtype="0" fill="hold" grpId="0" nodeType="afterEffect">
                                  <p:stCondLst>
                                    <p:cond delay="0"/>
                                  </p:stCondLst>
                                  <p:childTnLst>
                                    <p:set>
                                      <p:cBhvr>
                                        <p:cTn id="50" dur="1" fill="hold">
                                          <p:stCondLst>
                                            <p:cond delay="499"/>
                                          </p:stCondLst>
                                        </p:cTn>
                                        <p:tgtEl>
                                          <p:spTgt spid="15"/>
                                        </p:tgtEl>
                                        <p:attrNameLst>
                                          <p:attrName>style.visibility</p:attrName>
                                        </p:attrNameLst>
                                      </p:cBhvr>
                                      <p:to>
                                        <p:strVal val="visible"/>
                                      </p:to>
                                    </p:set>
                                  </p:childTnLst>
                                </p:cTn>
                              </p:par>
                            </p:childTnLst>
                          </p:cTn>
                        </p:par>
                        <p:par>
                          <p:cTn id="51" fill="hold">
                            <p:stCondLst>
                              <p:cond delay="6000"/>
                            </p:stCondLst>
                            <p:childTnLst>
                              <p:par>
                                <p:cTn id="52" presetID="1" presetClass="entr" presetSubtype="0" fill="hold" grpId="0" nodeType="afterEffect">
                                  <p:stCondLst>
                                    <p:cond delay="0"/>
                                  </p:stCondLst>
                                  <p:childTnLst>
                                    <p:set>
                                      <p:cBhvr>
                                        <p:cTn id="53" dur="1" fill="hold">
                                          <p:stCondLst>
                                            <p:cond delay="499"/>
                                          </p:stCondLst>
                                        </p:cTn>
                                        <p:tgtEl>
                                          <p:spTgt spid="18"/>
                                        </p:tgtEl>
                                        <p:attrNameLst>
                                          <p:attrName>style.visibility</p:attrName>
                                        </p:attrNameLst>
                                      </p:cBhvr>
                                      <p:to>
                                        <p:strVal val="visible"/>
                                      </p:to>
                                    </p:set>
                                  </p:childTnLst>
                                </p:cTn>
                              </p:par>
                            </p:childTnLst>
                          </p:cTn>
                        </p:par>
                        <p:par>
                          <p:cTn id="54" fill="hold">
                            <p:stCondLst>
                              <p:cond delay="6500"/>
                            </p:stCondLst>
                            <p:childTnLst>
                              <p:par>
                                <p:cTn id="55" presetID="1" presetClass="entr" presetSubtype="0" fill="hold" grpId="0" nodeType="afterEffect">
                                  <p:stCondLst>
                                    <p:cond delay="0"/>
                                  </p:stCondLst>
                                  <p:childTnLst>
                                    <p:set>
                                      <p:cBhvr>
                                        <p:cTn id="56" dur="1" fill="hold">
                                          <p:stCondLst>
                                            <p:cond delay="499"/>
                                          </p:stCondLst>
                                        </p:cTn>
                                        <p:tgtEl>
                                          <p:spTgt spid="19"/>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grpId="0" nodeType="afterEffect">
                                  <p:stCondLst>
                                    <p:cond delay="0"/>
                                  </p:stCondLst>
                                  <p:childTnLst>
                                    <p:set>
                                      <p:cBhvr>
                                        <p:cTn id="59" dur="1" fill="hold">
                                          <p:stCondLst>
                                            <p:cond delay="499"/>
                                          </p:stCondLst>
                                        </p:cTn>
                                        <p:tgtEl>
                                          <p:spTgt spid="20"/>
                                        </p:tgtEl>
                                        <p:attrNameLst>
                                          <p:attrName>style.visibility</p:attrName>
                                        </p:attrNameLst>
                                      </p:cBhvr>
                                      <p:to>
                                        <p:strVal val="visible"/>
                                      </p:to>
                                    </p:set>
                                  </p:childTnLst>
                                </p:cTn>
                              </p:par>
                            </p:childTnLst>
                          </p:cTn>
                        </p:par>
                        <p:par>
                          <p:cTn id="60" fill="hold">
                            <p:stCondLst>
                              <p:cond delay="7500"/>
                            </p:stCondLst>
                            <p:childTnLst>
                              <p:par>
                                <p:cTn id="61" presetID="1" presetClass="entr" presetSubtype="0" fill="hold" grpId="0" nodeType="afterEffect">
                                  <p:stCondLst>
                                    <p:cond delay="0"/>
                                  </p:stCondLst>
                                  <p:childTnLst>
                                    <p:set>
                                      <p:cBhvr>
                                        <p:cTn id="62" dur="1" fill="hold">
                                          <p:stCondLst>
                                            <p:cond delay="499"/>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grpId="0" nodeType="afterEffect">
                                  <p:stCondLst>
                                    <p:cond delay="0"/>
                                  </p:stCondLst>
                                  <p:childTnLst>
                                    <p:set>
                                      <p:cBhvr>
                                        <p:cTn id="65" dur="1" fill="hold">
                                          <p:stCondLst>
                                            <p:cond delay="499"/>
                                          </p:stCondLst>
                                        </p:cTn>
                                        <p:tgtEl>
                                          <p:spTgt spid="21"/>
                                        </p:tgtEl>
                                        <p:attrNameLst>
                                          <p:attrName>style.visibility</p:attrName>
                                        </p:attrNameLst>
                                      </p:cBhvr>
                                      <p:to>
                                        <p:strVal val="visible"/>
                                      </p:to>
                                    </p:set>
                                  </p:childTnLst>
                                </p:cTn>
                              </p:par>
                            </p:childTnLst>
                          </p:cTn>
                        </p:par>
                        <p:par>
                          <p:cTn id="66" fill="hold">
                            <p:stCondLst>
                              <p:cond delay="8500"/>
                            </p:stCondLst>
                            <p:childTnLst>
                              <p:par>
                                <p:cTn id="67" presetID="1" presetClass="entr" presetSubtype="0" fill="hold" grpId="0" nodeType="afterEffect">
                                  <p:stCondLst>
                                    <p:cond delay="0"/>
                                  </p:stCondLst>
                                  <p:childTnLst>
                                    <p:set>
                                      <p:cBhvr>
                                        <p:cTn id="68" dur="1" fill="hold">
                                          <p:stCondLst>
                                            <p:cond delay="499"/>
                                          </p:stCondLst>
                                        </p:cTn>
                                        <p:tgtEl>
                                          <p:spTgt spid="25"/>
                                        </p:tgtEl>
                                        <p:attrNameLst>
                                          <p:attrName>style.visibility</p:attrName>
                                        </p:attrNameLst>
                                      </p:cBhvr>
                                      <p:to>
                                        <p:strVal val="visible"/>
                                      </p:to>
                                    </p:set>
                                  </p:childTnLst>
                                </p:cTn>
                              </p:par>
                            </p:childTnLst>
                          </p:cTn>
                        </p:par>
                        <p:par>
                          <p:cTn id="69" fill="hold">
                            <p:stCondLst>
                              <p:cond delay="9000"/>
                            </p:stCondLst>
                            <p:childTnLst>
                              <p:par>
                                <p:cTn id="70" presetID="1" presetClass="entr" presetSubtype="0" fill="hold" grpId="0" nodeType="afterEffect">
                                  <p:stCondLst>
                                    <p:cond delay="0"/>
                                  </p:stCondLst>
                                  <p:childTnLst>
                                    <p:set>
                                      <p:cBhvr>
                                        <p:cTn id="71"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utoUpdateAnimBg="0"/>
      <p:bldP spid="9" grpId="0" autoUpdateAnimBg="0"/>
      <p:bldP spid="10" grpId="0" autoUpdateAnimBg="0"/>
      <p:bldP spid="11" grpId="0" autoUpdateAnimBg="0"/>
      <p:bldP spid="12" grpId="0" autoUpdateAnimBg="0"/>
      <p:bldP spid="13" grpId="0" autoUpdateAnimBg="0"/>
      <p:bldP spid="14" grpId="0" autoUpdateAnimBg="0"/>
      <p:bldP spid="15" grpId="0" autoUpdateAnimBg="0"/>
      <p:bldP spid="16" grpId="0" autoUpdateAnimBg="0"/>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F5B9AFCA-4819-4DA0-B7E4-0365341A9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9C154C-EEE4-4D3A-B2D5-00C687A81D64}"/>
              </a:ext>
            </a:extLst>
          </p:cNvPr>
          <p:cNvSpPr>
            <a:spLocks noGrp="1"/>
          </p:cNvSpPr>
          <p:nvPr>
            <p:ph type="title"/>
          </p:nvPr>
        </p:nvSpPr>
        <p:spPr>
          <a:xfrm>
            <a:off x="0" y="1241802"/>
            <a:ext cx="8574374" cy="2747963"/>
          </a:xfrm>
        </p:spPr>
        <p:txBody>
          <a:bodyPr>
            <a:normAutofit/>
          </a:bodyPr>
          <a:lstStyle/>
          <a:p>
            <a:pPr algn="ctr"/>
            <a:r>
              <a:rPr lang="en-US" sz="7200" dirty="0">
                <a:solidFill>
                  <a:schemeClr val="bg1"/>
                </a:solidFill>
                <a:latin typeface="Arial Narrow" panose="020B0606020202030204" pitchFamily="34" charset="0"/>
              </a:rPr>
              <a:t>The Most Im</a:t>
            </a:r>
            <a:r>
              <a:rPr lang="en-US" sz="7200" dirty="0">
                <a:solidFill>
                  <a:schemeClr val="bg1"/>
                </a:solidFill>
                <a:effectLst>
                  <a:glow rad="127000">
                    <a:srgbClr val="19303F"/>
                  </a:glow>
                </a:effectLst>
                <a:latin typeface="Arial Narrow" panose="020B0606020202030204" pitchFamily="34" charset="0"/>
              </a:rPr>
              <a:t>portant</a:t>
            </a:r>
            <a:r>
              <a:rPr lang="en-US" sz="7200" dirty="0">
                <a:solidFill>
                  <a:schemeClr val="bg1"/>
                </a:solidFill>
                <a:latin typeface="Arial Narrow" panose="020B0606020202030204" pitchFamily="34" charset="0"/>
              </a:rPr>
              <a:t> Question </a:t>
            </a:r>
            <a:r>
              <a:rPr lang="en-US" sz="7200" dirty="0">
                <a:solidFill>
                  <a:schemeClr val="bg1"/>
                </a:solidFill>
                <a:effectLst>
                  <a:glow rad="127000">
                    <a:srgbClr val="19303F"/>
                  </a:glow>
                </a:effectLst>
                <a:latin typeface="Arial Narrow" panose="020B0606020202030204" pitchFamily="34" charset="0"/>
              </a:rPr>
              <a:t>in Life!</a:t>
            </a:r>
          </a:p>
        </p:txBody>
      </p:sp>
      <p:sp>
        <p:nvSpPr>
          <p:cNvPr id="4" name="Content Placeholder 3">
            <a:extLst>
              <a:ext uri="{FF2B5EF4-FFF2-40B4-BE49-F238E27FC236}">
                <a16:creationId xmlns:a16="http://schemas.microsoft.com/office/drawing/2014/main" id="{BE6A0F52-D387-46AA-BD3A-0051FDD88BA3}"/>
              </a:ext>
            </a:extLst>
          </p:cNvPr>
          <p:cNvSpPr>
            <a:spLocks noGrp="1"/>
          </p:cNvSpPr>
          <p:nvPr>
            <p:ph idx="1"/>
          </p:nvPr>
        </p:nvSpPr>
        <p:spPr>
          <a:xfrm>
            <a:off x="415637" y="4242216"/>
            <a:ext cx="7274317" cy="1934746"/>
          </a:xfrm>
        </p:spPr>
        <p:txBody>
          <a:bodyPr/>
          <a:lstStyle/>
          <a:p>
            <a:pPr algn="ctr"/>
            <a:r>
              <a:rPr lang="en-US" baseline="30000" dirty="0"/>
              <a:t>Hebrews 2:3 </a:t>
            </a:r>
            <a:br>
              <a:rPr lang="en-US" baseline="30000" dirty="0"/>
            </a:br>
            <a:r>
              <a:rPr lang="en-US" dirty="0"/>
              <a:t>How shall we escape if we ignore such a great salvation? </a:t>
            </a:r>
          </a:p>
        </p:txBody>
      </p:sp>
    </p:spTree>
    <p:extLst>
      <p:ext uri="{BB962C8B-B14F-4D97-AF65-F5344CB8AC3E}">
        <p14:creationId xmlns:p14="http://schemas.microsoft.com/office/powerpoint/2010/main" val="420139278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CA77D35-99B7-4C73-9EEA-9C247B14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8606677-06F7-4816-92D1-CFE2F2D55294}"/>
              </a:ext>
            </a:extLst>
          </p:cNvPr>
          <p:cNvSpPr>
            <a:spLocks noGrp="1"/>
          </p:cNvSpPr>
          <p:nvPr>
            <p:ph type="title"/>
          </p:nvPr>
        </p:nvSpPr>
        <p:spPr>
          <a:xfrm>
            <a:off x="415637" y="365125"/>
            <a:ext cx="8802504" cy="1325563"/>
          </a:xfrm>
        </p:spPr>
        <p:txBody>
          <a:bodyPr/>
          <a:lstStyle/>
          <a:p>
            <a:r>
              <a:rPr lang="en-US" dirty="0"/>
              <a:t>The Great </a:t>
            </a:r>
            <a:r>
              <a:rPr lang="en-US" u="sng" dirty="0"/>
              <a:t>Messa</a:t>
            </a:r>
            <a:r>
              <a:rPr lang="en-US" dirty="0"/>
              <a:t>g</a:t>
            </a:r>
            <a:r>
              <a:rPr lang="en-US" u="sng" dirty="0"/>
              <a:t>e</a:t>
            </a:r>
            <a:br>
              <a:rPr lang="en-US" dirty="0"/>
            </a:br>
            <a:r>
              <a:rPr lang="en-US" dirty="0"/>
              <a:t>of Salvation!</a:t>
            </a:r>
          </a:p>
        </p:txBody>
      </p:sp>
      <p:sp>
        <p:nvSpPr>
          <p:cNvPr id="5" name="Content Placeholder 4">
            <a:extLst>
              <a:ext uri="{FF2B5EF4-FFF2-40B4-BE49-F238E27FC236}">
                <a16:creationId xmlns:a16="http://schemas.microsoft.com/office/drawing/2014/main" id="{A13F3DD4-9581-4FC8-A6CA-535EAEC6221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9997328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1</a:t>
            </a:r>
            <a:r>
              <a:rPr lang="en-US" baseline="30000" dirty="0"/>
              <a:t>st</a:t>
            </a:r>
            <a:r>
              <a:rPr lang="en-US" dirty="0"/>
              <a:t> </a:t>
            </a:r>
            <a:r>
              <a:rPr lang="en-US" u="sng" dirty="0"/>
              <a:t>Announced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baseline="30000" dirty="0"/>
              <a:t>3 </a:t>
            </a:r>
            <a:r>
              <a:rPr lang="en-US" dirty="0"/>
              <a:t>This salvation, which was </a:t>
            </a:r>
            <a:r>
              <a:rPr lang="en-US" dirty="0">
                <a:solidFill>
                  <a:srgbClr val="C00000"/>
                </a:solidFill>
                <a:effectLst>
                  <a:glow rad="127000">
                    <a:schemeClr val="bg1"/>
                  </a:glow>
                </a:effectLst>
              </a:rPr>
              <a:t>first announced by the Lord</a:t>
            </a:r>
            <a:r>
              <a:rPr lang="en-US" dirty="0"/>
              <a:t>,</a:t>
            </a:r>
          </a:p>
        </p:txBody>
      </p:sp>
      <p:pic>
        <p:nvPicPr>
          <p:cNvPr id="6" name="Picture 5" descr="A picture containing person, dark&#10;&#10;Description automatically generated">
            <a:extLst>
              <a:ext uri="{FF2B5EF4-FFF2-40B4-BE49-F238E27FC236}">
                <a16:creationId xmlns:a16="http://schemas.microsoft.com/office/drawing/2014/main" id="{6105B9CB-A35A-48B7-BC8B-6E52F6EFBD7C}"/>
              </a:ext>
            </a:extLst>
          </p:cNvPr>
          <p:cNvPicPr>
            <a:picLocks noChangeAspect="1"/>
          </p:cNvPicPr>
          <p:nvPr/>
        </p:nvPicPr>
        <p:blipFill rotWithShape="1">
          <a:blip r:embed="rId3">
            <a:extLst>
              <a:ext uri="{28A0092B-C50C-407E-A947-70E740481C1C}">
                <a14:useLocalDpi xmlns:a14="http://schemas.microsoft.com/office/drawing/2010/main" val="0"/>
              </a:ext>
            </a:extLst>
          </a:blip>
          <a:srcRect r="22943"/>
          <a:stretch/>
        </p:blipFill>
        <p:spPr>
          <a:xfrm>
            <a:off x="5247563" y="0"/>
            <a:ext cx="6944437" cy="6858000"/>
          </a:xfrm>
          <a:prstGeom prst="rect">
            <a:avLst/>
          </a:prstGeom>
        </p:spPr>
      </p:pic>
    </p:spTree>
    <p:extLst>
      <p:ext uri="{BB962C8B-B14F-4D97-AF65-F5344CB8AC3E}">
        <p14:creationId xmlns:p14="http://schemas.microsoft.com/office/powerpoint/2010/main" val="322353030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together&#10;&#10;Description automatically generated with low confidence">
            <a:extLst>
              <a:ext uri="{FF2B5EF4-FFF2-40B4-BE49-F238E27FC236}">
                <a16:creationId xmlns:a16="http://schemas.microsoft.com/office/drawing/2014/main" id="{FBD5823B-92DF-4276-A52B-E55DB12E8EEF}"/>
              </a:ext>
            </a:extLst>
          </p:cNvPr>
          <p:cNvPicPr>
            <a:picLocks noChangeAspect="1"/>
          </p:cNvPicPr>
          <p:nvPr/>
        </p:nvPicPr>
        <p:blipFill rotWithShape="1">
          <a:blip r:embed="rId3">
            <a:extLst>
              <a:ext uri="{28A0092B-C50C-407E-A947-70E740481C1C}">
                <a14:useLocalDpi xmlns:a14="http://schemas.microsoft.com/office/drawing/2010/main" val="0"/>
              </a:ext>
            </a:extLst>
          </a:blip>
          <a:srcRect r="8645"/>
          <a:stretch/>
        </p:blipFill>
        <p:spPr>
          <a:xfrm>
            <a:off x="3792095" y="0"/>
            <a:ext cx="8399905" cy="6858000"/>
          </a:xfrm>
          <a:prstGeom prst="rect">
            <a:avLst/>
          </a:prstGeom>
        </p:spPr>
      </p:pic>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2</a:t>
            </a:r>
            <a:r>
              <a:rPr lang="en-US" baseline="30000" dirty="0"/>
              <a:t>nd</a:t>
            </a:r>
            <a:r>
              <a:rPr lang="en-US" dirty="0"/>
              <a:t> </a:t>
            </a:r>
            <a:r>
              <a:rPr lang="en-US" u="sng" dirty="0"/>
              <a:t>Con</a:t>
            </a:r>
            <a:r>
              <a:rPr lang="en-US" dirty="0"/>
              <a:t>f</a:t>
            </a:r>
            <a:r>
              <a:rPr lang="en-US" u="sng" dirty="0"/>
              <a:t>irmed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baseline="30000" dirty="0"/>
              <a:t>3 </a:t>
            </a:r>
            <a:r>
              <a:rPr lang="en-US" dirty="0"/>
              <a:t>This salvation, which was first announced by the Lord, was </a:t>
            </a:r>
            <a:r>
              <a:rPr lang="en-US" dirty="0">
                <a:solidFill>
                  <a:srgbClr val="C00000"/>
                </a:solidFill>
                <a:effectLst>
                  <a:glow rad="127000">
                    <a:schemeClr val="bg1"/>
                  </a:glow>
                </a:effectLst>
              </a:rPr>
              <a:t>confirmed to us by those who heard him</a:t>
            </a:r>
            <a:r>
              <a:rPr lang="en-US" dirty="0">
                <a:solidFill>
                  <a:srgbClr val="C00000"/>
                </a:solidFill>
              </a:rPr>
              <a:t>.</a:t>
            </a:r>
          </a:p>
        </p:txBody>
      </p:sp>
    </p:spTree>
    <p:extLst>
      <p:ext uri="{BB962C8B-B14F-4D97-AF65-F5344CB8AC3E}">
        <p14:creationId xmlns:p14="http://schemas.microsoft.com/office/powerpoint/2010/main" val="213383032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74374-6C25-4668-9854-1E89516B1BBB}"/>
              </a:ext>
            </a:extLst>
          </p:cNvPr>
          <p:cNvSpPr>
            <a:spLocks noGrp="1"/>
          </p:cNvSpPr>
          <p:nvPr>
            <p:ph type="title"/>
          </p:nvPr>
        </p:nvSpPr>
        <p:spPr>
          <a:xfrm>
            <a:off x="415637" y="365125"/>
            <a:ext cx="5680363" cy="1325563"/>
          </a:xfrm>
        </p:spPr>
        <p:txBody>
          <a:bodyPr/>
          <a:lstStyle/>
          <a:p>
            <a:r>
              <a:rPr lang="en-US" dirty="0"/>
              <a:t>3</a:t>
            </a:r>
            <a:r>
              <a:rPr lang="en-US" baseline="30000" dirty="0"/>
              <a:t>rd</a:t>
            </a:r>
            <a:r>
              <a:rPr lang="en-US" dirty="0"/>
              <a:t> </a:t>
            </a:r>
            <a:r>
              <a:rPr lang="en-US" u="sng" dirty="0"/>
              <a:t>Testi</a:t>
            </a:r>
            <a:r>
              <a:rPr lang="en-US" dirty="0"/>
              <a:t>f</a:t>
            </a:r>
            <a:r>
              <a:rPr lang="en-US" u="sng" dirty="0"/>
              <a:t>ied</a:t>
            </a:r>
            <a:r>
              <a:rPr lang="en-US" dirty="0"/>
              <a:t>:</a:t>
            </a:r>
          </a:p>
        </p:txBody>
      </p:sp>
      <p:sp>
        <p:nvSpPr>
          <p:cNvPr id="3" name="Content Placeholder 2">
            <a:extLst>
              <a:ext uri="{FF2B5EF4-FFF2-40B4-BE49-F238E27FC236}">
                <a16:creationId xmlns:a16="http://schemas.microsoft.com/office/drawing/2014/main" id="{9A1D52B2-6E7A-4B97-B216-3599F650E8D0}"/>
              </a:ext>
            </a:extLst>
          </p:cNvPr>
          <p:cNvSpPr>
            <a:spLocks noGrp="1"/>
          </p:cNvSpPr>
          <p:nvPr>
            <p:ph idx="1"/>
          </p:nvPr>
        </p:nvSpPr>
        <p:spPr>
          <a:xfrm>
            <a:off x="415637" y="1825625"/>
            <a:ext cx="5680363" cy="4351338"/>
          </a:xfrm>
        </p:spPr>
        <p:txBody>
          <a:bodyPr/>
          <a:lstStyle/>
          <a:p>
            <a:r>
              <a:rPr lang="en-US" dirty="0"/>
              <a:t> 4 </a:t>
            </a:r>
            <a:r>
              <a:rPr lang="en-US" dirty="0">
                <a:solidFill>
                  <a:srgbClr val="C00000"/>
                </a:solidFill>
                <a:effectLst>
                  <a:glow rad="127000">
                    <a:schemeClr val="bg1"/>
                  </a:glow>
                </a:effectLst>
              </a:rPr>
              <a:t>God also testified </a:t>
            </a:r>
            <a:r>
              <a:rPr lang="en-US" dirty="0"/>
              <a:t>to it by signs, wonders and various miracles, and gifts of the Holy Spirit distributed according to his will.</a:t>
            </a:r>
          </a:p>
        </p:txBody>
      </p:sp>
      <p:pic>
        <p:nvPicPr>
          <p:cNvPr id="7" name="Picture 6" descr="A picture containing clouds, blur&#10;&#10;Description automatically generated">
            <a:extLst>
              <a:ext uri="{FF2B5EF4-FFF2-40B4-BE49-F238E27FC236}">
                <a16:creationId xmlns:a16="http://schemas.microsoft.com/office/drawing/2014/main" id="{D1302B92-19B1-4B69-B564-5FA6CFF9AECE}"/>
              </a:ext>
            </a:extLst>
          </p:cNvPr>
          <p:cNvPicPr>
            <a:picLocks noChangeAspect="1"/>
          </p:cNvPicPr>
          <p:nvPr/>
        </p:nvPicPr>
        <p:blipFill rotWithShape="1">
          <a:blip r:embed="rId3">
            <a:extLst>
              <a:ext uri="{28A0092B-C50C-407E-A947-70E740481C1C}">
                <a14:useLocalDpi xmlns:a14="http://schemas.microsoft.com/office/drawing/2010/main" val="0"/>
              </a:ext>
            </a:extLst>
          </a:blip>
          <a:srcRect t="20641" r="15839"/>
          <a:stretch/>
        </p:blipFill>
        <p:spPr>
          <a:xfrm>
            <a:off x="5453507" y="0"/>
            <a:ext cx="6738494" cy="6858000"/>
          </a:xfrm>
          <a:prstGeom prst="rect">
            <a:avLst/>
          </a:prstGeom>
        </p:spPr>
      </p:pic>
    </p:spTree>
    <p:extLst>
      <p:ext uri="{BB962C8B-B14F-4D97-AF65-F5344CB8AC3E}">
        <p14:creationId xmlns:p14="http://schemas.microsoft.com/office/powerpoint/2010/main" val="105488127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3043</Words>
  <Application>Microsoft Office PowerPoint</Application>
  <PresentationFormat>Widescreen</PresentationFormat>
  <Paragraphs>278</Paragraphs>
  <Slides>30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Arial Narrow</vt:lpstr>
      <vt:lpstr>Calibri</vt:lpstr>
      <vt:lpstr>Calibri Light</vt:lpstr>
      <vt:lpstr>Symbol</vt:lpstr>
      <vt:lpstr>Times New Roman</vt:lpstr>
      <vt:lpstr>Office Theme</vt:lpstr>
      <vt:lpstr>GREAT SALVATION</vt:lpstr>
      <vt:lpstr>GREAT SALVATION</vt:lpstr>
      <vt:lpstr>What is this thing called SALVATION?</vt:lpstr>
      <vt:lpstr>SALVATION INCLUDES …</vt:lpstr>
      <vt:lpstr>The Most Important Question in Life!</vt:lpstr>
      <vt:lpstr>The Great Message of Salvation!</vt:lpstr>
      <vt:lpstr>1st Announced:</vt:lpstr>
      <vt:lpstr>2nd Confirmed:</vt:lpstr>
      <vt:lpstr>3rd Testified:</vt:lpstr>
      <vt:lpstr>3rd Testified:</vt:lpstr>
      <vt:lpstr>3rd Testified:</vt:lpstr>
      <vt:lpstr>3rd Testified:</vt:lpstr>
      <vt:lpstr>3rd Testified:</vt:lpstr>
      <vt:lpstr>BECAUSE THIS IS SO!</vt:lpstr>
      <vt:lpstr>The Great Admonition of Salvation!</vt:lpstr>
      <vt:lpstr>PAY ATTENTION!</vt:lpstr>
      <vt:lpstr>DON’T DRIFT</vt:lpstr>
      <vt:lpstr>TAKE IT SERIOUSLY</vt:lpstr>
      <vt:lpstr>TAKE IT SERIOUSLY</vt:lpstr>
      <vt:lpstr>DON’T IGNORE</vt:lpstr>
      <vt:lpstr>DON’T IGNORE</vt:lpstr>
      <vt:lpstr>IT’S A GREAT SALVATION</vt:lpstr>
      <vt:lpstr>It’s like this …</vt:lpstr>
      <vt:lpstr>There is no other way …</vt:lpstr>
      <vt:lpstr>There is no other way …</vt:lpstr>
      <vt:lpstr>There is no other way …</vt:lpstr>
      <vt:lpstr>There is no other way …</vt:lpstr>
      <vt:lpstr>The Most Important Question in Life!</vt:lpstr>
      <vt:lpstr>You can take this Salvation  with you today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80</cp:revision>
  <dcterms:created xsi:type="dcterms:W3CDTF">2021-03-25T14:32:09Z</dcterms:created>
  <dcterms:modified xsi:type="dcterms:W3CDTF">2021-06-28T16:10:57Z</dcterms:modified>
</cp:coreProperties>
</file>