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88" r:id="rId3"/>
    <p:sldId id="258" r:id="rId4"/>
    <p:sldId id="266" r:id="rId5"/>
    <p:sldId id="274" r:id="rId6"/>
    <p:sldId id="275" r:id="rId7"/>
    <p:sldId id="276" r:id="rId8"/>
    <p:sldId id="259" r:id="rId9"/>
    <p:sldId id="267" r:id="rId10"/>
    <p:sldId id="268" r:id="rId11"/>
    <p:sldId id="269" r:id="rId12"/>
    <p:sldId id="270" r:id="rId13"/>
    <p:sldId id="271" r:id="rId14"/>
    <p:sldId id="265" r:id="rId15"/>
    <p:sldId id="261" r:id="rId16"/>
    <p:sldId id="263" r:id="rId17"/>
    <p:sldId id="264" r:id="rId18"/>
    <p:sldId id="277" r:id="rId19"/>
    <p:sldId id="262" r:id="rId20"/>
    <p:sldId id="281" r:id="rId21"/>
    <p:sldId id="282" r:id="rId22"/>
    <p:sldId id="283" r:id="rId23"/>
    <p:sldId id="284" r:id="rId24"/>
    <p:sldId id="272" r:id="rId25"/>
    <p:sldId id="285" r:id="rId26"/>
    <p:sldId id="286" r:id="rId27"/>
    <p:sldId id="279" r:id="rId28"/>
    <p:sldId id="278" r:id="rId29"/>
    <p:sldId id="280"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246" autoAdjust="0"/>
  </p:normalViewPr>
  <p:slideViewPr>
    <p:cSldViewPr snapToGrid="0">
      <p:cViewPr>
        <p:scale>
          <a:sx n="43" d="100"/>
          <a:sy n="43" d="100"/>
        </p:scale>
        <p:origin x="187" y="4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7BB98-2CEA-44A5-9338-0B574064E5B1}" type="datetimeFigureOut">
              <a:rPr lang="en-US" smtClean="0"/>
              <a:t>7/11/2021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91E2E-BA96-4062-A159-92BFAE3A57A6}" type="slidenum">
              <a:rPr lang="en-US" smtClean="0"/>
              <a:t>‹#›</a:t>
            </a:fld>
            <a:endParaRPr lang="en-US"/>
          </a:p>
        </p:txBody>
      </p:sp>
    </p:spTree>
    <p:extLst>
      <p:ext uri="{BB962C8B-B14F-4D97-AF65-F5344CB8AC3E}">
        <p14:creationId xmlns:p14="http://schemas.microsoft.com/office/powerpoint/2010/main" val="3457861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https://pixabay.com/photos/award-cup-lights-bokeh-trophy-166945/</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What is it you want?  What is your aspiration?</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Perhaps you are thinking, I wish I had great health --  seems admirable … who wants bad health?</a:t>
            </a:r>
          </a:p>
          <a:p>
            <a:pPr marL="0" marR="0">
              <a:lnSpc>
                <a:spcPct val="107000"/>
              </a:lnSpc>
              <a:spcBef>
                <a:spcPts val="0"/>
              </a:spcBef>
              <a:spcAft>
                <a:spcPts val="800"/>
              </a:spcAft>
            </a:pPr>
            <a:r>
              <a:rPr lang="en-US" dirty="0"/>
              <a:t>Perhaps you are thinking, I wish I had a great marriage – seems admirable – who wants a bad marriage? </a:t>
            </a:r>
          </a:p>
          <a:p>
            <a:pPr marL="0" marR="0">
              <a:lnSpc>
                <a:spcPct val="107000"/>
              </a:lnSpc>
              <a:spcBef>
                <a:spcPts val="0"/>
              </a:spcBef>
              <a:spcAft>
                <a:spcPts val="800"/>
              </a:spcAft>
            </a:pPr>
            <a:r>
              <a:rPr lang="en-US" dirty="0"/>
              <a:t>Perhaps you are thinking, I wish I had a great family like …  – seems admirable – who wants dysfunctional family ?</a:t>
            </a:r>
          </a:p>
          <a:p>
            <a:pPr marL="0" marR="0">
              <a:lnSpc>
                <a:spcPct val="107000"/>
              </a:lnSpc>
              <a:spcBef>
                <a:spcPts val="0"/>
              </a:spcBef>
              <a:spcAft>
                <a:spcPts val="800"/>
              </a:spcAft>
            </a:pPr>
            <a:r>
              <a:rPr lang="en-US" dirty="0"/>
              <a:t>Perhaps you are thinking, I wish I had great friends like, so in so– seems admirable – who wants to be lonely?</a:t>
            </a:r>
          </a:p>
          <a:p>
            <a:pPr marL="0" marR="0">
              <a:lnSpc>
                <a:spcPct val="107000"/>
              </a:lnSpc>
              <a:spcBef>
                <a:spcPts val="0"/>
              </a:spcBef>
              <a:spcAft>
                <a:spcPts val="800"/>
              </a:spcAft>
            </a:pPr>
            <a:r>
              <a:rPr lang="en-US" dirty="0"/>
              <a:t>Perhaps you are thinking, I wish I had great job, big house, etc. – seems like the American dream – who wants low pay, tiny house, </a:t>
            </a:r>
            <a:r>
              <a:rPr lang="en-US" dirty="0" err="1"/>
              <a:t>junker</a:t>
            </a:r>
            <a:r>
              <a:rPr lang="en-US" dirty="0"/>
              <a:t> of a car? </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What is you want?  What is it you aspire?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Setting</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Inappropriate Aspirations 20:20-22 (the mom)</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Ignorant Aspirations 20:22b-23 (the sons)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Competitive Aspirations 20:24 (the ten)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Carnal Aspirations 20:25 (the world)</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Paradoxical Aspiration 20:26-28 (the principle)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Exemplary Aspirations 20:28 (the Savior)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a:t>
            </a:fld>
            <a:endParaRPr lang="en-US"/>
          </a:p>
        </p:txBody>
      </p:sp>
    </p:spTree>
    <p:extLst>
      <p:ext uri="{BB962C8B-B14F-4D97-AF65-F5344CB8AC3E}">
        <p14:creationId xmlns:p14="http://schemas.microsoft.com/office/powerpoint/2010/main" val="59658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dirty="0"/>
              <a:t>Sons = James and John, early followers of Jesus, also called on one occasion by Jesus, the “Sons of Thunder (Mark 3:17),” apparently for their emotional outburst of anger.   </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 --- inappropriate timing and request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10</a:t>
            </a:fld>
            <a:endParaRPr lang="en-US"/>
          </a:p>
        </p:txBody>
      </p:sp>
    </p:spTree>
    <p:extLst>
      <p:ext uri="{BB962C8B-B14F-4D97-AF65-F5344CB8AC3E}">
        <p14:creationId xmlns:p14="http://schemas.microsoft.com/office/powerpoint/2010/main" val="2581897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dirty="0"/>
              <a:t>Not only is this inappropriate – it is ignorant, too.  Jesus tells her, she does not know what she is asking!</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11</a:t>
            </a:fld>
            <a:endParaRPr lang="en-US"/>
          </a:p>
        </p:txBody>
      </p:sp>
    </p:spTree>
    <p:extLst>
      <p:ext uri="{BB962C8B-B14F-4D97-AF65-F5344CB8AC3E}">
        <p14:creationId xmlns:p14="http://schemas.microsoft.com/office/powerpoint/2010/main" val="1851719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dirty="0"/>
              <a:t>To prove the point to her, he asks the sons, James and John, “Can you drink the cup I am going to drink?”  </a:t>
            </a:r>
          </a:p>
          <a:p>
            <a:endParaRPr lang="en-US" dirty="0"/>
          </a:p>
          <a:p>
            <a:r>
              <a:rPr lang="en-US" dirty="0"/>
              <a:t>Now instead of asking “What’s the cup?”  The obvious response.  I mean.  The cup Jesus will drink is so bitter,  that even He prays that if it were possible could he avoid it.  In Mat 26:39. </a:t>
            </a:r>
          </a:p>
          <a:p>
            <a:endParaRPr lang="en-US" dirty="0"/>
          </a:p>
          <a:p>
            <a:r>
              <a:rPr lang="en-US" dirty="0"/>
              <a:t>On the night in which Jesus inaugurated the Lord’s Supper he took a cup and said, “</a:t>
            </a:r>
            <a:r>
              <a:rPr lang="en-US" sz="1800" b="0" i="0" u="none" strike="noStrike" baseline="0" dirty="0">
                <a:latin typeface="Arial" panose="020B0604020202020204" pitchFamily="34" charset="0"/>
              </a:rPr>
              <a:t>This cup is the new covenant in my blood, which is poured out for you. (</a:t>
            </a:r>
            <a:r>
              <a:rPr lang="en-US" sz="1800" b="0" i="0" u="none" strike="noStrike" baseline="0" dirty="0" err="1">
                <a:latin typeface="Arial" panose="020B0604020202020204" pitchFamily="34" charset="0"/>
              </a:rPr>
              <a:t>Luk</a:t>
            </a:r>
            <a:r>
              <a:rPr lang="en-US" sz="1800" b="0" i="0" u="none" strike="noStrike" baseline="0" dirty="0">
                <a:latin typeface="Arial" panose="020B0604020202020204" pitchFamily="34" charset="0"/>
              </a:rPr>
              <a:t> 22:20 NIV)</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After that he went out in the garden of Gethsemane to pray.  While the disciples slept Jesus prayed, "Father, if you are willing, take this cup from me; yet not my will, but yours be done." (</a:t>
            </a:r>
            <a:r>
              <a:rPr lang="en-US" sz="1800" b="0" i="0" u="none" strike="noStrike" baseline="0" dirty="0" err="1">
                <a:latin typeface="Arial" panose="020B0604020202020204" pitchFamily="34" charset="0"/>
              </a:rPr>
              <a:t>Luk</a:t>
            </a:r>
            <a:r>
              <a:rPr lang="en-US" sz="1800" b="0" i="0" u="none" strike="noStrike" baseline="0" dirty="0">
                <a:latin typeface="Arial" panose="020B0604020202020204" pitchFamily="34" charset="0"/>
              </a:rPr>
              <a:t> 22:42 NIV)</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The cup represents the impending death of Christ.  </a:t>
            </a:r>
            <a:endParaRPr lang="en-US" dirty="0"/>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12</a:t>
            </a:fld>
            <a:endParaRPr lang="en-US"/>
          </a:p>
        </p:txBody>
      </p:sp>
    </p:spTree>
    <p:extLst>
      <p:ext uri="{BB962C8B-B14F-4D97-AF65-F5344CB8AC3E}">
        <p14:creationId xmlns:p14="http://schemas.microsoft.com/office/powerpoint/2010/main" val="1175152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dirty="0"/>
              <a:t>But the two sons of thunder answer, “We can,” to what I’m not sure they even knew what it meant.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13</a:t>
            </a:fld>
            <a:endParaRPr lang="en-US"/>
          </a:p>
        </p:txBody>
      </p:sp>
    </p:spTree>
    <p:extLst>
      <p:ext uri="{BB962C8B-B14F-4D97-AF65-F5344CB8AC3E}">
        <p14:creationId xmlns:p14="http://schemas.microsoft.com/office/powerpoint/2010/main" val="3331185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dirty="0"/>
              <a:t>Sometimes you have to be careful what you ask for. The first part of this verses says yes you will die a gruesome death.  </a:t>
            </a:r>
          </a:p>
          <a:p>
            <a:endParaRPr lang="en-US" dirty="0"/>
          </a:p>
          <a:p>
            <a:r>
              <a:rPr lang="en-US" dirty="0"/>
              <a:t>Later Salome, wife of Zebedee, and mother of John the apostle, will be at the scene of the crucifixion, with the two Mary’s (Mary Magdalene, and Mary the mother of Jesus), and Jose.  She will see Jesus Crucified and from the cross look to his mother Mary, and nod his head toward John and say, “Woman, Behold your mother, and to John, behold your mother.”  </a:t>
            </a:r>
          </a:p>
          <a:p>
            <a:endParaRPr lang="en-US" dirty="0"/>
          </a:p>
          <a:p>
            <a:r>
              <a:rPr lang="en-US" dirty="0"/>
              <a:t>This is the cup they said they could drink.  </a:t>
            </a:r>
          </a:p>
          <a:p>
            <a:endParaRPr lang="en-US" dirty="0"/>
          </a:p>
          <a:p>
            <a:r>
              <a:rPr lang="en-US" dirty="0"/>
              <a:t>Indeed in time, James would die _______________ and John on the isle of Patmos, alone as a Roman prisoner.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 – </a:t>
            </a:r>
            <a:r>
              <a:rPr lang="en-US" sz="1800" dirty="0" err="1">
                <a:effectLst/>
                <a:latin typeface="Calibri" panose="020F0502020204030204" pitchFamily="34" charset="0"/>
                <a:ea typeface="Calibri" panose="020F0502020204030204" pitchFamily="34" charset="0"/>
              </a:rPr>
              <a:t>Kinda</a:t>
            </a:r>
            <a:r>
              <a:rPr lang="en-US" sz="1800" dirty="0">
                <a:effectLst/>
                <a:latin typeface="Calibri" panose="020F0502020204030204" pitchFamily="34" charset="0"/>
                <a:ea typeface="Calibri" panose="020F0502020204030204" pitchFamily="34" charset="0"/>
              </a:rPr>
              <a:t> get what they ask—”Drink the cup”  but </a:t>
            </a:r>
            <a:r>
              <a:rPr lang="en-US" sz="1800" dirty="0" err="1">
                <a:effectLst/>
                <a:latin typeface="Calibri" panose="020F0502020204030204" pitchFamily="34" charset="0"/>
                <a:ea typeface="Calibri" panose="020F0502020204030204" pitchFamily="34" charset="0"/>
              </a:rPr>
              <a:t>kinda</a:t>
            </a:r>
            <a:r>
              <a:rPr lang="en-US" sz="1800" dirty="0">
                <a:effectLst/>
                <a:latin typeface="Calibri" panose="020F0502020204030204" pitchFamily="34" charset="0"/>
                <a:ea typeface="Calibri" panose="020F0502020204030204" pitchFamily="34" charset="0"/>
              </a:rPr>
              <a:t> didn’t get what they asked for –Not necessarily sit at right or left.  The Point: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Your aspirations and God’s aspirations are not always the same.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14</a:t>
            </a:fld>
            <a:endParaRPr lang="en-US"/>
          </a:p>
        </p:txBody>
      </p:sp>
    </p:spTree>
    <p:extLst>
      <p:ext uri="{BB962C8B-B14F-4D97-AF65-F5344CB8AC3E}">
        <p14:creationId xmlns:p14="http://schemas.microsoft.com/office/powerpoint/2010/main" val="1253785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b="0" i="0" dirty="0">
                <a:solidFill>
                  <a:srgbClr val="202124"/>
                </a:solidFill>
                <a:effectLst/>
                <a:latin typeface="Roboto" panose="02000000000000000000" pitchFamily="2" charset="0"/>
              </a:rPr>
              <a:t>feeling or showing anger or annoyance at what is perceived as unfair treatment.</a:t>
            </a:r>
          </a:p>
          <a:p>
            <a:endParaRPr lang="en-US" b="0" i="0" dirty="0">
              <a:solidFill>
                <a:srgbClr val="202124"/>
              </a:solidFill>
              <a:effectLst/>
              <a:latin typeface="Roboto" panose="02000000000000000000" pitchFamily="2" charset="0"/>
            </a:endParaRPr>
          </a:p>
          <a:p>
            <a:r>
              <a:rPr lang="en-US" b="0" i="0" dirty="0">
                <a:solidFill>
                  <a:srgbClr val="202124"/>
                </a:solidFill>
                <a:effectLst/>
                <a:latin typeface="Roboto" panose="02000000000000000000" pitchFamily="2" charset="0"/>
              </a:rPr>
              <a:t>Angry over the possibility of the two seated higher in the kingdom than they.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  These aspirations are responsive.  Like if someone at work gets a raise and a bonus—jealousy kicks in if you don’t get it too. That’s what’s going down here.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15</a:t>
            </a:fld>
            <a:endParaRPr lang="en-US"/>
          </a:p>
        </p:txBody>
      </p:sp>
    </p:spTree>
    <p:extLst>
      <p:ext uri="{BB962C8B-B14F-4D97-AF65-F5344CB8AC3E}">
        <p14:creationId xmlns:p14="http://schemas.microsoft.com/office/powerpoint/2010/main" val="4148842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dirty="0"/>
              <a:t>Gentiles here are the Romans.  They are powerful and power is everything.  Lording it over others is what matters.  Having authority to command and control.  </a:t>
            </a:r>
          </a:p>
          <a:p>
            <a:r>
              <a:rPr lang="en-US" dirty="0"/>
              <a:t>That is worldly aspirations is to climb the ladder to the top.  The top job, money maker, biggest, most expensive, nicest stuff is our measure of success.  If we have more or better we are some how in our American culture better than others.    People of upper class look down on those lower.  You get </a:t>
            </a:r>
            <a:r>
              <a:rPr lang="en-US" dirty="0" err="1"/>
              <a:t>th</a:t>
            </a:r>
            <a:r>
              <a:rPr lang="en-US" dirty="0"/>
              <a:t> picture.  The world aspires to power and wealth to dominate the poor and weak. </a:t>
            </a:r>
          </a:p>
          <a:p>
            <a:endParaRPr lang="en-US" dirty="0"/>
          </a:p>
          <a:p>
            <a:r>
              <a:rPr lang="en-US" dirty="0"/>
              <a:t>www.freepik.com/free-photo/word-rome-carved-old-sculpted-wall_4943321.htm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 is all about power.  That is politics.  All about “lording it over you.”</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  Authority simply means the right to command.  It’s all about power and control. Rome had then and US has it now.</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16</a:t>
            </a:fld>
            <a:endParaRPr lang="en-US"/>
          </a:p>
        </p:txBody>
      </p:sp>
    </p:spTree>
    <p:extLst>
      <p:ext uri="{BB962C8B-B14F-4D97-AF65-F5344CB8AC3E}">
        <p14:creationId xmlns:p14="http://schemas.microsoft.com/office/powerpoint/2010/main" val="2801784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dirty="0"/>
              <a:t>Here is a great paradox = </a:t>
            </a:r>
            <a:r>
              <a:rPr lang="en-US" b="0" i="0" dirty="0">
                <a:solidFill>
                  <a:srgbClr val="202124"/>
                </a:solidFill>
                <a:effectLst/>
                <a:latin typeface="Roboto" panose="02000000000000000000" pitchFamily="2" charset="0"/>
              </a:rPr>
              <a:t>a seemingly absurd or self-contradictory statement.  </a:t>
            </a:r>
          </a:p>
          <a:p>
            <a:r>
              <a:rPr lang="en-US" b="0" i="0" dirty="0">
                <a:solidFill>
                  <a:srgbClr val="202124"/>
                </a:solidFill>
                <a:effectLst/>
                <a:latin typeface="Roboto" panose="02000000000000000000" pitchFamily="2" charset="0"/>
              </a:rPr>
              <a:t>Greatness is not found at the top—but rather at the bottom – not the boss but the servant, not first place but a slave.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 the key to true greatness is servant leadership.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17</a:t>
            </a:fld>
            <a:endParaRPr lang="en-US"/>
          </a:p>
        </p:txBody>
      </p:sp>
    </p:spTree>
    <p:extLst>
      <p:ext uri="{BB962C8B-B14F-4D97-AF65-F5344CB8AC3E}">
        <p14:creationId xmlns:p14="http://schemas.microsoft.com/office/powerpoint/2010/main" val="73210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 the key to true greatness is servant leadership.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18</a:t>
            </a:fld>
            <a:endParaRPr lang="en-US"/>
          </a:p>
        </p:txBody>
      </p:sp>
    </p:spTree>
    <p:extLst>
      <p:ext uri="{BB962C8B-B14F-4D97-AF65-F5344CB8AC3E}">
        <p14:creationId xmlns:p14="http://schemas.microsoft.com/office/powerpoint/2010/main" val="3158412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https://pixabay.com/photos/award-cup-lights-bokeh-trophy-166945/</a:t>
            </a:r>
          </a:p>
          <a:p>
            <a:endParaRPr lang="en-US" dirty="0"/>
          </a:p>
          <a:p>
            <a:r>
              <a:rPr lang="en-US" dirty="0"/>
              <a:t>upload.wikimedia.org/</a:t>
            </a:r>
            <a:r>
              <a:rPr lang="en-US" dirty="0" err="1"/>
              <a:t>wikipedia</a:t>
            </a:r>
            <a:r>
              <a:rPr lang="en-US" dirty="0"/>
              <a:t>/commons/f/f5/Crucifixion.jpg</a:t>
            </a:r>
          </a:p>
          <a:p>
            <a:endParaRPr lang="en-US" dirty="0"/>
          </a:p>
          <a:p>
            <a:r>
              <a:rPr lang="en-US" dirty="0"/>
              <a:t>To explain greatness Jesus uses a simile – a comparison between two things using the word “like of as”  </a:t>
            </a:r>
          </a:p>
          <a:p>
            <a:r>
              <a:rPr lang="en-US" dirty="0"/>
              <a:t>Jesus begins his example with “just as”  and refers to himself.  </a:t>
            </a:r>
          </a:p>
          <a:p>
            <a:endParaRPr lang="en-US" dirty="0"/>
          </a:p>
          <a:p>
            <a:r>
              <a:rPr lang="en-US" dirty="0"/>
              <a:t>If you want to be great you need to be like Jesus.  </a:t>
            </a:r>
          </a:p>
          <a:p>
            <a:endParaRPr lang="en-US" dirty="0"/>
          </a:p>
          <a:p>
            <a:r>
              <a:rPr lang="en-US" dirty="0"/>
              <a:t>How did he achieve greatness?  Not by being served,  But by serving.</a:t>
            </a:r>
          </a:p>
          <a:p>
            <a:endParaRPr lang="en-US" dirty="0"/>
          </a:p>
          <a:p>
            <a:r>
              <a:rPr lang="en-US" dirty="0"/>
              <a:t>How did he serve? By paying the ransom for our salvation.  </a:t>
            </a:r>
          </a:p>
          <a:p>
            <a:endParaRPr lang="en-US" dirty="0"/>
          </a:p>
          <a:p>
            <a:r>
              <a:rPr lang="en-US" dirty="0"/>
              <a:t>So what is a ransom, A ransom is paid to set free.  The debt that had to be paid was for sin.  The wages of sin is death.  So Jesus paid the debt of sin so we could be set free.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19</a:t>
            </a:fld>
            <a:endParaRPr lang="en-US"/>
          </a:p>
        </p:txBody>
      </p:sp>
    </p:spTree>
    <p:extLst>
      <p:ext uri="{BB962C8B-B14F-4D97-AF65-F5344CB8AC3E}">
        <p14:creationId xmlns:p14="http://schemas.microsoft.com/office/powerpoint/2010/main" val="7325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https://pixabay.com/photos/award-cup-lights-bokeh-trophy-166945/</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Setting</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Inappropriate Aspirations 20:20-22 (the mom)</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Ignorant Aspirations 20:22b-23 (the sons)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Competitive Aspirations 20:24 (the ten)</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Carnal Aspirations 20:25 (the world)</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Paradoxical Aspiration 20:26-28 (the principle)</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Exemplary Aspirations 20:28 (the Savior)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2</a:t>
            </a:fld>
            <a:endParaRPr lang="en-US"/>
          </a:p>
        </p:txBody>
      </p:sp>
    </p:spTree>
    <p:extLst>
      <p:ext uri="{BB962C8B-B14F-4D97-AF65-F5344CB8AC3E}">
        <p14:creationId xmlns:p14="http://schemas.microsoft.com/office/powerpoint/2010/main" val="3513760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www.pngall.com/wp-content/uploads/5/Waiter-Serving-Food-PNG.png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20</a:t>
            </a:fld>
            <a:endParaRPr lang="en-US"/>
          </a:p>
        </p:txBody>
      </p:sp>
    </p:spTree>
    <p:extLst>
      <p:ext uri="{BB962C8B-B14F-4D97-AF65-F5344CB8AC3E}">
        <p14:creationId xmlns:p14="http://schemas.microsoft.com/office/powerpoint/2010/main" val="3751846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freebibleimages.org/photos/</a:t>
            </a:r>
            <a:r>
              <a:rPr lang="en-US" dirty="0" err="1"/>
              <a:t>jesus</a:t>
            </a:r>
            <a:r>
              <a:rPr lang="en-US" dirty="0"/>
              <a:t>-washes-feet/</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21</a:t>
            </a:fld>
            <a:endParaRPr lang="en-US"/>
          </a:p>
        </p:txBody>
      </p:sp>
    </p:spTree>
    <p:extLst>
      <p:ext uri="{BB962C8B-B14F-4D97-AF65-F5344CB8AC3E}">
        <p14:creationId xmlns:p14="http://schemas.microsoft.com/office/powerpoint/2010/main" val="2548335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https://pixabay.com/photos/award-cup-lights-bokeh-trophy-166945/</a:t>
            </a:r>
          </a:p>
          <a:p>
            <a:endParaRPr lang="en-US" dirty="0"/>
          </a:p>
          <a:p>
            <a:r>
              <a:rPr lang="en-US" dirty="0"/>
              <a:t>upload.wikimedia.org/</a:t>
            </a:r>
            <a:r>
              <a:rPr lang="en-US" dirty="0" err="1"/>
              <a:t>wikipedia</a:t>
            </a:r>
            <a:r>
              <a:rPr lang="en-US"/>
              <a:t>/commons/f/f5/Crucifixion.jpg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22</a:t>
            </a:fld>
            <a:endParaRPr lang="en-US"/>
          </a:p>
        </p:txBody>
      </p:sp>
    </p:spTree>
    <p:extLst>
      <p:ext uri="{BB962C8B-B14F-4D97-AF65-F5344CB8AC3E}">
        <p14:creationId xmlns:p14="http://schemas.microsoft.com/office/powerpoint/2010/main" val="3019810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p:txBody>
      </p:sp>
      <p:sp>
        <p:nvSpPr>
          <p:cNvPr id="4" name="Slide Number Placeholder 3"/>
          <p:cNvSpPr>
            <a:spLocks noGrp="1"/>
          </p:cNvSpPr>
          <p:nvPr>
            <p:ph type="sldNum" sz="quarter" idx="5"/>
          </p:nvPr>
        </p:nvSpPr>
        <p:spPr/>
        <p:txBody>
          <a:bodyPr/>
          <a:lstStyle/>
          <a:p>
            <a:fld id="{3F291E2E-BA96-4062-A159-92BFAE3A57A6}" type="slidenum">
              <a:rPr lang="en-US" smtClean="0"/>
              <a:t>23</a:t>
            </a:fld>
            <a:endParaRPr lang="en-US"/>
          </a:p>
        </p:txBody>
      </p:sp>
    </p:spTree>
    <p:extLst>
      <p:ext uri="{BB962C8B-B14F-4D97-AF65-F5344CB8AC3E}">
        <p14:creationId xmlns:p14="http://schemas.microsoft.com/office/powerpoint/2010/main" val="2353815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p:txBody>
      </p:sp>
      <p:sp>
        <p:nvSpPr>
          <p:cNvPr id="4" name="Slide Number Placeholder 3"/>
          <p:cNvSpPr>
            <a:spLocks noGrp="1"/>
          </p:cNvSpPr>
          <p:nvPr>
            <p:ph type="sldNum" sz="quarter" idx="5"/>
          </p:nvPr>
        </p:nvSpPr>
        <p:spPr/>
        <p:txBody>
          <a:bodyPr/>
          <a:lstStyle/>
          <a:p>
            <a:fld id="{3F291E2E-BA96-4062-A159-92BFAE3A57A6}" type="slidenum">
              <a:rPr lang="en-US" smtClean="0"/>
              <a:t>24</a:t>
            </a:fld>
            <a:endParaRPr lang="en-US"/>
          </a:p>
        </p:txBody>
      </p:sp>
    </p:spTree>
    <p:extLst>
      <p:ext uri="{BB962C8B-B14F-4D97-AF65-F5344CB8AC3E}">
        <p14:creationId xmlns:p14="http://schemas.microsoft.com/office/powerpoint/2010/main" val="4001888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p:txBody>
      </p:sp>
      <p:sp>
        <p:nvSpPr>
          <p:cNvPr id="4" name="Slide Number Placeholder 3"/>
          <p:cNvSpPr>
            <a:spLocks noGrp="1"/>
          </p:cNvSpPr>
          <p:nvPr>
            <p:ph type="sldNum" sz="quarter" idx="5"/>
          </p:nvPr>
        </p:nvSpPr>
        <p:spPr/>
        <p:txBody>
          <a:bodyPr/>
          <a:lstStyle/>
          <a:p>
            <a:fld id="{3F291E2E-BA96-4062-A159-92BFAE3A57A6}" type="slidenum">
              <a:rPr lang="en-US" smtClean="0"/>
              <a:t>25</a:t>
            </a:fld>
            <a:endParaRPr lang="en-US"/>
          </a:p>
        </p:txBody>
      </p:sp>
    </p:spTree>
    <p:extLst>
      <p:ext uri="{BB962C8B-B14F-4D97-AF65-F5344CB8AC3E}">
        <p14:creationId xmlns:p14="http://schemas.microsoft.com/office/powerpoint/2010/main" val="2515758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www.freebibleimages.org/photos/jesus-dies/</a:t>
            </a:r>
          </a:p>
        </p:txBody>
      </p:sp>
      <p:sp>
        <p:nvSpPr>
          <p:cNvPr id="4" name="Slide Number Placeholder 3"/>
          <p:cNvSpPr>
            <a:spLocks noGrp="1"/>
          </p:cNvSpPr>
          <p:nvPr>
            <p:ph type="sldNum" sz="quarter" idx="5"/>
          </p:nvPr>
        </p:nvSpPr>
        <p:spPr/>
        <p:txBody>
          <a:bodyPr/>
          <a:lstStyle/>
          <a:p>
            <a:fld id="{3F291E2E-BA96-4062-A159-92BFAE3A57A6}" type="slidenum">
              <a:rPr lang="en-US" smtClean="0"/>
              <a:t>26</a:t>
            </a:fld>
            <a:endParaRPr lang="en-US"/>
          </a:p>
        </p:txBody>
      </p:sp>
    </p:spTree>
    <p:extLst>
      <p:ext uri="{BB962C8B-B14F-4D97-AF65-F5344CB8AC3E}">
        <p14:creationId xmlns:p14="http://schemas.microsoft.com/office/powerpoint/2010/main" val="856635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it that you want?  I asked at the beginning, What is it that you want?  What did you answer. </a:t>
            </a:r>
          </a:p>
          <a:p>
            <a:endParaRPr lang="en-US" dirty="0"/>
          </a:p>
          <a:p>
            <a:r>
              <a:rPr lang="en-US" dirty="0"/>
              <a:t>Health</a:t>
            </a:r>
          </a:p>
          <a:p>
            <a:r>
              <a:rPr lang="en-US" dirty="0"/>
              <a:t>Marriage</a:t>
            </a:r>
          </a:p>
          <a:p>
            <a:r>
              <a:rPr lang="en-US" dirty="0"/>
              <a:t>Family</a:t>
            </a:r>
          </a:p>
          <a:p>
            <a:r>
              <a:rPr lang="en-US" dirty="0"/>
              <a:t>Friends</a:t>
            </a:r>
          </a:p>
          <a:p>
            <a:r>
              <a:rPr lang="en-US" dirty="0"/>
              <a:t>Fun</a:t>
            </a:r>
          </a:p>
          <a:p>
            <a:r>
              <a:rPr lang="en-US" dirty="0"/>
              <a:t>Success</a:t>
            </a:r>
          </a:p>
          <a:p>
            <a:r>
              <a:rPr lang="en-US" dirty="0"/>
              <a:t>What greatness did you say you wanted? </a:t>
            </a:r>
          </a:p>
        </p:txBody>
      </p:sp>
      <p:sp>
        <p:nvSpPr>
          <p:cNvPr id="4" name="Slide Number Placeholder 3"/>
          <p:cNvSpPr>
            <a:spLocks noGrp="1"/>
          </p:cNvSpPr>
          <p:nvPr>
            <p:ph type="sldNum" sz="quarter" idx="5"/>
          </p:nvPr>
        </p:nvSpPr>
        <p:spPr/>
        <p:txBody>
          <a:bodyPr/>
          <a:lstStyle/>
          <a:p>
            <a:fld id="{3F291E2E-BA96-4062-A159-92BFAE3A57A6}" type="slidenum">
              <a:rPr lang="en-US" smtClean="0"/>
              <a:t>27</a:t>
            </a:fld>
            <a:endParaRPr lang="en-US"/>
          </a:p>
        </p:txBody>
      </p:sp>
    </p:spTree>
    <p:extLst>
      <p:ext uri="{BB962C8B-B14F-4D97-AF65-F5344CB8AC3E}">
        <p14:creationId xmlns:p14="http://schemas.microsoft.com/office/powerpoint/2010/main" val="2369471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greatness you are aspiring will in all likelihood not happen as you plan it.</a:t>
            </a:r>
          </a:p>
          <a:p>
            <a:endParaRPr lang="en-US" dirty="0"/>
          </a:p>
          <a:p>
            <a:r>
              <a:rPr lang="en-US" dirty="0"/>
              <a:t>Your greatness, happiness, purpose, meaning is not the worldly way. </a:t>
            </a:r>
          </a:p>
          <a:p>
            <a:r>
              <a:rPr lang="en-US" dirty="0"/>
              <a:t>Your greatness, happiness, purpose and meaning will cost you everything.  </a:t>
            </a:r>
          </a:p>
          <a:p>
            <a:endParaRPr lang="en-US" dirty="0"/>
          </a:p>
          <a:p>
            <a:r>
              <a:rPr lang="en-US" dirty="0"/>
              <a:t>But it will be worth it.  </a:t>
            </a:r>
          </a:p>
        </p:txBody>
      </p:sp>
      <p:sp>
        <p:nvSpPr>
          <p:cNvPr id="4" name="Slide Number Placeholder 3"/>
          <p:cNvSpPr>
            <a:spLocks noGrp="1"/>
          </p:cNvSpPr>
          <p:nvPr>
            <p:ph type="sldNum" sz="quarter" idx="5"/>
          </p:nvPr>
        </p:nvSpPr>
        <p:spPr/>
        <p:txBody>
          <a:bodyPr/>
          <a:lstStyle/>
          <a:p>
            <a:fld id="{3F291E2E-BA96-4062-A159-92BFAE3A57A6}" type="slidenum">
              <a:rPr lang="en-US" smtClean="0"/>
              <a:t>28</a:t>
            </a:fld>
            <a:endParaRPr lang="en-US"/>
          </a:p>
        </p:txBody>
      </p:sp>
    </p:spTree>
    <p:extLst>
      <p:ext uri="{BB962C8B-B14F-4D97-AF65-F5344CB8AC3E}">
        <p14:creationId xmlns:p14="http://schemas.microsoft.com/office/powerpoint/2010/main" val="1643641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29</a:t>
            </a:fld>
            <a:endParaRPr lang="en-US"/>
          </a:p>
        </p:txBody>
      </p:sp>
    </p:spTree>
    <p:extLst>
      <p:ext uri="{BB962C8B-B14F-4D97-AF65-F5344CB8AC3E}">
        <p14:creationId xmlns:p14="http://schemas.microsoft.com/office/powerpoint/2010/main" val="348769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r>
              <a:rPr lang="en-US" sz="1800" dirty="0">
                <a:effectLst/>
                <a:latin typeface="Calibri" panose="020F0502020204030204" pitchFamily="34" charset="0"/>
                <a:ea typeface="Calibri" panose="020F0502020204030204" pitchFamily="34" charset="0"/>
              </a:rPr>
              <a:t>The Aspiring Mom  Inappropriate Aspirations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3</a:t>
            </a:fld>
            <a:endParaRPr lang="en-US"/>
          </a:p>
        </p:txBody>
      </p:sp>
    </p:spTree>
    <p:extLst>
      <p:ext uri="{BB962C8B-B14F-4D97-AF65-F5344CB8AC3E}">
        <p14:creationId xmlns:p14="http://schemas.microsoft.com/office/powerpoint/2010/main" val="182720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4</a:t>
            </a:fld>
            <a:endParaRPr lang="en-US"/>
          </a:p>
        </p:txBody>
      </p:sp>
    </p:spTree>
    <p:extLst>
      <p:ext uri="{BB962C8B-B14F-4D97-AF65-F5344CB8AC3E}">
        <p14:creationId xmlns:p14="http://schemas.microsoft.com/office/powerpoint/2010/main" val="953508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5</a:t>
            </a:fld>
            <a:endParaRPr lang="en-US"/>
          </a:p>
        </p:txBody>
      </p:sp>
    </p:spTree>
    <p:extLst>
      <p:ext uri="{BB962C8B-B14F-4D97-AF65-F5344CB8AC3E}">
        <p14:creationId xmlns:p14="http://schemas.microsoft.com/office/powerpoint/2010/main" val="3610361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https://pixabay.com/photos/award-cup-lights-bokeh-trophy-166945/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6</a:t>
            </a:fld>
            <a:endParaRPr lang="en-US"/>
          </a:p>
        </p:txBody>
      </p:sp>
    </p:spTree>
    <p:extLst>
      <p:ext uri="{BB962C8B-B14F-4D97-AF65-F5344CB8AC3E}">
        <p14:creationId xmlns:p14="http://schemas.microsoft.com/office/powerpoint/2010/main" val="307960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7</a:t>
            </a:fld>
            <a:endParaRPr lang="en-US"/>
          </a:p>
        </p:txBody>
      </p:sp>
    </p:spTree>
    <p:extLst>
      <p:ext uri="{BB962C8B-B14F-4D97-AF65-F5344CB8AC3E}">
        <p14:creationId xmlns:p14="http://schemas.microsoft.com/office/powerpoint/2010/main" val="284846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dirty="0"/>
          </a:p>
          <a:p>
            <a:r>
              <a:rPr lang="en-US" dirty="0"/>
              <a:t>“Then” = tote = “then, at that time, thereupon, thereafter” </a:t>
            </a:r>
          </a:p>
          <a:p>
            <a:endParaRPr lang="en-US" dirty="0"/>
          </a:p>
          <a:p>
            <a:r>
              <a:rPr lang="en-US" dirty="0"/>
              <a:t>It appears to be sequential.  No sooner did Jesus foretell his death, burial, and resurrection, than Salome begs for her own interest.  </a:t>
            </a:r>
          </a:p>
          <a:p>
            <a:endParaRPr lang="en-US" dirty="0"/>
          </a:p>
          <a:p>
            <a:r>
              <a:rPr lang="en-US" dirty="0"/>
              <a:t> </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 - Inappropriate Aspirations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 Ignorant Aspirations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 Competitive Aspirations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 – Carnal Aspirations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 Paradoxical Aspirations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8</a:t>
            </a:fld>
            <a:endParaRPr lang="en-US"/>
          </a:p>
        </p:txBody>
      </p:sp>
    </p:spTree>
    <p:extLst>
      <p:ext uri="{BB962C8B-B14F-4D97-AF65-F5344CB8AC3E}">
        <p14:creationId xmlns:p14="http://schemas.microsoft.com/office/powerpoint/2010/main" val="2386362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www.freebibleimages.org</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The Aspiring Mom  --   Inappropriate Aspirations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Who She Is 20:20</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Wants 20:21</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She Doesn’t Know 20:22a</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Sons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Question: Can you? 20:22b</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Their Answer: We Can! 20:22c</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What They Didn’t Know 20:23</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Disciples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The Ten’s Reaction 20:24</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World</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Lord it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Authority over 20:25</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The Aspiring Greatness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servant 20:26</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Must be slave 20:27</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The Aspiring Jesus 20:28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F291E2E-BA96-4062-A159-92BFAE3A57A6}" type="slidenum">
              <a:rPr lang="en-US" smtClean="0"/>
              <a:t>9</a:t>
            </a:fld>
            <a:endParaRPr lang="en-US"/>
          </a:p>
        </p:txBody>
      </p:sp>
    </p:spTree>
    <p:extLst>
      <p:ext uri="{BB962C8B-B14F-4D97-AF65-F5344CB8AC3E}">
        <p14:creationId xmlns:p14="http://schemas.microsoft.com/office/powerpoint/2010/main" val="3920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8AD8-9E91-4C9D-9101-7990D92B88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3B98B3-7D9D-435A-B9FE-D1B11A26C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025DA-FA46-454C-901C-8C9D7F461E79}"/>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5" name="Footer Placeholder 4">
            <a:extLst>
              <a:ext uri="{FF2B5EF4-FFF2-40B4-BE49-F238E27FC236}">
                <a16:creationId xmlns:a16="http://schemas.microsoft.com/office/drawing/2014/main" id="{99B0A24A-3231-4E35-877A-95A79F908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EAD4D-A660-468C-9E1C-F2FEA10C133B}"/>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186523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C2B2-C03C-4051-8C94-1464109F8C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D3D187-E19C-4BB2-B36E-9AB793EB11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42BD4-3F33-48CB-AAEF-09C5930FE44C}"/>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5" name="Footer Placeholder 4">
            <a:extLst>
              <a:ext uri="{FF2B5EF4-FFF2-40B4-BE49-F238E27FC236}">
                <a16:creationId xmlns:a16="http://schemas.microsoft.com/office/drawing/2014/main" id="{9A937DE6-E43D-4B8F-9B69-ED760AC8C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BA511-35AC-48C9-821A-78586D9DE56F}"/>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293373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9261FE-ACCE-4050-8814-648928A64C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392F2F-C96A-4350-8A5F-B4CEF34512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6A989-00F5-43C4-9607-F4ADA666761C}"/>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5" name="Footer Placeholder 4">
            <a:extLst>
              <a:ext uri="{FF2B5EF4-FFF2-40B4-BE49-F238E27FC236}">
                <a16:creationId xmlns:a16="http://schemas.microsoft.com/office/drawing/2014/main" id="{AF96E354-BD37-4EE1-BFDA-BDF81D378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6A76D-7BF9-4970-8B27-0992606D1522}"/>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429686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6996D9-09A3-4CFD-BDF8-7A645788451F}"/>
              </a:ext>
            </a:extLst>
          </p:cNvPr>
          <p:cNvSpPr/>
          <p:nvPr userDrawn="1"/>
        </p:nvSpPr>
        <p:spPr>
          <a:xfrm>
            <a:off x="0" y="18255"/>
            <a:ext cx="12192000" cy="6839745"/>
          </a:xfrm>
          <a:prstGeom prst="rect">
            <a:avLst/>
          </a:prstGeom>
          <a:solidFill>
            <a:schemeClr val="tx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5C5089-ABBE-41B0-A008-DF6E363D4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72FCF2-D389-45B4-9362-B3413B60E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D4003-D997-4A62-B3FC-8258F0D37F6F}"/>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5" name="Footer Placeholder 4">
            <a:extLst>
              <a:ext uri="{FF2B5EF4-FFF2-40B4-BE49-F238E27FC236}">
                <a16:creationId xmlns:a16="http://schemas.microsoft.com/office/drawing/2014/main" id="{7B5E69F3-D963-4343-B88A-DEAF4368C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D7979-E32A-432A-B6F1-1CD464A0D258}"/>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3288621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D151-5AFD-44B3-B021-A2CF815F11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B7B8B-1151-4A5C-9CFE-9A2C9407E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35B442-47F9-45B7-B507-A2A8CB2B7C5B}"/>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5" name="Footer Placeholder 4">
            <a:extLst>
              <a:ext uri="{FF2B5EF4-FFF2-40B4-BE49-F238E27FC236}">
                <a16:creationId xmlns:a16="http://schemas.microsoft.com/office/drawing/2014/main" id="{D87C9FAC-192B-47A0-836F-3C10409A8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5CBB-FB52-4304-9254-86EACC98E08C}"/>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292601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6B19E-26E1-4E3A-8DF4-0FE28195C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032AF8-46E3-4E60-81D8-DBB9B59BC2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DF2373-9658-492D-AABC-71BB9DD0E6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70B9A-FF5E-44B5-BECD-C0A49A09B531}"/>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6" name="Footer Placeholder 5">
            <a:extLst>
              <a:ext uri="{FF2B5EF4-FFF2-40B4-BE49-F238E27FC236}">
                <a16:creationId xmlns:a16="http://schemas.microsoft.com/office/drawing/2014/main" id="{02C46639-1BC8-450F-8F82-E45FAE709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6863F4-6B7D-482E-AA57-930E3CCD2DF9}"/>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40730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12A8-0BC9-4676-8DF0-93CFB26B20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C7AD3F-43E9-4928-8E33-5B50BD25E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279FBC-300F-45E8-9BEC-CDE0571957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EBC83D-49A7-4E8C-892E-35889B5F8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3F54CF-0FF6-4852-AA86-05923C13B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9211D-A84E-44EE-B1DB-DE11E9C10D02}"/>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8" name="Footer Placeholder 7">
            <a:extLst>
              <a:ext uri="{FF2B5EF4-FFF2-40B4-BE49-F238E27FC236}">
                <a16:creationId xmlns:a16="http://schemas.microsoft.com/office/drawing/2014/main" id="{CD6E18DA-D69D-491F-AB2C-2937CF841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DA36E-E86D-4918-B98F-929247745C9B}"/>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3314755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D6BB-C0AD-4430-9CB2-5CA94FA1A9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73FDA9-9341-4524-9A9D-7CB30414DB5D}"/>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4" name="Footer Placeholder 3">
            <a:extLst>
              <a:ext uri="{FF2B5EF4-FFF2-40B4-BE49-F238E27FC236}">
                <a16:creationId xmlns:a16="http://schemas.microsoft.com/office/drawing/2014/main" id="{1FA22F50-26D0-473A-A5AF-F8C4F710AB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E7CB7E-D9FA-4A05-9E86-65B12A231CB4}"/>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1659222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B3F6CC-3F1B-4EEA-8DB0-74A5B2B66E9F}"/>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3" name="Footer Placeholder 2">
            <a:extLst>
              <a:ext uri="{FF2B5EF4-FFF2-40B4-BE49-F238E27FC236}">
                <a16:creationId xmlns:a16="http://schemas.microsoft.com/office/drawing/2014/main" id="{A557A701-79CB-4250-995B-2FAFD45012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F101F9-3308-469A-985E-09320DF258A1}"/>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293945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9BA3A-175E-4714-A0CA-DD251AFAD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49BA6-D2CF-4BC3-841D-271F85990E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9C96B4-345B-4EDD-981A-EAF5D1629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C9362-3B7C-483A-9516-E739D779BE4E}"/>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6" name="Footer Placeholder 5">
            <a:extLst>
              <a:ext uri="{FF2B5EF4-FFF2-40B4-BE49-F238E27FC236}">
                <a16:creationId xmlns:a16="http://schemas.microsoft.com/office/drawing/2014/main" id="{0EC0DB6A-C54D-448B-BB88-14C02E231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B6B21-1313-44C2-9592-6E8997CBEE4E}"/>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212860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FFE3-DC0C-4A65-90D1-0C610F877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D1EEB0-B817-497A-8946-3BC48243C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D5D979-FC7C-4B38-993A-6C5F6D495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B5206-93B5-4085-B6AA-15A789EDA4B7}"/>
              </a:ext>
            </a:extLst>
          </p:cNvPr>
          <p:cNvSpPr>
            <a:spLocks noGrp="1"/>
          </p:cNvSpPr>
          <p:nvPr>
            <p:ph type="dt" sz="half" idx="10"/>
          </p:nvPr>
        </p:nvSpPr>
        <p:spPr/>
        <p:txBody>
          <a:bodyPr/>
          <a:lstStyle/>
          <a:p>
            <a:fld id="{84879021-8BBF-4EA4-90CC-9EA4344BFD95}" type="datetimeFigureOut">
              <a:rPr lang="en-US" smtClean="0"/>
              <a:t>7/11/2021</a:t>
            </a:fld>
            <a:endParaRPr lang="en-US"/>
          </a:p>
        </p:txBody>
      </p:sp>
      <p:sp>
        <p:nvSpPr>
          <p:cNvPr id="6" name="Footer Placeholder 5">
            <a:extLst>
              <a:ext uri="{FF2B5EF4-FFF2-40B4-BE49-F238E27FC236}">
                <a16:creationId xmlns:a16="http://schemas.microsoft.com/office/drawing/2014/main" id="{4B8DCE18-1B3F-4BAC-85B5-B02063B35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CD729-72A7-4A74-8191-02D327C9C8F0}"/>
              </a:ext>
            </a:extLst>
          </p:cNvPr>
          <p:cNvSpPr>
            <a:spLocks noGrp="1"/>
          </p:cNvSpPr>
          <p:nvPr>
            <p:ph type="sldNum" sz="quarter" idx="12"/>
          </p:nvPr>
        </p:nvSpPr>
        <p:spPr/>
        <p:txBody>
          <a:bodyPr/>
          <a:lstStyle/>
          <a:p>
            <a:fld id="{E4007DD0-EC69-4152-BC52-95659DB48E0A}" type="slidenum">
              <a:rPr lang="en-US" smtClean="0"/>
              <a:t>‹#›</a:t>
            </a:fld>
            <a:endParaRPr lang="en-US"/>
          </a:p>
        </p:txBody>
      </p:sp>
    </p:spTree>
    <p:extLst>
      <p:ext uri="{BB962C8B-B14F-4D97-AF65-F5344CB8AC3E}">
        <p14:creationId xmlns:p14="http://schemas.microsoft.com/office/powerpoint/2010/main" val="1524526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indoor, vessel, coffee cup&#10;&#10;Description automatically generated">
            <a:extLst>
              <a:ext uri="{FF2B5EF4-FFF2-40B4-BE49-F238E27FC236}">
                <a16:creationId xmlns:a16="http://schemas.microsoft.com/office/drawing/2014/main" id="{61159713-F461-4A69-99C3-FF3CDDA128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9740A3A-CA74-4819-A84E-6244F9642AC9}"/>
              </a:ext>
            </a:extLst>
          </p:cNvPr>
          <p:cNvSpPr>
            <a:spLocks noGrp="1"/>
          </p:cNvSpPr>
          <p:nvPr>
            <p:ph type="title"/>
          </p:nvPr>
        </p:nvSpPr>
        <p:spPr>
          <a:xfrm>
            <a:off x="0" y="18255"/>
            <a:ext cx="12191999" cy="1325563"/>
          </a:xfrm>
          <a:prstGeom prst="rect">
            <a:avLst/>
          </a:prstGeom>
          <a:effectLst>
            <a:glow rad="127000">
              <a:schemeClr val="tx1"/>
            </a:glow>
          </a:effectLst>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AB6758E-7A16-4CC3-8B33-999912C5E325}"/>
              </a:ext>
            </a:extLst>
          </p:cNvPr>
          <p:cNvSpPr>
            <a:spLocks noGrp="1"/>
          </p:cNvSpPr>
          <p:nvPr>
            <p:ph type="body" idx="1"/>
          </p:nvPr>
        </p:nvSpPr>
        <p:spPr>
          <a:xfrm>
            <a:off x="0" y="1343818"/>
            <a:ext cx="12192000" cy="48331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3CCCF3-B9C2-487D-860D-0DB69680CA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79021-8BBF-4EA4-90CC-9EA4344BFD95}" type="datetimeFigureOut">
              <a:rPr lang="en-US" smtClean="0"/>
              <a:t>7/11/2021</a:t>
            </a:fld>
            <a:endParaRPr lang="en-US"/>
          </a:p>
        </p:txBody>
      </p:sp>
      <p:sp>
        <p:nvSpPr>
          <p:cNvPr id="5" name="Footer Placeholder 4">
            <a:extLst>
              <a:ext uri="{FF2B5EF4-FFF2-40B4-BE49-F238E27FC236}">
                <a16:creationId xmlns:a16="http://schemas.microsoft.com/office/drawing/2014/main" id="{5DCBDC6B-C371-4BA3-A6A9-F2A2BD791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BD1AA2-8268-43AE-A203-A92949C67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07DD0-EC69-4152-BC52-95659DB48E0A}" type="slidenum">
              <a:rPr lang="en-US" smtClean="0"/>
              <a:t>‹#›</a:t>
            </a:fld>
            <a:endParaRPr lang="en-US"/>
          </a:p>
        </p:txBody>
      </p:sp>
    </p:spTree>
    <p:extLst>
      <p:ext uri="{BB962C8B-B14F-4D97-AF65-F5344CB8AC3E}">
        <p14:creationId xmlns:p14="http://schemas.microsoft.com/office/powerpoint/2010/main" val="574004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chemeClr val="bg1"/>
          </a:solidFill>
          <a:effectLst>
            <a:glow rad="127000">
              <a:schemeClr val="tx1"/>
            </a:glow>
          </a:effectLst>
          <a:latin typeface="+mn-lt"/>
          <a:ea typeface="+mj-ea"/>
          <a:cs typeface="+mj-cs"/>
        </a:defRPr>
      </a:lvl1pPr>
    </p:titleStyle>
    <p:bodyStyle>
      <a:lvl1pPr marL="465137" indent="0" algn="l" defTabSz="914400" rtl="0" eaLnBrk="1" latinLnBrk="0" hangingPunct="1">
        <a:lnSpc>
          <a:spcPct val="90000"/>
        </a:lnSpc>
        <a:spcBef>
          <a:spcPts val="1000"/>
        </a:spcBef>
        <a:buFont typeface="Arial" panose="020B0604020202020204" pitchFamily="34" charset="0"/>
        <a:buNone/>
        <a:defRPr sz="4400" b="1" kern="1200">
          <a:solidFill>
            <a:srgbClr val="FFF6DD"/>
          </a:solidFill>
          <a:effectLst>
            <a:glow rad="127000">
              <a:schemeClr val="tx1"/>
            </a:glow>
          </a:effectLst>
          <a:latin typeface="+mn-lt"/>
          <a:ea typeface="+mn-ea"/>
          <a:cs typeface="+mn-cs"/>
        </a:defRPr>
      </a:lvl1pPr>
      <a:lvl2pPr marL="922338" indent="0" algn="l" defTabSz="914400" rtl="0" eaLnBrk="1" latinLnBrk="0" hangingPunct="1">
        <a:lnSpc>
          <a:spcPct val="90000"/>
        </a:lnSpc>
        <a:spcBef>
          <a:spcPts val="500"/>
        </a:spcBef>
        <a:buFont typeface="Arial" panose="020B0604020202020204" pitchFamily="34" charset="0"/>
        <a:buNone/>
        <a:defRPr sz="4400" b="1" kern="1200">
          <a:solidFill>
            <a:srgbClr val="FFF6DD"/>
          </a:solidFill>
          <a:effectLst>
            <a:glow rad="127000">
              <a:schemeClr val="tx1"/>
            </a:glow>
          </a:effectLst>
          <a:latin typeface="+mn-lt"/>
          <a:ea typeface="+mn-ea"/>
          <a:cs typeface="+mn-cs"/>
        </a:defRPr>
      </a:lvl2pPr>
      <a:lvl3pPr marL="1379538" indent="0" algn="l" defTabSz="914400" rtl="0" eaLnBrk="1" latinLnBrk="0" hangingPunct="1">
        <a:lnSpc>
          <a:spcPct val="90000"/>
        </a:lnSpc>
        <a:spcBef>
          <a:spcPts val="500"/>
        </a:spcBef>
        <a:buFont typeface="Arial" panose="020B0604020202020204" pitchFamily="34" charset="0"/>
        <a:buNone/>
        <a:defRPr sz="4400" b="1" kern="1200">
          <a:solidFill>
            <a:srgbClr val="FFF6DD"/>
          </a:solidFill>
          <a:effectLst>
            <a:glow rad="127000">
              <a:schemeClr val="tx1"/>
            </a:glow>
          </a:effectLst>
          <a:latin typeface="+mn-lt"/>
          <a:ea typeface="+mn-ea"/>
          <a:cs typeface="+mn-cs"/>
        </a:defRPr>
      </a:lvl3pPr>
      <a:lvl4pPr marL="1608137" indent="0" algn="l" defTabSz="914400" rtl="0" eaLnBrk="1" latinLnBrk="0" hangingPunct="1">
        <a:lnSpc>
          <a:spcPct val="90000"/>
        </a:lnSpc>
        <a:spcBef>
          <a:spcPts val="500"/>
        </a:spcBef>
        <a:buFont typeface="Arial" panose="020B0604020202020204" pitchFamily="34" charset="0"/>
        <a:buNone/>
        <a:defRPr sz="4400" b="1" kern="1200">
          <a:solidFill>
            <a:srgbClr val="FFF6DD"/>
          </a:solidFill>
          <a:effectLst>
            <a:glow rad="127000">
              <a:schemeClr val="tx1"/>
            </a:glow>
          </a:effectLst>
          <a:latin typeface="+mn-lt"/>
          <a:ea typeface="+mn-ea"/>
          <a:cs typeface="+mn-cs"/>
        </a:defRPr>
      </a:lvl4pPr>
      <a:lvl5pPr marL="2057400" indent="0" algn="l" defTabSz="914400" rtl="0" eaLnBrk="1" latinLnBrk="0" hangingPunct="1">
        <a:lnSpc>
          <a:spcPct val="90000"/>
        </a:lnSpc>
        <a:spcBef>
          <a:spcPts val="500"/>
        </a:spcBef>
        <a:buFont typeface="Arial" panose="020B0604020202020204" pitchFamily="34" charset="0"/>
        <a:buNone/>
        <a:defRPr sz="4400" b="1" kern="1200">
          <a:solidFill>
            <a:srgbClr val="FFF6DD"/>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vessel, coffee cup&#10;&#10;Description automatically generated">
            <a:extLst>
              <a:ext uri="{FF2B5EF4-FFF2-40B4-BE49-F238E27FC236}">
                <a16:creationId xmlns:a16="http://schemas.microsoft.com/office/drawing/2014/main" id="{47F79884-3F59-496C-9473-0A946B7DB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CCE086A7-C173-4853-A2E2-01BFE3B4951C}"/>
              </a:ext>
            </a:extLst>
          </p:cNvPr>
          <p:cNvSpPr>
            <a:spLocks noGrp="1"/>
          </p:cNvSpPr>
          <p:nvPr>
            <p:ph type="title"/>
          </p:nvPr>
        </p:nvSpPr>
        <p:spPr>
          <a:xfrm>
            <a:off x="838200" y="541176"/>
            <a:ext cx="10515600" cy="4907902"/>
          </a:xfrm>
        </p:spPr>
        <p:txBody>
          <a:bodyPr>
            <a:noAutofit/>
            <a:scene3d>
              <a:camera prst="orthographicFront"/>
              <a:lightRig rig="threePt" dir="t"/>
            </a:scene3d>
            <a:sp3d prstMaterial="matte">
              <a:bevelT w="50800"/>
            </a:sp3d>
          </a:bodyPr>
          <a:lstStyle/>
          <a:p>
            <a:pPr algn="ctr"/>
            <a:r>
              <a:rPr lang="en-US" sz="11500" b="1" dirty="0">
                <a:solidFill>
                  <a:schemeClr val="accent4">
                    <a:lumMod val="20000"/>
                    <a:lumOff val="80000"/>
                  </a:schemeClr>
                </a:solidFill>
                <a:latin typeface="+mn-lt"/>
              </a:rPr>
              <a:t>GREAT</a:t>
            </a:r>
            <a:r>
              <a:rPr lang="en-US" sz="6600" b="1" dirty="0">
                <a:solidFill>
                  <a:schemeClr val="accent4">
                    <a:lumMod val="20000"/>
                    <a:lumOff val="80000"/>
                  </a:schemeClr>
                </a:solidFill>
                <a:latin typeface="+mn-lt"/>
              </a:rPr>
              <a:t> </a:t>
            </a:r>
            <a:br>
              <a:rPr lang="en-US" sz="6600" b="1" dirty="0">
                <a:solidFill>
                  <a:schemeClr val="accent4">
                    <a:lumMod val="20000"/>
                    <a:lumOff val="80000"/>
                  </a:schemeClr>
                </a:solidFill>
                <a:latin typeface="+mn-lt"/>
              </a:rPr>
            </a:br>
            <a:r>
              <a:rPr lang="en-US" sz="6600" b="1" dirty="0">
                <a:solidFill>
                  <a:schemeClr val="accent4">
                    <a:lumMod val="20000"/>
                    <a:lumOff val="80000"/>
                  </a:schemeClr>
                </a:solidFill>
                <a:latin typeface="+mn-lt"/>
              </a:rPr>
              <a:t>ASPIRATIONS</a:t>
            </a:r>
          </a:p>
        </p:txBody>
      </p:sp>
      <p:sp>
        <p:nvSpPr>
          <p:cNvPr id="2" name="TextBox 1">
            <a:extLst>
              <a:ext uri="{FF2B5EF4-FFF2-40B4-BE49-F238E27FC236}">
                <a16:creationId xmlns:a16="http://schemas.microsoft.com/office/drawing/2014/main" id="{3F9CA72F-295C-4E31-B32A-1F73D005AB6E}"/>
              </a:ext>
            </a:extLst>
          </p:cNvPr>
          <p:cNvSpPr txBox="1"/>
          <p:nvPr/>
        </p:nvSpPr>
        <p:spPr>
          <a:xfrm>
            <a:off x="0" y="5449078"/>
            <a:ext cx="12192000" cy="707886"/>
          </a:xfrm>
          <a:prstGeom prst="rect">
            <a:avLst/>
          </a:prstGeom>
          <a:noFill/>
        </p:spPr>
        <p:txBody>
          <a:bodyPr wrap="square" rtlCol="0">
            <a:spAutoFit/>
          </a:bodyPr>
          <a:lstStyle/>
          <a:p>
            <a:pPr algn="ctr"/>
            <a:r>
              <a:rPr lang="en-US" sz="4000" b="1" i="0" dirty="0">
                <a:solidFill>
                  <a:srgbClr val="FFF6DD"/>
                </a:solidFill>
                <a:effectLst>
                  <a:glow rad="127000">
                    <a:schemeClr val="tx1"/>
                  </a:glow>
                </a:effectLst>
              </a:rPr>
              <a:t>“strong desires to achieve something high or great” </a:t>
            </a:r>
            <a:endParaRPr lang="en-US" sz="4000" b="1" dirty="0">
              <a:solidFill>
                <a:srgbClr val="FFF6DD"/>
              </a:solidFill>
              <a:effectLst>
                <a:glow rad="127000">
                  <a:schemeClr val="tx1"/>
                </a:glow>
              </a:effectLst>
            </a:endParaRPr>
          </a:p>
        </p:txBody>
      </p:sp>
    </p:spTree>
    <p:extLst>
      <p:ext uri="{BB962C8B-B14F-4D97-AF65-F5344CB8AC3E}">
        <p14:creationId xmlns:p14="http://schemas.microsoft.com/office/powerpoint/2010/main" val="1505085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vessel, coffee cup&#10;&#10;Description automatically generated">
            <a:extLst>
              <a:ext uri="{FF2B5EF4-FFF2-40B4-BE49-F238E27FC236}">
                <a16:creationId xmlns:a16="http://schemas.microsoft.com/office/drawing/2014/main" id="{8F9FCFEE-37E1-495C-9983-0E189FBAB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person, dark&#10;&#10;Description automatically generated">
            <a:extLst>
              <a:ext uri="{FF2B5EF4-FFF2-40B4-BE49-F238E27FC236}">
                <a16:creationId xmlns:a16="http://schemas.microsoft.com/office/drawing/2014/main" id="{FBF9191B-0D8E-42F5-8D45-12E39E71F1A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3000"/>
                    </a14:imgEffect>
                  </a14:imgLayer>
                </a14:imgProps>
              </a:ext>
              <a:ext uri="{28A0092B-C50C-407E-A947-70E740481C1C}">
                <a14:useLocalDpi xmlns:a14="http://schemas.microsoft.com/office/drawing/2010/main" val="0"/>
              </a:ext>
            </a:extLst>
          </a:blip>
          <a:stretch>
            <a:fillRect/>
          </a:stretch>
        </p:blipFill>
        <p:spPr>
          <a:xfrm>
            <a:off x="7926981" y="1074341"/>
            <a:ext cx="4550768" cy="6858000"/>
          </a:xfrm>
          <a:prstGeom prst="rect">
            <a:avLst/>
          </a:prstGeom>
          <a:effectLst>
            <a:glow rad="571500">
              <a:schemeClr val="bg1">
                <a:alpha val="91000"/>
              </a:schemeClr>
            </a:glow>
          </a:effectLst>
        </p:spPr>
      </p:pic>
      <p:pic>
        <p:nvPicPr>
          <p:cNvPr id="6" name="Picture 5" descr="A picture containing indoor, person&#10;&#10;Description automatically generated">
            <a:extLst>
              <a:ext uri="{FF2B5EF4-FFF2-40B4-BE49-F238E27FC236}">
                <a16:creationId xmlns:a16="http://schemas.microsoft.com/office/drawing/2014/main" id="{9B57C715-A981-4D0A-B699-9105D2038B4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8000" contrast="20000"/>
                    </a14:imgEffect>
                  </a14:imgLayer>
                </a14:imgProps>
              </a:ext>
              <a:ext uri="{28A0092B-C50C-407E-A947-70E740481C1C}">
                <a14:useLocalDpi xmlns:a14="http://schemas.microsoft.com/office/drawing/2010/main" val="0"/>
              </a:ext>
            </a:extLst>
          </a:blip>
          <a:srcRect t="7390" r="8188"/>
          <a:stretch/>
        </p:blipFill>
        <p:spPr>
          <a:xfrm>
            <a:off x="4265020" y="-18255"/>
            <a:ext cx="7982400"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Inappropriate Aspiration </a:t>
            </a:r>
            <a:r>
              <a:rPr lang="en-US" sz="6600" dirty="0"/>
              <a:t>(a mom)</a:t>
            </a:r>
            <a:endParaRPr lang="en-US" dirty="0"/>
          </a:p>
        </p:txBody>
      </p:sp>
      <p:sp>
        <p:nvSpPr>
          <p:cNvPr id="8" name="Speech Bubble: Rectangle 7">
            <a:extLst>
              <a:ext uri="{FF2B5EF4-FFF2-40B4-BE49-F238E27FC236}">
                <a16:creationId xmlns:a16="http://schemas.microsoft.com/office/drawing/2014/main" id="{E3F18E79-E24D-4B15-BE6B-8E0595D1534A}"/>
              </a:ext>
            </a:extLst>
          </p:cNvPr>
          <p:cNvSpPr/>
          <p:nvPr/>
        </p:nvSpPr>
        <p:spPr>
          <a:xfrm>
            <a:off x="397041" y="2310063"/>
            <a:ext cx="6605337" cy="2550694"/>
          </a:xfrm>
          <a:prstGeom prst="wedgeRectCallout">
            <a:avLst>
              <a:gd name="adj1" fmla="val 62330"/>
              <a:gd name="adj2" fmla="val 10678"/>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55420" y="1232978"/>
            <a:ext cx="6946959" cy="4833145"/>
          </a:xfrm>
        </p:spPr>
        <p:txBody>
          <a:bodyPr>
            <a:noAutofit/>
          </a:bodyPr>
          <a:lstStyle/>
          <a:p>
            <a:pPr algn="l" rtl="0"/>
            <a:r>
              <a:rPr lang="en-US" sz="4000" b="1" i="0" u="none" strike="noStrike" baseline="30000" dirty="0">
                <a:solidFill>
                  <a:srgbClr val="FFF6DD"/>
                </a:solidFill>
                <a:effectLst>
                  <a:glow rad="127000">
                    <a:schemeClr val="tx1"/>
                  </a:glow>
                </a:effectLst>
              </a:rPr>
              <a:t>21</a:t>
            </a:r>
            <a:r>
              <a:rPr lang="en-US" sz="4000" b="1" i="0" u="none" strike="noStrike" baseline="0" dirty="0">
                <a:solidFill>
                  <a:srgbClr val="FFF6DD"/>
                </a:solidFill>
                <a:effectLst>
                  <a:glow rad="127000">
                    <a:schemeClr val="tx1"/>
                  </a:glow>
                </a:effectLst>
              </a:rPr>
              <a:t> … She said, </a:t>
            </a:r>
            <a:br>
              <a:rPr lang="en-US" sz="4000" b="1" i="0" u="none" strike="noStrike" baseline="0" dirty="0">
                <a:solidFill>
                  <a:srgbClr val="FFF6DD"/>
                </a:solidFill>
                <a:effectLst>
                  <a:glow rad="127000">
                    <a:schemeClr val="tx1"/>
                  </a:glow>
                </a:effectLst>
              </a:rPr>
            </a:br>
            <a:endParaRPr lang="en-US" sz="4000" b="1" i="0" u="none" strike="noStrike" baseline="0" dirty="0">
              <a:solidFill>
                <a:srgbClr val="FFF6DD"/>
              </a:solidFill>
              <a:effectLst>
                <a:glow rad="127000">
                  <a:schemeClr val="tx1"/>
                </a:glow>
              </a:effectLst>
            </a:endParaRPr>
          </a:p>
          <a:p>
            <a:pPr algn="l" rtl="0"/>
            <a:r>
              <a:rPr lang="en-US" sz="4000" b="1" i="0" u="none" strike="noStrike" baseline="0" dirty="0">
                <a:solidFill>
                  <a:srgbClr val="FFF6DD"/>
                </a:solidFill>
                <a:effectLst>
                  <a:glow rad="127000">
                    <a:schemeClr val="tx1"/>
                  </a:glow>
                </a:effectLst>
              </a:rPr>
              <a:t>"Grant that one of these two sons of mine may sit at your right and the other at your left in your kingdom.“  </a:t>
            </a:r>
            <a:endParaRPr lang="en-US" sz="5400" b="1" dirty="0">
              <a:solidFill>
                <a:srgbClr val="FFF6DD"/>
              </a:solidFill>
              <a:effectLst>
                <a:glow rad="127000">
                  <a:schemeClr val="tx1"/>
                </a:glow>
              </a:effectLst>
            </a:endParaRPr>
          </a:p>
        </p:txBody>
      </p:sp>
    </p:spTree>
    <p:extLst>
      <p:ext uri="{BB962C8B-B14F-4D97-AF65-F5344CB8AC3E}">
        <p14:creationId xmlns:p14="http://schemas.microsoft.com/office/powerpoint/2010/main" val="762307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erson, older&#10;&#10;Description automatically generated">
            <a:extLst>
              <a:ext uri="{FF2B5EF4-FFF2-40B4-BE49-F238E27FC236}">
                <a16:creationId xmlns:a16="http://schemas.microsoft.com/office/drawing/2014/main" id="{A48D5BFB-C33F-4AE1-8D86-9EB91F40CB4D}"/>
              </a:ext>
            </a:extLst>
          </p:cNvPr>
          <p:cNvPicPr>
            <a:picLocks noChangeAspect="1"/>
          </p:cNvPicPr>
          <p:nvPr/>
        </p:nvPicPr>
        <p:blipFill rotWithShape="1">
          <a:blip r:embed="rId3">
            <a:extLst>
              <a:ext uri="{28A0092B-C50C-407E-A947-70E740481C1C}">
                <a14:useLocalDpi xmlns:a14="http://schemas.microsoft.com/office/drawing/2010/main" val="0"/>
              </a:ext>
            </a:extLst>
          </a:blip>
          <a:srcRect r="27460"/>
          <a:stretch/>
        </p:blipFill>
        <p:spPr>
          <a:xfrm>
            <a:off x="2621280" y="1925053"/>
            <a:ext cx="8249920" cy="6802127"/>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A5CE262C-A0A4-4557-9703-346B63BF203F}"/>
              </a:ext>
            </a:extLst>
          </p:cNvPr>
          <p:cNvPicPr>
            <a:picLocks noChangeAspect="1"/>
          </p:cNvPicPr>
          <p:nvPr/>
        </p:nvPicPr>
        <p:blipFill rotWithShape="1">
          <a:blip r:embed="rId4">
            <a:extLst>
              <a:ext uri="{28A0092B-C50C-407E-A947-70E740481C1C}">
                <a14:useLocalDpi xmlns:a14="http://schemas.microsoft.com/office/drawing/2010/main" val="0"/>
              </a:ext>
            </a:extLst>
          </a:blip>
          <a:srcRect l="6942"/>
          <a:stretch/>
        </p:blipFill>
        <p:spPr>
          <a:xfrm>
            <a:off x="-1" y="18255"/>
            <a:ext cx="8473789"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u="sng" dirty="0">
                <a:solidFill>
                  <a:srgbClr val="FFFF00"/>
                </a:solidFill>
              </a:rPr>
              <a:t>I</a:t>
            </a:r>
            <a:r>
              <a:rPr lang="en-US" dirty="0">
                <a:solidFill>
                  <a:srgbClr val="FFFF00"/>
                </a:solidFill>
              </a:rPr>
              <a:t>g</a:t>
            </a:r>
            <a:r>
              <a:rPr lang="en-US" u="sng" dirty="0">
                <a:solidFill>
                  <a:srgbClr val="FFFF00"/>
                </a:solidFill>
              </a:rPr>
              <a:t>norant</a:t>
            </a:r>
            <a:r>
              <a:rPr lang="en-US" dirty="0"/>
              <a:t> Aspirations (two sons)</a:t>
            </a:r>
          </a:p>
        </p:txBody>
      </p:sp>
      <p:sp>
        <p:nvSpPr>
          <p:cNvPr id="5" name="Speech Bubble: Rectangle 4">
            <a:extLst>
              <a:ext uri="{FF2B5EF4-FFF2-40B4-BE49-F238E27FC236}">
                <a16:creationId xmlns:a16="http://schemas.microsoft.com/office/drawing/2014/main" id="{CE28104F-1902-4FED-A9D7-AFD69D861F79}"/>
              </a:ext>
            </a:extLst>
          </p:cNvPr>
          <p:cNvSpPr/>
          <p:nvPr/>
        </p:nvSpPr>
        <p:spPr>
          <a:xfrm>
            <a:off x="5366084" y="1925053"/>
            <a:ext cx="6340642" cy="1503947"/>
          </a:xfrm>
          <a:prstGeom prst="wedgeRectCallout">
            <a:avLst>
              <a:gd name="adj1" fmla="val -72825"/>
              <a:gd name="adj2" fmla="val 53409"/>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5281863" y="2081463"/>
            <a:ext cx="6629400" cy="4445146"/>
          </a:xfrm>
        </p:spPr>
        <p:txBody>
          <a:bodyPr>
            <a:noAutofit/>
          </a:bodyPr>
          <a:lstStyle/>
          <a:p>
            <a:pPr algn="l" rtl="0"/>
            <a:r>
              <a:rPr lang="en-US" sz="4000" b="1" i="0" u="none" strike="noStrike" baseline="30000" dirty="0">
                <a:solidFill>
                  <a:srgbClr val="FFF6DD"/>
                </a:solidFill>
                <a:effectLst>
                  <a:glow rad="127000">
                    <a:schemeClr val="tx1"/>
                  </a:glow>
                </a:effectLst>
              </a:rPr>
              <a:t>22</a:t>
            </a:r>
            <a:r>
              <a:rPr lang="en-US" sz="4000" b="1" i="0" u="none" strike="noStrike" baseline="0" dirty="0">
                <a:solidFill>
                  <a:srgbClr val="FFF6DD"/>
                </a:solidFill>
                <a:effectLst>
                  <a:glow rad="127000">
                    <a:schemeClr val="tx1"/>
                  </a:glow>
                </a:effectLst>
              </a:rPr>
              <a:t> "You don’t know what you are asking," </a:t>
            </a:r>
            <a:br>
              <a:rPr lang="en-US" sz="4000" b="1" i="0" u="none" strike="noStrike" baseline="0" dirty="0">
                <a:solidFill>
                  <a:srgbClr val="FFF6DD"/>
                </a:solidFill>
                <a:effectLst>
                  <a:glow rad="127000">
                    <a:schemeClr val="tx1"/>
                  </a:glow>
                </a:effectLst>
              </a:rPr>
            </a:br>
            <a:br>
              <a:rPr lang="en-US" sz="4000" b="1" i="0" u="none" strike="noStrike" baseline="0" dirty="0">
                <a:solidFill>
                  <a:srgbClr val="FFF6DD"/>
                </a:solidFill>
                <a:effectLst>
                  <a:glow rad="127000">
                    <a:schemeClr val="tx1"/>
                  </a:glow>
                </a:effectLst>
              </a:rPr>
            </a:br>
            <a:r>
              <a:rPr lang="en-US" sz="4000" b="1" i="0" u="none" strike="noStrike" baseline="0" dirty="0">
                <a:solidFill>
                  <a:srgbClr val="FFF6DD"/>
                </a:solidFill>
                <a:effectLst>
                  <a:glow rad="127000">
                    <a:schemeClr val="tx1"/>
                  </a:glow>
                </a:effectLst>
              </a:rPr>
              <a:t>Jesus said to them. </a:t>
            </a:r>
            <a:endParaRPr lang="en-US" sz="5400" b="1" dirty="0">
              <a:solidFill>
                <a:srgbClr val="FFF6DD"/>
              </a:solidFill>
              <a:effectLst>
                <a:glow rad="127000">
                  <a:schemeClr val="tx1"/>
                </a:glow>
              </a:effectLst>
            </a:endParaRPr>
          </a:p>
        </p:txBody>
      </p:sp>
      <p:pic>
        <p:nvPicPr>
          <p:cNvPr id="3" name="Picture 2" descr="A picture containing person, indoor, close&#10;&#10;Description automatically generated">
            <a:extLst>
              <a:ext uri="{FF2B5EF4-FFF2-40B4-BE49-F238E27FC236}">
                <a16:creationId xmlns:a16="http://schemas.microsoft.com/office/drawing/2014/main" id="{871BAC53-C7D5-4284-BF48-6E6F1803F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2863" y="2736682"/>
            <a:ext cx="5849940" cy="5026202"/>
          </a:xfrm>
          <a:prstGeom prst="rect">
            <a:avLst/>
          </a:prstGeom>
        </p:spPr>
      </p:pic>
    </p:spTree>
    <p:extLst>
      <p:ext uri="{BB962C8B-B14F-4D97-AF65-F5344CB8AC3E}">
        <p14:creationId xmlns:p14="http://schemas.microsoft.com/office/powerpoint/2010/main" val="422765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DD23A0CB-FB77-452B-8519-22391E9F5D04}"/>
              </a:ext>
            </a:extLst>
          </p:cNvPr>
          <p:cNvPicPr>
            <a:picLocks noChangeAspect="1"/>
          </p:cNvPicPr>
          <p:nvPr/>
        </p:nvPicPr>
        <p:blipFill rotWithShape="1">
          <a:blip r:embed="rId3">
            <a:extLst>
              <a:ext uri="{28A0092B-C50C-407E-A947-70E740481C1C}">
                <a14:useLocalDpi xmlns:a14="http://schemas.microsoft.com/office/drawing/2010/main" val="0"/>
              </a:ext>
            </a:extLst>
          </a:blip>
          <a:srcRect l="6942"/>
          <a:stretch/>
        </p:blipFill>
        <p:spPr>
          <a:xfrm>
            <a:off x="-1" y="18255"/>
            <a:ext cx="8473789" cy="6858000"/>
          </a:xfrm>
          <a:prstGeom prst="rect">
            <a:avLst/>
          </a:prstGeom>
        </p:spPr>
      </p:pic>
      <p:sp>
        <p:nvSpPr>
          <p:cNvPr id="6" name="Speech Bubble: Rectangle 5">
            <a:extLst>
              <a:ext uri="{FF2B5EF4-FFF2-40B4-BE49-F238E27FC236}">
                <a16:creationId xmlns:a16="http://schemas.microsoft.com/office/drawing/2014/main" id="{5B0757C8-F8A6-4C9F-9066-DDB41F2C79EB}"/>
              </a:ext>
            </a:extLst>
          </p:cNvPr>
          <p:cNvSpPr/>
          <p:nvPr/>
        </p:nvSpPr>
        <p:spPr>
          <a:xfrm>
            <a:off x="5486400" y="2256128"/>
            <a:ext cx="6027821" cy="1581945"/>
          </a:xfrm>
          <a:prstGeom prst="wedgeRectCallout">
            <a:avLst>
              <a:gd name="adj1" fmla="val -74821"/>
              <a:gd name="adj2" fmla="val 43522"/>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Ignorant Aspirations (two sons)</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5486400" y="2437894"/>
            <a:ext cx="7612380" cy="4833145"/>
          </a:xfrm>
        </p:spPr>
        <p:txBody>
          <a:bodyPr>
            <a:noAutofit/>
          </a:bodyPr>
          <a:lstStyle/>
          <a:p>
            <a:pPr algn="l" rtl="0"/>
            <a:r>
              <a:rPr lang="en-US" sz="4000" b="1" i="0" u="none" strike="noStrike" baseline="0" dirty="0">
                <a:solidFill>
                  <a:srgbClr val="FFF6DD"/>
                </a:solidFill>
                <a:effectLst>
                  <a:glow rad="127000">
                    <a:schemeClr val="tx1"/>
                  </a:glow>
                </a:effectLst>
              </a:rPr>
              <a:t>"Can </a:t>
            </a:r>
            <a:r>
              <a:rPr lang="en-US" sz="4000" b="1" i="0" u="none" strike="noStrike" baseline="0" dirty="0">
                <a:solidFill>
                  <a:srgbClr val="FFFF00"/>
                </a:solidFill>
              </a:rPr>
              <a:t>you</a:t>
            </a:r>
            <a:r>
              <a:rPr lang="en-US" sz="4000" b="1" i="0" u="none" strike="noStrike" baseline="0" dirty="0">
                <a:solidFill>
                  <a:srgbClr val="FFF6DD"/>
                </a:solidFill>
                <a:effectLst>
                  <a:glow rad="127000">
                    <a:schemeClr val="tx1"/>
                  </a:glow>
                </a:effectLst>
              </a:rPr>
              <a:t> drink the cup </a:t>
            </a:r>
            <a:br>
              <a:rPr lang="en-US" sz="4000" b="1" i="0" u="none" strike="noStrike" baseline="0" dirty="0">
                <a:solidFill>
                  <a:srgbClr val="FFF6DD"/>
                </a:solidFill>
                <a:effectLst>
                  <a:glow rad="127000">
                    <a:schemeClr val="tx1"/>
                  </a:glow>
                </a:effectLst>
              </a:rPr>
            </a:br>
            <a:r>
              <a:rPr lang="en-US" sz="4000" b="1" i="0" u="none" strike="noStrike" baseline="0" dirty="0">
                <a:solidFill>
                  <a:srgbClr val="FFF6DD"/>
                </a:solidFill>
                <a:effectLst>
                  <a:glow rad="127000">
                    <a:schemeClr val="tx1"/>
                  </a:glow>
                </a:effectLst>
              </a:rPr>
              <a:t>I am going to drink?" </a:t>
            </a:r>
          </a:p>
        </p:txBody>
      </p:sp>
    </p:spTree>
    <p:extLst>
      <p:ext uri="{BB962C8B-B14F-4D97-AF65-F5344CB8AC3E}">
        <p14:creationId xmlns:p14="http://schemas.microsoft.com/office/powerpoint/2010/main" val="1044424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8193B614-4C59-4394-85D2-9DAFA555D3BF}"/>
              </a:ext>
            </a:extLst>
          </p:cNvPr>
          <p:cNvSpPr/>
          <p:nvPr/>
        </p:nvSpPr>
        <p:spPr>
          <a:xfrm>
            <a:off x="397041" y="1830599"/>
            <a:ext cx="4800601" cy="1177296"/>
          </a:xfrm>
          <a:prstGeom prst="wedgeRectCallout">
            <a:avLst>
              <a:gd name="adj1" fmla="val 65338"/>
              <a:gd name="adj2" fmla="val 21920"/>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person, person, older&#10;&#10;Description automatically generated">
            <a:extLst>
              <a:ext uri="{FF2B5EF4-FFF2-40B4-BE49-F238E27FC236}">
                <a16:creationId xmlns:a16="http://schemas.microsoft.com/office/drawing/2014/main" id="{B21B14AF-F2B7-4AA4-8C2F-6E0E04F40BC7}"/>
              </a:ext>
            </a:extLst>
          </p:cNvPr>
          <p:cNvPicPr>
            <a:picLocks noChangeAspect="1"/>
          </p:cNvPicPr>
          <p:nvPr/>
        </p:nvPicPr>
        <p:blipFill rotWithShape="1">
          <a:blip r:embed="rId3">
            <a:extLst>
              <a:ext uri="{28A0092B-C50C-407E-A947-70E740481C1C}">
                <a14:useLocalDpi xmlns:a14="http://schemas.microsoft.com/office/drawing/2010/main" val="0"/>
              </a:ext>
            </a:extLst>
          </a:blip>
          <a:srcRect r="27460"/>
          <a:stretch/>
        </p:blipFill>
        <p:spPr>
          <a:xfrm>
            <a:off x="3034145" y="-669417"/>
            <a:ext cx="9157855" cy="7550727"/>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Ignorant Aspirations (two sons)</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0" y="2031490"/>
            <a:ext cx="7612380" cy="4145473"/>
          </a:xfrm>
        </p:spPr>
        <p:txBody>
          <a:bodyPr>
            <a:noAutofit/>
          </a:bodyPr>
          <a:lstStyle/>
          <a:p>
            <a:pPr algn="l" rtl="0"/>
            <a:r>
              <a:rPr lang="en-US" sz="4000" b="1" i="0" u="none" strike="noStrike" baseline="0" dirty="0">
                <a:solidFill>
                  <a:srgbClr val="FFF6DD"/>
                </a:solidFill>
                <a:effectLst>
                  <a:glow rad="127000">
                    <a:schemeClr val="tx1"/>
                  </a:glow>
                </a:effectLst>
              </a:rPr>
              <a:t>         "We can," </a:t>
            </a:r>
            <a:br>
              <a:rPr lang="en-US" sz="4000" b="1" i="0" u="none" strike="noStrike" baseline="0" dirty="0">
                <a:solidFill>
                  <a:srgbClr val="FFF6DD"/>
                </a:solidFill>
                <a:effectLst>
                  <a:glow rad="127000">
                    <a:schemeClr val="tx1"/>
                  </a:glow>
                </a:effectLst>
              </a:rPr>
            </a:br>
            <a:br>
              <a:rPr lang="en-US" sz="4000" b="1" i="0" u="none" strike="noStrike" baseline="0" dirty="0">
                <a:solidFill>
                  <a:srgbClr val="FFF6DD"/>
                </a:solidFill>
                <a:effectLst>
                  <a:glow rad="127000">
                    <a:schemeClr val="tx1"/>
                  </a:glow>
                </a:effectLst>
              </a:rPr>
            </a:br>
            <a:r>
              <a:rPr lang="en-US" sz="4000" b="1" i="0" u="none" strike="noStrike" baseline="0" dirty="0">
                <a:solidFill>
                  <a:srgbClr val="FFF6DD"/>
                </a:solidFill>
                <a:effectLst>
                  <a:glow rad="127000">
                    <a:schemeClr val="tx1"/>
                  </a:glow>
                </a:effectLst>
              </a:rPr>
              <a:t>they answered.</a:t>
            </a:r>
          </a:p>
          <a:p>
            <a:pPr algn="l" rtl="0"/>
            <a:r>
              <a:rPr lang="en-US" sz="4000" b="1" i="0" u="none" strike="noStrike" baseline="0" dirty="0">
                <a:solidFill>
                  <a:srgbClr val="FFF6DD"/>
                </a:solidFill>
                <a:effectLst>
                  <a:glow rad="127000">
                    <a:schemeClr val="tx1"/>
                  </a:glow>
                </a:effectLst>
              </a:rPr>
              <a:t> </a:t>
            </a:r>
          </a:p>
        </p:txBody>
      </p:sp>
    </p:spTree>
    <p:extLst>
      <p:ext uri="{BB962C8B-B14F-4D97-AF65-F5344CB8AC3E}">
        <p14:creationId xmlns:p14="http://schemas.microsoft.com/office/powerpoint/2010/main" val="1372646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A0ED941F-8EE4-43A6-B47A-EC424F1B3058}"/>
              </a:ext>
            </a:extLst>
          </p:cNvPr>
          <p:cNvPicPr>
            <a:picLocks noChangeAspect="1"/>
          </p:cNvPicPr>
          <p:nvPr/>
        </p:nvPicPr>
        <p:blipFill rotWithShape="1">
          <a:blip r:embed="rId3">
            <a:extLst>
              <a:ext uri="{28A0092B-C50C-407E-A947-70E740481C1C}">
                <a14:useLocalDpi xmlns:a14="http://schemas.microsoft.com/office/drawing/2010/main" val="0"/>
              </a:ext>
            </a:extLst>
          </a:blip>
          <a:srcRect l="6942"/>
          <a:stretch/>
        </p:blipFill>
        <p:spPr>
          <a:xfrm>
            <a:off x="-1" y="18255"/>
            <a:ext cx="8473789"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Ignorant Aspirations (two sons)</a:t>
            </a:r>
          </a:p>
        </p:txBody>
      </p:sp>
      <p:sp>
        <p:nvSpPr>
          <p:cNvPr id="5" name="Speech Bubble: Rectangle 4">
            <a:extLst>
              <a:ext uri="{FF2B5EF4-FFF2-40B4-BE49-F238E27FC236}">
                <a16:creationId xmlns:a16="http://schemas.microsoft.com/office/drawing/2014/main" id="{D414648E-71E4-4685-A590-48346707470B}"/>
              </a:ext>
            </a:extLst>
          </p:cNvPr>
          <p:cNvSpPr/>
          <p:nvPr/>
        </p:nvSpPr>
        <p:spPr>
          <a:xfrm>
            <a:off x="5811251" y="2021304"/>
            <a:ext cx="5978967" cy="4391527"/>
          </a:xfrm>
          <a:prstGeom prst="wedgeRectCallout">
            <a:avLst>
              <a:gd name="adj1" fmla="val -77124"/>
              <a:gd name="adj2" fmla="val -18064"/>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5570622" y="1343818"/>
            <a:ext cx="6219596" cy="4833145"/>
          </a:xfrm>
        </p:spPr>
        <p:txBody>
          <a:bodyPr>
            <a:noAutofit/>
          </a:bodyPr>
          <a:lstStyle/>
          <a:p>
            <a:pPr algn="l" rtl="0"/>
            <a:r>
              <a:rPr lang="en-US" sz="4000" b="1" i="0" u="none" strike="noStrike" baseline="30000" dirty="0">
                <a:solidFill>
                  <a:srgbClr val="FFF6DD"/>
                </a:solidFill>
                <a:effectLst>
                  <a:glow rad="127000">
                    <a:schemeClr val="tx1"/>
                  </a:glow>
                </a:effectLst>
              </a:rPr>
              <a:t>23</a:t>
            </a:r>
            <a:r>
              <a:rPr lang="en-US" sz="4000" b="1" i="0" u="none" strike="noStrike" baseline="0" dirty="0">
                <a:solidFill>
                  <a:srgbClr val="FFF6DD"/>
                </a:solidFill>
                <a:effectLst>
                  <a:glow rad="127000">
                    <a:schemeClr val="tx1"/>
                  </a:glow>
                </a:effectLst>
              </a:rPr>
              <a:t> Jesus said to them, </a:t>
            </a:r>
            <a:endParaRPr lang="en-US" sz="1200" b="1" i="0" u="none" strike="noStrike" baseline="0" dirty="0">
              <a:solidFill>
                <a:srgbClr val="FFF6DD"/>
              </a:solidFill>
              <a:effectLst>
                <a:glow rad="127000">
                  <a:schemeClr val="tx1"/>
                </a:glow>
              </a:effectLst>
            </a:endParaRPr>
          </a:p>
          <a:p>
            <a:pPr algn="l" rtl="0"/>
            <a:endParaRPr lang="en-US" sz="1200" dirty="0"/>
          </a:p>
          <a:p>
            <a:pPr algn="l" rtl="0"/>
            <a:r>
              <a:rPr lang="en-US" sz="4000" b="1" i="0" u="none" strike="noStrike" baseline="0" dirty="0">
                <a:solidFill>
                  <a:srgbClr val="FFF6DD"/>
                </a:solidFill>
                <a:effectLst>
                  <a:glow rad="127000">
                    <a:schemeClr val="tx1"/>
                  </a:glow>
                </a:effectLst>
              </a:rPr>
              <a:t>"You will indeed drink from my cup, but to sit at my right or left is not for me to grant. These places belong to those for whom they have been prepared by my Father.“</a:t>
            </a:r>
          </a:p>
        </p:txBody>
      </p:sp>
    </p:spTree>
    <p:extLst>
      <p:ext uri="{BB962C8B-B14F-4D97-AF65-F5344CB8AC3E}">
        <p14:creationId xmlns:p14="http://schemas.microsoft.com/office/powerpoint/2010/main" val="271817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E09DB6-F915-44F7-8F98-EE428F39D01D}"/>
              </a:ext>
            </a:extLst>
          </p:cNvPr>
          <p:cNvSpPr/>
          <p:nvPr/>
        </p:nvSpPr>
        <p:spPr>
          <a:xfrm>
            <a:off x="360946" y="1098771"/>
            <a:ext cx="5735053" cy="3002138"/>
          </a:xfrm>
          <a:prstGeom prst="rect">
            <a:avLst/>
          </a:prstGeom>
          <a:solidFill>
            <a:schemeClr val="tx1">
              <a:alpha val="53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men standing outside&#10;&#10;Description automatically generated with low confidence">
            <a:extLst>
              <a:ext uri="{FF2B5EF4-FFF2-40B4-BE49-F238E27FC236}">
                <a16:creationId xmlns:a16="http://schemas.microsoft.com/office/drawing/2014/main" id="{78579184-F557-4331-A38A-EAF24E428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18255"/>
            <a:ext cx="9144000"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u="sng" dirty="0">
                <a:solidFill>
                  <a:srgbClr val="FFFF00"/>
                </a:solidFill>
              </a:rPr>
              <a:t>Indi</a:t>
            </a:r>
            <a:r>
              <a:rPr lang="en-US" dirty="0">
                <a:solidFill>
                  <a:srgbClr val="FFFF00"/>
                </a:solidFill>
              </a:rPr>
              <a:t>g</a:t>
            </a:r>
            <a:r>
              <a:rPr lang="en-US" u="sng" dirty="0">
                <a:solidFill>
                  <a:srgbClr val="FFFF00"/>
                </a:solidFill>
              </a:rPr>
              <a:t>nant</a:t>
            </a:r>
            <a:r>
              <a:rPr lang="en-US" dirty="0">
                <a:solidFill>
                  <a:srgbClr val="FFFF00"/>
                </a:solidFill>
              </a:rPr>
              <a:t> </a:t>
            </a:r>
            <a:r>
              <a:rPr lang="en-US" dirty="0" err="1"/>
              <a:t>Aspriations</a:t>
            </a:r>
            <a:r>
              <a:rPr lang="en-US" dirty="0"/>
              <a:t> (the ten)</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0" y="1343818"/>
            <a:ext cx="6096000" cy="4833145"/>
          </a:xfrm>
        </p:spPr>
        <p:txBody>
          <a:bodyPr>
            <a:noAutofit/>
          </a:bodyPr>
          <a:lstStyle/>
          <a:p>
            <a:pPr algn="l" rtl="0"/>
            <a:r>
              <a:rPr lang="en-US" sz="4000" b="1" i="0" u="none" strike="noStrike" baseline="0" dirty="0">
                <a:solidFill>
                  <a:srgbClr val="FFF6DD"/>
                </a:solidFill>
                <a:effectLst>
                  <a:glow rad="127000">
                    <a:schemeClr val="tx1"/>
                  </a:glow>
                </a:effectLst>
              </a:rPr>
              <a:t> </a:t>
            </a:r>
            <a:r>
              <a:rPr lang="en-US" sz="4000" b="1" i="0" u="none" strike="noStrike" baseline="30000" dirty="0">
                <a:solidFill>
                  <a:srgbClr val="FFF6DD"/>
                </a:solidFill>
                <a:effectLst>
                  <a:glow rad="127000">
                    <a:schemeClr val="tx1"/>
                  </a:glow>
                </a:effectLst>
              </a:rPr>
              <a:t>24</a:t>
            </a:r>
            <a:r>
              <a:rPr lang="en-US" sz="4000" b="1" i="0" u="none" strike="noStrike" baseline="0" dirty="0">
                <a:solidFill>
                  <a:srgbClr val="FFF6DD"/>
                </a:solidFill>
                <a:effectLst>
                  <a:glow rad="127000">
                    <a:schemeClr val="tx1"/>
                  </a:glow>
                </a:effectLst>
              </a:rPr>
              <a:t> When </a:t>
            </a:r>
            <a:r>
              <a:rPr lang="en-US" sz="4000" b="1" i="0" u="none" strike="noStrike" baseline="0" dirty="0">
                <a:solidFill>
                  <a:srgbClr val="FFFF00"/>
                </a:solidFill>
              </a:rPr>
              <a:t>the ten </a:t>
            </a:r>
            <a:r>
              <a:rPr lang="en-US" sz="4000" b="1" i="0" u="none" strike="noStrike" baseline="0" dirty="0">
                <a:solidFill>
                  <a:srgbClr val="FFF6DD"/>
                </a:solidFill>
                <a:effectLst>
                  <a:glow rad="127000">
                    <a:schemeClr val="tx1"/>
                  </a:glow>
                </a:effectLst>
              </a:rPr>
              <a:t>heard about this, they </a:t>
            </a:r>
            <a:r>
              <a:rPr lang="en-US" sz="4000" b="1" i="0" u="none" strike="noStrike" baseline="0" dirty="0">
                <a:solidFill>
                  <a:srgbClr val="FFFF00"/>
                </a:solidFill>
                <a:effectLst>
                  <a:glow rad="127000">
                    <a:schemeClr val="tx1"/>
                  </a:glow>
                </a:effectLst>
              </a:rPr>
              <a:t>were</a:t>
            </a:r>
            <a:r>
              <a:rPr lang="en-US" sz="4000" b="1" i="0" u="none" strike="noStrike" baseline="0" dirty="0">
                <a:solidFill>
                  <a:srgbClr val="FFF6DD"/>
                </a:solidFill>
                <a:effectLst>
                  <a:glow rad="127000">
                    <a:schemeClr val="tx1"/>
                  </a:glow>
                </a:effectLst>
              </a:rPr>
              <a:t> </a:t>
            </a:r>
            <a:r>
              <a:rPr lang="en-US" sz="4000" b="1" i="0" u="none" strike="noStrike" baseline="0" dirty="0">
                <a:solidFill>
                  <a:srgbClr val="FFFF00"/>
                </a:solidFill>
                <a:effectLst>
                  <a:glow rad="127000">
                    <a:schemeClr val="tx1"/>
                  </a:glow>
                </a:effectLst>
              </a:rPr>
              <a:t>indignant</a:t>
            </a:r>
            <a:r>
              <a:rPr lang="en-US" sz="4000" b="1" i="0" u="none" strike="noStrike" baseline="0" dirty="0">
                <a:solidFill>
                  <a:srgbClr val="FFF6DD"/>
                </a:solidFill>
                <a:effectLst>
                  <a:glow rad="127000">
                    <a:schemeClr val="tx1"/>
                  </a:glow>
                </a:effectLst>
              </a:rPr>
              <a:t> with the two brothers.</a:t>
            </a:r>
          </a:p>
        </p:txBody>
      </p:sp>
    </p:spTree>
    <p:extLst>
      <p:ext uri="{BB962C8B-B14F-4D97-AF65-F5344CB8AC3E}">
        <p14:creationId xmlns:p14="http://schemas.microsoft.com/office/powerpoint/2010/main" val="819094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8B61A-508B-45FA-B61E-EF21FCF6D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5979" y="3525309"/>
            <a:ext cx="5553408" cy="5840438"/>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7975C4D3-6212-4082-8D1F-4D5A2E94AC6F}"/>
              </a:ext>
            </a:extLst>
          </p:cNvPr>
          <p:cNvPicPr>
            <a:picLocks noChangeAspect="1"/>
          </p:cNvPicPr>
          <p:nvPr/>
        </p:nvPicPr>
        <p:blipFill rotWithShape="1">
          <a:blip r:embed="rId4">
            <a:extLst>
              <a:ext uri="{28A0092B-C50C-407E-A947-70E740481C1C}">
                <a14:useLocalDpi xmlns:a14="http://schemas.microsoft.com/office/drawing/2010/main" val="0"/>
              </a:ext>
            </a:extLst>
          </a:blip>
          <a:srcRect l="6942"/>
          <a:stretch/>
        </p:blipFill>
        <p:spPr>
          <a:xfrm>
            <a:off x="-1" y="18255"/>
            <a:ext cx="8473789"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The </a:t>
            </a:r>
            <a:r>
              <a:rPr lang="en-US" u="sng" dirty="0">
                <a:solidFill>
                  <a:srgbClr val="FFFF00"/>
                </a:solidFill>
              </a:rPr>
              <a:t>Worldl</a:t>
            </a:r>
            <a:r>
              <a:rPr lang="en-US" dirty="0">
                <a:solidFill>
                  <a:srgbClr val="FFFF00"/>
                </a:solidFill>
              </a:rPr>
              <a:t>y</a:t>
            </a:r>
            <a:r>
              <a:rPr lang="en-US" dirty="0"/>
              <a:t> Aspiration (nations)</a:t>
            </a:r>
          </a:p>
        </p:txBody>
      </p:sp>
      <p:sp>
        <p:nvSpPr>
          <p:cNvPr id="8" name="Speech Bubble: Rectangle 7">
            <a:extLst>
              <a:ext uri="{FF2B5EF4-FFF2-40B4-BE49-F238E27FC236}">
                <a16:creationId xmlns:a16="http://schemas.microsoft.com/office/drawing/2014/main" id="{2BD5B7BB-3ABB-46AC-B816-55E479CFD79B}"/>
              </a:ext>
            </a:extLst>
          </p:cNvPr>
          <p:cNvSpPr/>
          <p:nvPr/>
        </p:nvSpPr>
        <p:spPr>
          <a:xfrm>
            <a:off x="4981074" y="2388475"/>
            <a:ext cx="6930190" cy="2412125"/>
          </a:xfrm>
          <a:prstGeom prst="wedgeRectCallout">
            <a:avLst>
              <a:gd name="adj1" fmla="val -69786"/>
              <a:gd name="adj2" fmla="val 8108"/>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4585856" y="1239254"/>
            <a:ext cx="7325408" cy="4937710"/>
          </a:xfrm>
        </p:spPr>
        <p:txBody>
          <a:bodyPr>
            <a:noAutofit/>
          </a:bodyPr>
          <a:lstStyle/>
          <a:p>
            <a:pPr algn="l" rtl="0"/>
            <a:r>
              <a:rPr lang="en-US" sz="4000" b="1" i="0" u="none" strike="noStrike" baseline="0" dirty="0">
                <a:solidFill>
                  <a:srgbClr val="FFF6DD"/>
                </a:solidFill>
                <a:effectLst>
                  <a:glow rad="127000">
                    <a:schemeClr val="tx1"/>
                  </a:glow>
                </a:effectLst>
              </a:rPr>
              <a:t> </a:t>
            </a:r>
            <a:r>
              <a:rPr lang="en-US" sz="4000" b="1" i="0" u="none" strike="noStrike" baseline="30000" dirty="0">
                <a:solidFill>
                  <a:srgbClr val="FFF6DD"/>
                </a:solidFill>
                <a:effectLst>
                  <a:glow rad="127000">
                    <a:schemeClr val="tx1"/>
                  </a:glow>
                </a:effectLst>
              </a:rPr>
              <a:t>25</a:t>
            </a:r>
            <a:r>
              <a:rPr lang="en-US" sz="4000" b="1" i="0" u="none" strike="noStrike" baseline="0" dirty="0">
                <a:solidFill>
                  <a:srgbClr val="FFF6DD"/>
                </a:solidFill>
                <a:effectLst>
                  <a:glow rad="127000">
                    <a:schemeClr val="tx1"/>
                  </a:glow>
                </a:effectLst>
              </a:rPr>
              <a:t> Jesus called them together and said, </a:t>
            </a:r>
          </a:p>
          <a:p>
            <a:pPr algn="l" rtl="0"/>
            <a:r>
              <a:rPr lang="en-US" sz="4000" b="1" i="0" u="none" strike="noStrike" baseline="0" dirty="0">
                <a:solidFill>
                  <a:srgbClr val="FFF6DD"/>
                </a:solidFill>
                <a:effectLst>
                  <a:glow rad="127000">
                    <a:schemeClr val="tx1"/>
                  </a:glow>
                </a:effectLst>
              </a:rPr>
              <a:t>"You know that the rulers of the </a:t>
            </a:r>
            <a:r>
              <a:rPr lang="en-US" sz="4000" b="1" i="0" u="none" strike="noStrike" baseline="0" dirty="0">
                <a:solidFill>
                  <a:srgbClr val="FFFF00"/>
                </a:solidFill>
              </a:rPr>
              <a:t>Gentiles</a:t>
            </a:r>
            <a:r>
              <a:rPr lang="en-US" sz="4000" b="1" i="0" u="none" strike="noStrike" baseline="0" dirty="0">
                <a:solidFill>
                  <a:srgbClr val="FFF6DD"/>
                </a:solidFill>
                <a:effectLst>
                  <a:glow rad="127000">
                    <a:schemeClr val="tx1"/>
                  </a:glow>
                </a:effectLst>
              </a:rPr>
              <a:t> lord it over them, and their high officials exercise authority over them.</a:t>
            </a:r>
          </a:p>
          <a:p>
            <a:pPr algn="l" rtl="0"/>
            <a:r>
              <a:rPr lang="en-US" sz="4000" b="1" i="0" u="none" strike="noStrike" baseline="0" dirty="0">
                <a:solidFill>
                  <a:srgbClr val="FFF6DD"/>
                </a:solidFill>
                <a:effectLst>
                  <a:glow rad="127000">
                    <a:schemeClr val="tx1"/>
                  </a:glow>
                </a:effectLst>
              </a:rPr>
              <a:t> </a:t>
            </a:r>
            <a:endParaRPr lang="en-US" sz="5400" b="1" dirty="0">
              <a:solidFill>
                <a:srgbClr val="FFF6DD"/>
              </a:solidFill>
              <a:effectLst>
                <a:glow rad="127000">
                  <a:schemeClr val="tx1"/>
                </a:glow>
              </a:effectLst>
            </a:endParaRPr>
          </a:p>
        </p:txBody>
      </p:sp>
    </p:spTree>
    <p:extLst>
      <p:ext uri="{BB962C8B-B14F-4D97-AF65-F5344CB8AC3E}">
        <p14:creationId xmlns:p14="http://schemas.microsoft.com/office/powerpoint/2010/main" val="327111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AD5D738E-461E-4156-BEC2-D7B557F22969}"/>
              </a:ext>
            </a:extLst>
          </p:cNvPr>
          <p:cNvPicPr>
            <a:picLocks noChangeAspect="1"/>
          </p:cNvPicPr>
          <p:nvPr/>
        </p:nvPicPr>
        <p:blipFill rotWithShape="1">
          <a:blip r:embed="rId3">
            <a:extLst>
              <a:ext uri="{28A0092B-C50C-407E-A947-70E740481C1C}">
                <a14:useLocalDpi xmlns:a14="http://schemas.microsoft.com/office/drawing/2010/main" val="0"/>
              </a:ext>
            </a:extLst>
          </a:blip>
          <a:srcRect l="6942"/>
          <a:stretch/>
        </p:blipFill>
        <p:spPr>
          <a:xfrm>
            <a:off x="-1" y="18255"/>
            <a:ext cx="8473789" cy="6858000"/>
          </a:xfrm>
          <a:prstGeom prst="rect">
            <a:avLst/>
          </a:prstGeom>
        </p:spPr>
      </p:pic>
      <p:sp>
        <p:nvSpPr>
          <p:cNvPr id="5" name="Speech Bubble: Rectangle 4">
            <a:extLst>
              <a:ext uri="{FF2B5EF4-FFF2-40B4-BE49-F238E27FC236}">
                <a16:creationId xmlns:a16="http://schemas.microsoft.com/office/drawing/2014/main" id="{9A147FAD-0331-4B61-8E4F-896DCA156858}"/>
              </a:ext>
            </a:extLst>
          </p:cNvPr>
          <p:cNvSpPr/>
          <p:nvPr/>
        </p:nvSpPr>
        <p:spPr>
          <a:xfrm>
            <a:off x="5486400" y="1864895"/>
            <a:ext cx="6160168" cy="3705725"/>
          </a:xfrm>
          <a:prstGeom prst="wedgeRectCallout">
            <a:avLst>
              <a:gd name="adj1" fmla="val -72477"/>
              <a:gd name="adj2" fmla="val 9756"/>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The </a:t>
            </a:r>
            <a:r>
              <a:rPr lang="en-US" u="sng" dirty="0">
                <a:solidFill>
                  <a:srgbClr val="FFFF00"/>
                </a:solidFill>
              </a:rPr>
              <a:t>Paradoxical</a:t>
            </a:r>
            <a:r>
              <a:rPr lang="en-US" dirty="0"/>
              <a:t> Aspirations</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5187063" y="2057231"/>
            <a:ext cx="6856547" cy="4833145"/>
          </a:xfrm>
        </p:spPr>
        <p:txBody>
          <a:bodyPr>
            <a:noAutofit/>
          </a:bodyPr>
          <a:lstStyle/>
          <a:p>
            <a:pPr algn="l" rtl="0"/>
            <a:r>
              <a:rPr lang="en-US" sz="4000" b="1" i="0" u="none" strike="noStrike" baseline="30000" dirty="0">
                <a:solidFill>
                  <a:srgbClr val="FFF6DD"/>
                </a:solidFill>
                <a:effectLst>
                  <a:glow rad="127000">
                    <a:schemeClr val="tx1"/>
                  </a:glow>
                </a:effectLst>
              </a:rPr>
              <a:t>26</a:t>
            </a:r>
            <a:r>
              <a:rPr lang="en-US" sz="4000" b="1" i="0" u="none" strike="noStrike" baseline="0" dirty="0">
                <a:solidFill>
                  <a:srgbClr val="FFF6DD"/>
                </a:solidFill>
                <a:effectLst>
                  <a:glow rad="127000">
                    <a:schemeClr val="tx1"/>
                  </a:glow>
                </a:effectLst>
              </a:rPr>
              <a:t> Not so with you. Instead, </a:t>
            </a:r>
            <a:r>
              <a:rPr lang="en-US" sz="4000" b="1" i="0" u="none" strike="noStrike" baseline="0" dirty="0">
                <a:solidFill>
                  <a:srgbClr val="FFFF00"/>
                </a:solidFill>
                <a:effectLst>
                  <a:glow rad="127000">
                    <a:schemeClr val="tx1"/>
                  </a:glow>
                </a:effectLst>
              </a:rPr>
              <a:t>whoever wants to become </a:t>
            </a:r>
            <a:r>
              <a:rPr lang="en-US" sz="4000" b="1" i="0" u="none" strike="noStrike" baseline="0" dirty="0">
                <a:solidFill>
                  <a:srgbClr val="FFFF00"/>
                </a:solidFill>
              </a:rPr>
              <a:t>great</a:t>
            </a:r>
            <a:r>
              <a:rPr lang="en-US" sz="4000" b="1" i="0" u="none" strike="noStrike" baseline="0" dirty="0">
                <a:solidFill>
                  <a:srgbClr val="FFFF00"/>
                </a:solidFill>
                <a:effectLst>
                  <a:glow rad="127000">
                    <a:schemeClr val="tx1"/>
                  </a:glow>
                </a:effectLst>
              </a:rPr>
              <a:t> among you must be your servant</a:t>
            </a:r>
            <a:r>
              <a:rPr lang="en-US" sz="4000" b="1" i="0" u="none" strike="noStrike" baseline="0" dirty="0">
                <a:solidFill>
                  <a:srgbClr val="FFF6DD"/>
                </a:solidFill>
                <a:effectLst>
                  <a:glow rad="127000">
                    <a:schemeClr val="tx1"/>
                  </a:glow>
                </a:effectLst>
              </a:rPr>
              <a:t>,  </a:t>
            </a:r>
            <a:r>
              <a:rPr lang="en-US" sz="4000" b="1" i="0" u="none" strike="noStrike" baseline="30000" dirty="0">
                <a:solidFill>
                  <a:srgbClr val="FFF6DD"/>
                </a:solidFill>
                <a:effectLst>
                  <a:glow rad="127000">
                    <a:schemeClr val="tx1"/>
                  </a:glow>
                </a:effectLst>
              </a:rPr>
              <a:t>27</a:t>
            </a:r>
            <a:r>
              <a:rPr lang="en-US" sz="4000" b="1" i="0" u="none" strike="noStrike" baseline="0" dirty="0">
                <a:solidFill>
                  <a:srgbClr val="FFF6DD"/>
                </a:solidFill>
                <a:effectLst>
                  <a:glow rad="127000">
                    <a:schemeClr val="tx1"/>
                  </a:glow>
                </a:effectLst>
              </a:rPr>
              <a:t> and whoever wants to be first must be your slave--</a:t>
            </a:r>
          </a:p>
          <a:p>
            <a:pPr algn="l" rtl="0"/>
            <a:r>
              <a:rPr lang="en-US" sz="4000" b="1" i="0" u="none" strike="noStrike" baseline="0" dirty="0">
                <a:solidFill>
                  <a:srgbClr val="FFF6DD"/>
                </a:solidFill>
                <a:effectLst>
                  <a:glow rad="127000">
                    <a:schemeClr val="tx1"/>
                  </a:glow>
                </a:effectLst>
              </a:rPr>
              <a:t> </a:t>
            </a:r>
            <a:endParaRPr lang="en-US" sz="5400" b="1" dirty="0">
              <a:solidFill>
                <a:srgbClr val="FFF6DD"/>
              </a:solidFill>
              <a:effectLst>
                <a:glow rad="127000">
                  <a:schemeClr val="tx1"/>
                </a:glow>
              </a:effectLst>
            </a:endParaRPr>
          </a:p>
        </p:txBody>
      </p:sp>
    </p:spTree>
    <p:extLst>
      <p:ext uri="{BB962C8B-B14F-4D97-AF65-F5344CB8AC3E}">
        <p14:creationId xmlns:p14="http://schemas.microsoft.com/office/powerpoint/2010/main" val="1029356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AD5D738E-461E-4156-BEC2-D7B557F22969}"/>
              </a:ext>
            </a:extLst>
          </p:cNvPr>
          <p:cNvPicPr>
            <a:picLocks noChangeAspect="1"/>
          </p:cNvPicPr>
          <p:nvPr/>
        </p:nvPicPr>
        <p:blipFill rotWithShape="1">
          <a:blip r:embed="rId3">
            <a:extLst>
              <a:ext uri="{28A0092B-C50C-407E-A947-70E740481C1C}">
                <a14:useLocalDpi xmlns:a14="http://schemas.microsoft.com/office/drawing/2010/main" val="0"/>
              </a:ext>
            </a:extLst>
          </a:blip>
          <a:srcRect l="6942"/>
          <a:stretch/>
        </p:blipFill>
        <p:spPr>
          <a:xfrm>
            <a:off x="-1" y="18255"/>
            <a:ext cx="8473789" cy="6858000"/>
          </a:xfrm>
          <a:prstGeom prst="rect">
            <a:avLst/>
          </a:prstGeom>
        </p:spPr>
      </p:pic>
      <p:sp>
        <p:nvSpPr>
          <p:cNvPr id="5" name="Speech Bubble: Rectangle 4">
            <a:extLst>
              <a:ext uri="{FF2B5EF4-FFF2-40B4-BE49-F238E27FC236}">
                <a16:creationId xmlns:a16="http://schemas.microsoft.com/office/drawing/2014/main" id="{9A147FAD-0331-4B61-8E4F-896DCA156858}"/>
              </a:ext>
            </a:extLst>
          </p:cNvPr>
          <p:cNvSpPr/>
          <p:nvPr/>
        </p:nvSpPr>
        <p:spPr>
          <a:xfrm>
            <a:off x="5486400" y="1864895"/>
            <a:ext cx="6160168" cy="3705725"/>
          </a:xfrm>
          <a:prstGeom prst="wedgeRectCallout">
            <a:avLst>
              <a:gd name="adj1" fmla="val -72477"/>
              <a:gd name="adj2" fmla="val 9756"/>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The Paradoxical Aspirations</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5187063" y="2057231"/>
            <a:ext cx="6856547" cy="4833145"/>
          </a:xfrm>
        </p:spPr>
        <p:txBody>
          <a:bodyPr>
            <a:noAutofit/>
          </a:bodyPr>
          <a:lstStyle/>
          <a:p>
            <a:pPr algn="l" rtl="0"/>
            <a:r>
              <a:rPr lang="en-US" sz="4000" b="1" i="0" u="none" strike="noStrike" baseline="30000" dirty="0">
                <a:solidFill>
                  <a:srgbClr val="FFF6DD"/>
                </a:solidFill>
                <a:effectLst>
                  <a:glow rad="127000">
                    <a:schemeClr val="tx1"/>
                  </a:glow>
                </a:effectLst>
              </a:rPr>
              <a:t>26</a:t>
            </a:r>
            <a:r>
              <a:rPr lang="en-US" sz="4000" b="1" i="0" u="none" strike="noStrike" baseline="0" dirty="0">
                <a:solidFill>
                  <a:srgbClr val="FFF6DD"/>
                </a:solidFill>
                <a:effectLst>
                  <a:glow rad="127000">
                    <a:schemeClr val="tx1"/>
                  </a:glow>
                </a:effectLst>
              </a:rPr>
              <a:t> Not so with you. Instead, </a:t>
            </a:r>
            <a:r>
              <a:rPr lang="en-US" sz="4000" b="1" i="0" u="none" strike="noStrike" baseline="0" dirty="0">
                <a:effectLst>
                  <a:glow rad="127000">
                    <a:schemeClr val="tx1"/>
                  </a:glow>
                </a:effectLst>
              </a:rPr>
              <a:t>whoever wants to become </a:t>
            </a:r>
            <a:r>
              <a:rPr lang="en-US" sz="4000" b="1" i="0" u="none" strike="noStrike" baseline="0" dirty="0"/>
              <a:t>great</a:t>
            </a:r>
            <a:r>
              <a:rPr lang="en-US" sz="4000" b="1" i="0" u="none" strike="noStrike" baseline="0" dirty="0">
                <a:effectLst>
                  <a:glow rad="127000">
                    <a:schemeClr val="tx1"/>
                  </a:glow>
                </a:effectLst>
              </a:rPr>
              <a:t> among you must be your servant</a:t>
            </a:r>
            <a:r>
              <a:rPr lang="en-US" sz="4000" b="1" i="0" u="none" strike="noStrike" baseline="0" dirty="0">
                <a:solidFill>
                  <a:srgbClr val="FFF6DD"/>
                </a:solidFill>
                <a:effectLst>
                  <a:glow rad="127000">
                    <a:schemeClr val="tx1"/>
                  </a:glow>
                </a:effectLst>
              </a:rPr>
              <a:t>,  </a:t>
            </a:r>
            <a:r>
              <a:rPr lang="en-US" sz="4000" b="1" i="0" u="none" strike="noStrike" baseline="30000" dirty="0">
                <a:solidFill>
                  <a:srgbClr val="FFF6DD"/>
                </a:solidFill>
                <a:effectLst>
                  <a:glow rad="127000">
                    <a:schemeClr val="tx1"/>
                  </a:glow>
                </a:effectLst>
              </a:rPr>
              <a:t>27</a:t>
            </a:r>
            <a:r>
              <a:rPr lang="en-US" sz="4000" b="1" i="0" u="none" strike="noStrike" baseline="0" dirty="0">
                <a:solidFill>
                  <a:srgbClr val="FFF6DD"/>
                </a:solidFill>
                <a:effectLst>
                  <a:glow rad="127000">
                    <a:schemeClr val="tx1"/>
                  </a:glow>
                </a:effectLst>
              </a:rPr>
              <a:t> and </a:t>
            </a:r>
            <a:r>
              <a:rPr lang="en-US" sz="4000" b="1" i="0" u="none" strike="noStrike" baseline="0" dirty="0">
                <a:solidFill>
                  <a:srgbClr val="FFFF00"/>
                </a:solidFill>
                <a:effectLst>
                  <a:glow rad="127000">
                    <a:schemeClr val="tx1"/>
                  </a:glow>
                </a:effectLst>
              </a:rPr>
              <a:t>whoever wants to be first must be your slave</a:t>
            </a:r>
            <a:r>
              <a:rPr lang="en-US" sz="4000" b="1" i="0" u="none" strike="noStrike" baseline="0" dirty="0">
                <a:solidFill>
                  <a:srgbClr val="FFF6DD"/>
                </a:solidFill>
                <a:effectLst>
                  <a:glow rad="127000">
                    <a:schemeClr val="tx1"/>
                  </a:glow>
                </a:effectLst>
              </a:rPr>
              <a:t>--</a:t>
            </a:r>
          </a:p>
          <a:p>
            <a:pPr algn="l" rtl="0"/>
            <a:r>
              <a:rPr lang="en-US" sz="4000" b="1" i="0" u="none" strike="noStrike" baseline="0" dirty="0">
                <a:solidFill>
                  <a:srgbClr val="FFF6DD"/>
                </a:solidFill>
                <a:effectLst>
                  <a:glow rad="127000">
                    <a:schemeClr val="tx1"/>
                  </a:glow>
                </a:effectLst>
              </a:rPr>
              <a:t> </a:t>
            </a:r>
            <a:endParaRPr lang="en-US" sz="5400" b="1" dirty="0">
              <a:solidFill>
                <a:srgbClr val="FFF6DD"/>
              </a:solidFill>
              <a:effectLst>
                <a:glow rad="127000">
                  <a:schemeClr val="tx1"/>
                </a:glow>
              </a:effectLst>
            </a:endParaRPr>
          </a:p>
        </p:txBody>
      </p:sp>
    </p:spTree>
    <p:extLst>
      <p:ext uri="{BB962C8B-B14F-4D97-AF65-F5344CB8AC3E}">
        <p14:creationId xmlns:p14="http://schemas.microsoft.com/office/powerpoint/2010/main" val="3034055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erforming on a stage&#10;&#10;Description automatically generated with low confidence">
            <a:extLst>
              <a:ext uri="{FF2B5EF4-FFF2-40B4-BE49-F238E27FC236}">
                <a16:creationId xmlns:a16="http://schemas.microsoft.com/office/drawing/2014/main" id="{06B923EB-5B13-4223-BDBA-CB6D29D7FD86}"/>
              </a:ext>
            </a:extLst>
          </p:cNvPr>
          <p:cNvPicPr>
            <a:picLocks noChangeAspect="1"/>
          </p:cNvPicPr>
          <p:nvPr/>
        </p:nvPicPr>
        <p:blipFill rotWithShape="1">
          <a:blip r:embed="rId3">
            <a:extLst>
              <a:ext uri="{28A0092B-C50C-407E-A947-70E740481C1C}">
                <a14:useLocalDpi xmlns:a14="http://schemas.microsoft.com/office/drawing/2010/main" val="0"/>
              </a:ext>
            </a:extLst>
          </a:blip>
          <a:srcRect r="1307" b="97625"/>
          <a:stretch/>
        </p:blipFill>
        <p:spPr>
          <a:xfrm>
            <a:off x="2188180" y="-36961"/>
            <a:ext cx="10003820" cy="972862"/>
          </a:xfrm>
          <a:prstGeom prst="rect">
            <a:avLst/>
          </a:prstGeom>
        </p:spPr>
      </p:pic>
      <p:sp>
        <p:nvSpPr>
          <p:cNvPr id="5" name="Rectangle 4">
            <a:extLst>
              <a:ext uri="{FF2B5EF4-FFF2-40B4-BE49-F238E27FC236}">
                <a16:creationId xmlns:a16="http://schemas.microsoft.com/office/drawing/2014/main" id="{DF31CC26-A882-4E75-9830-08ACA1208742}"/>
              </a:ext>
            </a:extLst>
          </p:cNvPr>
          <p:cNvSpPr/>
          <p:nvPr/>
        </p:nvSpPr>
        <p:spPr>
          <a:xfrm>
            <a:off x="360947" y="1098770"/>
            <a:ext cx="4776538" cy="3942461"/>
          </a:xfrm>
          <a:prstGeom prst="rect">
            <a:avLst/>
          </a:prstGeom>
          <a:solidFill>
            <a:schemeClr val="tx1">
              <a:alpha val="53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erforming on a stage&#10;&#10;Description automatically generated with low confidence">
            <a:extLst>
              <a:ext uri="{FF2B5EF4-FFF2-40B4-BE49-F238E27FC236}">
                <a16:creationId xmlns:a16="http://schemas.microsoft.com/office/drawing/2014/main" id="{2AEAFCF9-4161-4CDD-A2F9-39E64B1D0BFF}"/>
              </a:ext>
            </a:extLst>
          </p:cNvPr>
          <p:cNvPicPr>
            <a:picLocks noChangeAspect="1"/>
          </p:cNvPicPr>
          <p:nvPr/>
        </p:nvPicPr>
        <p:blipFill rotWithShape="1">
          <a:blip r:embed="rId3">
            <a:extLst>
              <a:ext uri="{28A0092B-C50C-407E-A947-70E740481C1C}">
                <a14:useLocalDpi xmlns:a14="http://schemas.microsoft.com/office/drawing/2010/main" val="0"/>
              </a:ext>
            </a:extLst>
          </a:blip>
          <a:srcRect r="1307" b="13647"/>
          <a:stretch/>
        </p:blipFill>
        <p:spPr>
          <a:xfrm>
            <a:off x="2188180" y="935901"/>
            <a:ext cx="10003820" cy="5922099"/>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u="sng" dirty="0">
                <a:solidFill>
                  <a:srgbClr val="FFFF00"/>
                </a:solidFill>
              </a:rPr>
              <a:t>Exem</a:t>
            </a:r>
            <a:r>
              <a:rPr lang="en-US" dirty="0">
                <a:solidFill>
                  <a:srgbClr val="FFFF00"/>
                </a:solidFill>
              </a:rPr>
              <a:t>p</a:t>
            </a:r>
            <a:r>
              <a:rPr lang="en-US" u="sng" dirty="0">
                <a:solidFill>
                  <a:srgbClr val="FFFF00"/>
                </a:solidFill>
              </a:rPr>
              <a:t>lar</a:t>
            </a:r>
            <a:r>
              <a:rPr lang="en-US" dirty="0">
                <a:solidFill>
                  <a:srgbClr val="FFFF00"/>
                </a:solidFill>
              </a:rPr>
              <a:t>y</a:t>
            </a:r>
            <a:r>
              <a:rPr lang="en-US" dirty="0"/>
              <a:t> Aspirations</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1" y="1343818"/>
            <a:ext cx="5015345" cy="4833145"/>
          </a:xfrm>
        </p:spPr>
        <p:txBody>
          <a:bodyPr>
            <a:noAutofit/>
          </a:bodyPr>
          <a:lstStyle/>
          <a:p>
            <a:pPr algn="l" rtl="0"/>
            <a:r>
              <a:rPr lang="en-US" sz="4000" b="1" i="0" u="none" strike="noStrike" baseline="30000" dirty="0">
                <a:solidFill>
                  <a:srgbClr val="FFF6DD"/>
                </a:solidFill>
                <a:effectLst>
                  <a:glow rad="127000">
                    <a:schemeClr val="tx1"/>
                  </a:glow>
                </a:effectLst>
              </a:rPr>
              <a:t>28</a:t>
            </a:r>
            <a:r>
              <a:rPr lang="en-US" sz="4000" b="1" i="0" u="none" strike="noStrike" baseline="0" dirty="0">
                <a:solidFill>
                  <a:srgbClr val="FFF6DD"/>
                </a:solidFill>
                <a:effectLst>
                  <a:glow rad="127000">
                    <a:schemeClr val="tx1"/>
                  </a:glow>
                </a:effectLst>
              </a:rPr>
              <a:t> </a:t>
            </a:r>
            <a:r>
              <a:rPr lang="en-US" sz="4000" b="1" i="0" u="none" strike="noStrike" baseline="0" dirty="0">
                <a:solidFill>
                  <a:srgbClr val="FFFF00"/>
                </a:solidFill>
              </a:rPr>
              <a:t>just as the Son of Man </a:t>
            </a:r>
            <a:r>
              <a:rPr lang="en-US" sz="4000" b="1" i="0" u="none" strike="noStrike" baseline="0" dirty="0">
                <a:solidFill>
                  <a:srgbClr val="FFF6DD"/>
                </a:solidFill>
                <a:effectLst>
                  <a:glow rad="127000">
                    <a:schemeClr val="tx1"/>
                  </a:glow>
                </a:effectLst>
              </a:rPr>
              <a:t>did not come to be served, but to serve, and to give his life as a ransom for many."</a:t>
            </a:r>
          </a:p>
        </p:txBody>
      </p:sp>
    </p:spTree>
    <p:extLst>
      <p:ext uri="{BB962C8B-B14F-4D97-AF65-F5344CB8AC3E}">
        <p14:creationId xmlns:p14="http://schemas.microsoft.com/office/powerpoint/2010/main" val="2124198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vessel, coffee cup&#10;&#10;Description automatically generated">
            <a:extLst>
              <a:ext uri="{FF2B5EF4-FFF2-40B4-BE49-F238E27FC236}">
                <a16:creationId xmlns:a16="http://schemas.microsoft.com/office/drawing/2014/main" id="{47F79884-3F59-496C-9473-0A946B7DB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CCE086A7-C173-4853-A2E2-01BFE3B4951C}"/>
              </a:ext>
            </a:extLst>
          </p:cNvPr>
          <p:cNvSpPr>
            <a:spLocks noGrp="1"/>
          </p:cNvSpPr>
          <p:nvPr>
            <p:ph type="title"/>
          </p:nvPr>
        </p:nvSpPr>
        <p:spPr>
          <a:xfrm>
            <a:off x="838200" y="541176"/>
            <a:ext cx="10515600" cy="4907902"/>
          </a:xfrm>
        </p:spPr>
        <p:txBody>
          <a:bodyPr>
            <a:noAutofit/>
            <a:scene3d>
              <a:camera prst="orthographicFront"/>
              <a:lightRig rig="threePt" dir="t"/>
            </a:scene3d>
            <a:sp3d prstMaterial="matte">
              <a:bevelT w="50800"/>
            </a:sp3d>
          </a:bodyPr>
          <a:lstStyle/>
          <a:p>
            <a:pPr algn="ctr"/>
            <a:r>
              <a:rPr lang="en-US" sz="11500" b="1" dirty="0">
                <a:solidFill>
                  <a:schemeClr val="accent4">
                    <a:lumMod val="20000"/>
                    <a:lumOff val="80000"/>
                  </a:schemeClr>
                </a:solidFill>
                <a:latin typeface="+mn-lt"/>
              </a:rPr>
              <a:t>GREAT</a:t>
            </a:r>
            <a:r>
              <a:rPr lang="en-US" sz="6600" b="1" dirty="0">
                <a:solidFill>
                  <a:schemeClr val="accent4">
                    <a:lumMod val="20000"/>
                    <a:lumOff val="80000"/>
                  </a:schemeClr>
                </a:solidFill>
                <a:latin typeface="+mn-lt"/>
              </a:rPr>
              <a:t> </a:t>
            </a:r>
            <a:br>
              <a:rPr lang="en-US" sz="6600" b="1" dirty="0">
                <a:solidFill>
                  <a:schemeClr val="accent4">
                    <a:lumMod val="20000"/>
                    <a:lumOff val="80000"/>
                  </a:schemeClr>
                </a:solidFill>
                <a:latin typeface="+mn-lt"/>
              </a:rPr>
            </a:br>
            <a:r>
              <a:rPr lang="en-US" sz="6600" b="1" dirty="0">
                <a:solidFill>
                  <a:schemeClr val="accent4">
                    <a:lumMod val="20000"/>
                    <a:lumOff val="80000"/>
                  </a:schemeClr>
                </a:solidFill>
                <a:latin typeface="+mn-lt"/>
              </a:rPr>
              <a:t>ASPIRATIONS</a:t>
            </a:r>
          </a:p>
        </p:txBody>
      </p:sp>
      <p:sp>
        <p:nvSpPr>
          <p:cNvPr id="2" name="TextBox 1">
            <a:extLst>
              <a:ext uri="{FF2B5EF4-FFF2-40B4-BE49-F238E27FC236}">
                <a16:creationId xmlns:a16="http://schemas.microsoft.com/office/drawing/2014/main" id="{3F9CA72F-295C-4E31-B32A-1F73D005AB6E}"/>
              </a:ext>
            </a:extLst>
          </p:cNvPr>
          <p:cNvSpPr txBox="1"/>
          <p:nvPr/>
        </p:nvSpPr>
        <p:spPr>
          <a:xfrm>
            <a:off x="0" y="5449078"/>
            <a:ext cx="12192000" cy="707886"/>
          </a:xfrm>
          <a:prstGeom prst="rect">
            <a:avLst/>
          </a:prstGeom>
          <a:noFill/>
        </p:spPr>
        <p:txBody>
          <a:bodyPr wrap="square" rtlCol="0">
            <a:spAutoFit/>
          </a:bodyPr>
          <a:lstStyle/>
          <a:p>
            <a:pPr algn="ctr"/>
            <a:r>
              <a:rPr lang="en-US" sz="4000" b="1" i="0" dirty="0">
                <a:solidFill>
                  <a:srgbClr val="FFF6DD"/>
                </a:solidFill>
                <a:effectLst>
                  <a:glow rad="127000">
                    <a:schemeClr val="tx1"/>
                  </a:glow>
                </a:effectLst>
              </a:rPr>
              <a:t>“strong desires to achieve something high or great” </a:t>
            </a:r>
            <a:endParaRPr lang="en-US" sz="4000" b="1" dirty="0">
              <a:solidFill>
                <a:srgbClr val="FFF6DD"/>
              </a:solidFill>
              <a:effectLst>
                <a:glow rad="127000">
                  <a:schemeClr val="tx1"/>
                </a:glow>
              </a:effectLst>
            </a:endParaRPr>
          </a:p>
        </p:txBody>
      </p:sp>
    </p:spTree>
    <p:extLst>
      <p:ext uri="{BB962C8B-B14F-4D97-AF65-F5344CB8AC3E}">
        <p14:creationId xmlns:p14="http://schemas.microsoft.com/office/powerpoint/2010/main" val="2098140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31CC26-A882-4E75-9830-08ACA1208742}"/>
              </a:ext>
            </a:extLst>
          </p:cNvPr>
          <p:cNvSpPr/>
          <p:nvPr/>
        </p:nvSpPr>
        <p:spPr>
          <a:xfrm>
            <a:off x="360947" y="1098770"/>
            <a:ext cx="4776538" cy="3942461"/>
          </a:xfrm>
          <a:prstGeom prst="rect">
            <a:avLst/>
          </a:prstGeom>
          <a:solidFill>
            <a:schemeClr val="tx1">
              <a:alpha val="53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Exemplary Aspirations</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1" y="1343818"/>
            <a:ext cx="5015345" cy="4833145"/>
          </a:xfrm>
        </p:spPr>
        <p:txBody>
          <a:bodyPr>
            <a:noAutofit/>
          </a:bodyPr>
          <a:lstStyle/>
          <a:p>
            <a:pPr algn="l" rtl="0"/>
            <a:r>
              <a:rPr lang="en-US" sz="4000" b="1" i="0" u="none" strike="noStrike" baseline="30000" dirty="0">
                <a:solidFill>
                  <a:srgbClr val="FFF6DD"/>
                </a:solidFill>
                <a:effectLst>
                  <a:glow rad="127000">
                    <a:schemeClr val="tx1"/>
                  </a:glow>
                </a:effectLst>
              </a:rPr>
              <a:t>28</a:t>
            </a:r>
            <a:r>
              <a:rPr lang="en-US" sz="4000" b="1" i="0" u="none" strike="noStrike" baseline="0" dirty="0">
                <a:solidFill>
                  <a:srgbClr val="FFF6DD"/>
                </a:solidFill>
                <a:effectLst>
                  <a:glow rad="127000">
                    <a:schemeClr val="tx1"/>
                  </a:glow>
                </a:effectLst>
              </a:rPr>
              <a:t> </a:t>
            </a:r>
            <a:r>
              <a:rPr lang="en-US" sz="4000" b="1" i="0" u="none" strike="noStrike" baseline="0" dirty="0"/>
              <a:t>just as the Son of Man </a:t>
            </a:r>
            <a:r>
              <a:rPr lang="en-US" sz="4000" b="1" i="0" u="none" strike="noStrike" baseline="0" dirty="0">
                <a:solidFill>
                  <a:srgbClr val="FFF6DD"/>
                </a:solidFill>
                <a:effectLst>
                  <a:glow rad="127000">
                    <a:schemeClr val="tx1"/>
                  </a:glow>
                </a:effectLst>
              </a:rPr>
              <a:t>did </a:t>
            </a:r>
            <a:r>
              <a:rPr lang="en-US" sz="4000" b="1" i="0" u="none" strike="noStrike" baseline="0" dirty="0">
                <a:solidFill>
                  <a:srgbClr val="FFFF00"/>
                </a:solidFill>
                <a:effectLst>
                  <a:glow rad="127000">
                    <a:schemeClr val="tx1"/>
                  </a:glow>
                </a:effectLst>
              </a:rPr>
              <a:t>not come to be served</a:t>
            </a:r>
            <a:r>
              <a:rPr lang="en-US" sz="4000" b="1" i="0" u="none" strike="noStrike" baseline="0" dirty="0">
                <a:solidFill>
                  <a:srgbClr val="FFF6DD"/>
                </a:solidFill>
                <a:effectLst>
                  <a:glow rad="127000">
                    <a:schemeClr val="tx1"/>
                  </a:glow>
                </a:effectLst>
              </a:rPr>
              <a:t>, but to serve, and to give his life as a ransom for many."</a:t>
            </a:r>
          </a:p>
        </p:txBody>
      </p:sp>
      <p:pic>
        <p:nvPicPr>
          <p:cNvPr id="9" name="Picture 8" descr="A picture containing person, person, male&#10;&#10;Description automatically generated">
            <a:extLst>
              <a:ext uri="{FF2B5EF4-FFF2-40B4-BE49-F238E27FC236}">
                <a16:creationId xmlns:a16="http://schemas.microsoft.com/office/drawing/2014/main" id="{1983B013-99EE-4A76-AADF-0BD802413035}"/>
              </a:ext>
            </a:extLst>
          </p:cNvPr>
          <p:cNvPicPr>
            <a:picLocks noChangeAspect="1"/>
          </p:cNvPicPr>
          <p:nvPr/>
        </p:nvPicPr>
        <p:blipFill rotWithShape="1">
          <a:blip r:embed="rId3">
            <a:extLst>
              <a:ext uri="{28A0092B-C50C-407E-A947-70E740481C1C}">
                <a14:useLocalDpi xmlns:a14="http://schemas.microsoft.com/office/drawing/2010/main" val="0"/>
              </a:ext>
            </a:extLst>
          </a:blip>
          <a:srcRect b="6481"/>
          <a:stretch/>
        </p:blipFill>
        <p:spPr>
          <a:xfrm>
            <a:off x="5137485" y="426245"/>
            <a:ext cx="7053286" cy="6413500"/>
          </a:xfrm>
          <a:prstGeom prst="rect">
            <a:avLst/>
          </a:prstGeom>
          <a:effectLst>
            <a:glow rad="317500">
              <a:schemeClr val="bg1">
                <a:alpha val="67000"/>
              </a:schemeClr>
            </a:glow>
          </a:effectLst>
        </p:spPr>
      </p:pic>
      <p:sp>
        <p:nvSpPr>
          <p:cNvPr id="10" name="TextBox 9">
            <a:extLst>
              <a:ext uri="{FF2B5EF4-FFF2-40B4-BE49-F238E27FC236}">
                <a16:creationId xmlns:a16="http://schemas.microsoft.com/office/drawing/2014/main" id="{F7824427-62AB-4846-8492-6A922D5885E0}"/>
              </a:ext>
            </a:extLst>
          </p:cNvPr>
          <p:cNvSpPr txBox="1"/>
          <p:nvPr/>
        </p:nvSpPr>
        <p:spPr>
          <a:xfrm>
            <a:off x="5638132" y="2084528"/>
            <a:ext cx="4800600" cy="1107996"/>
          </a:xfrm>
          <a:prstGeom prst="rect">
            <a:avLst/>
          </a:prstGeom>
          <a:noFill/>
        </p:spPr>
        <p:txBody>
          <a:bodyPr wrap="square" rtlCol="0">
            <a:spAutoFit/>
          </a:bodyPr>
          <a:lstStyle/>
          <a:p>
            <a:pPr algn="ctr"/>
            <a:r>
              <a:rPr lang="en-US" sz="6600" b="1" dirty="0">
                <a:solidFill>
                  <a:schemeClr val="bg1"/>
                </a:solidFill>
                <a:effectLst>
                  <a:glow rad="76200">
                    <a:schemeClr val="tx1"/>
                  </a:glow>
                </a:effectLst>
              </a:rPr>
              <a:t>BE SERVED</a:t>
            </a:r>
          </a:p>
        </p:txBody>
      </p:sp>
      <p:sp>
        <p:nvSpPr>
          <p:cNvPr id="11" name="&quot;Not Allowed&quot; Symbol 10">
            <a:extLst>
              <a:ext uri="{FF2B5EF4-FFF2-40B4-BE49-F238E27FC236}">
                <a16:creationId xmlns:a16="http://schemas.microsoft.com/office/drawing/2014/main" id="{157DF76B-72D9-4492-83FE-4B6E7A9680C5}"/>
              </a:ext>
            </a:extLst>
          </p:cNvPr>
          <p:cNvSpPr/>
          <p:nvPr/>
        </p:nvSpPr>
        <p:spPr>
          <a:xfrm>
            <a:off x="6400800" y="1534164"/>
            <a:ext cx="2997200" cy="3071672"/>
          </a:xfrm>
          <a:prstGeom prst="noSmoking">
            <a:avLst>
              <a:gd name="adj" fmla="val 9057"/>
            </a:avLst>
          </a:prstGeom>
          <a:solidFill>
            <a:srgbClr val="FF0000">
              <a:alpha val="72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585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F9A0E60-4FF4-4663-8707-FB34A1A6F74C}"/>
              </a:ext>
            </a:extLst>
          </p:cNvPr>
          <p:cNvGrpSpPr/>
          <p:nvPr/>
        </p:nvGrpSpPr>
        <p:grpSpPr>
          <a:xfrm>
            <a:off x="4483099" y="18255"/>
            <a:ext cx="7732962" cy="6857999"/>
            <a:chOff x="4483099" y="18255"/>
            <a:chExt cx="7732962" cy="6857999"/>
          </a:xfrm>
        </p:grpSpPr>
        <p:pic>
          <p:nvPicPr>
            <p:cNvPr id="11" name="Picture 10" descr="A picture containing person, indoor, close&#10;&#10;Description automatically generated">
              <a:extLst>
                <a:ext uri="{FF2B5EF4-FFF2-40B4-BE49-F238E27FC236}">
                  <a16:creationId xmlns:a16="http://schemas.microsoft.com/office/drawing/2014/main" id="{A09A1C0E-0005-4429-A1B5-C14B859E7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099" y="1078475"/>
              <a:ext cx="7708899" cy="5797779"/>
            </a:xfrm>
            <a:prstGeom prst="rect">
              <a:avLst/>
            </a:prstGeom>
          </p:spPr>
        </p:pic>
        <p:pic>
          <p:nvPicPr>
            <p:cNvPr id="12" name="Picture 11" descr="A picture containing person, indoor, close&#10;&#10;Description automatically generated">
              <a:extLst>
                <a:ext uri="{FF2B5EF4-FFF2-40B4-BE49-F238E27FC236}">
                  <a16:creationId xmlns:a16="http://schemas.microsoft.com/office/drawing/2014/main" id="{A981E416-5B4A-467C-B406-789A5F6B1768}"/>
                </a:ext>
              </a:extLst>
            </p:cNvPr>
            <p:cNvPicPr>
              <a:picLocks noChangeAspect="1"/>
            </p:cNvPicPr>
            <p:nvPr/>
          </p:nvPicPr>
          <p:blipFill rotWithShape="1">
            <a:blip r:embed="rId3">
              <a:extLst>
                <a:ext uri="{28A0092B-C50C-407E-A947-70E740481C1C}">
                  <a14:useLocalDpi xmlns:a14="http://schemas.microsoft.com/office/drawing/2010/main" val="0"/>
                </a:ext>
              </a:extLst>
            </a:blip>
            <a:srcRect b="88154"/>
            <a:stretch/>
          </p:blipFill>
          <p:spPr>
            <a:xfrm>
              <a:off x="4507162" y="18255"/>
              <a:ext cx="7708899" cy="1747045"/>
            </a:xfrm>
            <a:prstGeom prst="rect">
              <a:avLst/>
            </a:prstGeom>
          </p:spPr>
        </p:pic>
      </p:grpSp>
      <p:sp>
        <p:nvSpPr>
          <p:cNvPr id="5" name="Rectangle 4">
            <a:extLst>
              <a:ext uri="{FF2B5EF4-FFF2-40B4-BE49-F238E27FC236}">
                <a16:creationId xmlns:a16="http://schemas.microsoft.com/office/drawing/2014/main" id="{DF31CC26-A882-4E75-9830-08ACA1208742}"/>
              </a:ext>
            </a:extLst>
          </p:cNvPr>
          <p:cNvSpPr/>
          <p:nvPr/>
        </p:nvSpPr>
        <p:spPr>
          <a:xfrm>
            <a:off x="360947" y="1098770"/>
            <a:ext cx="4776538" cy="3942461"/>
          </a:xfrm>
          <a:prstGeom prst="rect">
            <a:avLst/>
          </a:prstGeom>
          <a:solidFill>
            <a:schemeClr val="tx1">
              <a:alpha val="53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Exemplary Aspirations</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1" y="1343818"/>
            <a:ext cx="5015345" cy="4833145"/>
          </a:xfrm>
        </p:spPr>
        <p:txBody>
          <a:bodyPr>
            <a:noAutofit/>
          </a:bodyPr>
          <a:lstStyle/>
          <a:p>
            <a:pPr algn="l" rtl="0"/>
            <a:r>
              <a:rPr lang="en-US" sz="4000" b="1" i="0" u="none" strike="noStrike" baseline="30000" dirty="0">
                <a:solidFill>
                  <a:srgbClr val="FFF6DD"/>
                </a:solidFill>
                <a:effectLst>
                  <a:glow rad="127000">
                    <a:schemeClr val="tx1"/>
                  </a:glow>
                </a:effectLst>
              </a:rPr>
              <a:t>28</a:t>
            </a:r>
            <a:r>
              <a:rPr lang="en-US" sz="4000" b="1" i="0" u="none" strike="noStrike" baseline="0" dirty="0">
                <a:solidFill>
                  <a:srgbClr val="FFF6DD"/>
                </a:solidFill>
                <a:effectLst>
                  <a:glow rad="127000">
                    <a:schemeClr val="tx1"/>
                  </a:glow>
                </a:effectLst>
              </a:rPr>
              <a:t> </a:t>
            </a:r>
            <a:r>
              <a:rPr lang="en-US" sz="4000" b="1" i="0" u="none" strike="noStrike" baseline="0" dirty="0"/>
              <a:t>just as the Son of Man </a:t>
            </a:r>
            <a:r>
              <a:rPr lang="en-US" sz="4000" b="1" i="0" u="none" strike="noStrike" baseline="0" dirty="0">
                <a:solidFill>
                  <a:srgbClr val="FFF6DD"/>
                </a:solidFill>
                <a:effectLst>
                  <a:glow rad="127000">
                    <a:schemeClr val="tx1"/>
                  </a:glow>
                </a:effectLst>
              </a:rPr>
              <a:t>did not come to be served, </a:t>
            </a:r>
            <a:r>
              <a:rPr lang="en-US" sz="4000" b="1" i="0" u="none" strike="noStrike" baseline="0" dirty="0">
                <a:solidFill>
                  <a:srgbClr val="FFFF00"/>
                </a:solidFill>
                <a:effectLst>
                  <a:glow rad="127000">
                    <a:schemeClr val="tx1"/>
                  </a:glow>
                </a:effectLst>
              </a:rPr>
              <a:t>but to serve</a:t>
            </a:r>
            <a:r>
              <a:rPr lang="en-US" sz="4000" b="1" i="0" u="none" strike="noStrike" baseline="0" dirty="0">
                <a:solidFill>
                  <a:srgbClr val="FFF6DD"/>
                </a:solidFill>
                <a:effectLst>
                  <a:glow rad="127000">
                    <a:schemeClr val="tx1"/>
                  </a:glow>
                </a:effectLst>
              </a:rPr>
              <a:t>, and to give his life as a ransom for many."</a:t>
            </a:r>
          </a:p>
        </p:txBody>
      </p:sp>
      <p:sp>
        <p:nvSpPr>
          <p:cNvPr id="9" name="TextBox 8">
            <a:extLst>
              <a:ext uri="{FF2B5EF4-FFF2-40B4-BE49-F238E27FC236}">
                <a16:creationId xmlns:a16="http://schemas.microsoft.com/office/drawing/2014/main" id="{6343F00A-8BBC-414E-9162-4EB3E75FDBD4}"/>
              </a:ext>
            </a:extLst>
          </p:cNvPr>
          <p:cNvSpPr txBox="1"/>
          <p:nvPr/>
        </p:nvSpPr>
        <p:spPr>
          <a:xfrm>
            <a:off x="336885" y="4836879"/>
            <a:ext cx="4800600" cy="1107996"/>
          </a:xfrm>
          <a:prstGeom prst="rect">
            <a:avLst/>
          </a:prstGeom>
          <a:noFill/>
        </p:spPr>
        <p:txBody>
          <a:bodyPr wrap="square" rtlCol="0">
            <a:spAutoFit/>
          </a:bodyPr>
          <a:lstStyle/>
          <a:p>
            <a:pPr algn="ctr"/>
            <a:r>
              <a:rPr lang="en-US" sz="6600" b="1" dirty="0">
                <a:solidFill>
                  <a:schemeClr val="bg1"/>
                </a:solidFill>
                <a:effectLst>
                  <a:glow rad="76200">
                    <a:schemeClr val="tx1"/>
                  </a:glow>
                </a:effectLst>
              </a:rPr>
              <a:t>TO SERVE</a:t>
            </a:r>
          </a:p>
        </p:txBody>
      </p:sp>
    </p:spTree>
    <p:extLst>
      <p:ext uri="{BB962C8B-B14F-4D97-AF65-F5344CB8AC3E}">
        <p14:creationId xmlns:p14="http://schemas.microsoft.com/office/powerpoint/2010/main" val="321782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erforming on a stage&#10;&#10;Description automatically generated with low confidence">
            <a:extLst>
              <a:ext uri="{FF2B5EF4-FFF2-40B4-BE49-F238E27FC236}">
                <a16:creationId xmlns:a16="http://schemas.microsoft.com/office/drawing/2014/main" id="{06B923EB-5B13-4223-BDBA-CB6D29D7FD86}"/>
              </a:ext>
            </a:extLst>
          </p:cNvPr>
          <p:cNvPicPr>
            <a:picLocks noChangeAspect="1"/>
          </p:cNvPicPr>
          <p:nvPr/>
        </p:nvPicPr>
        <p:blipFill rotWithShape="1">
          <a:blip r:embed="rId3">
            <a:extLst>
              <a:ext uri="{28A0092B-C50C-407E-A947-70E740481C1C}">
                <a14:useLocalDpi xmlns:a14="http://schemas.microsoft.com/office/drawing/2010/main" val="0"/>
              </a:ext>
            </a:extLst>
          </a:blip>
          <a:srcRect r="1307" b="97625"/>
          <a:stretch/>
        </p:blipFill>
        <p:spPr>
          <a:xfrm>
            <a:off x="2188180" y="-36961"/>
            <a:ext cx="10003820" cy="972862"/>
          </a:xfrm>
          <a:prstGeom prst="rect">
            <a:avLst/>
          </a:prstGeom>
        </p:spPr>
      </p:pic>
      <p:sp>
        <p:nvSpPr>
          <p:cNvPr id="5" name="Rectangle 4">
            <a:extLst>
              <a:ext uri="{FF2B5EF4-FFF2-40B4-BE49-F238E27FC236}">
                <a16:creationId xmlns:a16="http://schemas.microsoft.com/office/drawing/2014/main" id="{DF31CC26-A882-4E75-9830-08ACA1208742}"/>
              </a:ext>
            </a:extLst>
          </p:cNvPr>
          <p:cNvSpPr/>
          <p:nvPr/>
        </p:nvSpPr>
        <p:spPr>
          <a:xfrm>
            <a:off x="360947" y="1098770"/>
            <a:ext cx="4776538" cy="3942461"/>
          </a:xfrm>
          <a:prstGeom prst="rect">
            <a:avLst/>
          </a:prstGeom>
          <a:solidFill>
            <a:schemeClr val="tx1">
              <a:alpha val="53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erforming on a stage&#10;&#10;Description automatically generated with low confidence">
            <a:extLst>
              <a:ext uri="{FF2B5EF4-FFF2-40B4-BE49-F238E27FC236}">
                <a16:creationId xmlns:a16="http://schemas.microsoft.com/office/drawing/2014/main" id="{2AEAFCF9-4161-4CDD-A2F9-39E64B1D0BFF}"/>
              </a:ext>
            </a:extLst>
          </p:cNvPr>
          <p:cNvPicPr>
            <a:picLocks noChangeAspect="1"/>
          </p:cNvPicPr>
          <p:nvPr/>
        </p:nvPicPr>
        <p:blipFill rotWithShape="1">
          <a:blip r:embed="rId3">
            <a:extLst>
              <a:ext uri="{28A0092B-C50C-407E-A947-70E740481C1C}">
                <a14:useLocalDpi xmlns:a14="http://schemas.microsoft.com/office/drawing/2010/main" val="0"/>
              </a:ext>
            </a:extLst>
          </a:blip>
          <a:srcRect r="1307" b="13647"/>
          <a:stretch/>
        </p:blipFill>
        <p:spPr>
          <a:xfrm>
            <a:off x="2188180" y="935901"/>
            <a:ext cx="10003820" cy="5922099"/>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Exemplary Aspirations</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1" y="1343818"/>
            <a:ext cx="5015345" cy="4833145"/>
          </a:xfrm>
        </p:spPr>
        <p:txBody>
          <a:bodyPr>
            <a:noAutofit/>
          </a:bodyPr>
          <a:lstStyle/>
          <a:p>
            <a:pPr algn="l" rtl="0"/>
            <a:r>
              <a:rPr lang="en-US" sz="4000" b="1" i="0" u="none" strike="noStrike" baseline="30000" dirty="0">
                <a:solidFill>
                  <a:srgbClr val="FFF6DD"/>
                </a:solidFill>
                <a:effectLst>
                  <a:glow rad="127000">
                    <a:schemeClr val="tx1"/>
                  </a:glow>
                </a:effectLst>
              </a:rPr>
              <a:t>28</a:t>
            </a:r>
            <a:r>
              <a:rPr lang="en-US" sz="4000" b="1" i="0" u="none" strike="noStrike" baseline="0" dirty="0">
                <a:solidFill>
                  <a:srgbClr val="FFF6DD"/>
                </a:solidFill>
                <a:effectLst>
                  <a:glow rad="127000">
                    <a:schemeClr val="tx1"/>
                  </a:glow>
                </a:effectLst>
              </a:rPr>
              <a:t> </a:t>
            </a:r>
            <a:r>
              <a:rPr lang="en-US" sz="4000" b="1" i="0" u="none" strike="noStrike" baseline="0" dirty="0"/>
              <a:t>just as the Son of Man </a:t>
            </a:r>
            <a:r>
              <a:rPr lang="en-US" sz="4000" b="1" i="0" u="none" strike="noStrike" baseline="0" dirty="0">
                <a:solidFill>
                  <a:srgbClr val="FFF6DD"/>
                </a:solidFill>
                <a:effectLst>
                  <a:glow rad="127000">
                    <a:schemeClr val="tx1"/>
                  </a:glow>
                </a:effectLst>
              </a:rPr>
              <a:t>did not come to be served, but to serve, and </a:t>
            </a:r>
            <a:r>
              <a:rPr lang="en-US" sz="4000" b="1" i="0" u="none" strike="noStrike" baseline="0" dirty="0">
                <a:solidFill>
                  <a:srgbClr val="FFFF00"/>
                </a:solidFill>
                <a:effectLst>
                  <a:glow rad="127000">
                    <a:schemeClr val="tx1"/>
                  </a:glow>
                </a:effectLst>
              </a:rPr>
              <a:t>to give his life as a ransom for many</a:t>
            </a:r>
            <a:r>
              <a:rPr lang="en-US" sz="4000" b="1" i="0" u="none" strike="noStrike" baseline="0" dirty="0">
                <a:solidFill>
                  <a:srgbClr val="FFF6DD"/>
                </a:solidFill>
                <a:effectLst>
                  <a:glow rad="127000">
                    <a:schemeClr val="tx1"/>
                  </a:glow>
                </a:effectLst>
              </a:rPr>
              <a:t>."</a:t>
            </a:r>
          </a:p>
        </p:txBody>
      </p:sp>
    </p:spTree>
    <p:extLst>
      <p:ext uri="{BB962C8B-B14F-4D97-AF65-F5344CB8AC3E}">
        <p14:creationId xmlns:p14="http://schemas.microsoft.com/office/powerpoint/2010/main" val="4249009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10;&#10;Description automatically generated">
            <a:extLst>
              <a:ext uri="{FF2B5EF4-FFF2-40B4-BE49-F238E27FC236}">
                <a16:creationId xmlns:a16="http://schemas.microsoft.com/office/drawing/2014/main" id="{35B8E72A-0385-422C-959D-A43688A1277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8000" contrast="20000"/>
                    </a14:imgEffect>
                  </a14:imgLayer>
                </a14:imgProps>
              </a:ext>
              <a:ext uri="{28A0092B-C50C-407E-A947-70E740481C1C}">
                <a14:useLocalDpi xmlns:a14="http://schemas.microsoft.com/office/drawing/2010/main" val="0"/>
              </a:ext>
            </a:extLst>
          </a:blip>
          <a:srcRect t="7390" r="8188"/>
          <a:stretch/>
        </p:blipFill>
        <p:spPr>
          <a:xfrm>
            <a:off x="4265020" y="-18255"/>
            <a:ext cx="7982400" cy="6858000"/>
          </a:xfrm>
          <a:prstGeom prst="rect">
            <a:avLst/>
          </a:prstGeom>
        </p:spPr>
      </p:pic>
      <p:sp>
        <p:nvSpPr>
          <p:cNvPr id="2" name="Title 1">
            <a:extLst>
              <a:ext uri="{FF2B5EF4-FFF2-40B4-BE49-F238E27FC236}">
                <a16:creationId xmlns:a16="http://schemas.microsoft.com/office/drawing/2014/main" id="{3CCA24ED-CE9D-4091-98D2-CA8EA141E1FA}"/>
              </a:ext>
            </a:extLst>
          </p:cNvPr>
          <p:cNvSpPr>
            <a:spLocks noGrp="1"/>
          </p:cNvSpPr>
          <p:nvPr>
            <p:ph type="title"/>
          </p:nvPr>
        </p:nvSpPr>
        <p:spPr/>
        <p:txBody>
          <a:bodyPr/>
          <a:lstStyle/>
          <a:p>
            <a:r>
              <a:rPr lang="en-US" dirty="0"/>
              <a:t>Look what’s happening here …</a:t>
            </a:r>
          </a:p>
        </p:txBody>
      </p:sp>
      <p:sp>
        <p:nvSpPr>
          <p:cNvPr id="3" name="Content Placeholder 2">
            <a:extLst>
              <a:ext uri="{FF2B5EF4-FFF2-40B4-BE49-F238E27FC236}">
                <a16:creationId xmlns:a16="http://schemas.microsoft.com/office/drawing/2014/main" id="{1656F92A-5CB9-4ABA-9B6B-D3818BFA216A}"/>
              </a:ext>
            </a:extLst>
          </p:cNvPr>
          <p:cNvSpPr>
            <a:spLocks noGrp="1"/>
          </p:cNvSpPr>
          <p:nvPr>
            <p:ph idx="1"/>
          </p:nvPr>
        </p:nvSpPr>
        <p:spPr/>
        <p:txBody>
          <a:bodyPr/>
          <a:lstStyle/>
          <a:p>
            <a:r>
              <a:rPr lang="en-US" dirty="0"/>
              <a:t>The Mother </a:t>
            </a:r>
            <a:br>
              <a:rPr lang="en-US" dirty="0"/>
            </a:br>
            <a:r>
              <a:rPr lang="en-US" dirty="0"/>
              <a:t>	Put Her Sons above Christ</a:t>
            </a:r>
          </a:p>
        </p:txBody>
      </p:sp>
    </p:spTree>
    <p:extLst>
      <p:ext uri="{BB962C8B-B14F-4D97-AF65-F5344CB8AC3E}">
        <p14:creationId xmlns:p14="http://schemas.microsoft.com/office/powerpoint/2010/main" val="2365253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 older&#10;&#10;Description automatically generated">
            <a:extLst>
              <a:ext uri="{FF2B5EF4-FFF2-40B4-BE49-F238E27FC236}">
                <a16:creationId xmlns:a16="http://schemas.microsoft.com/office/drawing/2014/main" id="{7FF454AB-7F72-4AD5-9BAB-C45E62B856AA}"/>
              </a:ext>
            </a:extLst>
          </p:cNvPr>
          <p:cNvPicPr>
            <a:picLocks noChangeAspect="1"/>
          </p:cNvPicPr>
          <p:nvPr/>
        </p:nvPicPr>
        <p:blipFill rotWithShape="1">
          <a:blip r:embed="rId3">
            <a:extLst>
              <a:ext uri="{28A0092B-C50C-407E-A947-70E740481C1C}">
                <a14:useLocalDpi xmlns:a14="http://schemas.microsoft.com/office/drawing/2010/main" val="0"/>
              </a:ext>
            </a:extLst>
          </a:blip>
          <a:srcRect r="27460"/>
          <a:stretch/>
        </p:blipFill>
        <p:spPr>
          <a:xfrm>
            <a:off x="3581400" y="-865901"/>
            <a:ext cx="8610600" cy="7705646"/>
          </a:xfrm>
          <a:prstGeom prst="rect">
            <a:avLst/>
          </a:prstGeom>
        </p:spPr>
      </p:pic>
      <p:sp>
        <p:nvSpPr>
          <p:cNvPr id="2" name="Title 1">
            <a:extLst>
              <a:ext uri="{FF2B5EF4-FFF2-40B4-BE49-F238E27FC236}">
                <a16:creationId xmlns:a16="http://schemas.microsoft.com/office/drawing/2014/main" id="{3CCA24ED-CE9D-4091-98D2-CA8EA141E1FA}"/>
              </a:ext>
            </a:extLst>
          </p:cNvPr>
          <p:cNvSpPr>
            <a:spLocks noGrp="1"/>
          </p:cNvSpPr>
          <p:nvPr>
            <p:ph type="title"/>
          </p:nvPr>
        </p:nvSpPr>
        <p:spPr/>
        <p:txBody>
          <a:bodyPr/>
          <a:lstStyle/>
          <a:p>
            <a:r>
              <a:rPr lang="en-US" dirty="0"/>
              <a:t>Look what’s happening here …</a:t>
            </a:r>
          </a:p>
        </p:txBody>
      </p:sp>
      <p:sp>
        <p:nvSpPr>
          <p:cNvPr id="3" name="Content Placeholder 2">
            <a:extLst>
              <a:ext uri="{FF2B5EF4-FFF2-40B4-BE49-F238E27FC236}">
                <a16:creationId xmlns:a16="http://schemas.microsoft.com/office/drawing/2014/main" id="{1656F92A-5CB9-4ABA-9B6B-D3818BFA216A}"/>
              </a:ext>
            </a:extLst>
          </p:cNvPr>
          <p:cNvSpPr>
            <a:spLocks noGrp="1"/>
          </p:cNvSpPr>
          <p:nvPr>
            <p:ph idx="1"/>
          </p:nvPr>
        </p:nvSpPr>
        <p:spPr/>
        <p:txBody>
          <a:bodyPr/>
          <a:lstStyle/>
          <a:p>
            <a:r>
              <a:rPr lang="en-US" dirty="0"/>
              <a:t>The Mother </a:t>
            </a:r>
            <a:br>
              <a:rPr lang="en-US" dirty="0"/>
            </a:br>
            <a:r>
              <a:rPr lang="en-US" dirty="0"/>
              <a:t>	Put Her Sons above Christ</a:t>
            </a:r>
          </a:p>
          <a:p>
            <a:r>
              <a:rPr lang="en-US" dirty="0"/>
              <a:t>The Sons </a:t>
            </a:r>
            <a:br>
              <a:rPr lang="en-US" dirty="0"/>
            </a:br>
            <a:r>
              <a:rPr lang="en-US" dirty="0"/>
              <a:t>	Put Themselves Equal with Christ</a:t>
            </a:r>
          </a:p>
        </p:txBody>
      </p:sp>
    </p:spTree>
    <p:extLst>
      <p:ext uri="{BB962C8B-B14F-4D97-AF65-F5344CB8AC3E}">
        <p14:creationId xmlns:p14="http://schemas.microsoft.com/office/powerpoint/2010/main" val="2959208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standing outside&#10;&#10;Description automatically generated with low confidence">
            <a:extLst>
              <a:ext uri="{FF2B5EF4-FFF2-40B4-BE49-F238E27FC236}">
                <a16:creationId xmlns:a16="http://schemas.microsoft.com/office/drawing/2014/main" id="{1D55A20F-35CF-434C-A26D-185FFE9EB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18255"/>
            <a:ext cx="9144000" cy="6858000"/>
          </a:xfrm>
          <a:prstGeom prst="rect">
            <a:avLst/>
          </a:prstGeom>
        </p:spPr>
      </p:pic>
      <p:sp>
        <p:nvSpPr>
          <p:cNvPr id="2" name="Title 1">
            <a:extLst>
              <a:ext uri="{FF2B5EF4-FFF2-40B4-BE49-F238E27FC236}">
                <a16:creationId xmlns:a16="http://schemas.microsoft.com/office/drawing/2014/main" id="{3CCA24ED-CE9D-4091-98D2-CA8EA141E1FA}"/>
              </a:ext>
            </a:extLst>
          </p:cNvPr>
          <p:cNvSpPr>
            <a:spLocks noGrp="1"/>
          </p:cNvSpPr>
          <p:nvPr>
            <p:ph type="title"/>
          </p:nvPr>
        </p:nvSpPr>
        <p:spPr/>
        <p:txBody>
          <a:bodyPr/>
          <a:lstStyle/>
          <a:p>
            <a:r>
              <a:rPr lang="en-US" dirty="0"/>
              <a:t>Look what’s happening here …</a:t>
            </a:r>
          </a:p>
        </p:txBody>
      </p:sp>
      <p:sp>
        <p:nvSpPr>
          <p:cNvPr id="3" name="Content Placeholder 2">
            <a:extLst>
              <a:ext uri="{FF2B5EF4-FFF2-40B4-BE49-F238E27FC236}">
                <a16:creationId xmlns:a16="http://schemas.microsoft.com/office/drawing/2014/main" id="{1656F92A-5CB9-4ABA-9B6B-D3818BFA216A}"/>
              </a:ext>
            </a:extLst>
          </p:cNvPr>
          <p:cNvSpPr>
            <a:spLocks noGrp="1"/>
          </p:cNvSpPr>
          <p:nvPr>
            <p:ph idx="1"/>
          </p:nvPr>
        </p:nvSpPr>
        <p:spPr/>
        <p:txBody>
          <a:bodyPr/>
          <a:lstStyle/>
          <a:p>
            <a:r>
              <a:rPr lang="en-US" dirty="0"/>
              <a:t>The Mother </a:t>
            </a:r>
            <a:br>
              <a:rPr lang="en-US" dirty="0"/>
            </a:br>
            <a:r>
              <a:rPr lang="en-US" dirty="0"/>
              <a:t>	Put Her Sons above Christ</a:t>
            </a:r>
          </a:p>
          <a:p>
            <a:r>
              <a:rPr lang="en-US" dirty="0"/>
              <a:t>The Sons </a:t>
            </a:r>
            <a:br>
              <a:rPr lang="en-US" dirty="0"/>
            </a:br>
            <a:r>
              <a:rPr lang="en-US" dirty="0"/>
              <a:t>	Put Themselves Equal with Christ</a:t>
            </a:r>
          </a:p>
          <a:p>
            <a:r>
              <a:rPr lang="en-US" dirty="0"/>
              <a:t>The Ten</a:t>
            </a:r>
            <a:br>
              <a:rPr lang="en-US" dirty="0"/>
            </a:br>
            <a:r>
              <a:rPr lang="en-US" dirty="0"/>
              <a:t>	Challenged the Two</a:t>
            </a:r>
          </a:p>
        </p:txBody>
      </p:sp>
    </p:spTree>
    <p:extLst>
      <p:ext uri="{BB962C8B-B14F-4D97-AF65-F5344CB8AC3E}">
        <p14:creationId xmlns:p14="http://schemas.microsoft.com/office/powerpoint/2010/main" val="4216954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56F92A-5CB9-4ABA-9B6B-D3818BFA216A}"/>
              </a:ext>
            </a:extLst>
          </p:cNvPr>
          <p:cNvSpPr>
            <a:spLocks noGrp="1"/>
          </p:cNvSpPr>
          <p:nvPr>
            <p:ph idx="1"/>
          </p:nvPr>
        </p:nvSpPr>
        <p:spPr/>
        <p:txBody>
          <a:bodyPr/>
          <a:lstStyle/>
          <a:p>
            <a:r>
              <a:rPr lang="en-US" dirty="0"/>
              <a:t>The Mother </a:t>
            </a:r>
            <a:br>
              <a:rPr lang="en-US" dirty="0"/>
            </a:br>
            <a:r>
              <a:rPr lang="en-US" dirty="0"/>
              <a:t>	Put Her Sons above Christ</a:t>
            </a:r>
          </a:p>
          <a:p>
            <a:r>
              <a:rPr lang="en-US" dirty="0"/>
              <a:t>The Sons </a:t>
            </a:r>
            <a:br>
              <a:rPr lang="en-US" dirty="0"/>
            </a:br>
            <a:r>
              <a:rPr lang="en-US" dirty="0"/>
              <a:t>	Put Themselves Equal with Christ</a:t>
            </a:r>
          </a:p>
          <a:p>
            <a:r>
              <a:rPr lang="en-US" dirty="0"/>
              <a:t>The Ten  </a:t>
            </a:r>
            <a:br>
              <a:rPr lang="en-US" dirty="0"/>
            </a:br>
            <a:r>
              <a:rPr lang="en-US" dirty="0"/>
              <a:t>	Challenged the Two</a:t>
            </a:r>
          </a:p>
          <a:p>
            <a:r>
              <a:rPr lang="en-US" dirty="0"/>
              <a:t>But Jesus </a:t>
            </a:r>
            <a:br>
              <a:rPr lang="en-US" dirty="0"/>
            </a:br>
            <a:r>
              <a:rPr lang="en-US" dirty="0"/>
              <a:t>	Put All</a:t>
            </a:r>
          </a:p>
        </p:txBody>
      </p:sp>
      <p:pic>
        <p:nvPicPr>
          <p:cNvPr id="6" name="Picture 5" descr="A person with a beard&#10;&#10;Description automatically generated with low confidence">
            <a:extLst>
              <a:ext uri="{FF2B5EF4-FFF2-40B4-BE49-F238E27FC236}">
                <a16:creationId xmlns:a16="http://schemas.microsoft.com/office/drawing/2014/main" id="{A45F797F-7154-4E49-AE59-3F68B571A788}"/>
              </a:ext>
            </a:extLst>
          </p:cNvPr>
          <p:cNvPicPr>
            <a:picLocks noChangeAspect="1"/>
          </p:cNvPicPr>
          <p:nvPr/>
        </p:nvPicPr>
        <p:blipFill rotWithShape="1">
          <a:blip r:embed="rId3">
            <a:extLst>
              <a:ext uri="{28A0092B-C50C-407E-A947-70E740481C1C}">
                <a14:useLocalDpi xmlns:a14="http://schemas.microsoft.com/office/drawing/2010/main" val="0"/>
              </a:ext>
            </a:extLst>
          </a:blip>
          <a:srcRect l="6601"/>
          <a:stretch/>
        </p:blipFill>
        <p:spPr>
          <a:xfrm flipH="1">
            <a:off x="4375150" y="18255"/>
            <a:ext cx="7816850" cy="6858000"/>
          </a:xfrm>
          <a:prstGeom prst="rect">
            <a:avLst/>
          </a:prstGeom>
        </p:spPr>
      </p:pic>
      <p:sp>
        <p:nvSpPr>
          <p:cNvPr id="2" name="Title 1">
            <a:extLst>
              <a:ext uri="{FF2B5EF4-FFF2-40B4-BE49-F238E27FC236}">
                <a16:creationId xmlns:a16="http://schemas.microsoft.com/office/drawing/2014/main" id="{3CCA24ED-CE9D-4091-98D2-CA8EA141E1FA}"/>
              </a:ext>
            </a:extLst>
          </p:cNvPr>
          <p:cNvSpPr>
            <a:spLocks noGrp="1"/>
          </p:cNvSpPr>
          <p:nvPr>
            <p:ph type="title"/>
          </p:nvPr>
        </p:nvSpPr>
        <p:spPr/>
        <p:txBody>
          <a:bodyPr/>
          <a:lstStyle/>
          <a:p>
            <a:r>
              <a:rPr lang="en-US" dirty="0"/>
              <a:t>Look what’s happening here …</a:t>
            </a:r>
          </a:p>
        </p:txBody>
      </p:sp>
      <p:sp>
        <p:nvSpPr>
          <p:cNvPr id="7" name="TextBox 6">
            <a:extLst>
              <a:ext uri="{FF2B5EF4-FFF2-40B4-BE49-F238E27FC236}">
                <a16:creationId xmlns:a16="http://schemas.microsoft.com/office/drawing/2014/main" id="{AC84BEFA-784B-46EA-A66D-CCE45B0A2D18}"/>
              </a:ext>
            </a:extLst>
          </p:cNvPr>
          <p:cNvSpPr txBox="1"/>
          <p:nvPr/>
        </p:nvSpPr>
        <p:spPr>
          <a:xfrm>
            <a:off x="2565400" y="5881142"/>
            <a:ext cx="5880100" cy="769441"/>
          </a:xfrm>
          <a:prstGeom prst="rect">
            <a:avLst/>
          </a:prstGeom>
          <a:noFill/>
        </p:spPr>
        <p:txBody>
          <a:bodyPr wrap="square" rtlCol="0">
            <a:spAutoFit/>
          </a:bodyPr>
          <a:lstStyle/>
          <a:p>
            <a:r>
              <a:rPr lang="en-US" sz="4400" b="1" dirty="0">
                <a:solidFill>
                  <a:srgbClr val="FFF6DD"/>
                </a:solidFill>
                <a:effectLst>
                  <a:glow rad="127000">
                    <a:schemeClr val="tx1"/>
                  </a:glow>
                </a:effectLst>
              </a:rPr>
              <a:t>above</a:t>
            </a:r>
            <a:r>
              <a:rPr lang="en-US" sz="4400" b="1" dirty="0">
                <a:solidFill>
                  <a:srgbClr val="FFF6DD"/>
                </a:solidFill>
              </a:rPr>
              <a:t> </a:t>
            </a:r>
            <a:r>
              <a:rPr lang="en-US" sz="4400" b="1" dirty="0">
                <a:solidFill>
                  <a:srgbClr val="FFF6DD"/>
                </a:solidFill>
                <a:effectLst>
                  <a:glow rad="127000">
                    <a:schemeClr val="tx1"/>
                  </a:glow>
                </a:effectLst>
              </a:rPr>
              <a:t>Himself</a:t>
            </a:r>
          </a:p>
        </p:txBody>
      </p:sp>
    </p:spTree>
    <p:extLst>
      <p:ext uri="{BB962C8B-B14F-4D97-AF65-F5344CB8AC3E}">
        <p14:creationId xmlns:p14="http://schemas.microsoft.com/office/powerpoint/2010/main" val="3474814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24ED-CE9D-4091-98D2-CA8EA141E1FA}"/>
              </a:ext>
            </a:extLst>
          </p:cNvPr>
          <p:cNvSpPr>
            <a:spLocks noGrp="1"/>
          </p:cNvSpPr>
          <p:nvPr>
            <p:ph type="title"/>
          </p:nvPr>
        </p:nvSpPr>
        <p:spPr/>
        <p:txBody>
          <a:bodyPr/>
          <a:lstStyle/>
          <a:p>
            <a:r>
              <a:rPr lang="en-US" dirty="0"/>
              <a:t>The Question Now …</a:t>
            </a:r>
          </a:p>
        </p:txBody>
      </p:sp>
      <p:sp>
        <p:nvSpPr>
          <p:cNvPr id="3" name="Content Placeholder 2">
            <a:extLst>
              <a:ext uri="{FF2B5EF4-FFF2-40B4-BE49-F238E27FC236}">
                <a16:creationId xmlns:a16="http://schemas.microsoft.com/office/drawing/2014/main" id="{1656F92A-5CB9-4ABA-9B6B-D3818BFA216A}"/>
              </a:ext>
            </a:extLst>
          </p:cNvPr>
          <p:cNvSpPr>
            <a:spLocks noGrp="1"/>
          </p:cNvSpPr>
          <p:nvPr>
            <p:ph idx="1"/>
          </p:nvPr>
        </p:nvSpPr>
        <p:spPr>
          <a:xfrm>
            <a:off x="0" y="1203216"/>
            <a:ext cx="12192000" cy="4973748"/>
          </a:xfrm>
        </p:spPr>
        <p:txBody>
          <a:bodyPr>
            <a:noAutofit/>
          </a:bodyPr>
          <a:lstStyle/>
          <a:p>
            <a:pPr algn="ctr"/>
            <a:r>
              <a:rPr lang="en-US" sz="4800" dirty="0"/>
              <a:t>Where do you put you? </a:t>
            </a:r>
          </a:p>
          <a:p>
            <a:pPr algn="ctr"/>
            <a:endParaRPr lang="en-US" sz="4800" dirty="0"/>
          </a:p>
          <a:p>
            <a:pPr algn="ctr"/>
            <a:endParaRPr lang="en-US" sz="4800" dirty="0"/>
          </a:p>
          <a:p>
            <a:pPr algn="ctr"/>
            <a:br>
              <a:rPr lang="en-US" sz="4800" dirty="0"/>
            </a:br>
            <a:endParaRPr lang="en-US" sz="4800" dirty="0"/>
          </a:p>
          <a:p>
            <a:pPr algn="ctr"/>
            <a:r>
              <a:rPr lang="en-US" sz="4800" dirty="0"/>
              <a:t>What are your aspirations?</a:t>
            </a:r>
          </a:p>
          <a:p>
            <a:pPr algn="ctr"/>
            <a:r>
              <a:rPr lang="en-US" sz="4800" dirty="0"/>
              <a:t>What is it that you want? </a:t>
            </a:r>
          </a:p>
        </p:txBody>
      </p:sp>
      <p:pic>
        <p:nvPicPr>
          <p:cNvPr id="5" name="Picture 4" descr="A close-up of a baby's hand&#10;&#10;Description automatically generated with medium confidence">
            <a:extLst>
              <a:ext uri="{FF2B5EF4-FFF2-40B4-BE49-F238E27FC236}">
                <a16:creationId xmlns:a16="http://schemas.microsoft.com/office/drawing/2014/main" id="{6B7B1376-9FBB-441C-B9BF-F94620123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5219">
            <a:off x="4462156" y="2003129"/>
            <a:ext cx="3375651" cy="3240625"/>
          </a:xfrm>
          <a:prstGeom prst="rect">
            <a:avLst/>
          </a:prstGeom>
        </p:spPr>
      </p:pic>
    </p:spTree>
    <p:extLst>
      <p:ext uri="{BB962C8B-B14F-4D97-AF65-F5344CB8AC3E}">
        <p14:creationId xmlns:p14="http://schemas.microsoft.com/office/powerpoint/2010/main" val="1449441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24ED-CE9D-4091-98D2-CA8EA141E1FA}"/>
              </a:ext>
            </a:extLst>
          </p:cNvPr>
          <p:cNvSpPr>
            <a:spLocks noGrp="1"/>
          </p:cNvSpPr>
          <p:nvPr>
            <p:ph type="title"/>
          </p:nvPr>
        </p:nvSpPr>
        <p:spPr/>
        <p:txBody>
          <a:bodyPr/>
          <a:lstStyle/>
          <a:p>
            <a:r>
              <a:rPr lang="en-US" dirty="0"/>
              <a:t>Here’s the Point:</a:t>
            </a:r>
          </a:p>
        </p:txBody>
      </p:sp>
      <p:sp>
        <p:nvSpPr>
          <p:cNvPr id="3" name="Content Placeholder 2">
            <a:extLst>
              <a:ext uri="{FF2B5EF4-FFF2-40B4-BE49-F238E27FC236}">
                <a16:creationId xmlns:a16="http://schemas.microsoft.com/office/drawing/2014/main" id="{1656F92A-5CB9-4ABA-9B6B-D3818BFA216A}"/>
              </a:ext>
            </a:extLst>
          </p:cNvPr>
          <p:cNvSpPr>
            <a:spLocks noGrp="1"/>
          </p:cNvSpPr>
          <p:nvPr>
            <p:ph idx="1"/>
          </p:nvPr>
        </p:nvSpPr>
        <p:spPr/>
        <p:txBody>
          <a:bodyPr>
            <a:noAutofit/>
          </a:bodyPr>
          <a:lstStyle/>
          <a:p>
            <a:pPr algn="ctr"/>
            <a:r>
              <a:rPr lang="en-US" sz="4800" dirty="0"/>
              <a:t>The Christian’s Aspiration to Greatness is</a:t>
            </a:r>
            <a:br>
              <a:rPr lang="en-US" sz="4800" dirty="0"/>
            </a:br>
            <a:endParaRPr lang="en-US" sz="4800" dirty="0"/>
          </a:p>
          <a:p>
            <a:pPr algn="ctr"/>
            <a:r>
              <a:rPr lang="en-US" sz="7200" dirty="0"/>
              <a:t>PARDOXICAL </a:t>
            </a:r>
          </a:p>
          <a:p>
            <a:endParaRPr lang="en-US" sz="4800" dirty="0"/>
          </a:p>
          <a:p>
            <a:pPr algn="ctr"/>
            <a:r>
              <a:rPr lang="en-US" sz="4800" dirty="0"/>
              <a:t>To be truly GREAT you must become SMALL</a:t>
            </a:r>
          </a:p>
          <a:p>
            <a:pPr algn="ctr"/>
            <a:r>
              <a:rPr lang="en-US" sz="4800" dirty="0"/>
              <a:t>To be truly GREAT it will cost you Your ALL </a:t>
            </a:r>
            <a:br>
              <a:rPr lang="en-US" sz="4800" dirty="0"/>
            </a:br>
            <a:endParaRPr lang="en-US" sz="4800" dirty="0"/>
          </a:p>
        </p:txBody>
      </p:sp>
    </p:spTree>
    <p:extLst>
      <p:ext uri="{BB962C8B-B14F-4D97-AF65-F5344CB8AC3E}">
        <p14:creationId xmlns:p14="http://schemas.microsoft.com/office/powerpoint/2010/main" val="2485016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vessel, coffee cup&#10;&#10;Description automatically generated">
            <a:extLst>
              <a:ext uri="{FF2B5EF4-FFF2-40B4-BE49-F238E27FC236}">
                <a16:creationId xmlns:a16="http://schemas.microsoft.com/office/drawing/2014/main" id="{90BE5883-4CE2-420C-9913-3365F3474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7E6DA2-C7A2-4AAD-9001-0ABFC4A5C8AF}"/>
              </a:ext>
            </a:extLst>
          </p:cNvPr>
          <p:cNvSpPr>
            <a:spLocks noGrp="1"/>
          </p:cNvSpPr>
          <p:nvPr>
            <p:ph type="title"/>
          </p:nvPr>
        </p:nvSpPr>
        <p:spPr>
          <a:xfrm>
            <a:off x="0" y="18255"/>
            <a:ext cx="12191999" cy="3491708"/>
          </a:xfrm>
        </p:spPr>
        <p:txBody>
          <a:bodyPr/>
          <a:lstStyle/>
          <a:p>
            <a:r>
              <a:rPr lang="en-US" dirty="0"/>
              <a:t>Here’s the REWARD!</a:t>
            </a:r>
          </a:p>
        </p:txBody>
      </p:sp>
      <p:sp>
        <p:nvSpPr>
          <p:cNvPr id="3" name="Content Placeholder 2">
            <a:extLst>
              <a:ext uri="{FF2B5EF4-FFF2-40B4-BE49-F238E27FC236}">
                <a16:creationId xmlns:a16="http://schemas.microsoft.com/office/drawing/2014/main" id="{F47D3682-0E11-4387-B977-8A94118676C8}"/>
              </a:ext>
            </a:extLst>
          </p:cNvPr>
          <p:cNvSpPr>
            <a:spLocks noGrp="1"/>
          </p:cNvSpPr>
          <p:nvPr>
            <p:ph idx="1"/>
          </p:nvPr>
        </p:nvSpPr>
        <p:spPr>
          <a:xfrm>
            <a:off x="0" y="4191000"/>
            <a:ext cx="12192000" cy="1985963"/>
          </a:xfrm>
        </p:spPr>
        <p:txBody>
          <a:bodyPr>
            <a:normAutofit/>
          </a:bodyPr>
          <a:lstStyle/>
          <a:p>
            <a:pPr algn="ctr"/>
            <a:r>
              <a:rPr lang="en-US" i="0" u="none" strike="noStrike" baseline="0" dirty="0">
                <a:latin typeface="Arial" panose="020B0604020202020204" pitchFamily="34" charset="0"/>
              </a:rPr>
              <a:t>James 4:10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Humble yourselves before the Lord,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and he will lift you up. </a:t>
            </a:r>
            <a:endParaRPr lang="en-US" dirty="0"/>
          </a:p>
        </p:txBody>
      </p:sp>
    </p:spTree>
    <p:extLst>
      <p:ext uri="{BB962C8B-B14F-4D97-AF65-F5344CB8AC3E}">
        <p14:creationId xmlns:p14="http://schemas.microsoft.com/office/powerpoint/2010/main" val="2404974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DEDB0BA8-EEB8-4B50-9668-3AE10024134D}"/>
              </a:ext>
            </a:extLst>
          </p:cNvPr>
          <p:cNvPicPr>
            <a:picLocks noChangeAspect="1"/>
          </p:cNvPicPr>
          <p:nvPr/>
        </p:nvPicPr>
        <p:blipFill rotWithShape="1">
          <a:blip r:embed="rId3">
            <a:extLst>
              <a:ext uri="{28A0092B-C50C-407E-A947-70E740481C1C}">
                <a14:useLocalDpi xmlns:a14="http://schemas.microsoft.com/office/drawing/2010/main" val="0"/>
              </a:ext>
            </a:extLst>
          </a:blip>
          <a:srcRect b="25044"/>
          <a:stretch/>
        </p:blipFill>
        <p:spPr>
          <a:xfrm>
            <a:off x="-27711" y="-1"/>
            <a:ext cx="12219710" cy="6839746"/>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The Setting </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0" y="1219123"/>
            <a:ext cx="12192000" cy="4833145"/>
          </a:xfrm>
        </p:spPr>
        <p:txBody>
          <a:bodyPr>
            <a:noAutofit/>
          </a:bodyPr>
          <a:lstStyle/>
          <a:p>
            <a:pPr algn="l" rtl="0"/>
            <a:r>
              <a:rPr lang="en-US" sz="4000" b="1" i="0" u="none" strike="noStrike" baseline="30000" dirty="0">
                <a:solidFill>
                  <a:srgbClr val="FFF6DD"/>
                </a:solidFill>
                <a:effectLst>
                  <a:glow rad="127000">
                    <a:schemeClr val="tx1"/>
                  </a:glow>
                </a:effectLst>
              </a:rPr>
              <a:t>Mat 20:17</a:t>
            </a:r>
            <a:r>
              <a:rPr lang="en-US" sz="4000" b="1" i="0" u="none" strike="noStrike" baseline="0" dirty="0">
                <a:solidFill>
                  <a:srgbClr val="FFF6DD"/>
                </a:solidFill>
                <a:effectLst>
                  <a:glow rad="127000">
                    <a:schemeClr val="tx1"/>
                  </a:glow>
                </a:effectLst>
              </a:rPr>
              <a:t> Now as </a:t>
            </a:r>
            <a:r>
              <a:rPr lang="en-US" sz="4000" b="1" i="0" u="none" strike="noStrike" baseline="0" dirty="0">
                <a:solidFill>
                  <a:schemeClr val="bg1"/>
                </a:solidFill>
                <a:effectLst>
                  <a:glow rad="127000">
                    <a:srgbClr val="C00000"/>
                  </a:glow>
                </a:effectLst>
              </a:rPr>
              <a:t>Jesus was going up to Jerusalem</a:t>
            </a:r>
            <a:r>
              <a:rPr lang="en-US" sz="4000" b="1" i="0" u="none" strike="noStrike" baseline="0" dirty="0">
                <a:solidFill>
                  <a:srgbClr val="FFF6DD"/>
                </a:solidFill>
                <a:effectLst>
                  <a:glow rad="127000">
                    <a:schemeClr val="tx1"/>
                  </a:glow>
                </a:effectLst>
              </a:rPr>
              <a:t>, he took the twelve disciples aside and said to them,</a:t>
            </a:r>
          </a:p>
          <a:p>
            <a:pPr algn="l" rtl="0"/>
            <a:r>
              <a:rPr lang="en-US" sz="4000" b="1" i="0" u="none" strike="noStrike" baseline="0" dirty="0">
                <a:solidFill>
                  <a:srgbClr val="FFF6DD"/>
                </a:solidFill>
                <a:effectLst>
                  <a:glow rad="127000">
                    <a:schemeClr val="tx1"/>
                  </a:glow>
                </a:effectLst>
              </a:rPr>
              <a:t> </a:t>
            </a:r>
            <a:endParaRPr lang="en-US" sz="5400" b="1" dirty="0">
              <a:solidFill>
                <a:srgbClr val="FFF6DD"/>
              </a:solidFill>
              <a:effectLst>
                <a:glow rad="127000">
                  <a:schemeClr val="tx1"/>
                </a:glow>
              </a:effectLst>
            </a:endParaRPr>
          </a:p>
        </p:txBody>
      </p:sp>
    </p:spTree>
    <p:extLst>
      <p:ext uri="{BB962C8B-B14F-4D97-AF65-F5344CB8AC3E}">
        <p14:creationId xmlns:p14="http://schemas.microsoft.com/office/powerpoint/2010/main" val="4043352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vessel, coffee cup&#10;&#10;Description automatically generated">
            <a:extLst>
              <a:ext uri="{FF2B5EF4-FFF2-40B4-BE49-F238E27FC236}">
                <a16:creationId xmlns:a16="http://schemas.microsoft.com/office/drawing/2014/main" id="{90BE5883-4CE2-420C-9913-3365F3474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A7E6DA2-C7A2-4AAD-9001-0ABFC4A5C8AF}"/>
              </a:ext>
            </a:extLst>
          </p:cNvPr>
          <p:cNvSpPr>
            <a:spLocks noGrp="1"/>
          </p:cNvSpPr>
          <p:nvPr>
            <p:ph type="title"/>
          </p:nvPr>
        </p:nvSpPr>
        <p:spPr>
          <a:xfrm>
            <a:off x="0" y="18255"/>
            <a:ext cx="12191999" cy="6839745"/>
          </a:xfrm>
        </p:spPr>
        <p:txBody>
          <a:bodyPr>
            <a:normAutofit/>
          </a:bodyPr>
          <a:lstStyle/>
          <a:p>
            <a:r>
              <a:rPr lang="en-US" sz="8800" dirty="0"/>
              <a:t>Let’s Pray!</a:t>
            </a:r>
          </a:p>
        </p:txBody>
      </p:sp>
    </p:spTree>
    <p:extLst>
      <p:ext uri="{BB962C8B-B14F-4D97-AF65-F5344CB8AC3E}">
        <p14:creationId xmlns:p14="http://schemas.microsoft.com/office/powerpoint/2010/main" val="140914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10;&#10;Description automatically generated">
            <a:extLst>
              <a:ext uri="{FF2B5EF4-FFF2-40B4-BE49-F238E27FC236}">
                <a16:creationId xmlns:a16="http://schemas.microsoft.com/office/drawing/2014/main" id="{C2136A58-2CC1-47CD-B721-D9634A0C99DC}"/>
              </a:ext>
            </a:extLst>
          </p:cNvPr>
          <p:cNvPicPr>
            <a:picLocks noChangeAspect="1"/>
          </p:cNvPicPr>
          <p:nvPr/>
        </p:nvPicPr>
        <p:blipFill rotWithShape="1">
          <a:blip r:embed="rId3">
            <a:extLst>
              <a:ext uri="{28A0092B-C50C-407E-A947-70E740481C1C}">
                <a14:useLocalDpi xmlns:a14="http://schemas.microsoft.com/office/drawing/2010/main" val="0"/>
              </a:ext>
            </a:extLst>
          </a:blip>
          <a:srcRect b="25044"/>
          <a:stretch/>
        </p:blipFill>
        <p:spPr>
          <a:xfrm>
            <a:off x="-27711" y="-1"/>
            <a:ext cx="12219710" cy="6839746"/>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D2382AD9-05EE-4DBF-BF33-7C313A259D9A}"/>
              </a:ext>
            </a:extLst>
          </p:cNvPr>
          <p:cNvPicPr>
            <a:picLocks noChangeAspect="1"/>
          </p:cNvPicPr>
          <p:nvPr/>
        </p:nvPicPr>
        <p:blipFill rotWithShape="1">
          <a:blip r:embed="rId4">
            <a:extLst>
              <a:ext uri="{28A0092B-C50C-407E-A947-70E740481C1C}">
                <a14:useLocalDpi xmlns:a14="http://schemas.microsoft.com/office/drawing/2010/main" val="0"/>
              </a:ext>
            </a:extLst>
          </a:blip>
          <a:srcRect l="6942"/>
          <a:stretch/>
        </p:blipFill>
        <p:spPr>
          <a:xfrm>
            <a:off x="-1" y="18255"/>
            <a:ext cx="8473789"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The Setting </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4821382" y="1219200"/>
            <a:ext cx="6982692" cy="4957763"/>
          </a:xfrm>
        </p:spPr>
        <p:txBody>
          <a:bodyPr>
            <a:noAutofit/>
          </a:bodyPr>
          <a:lstStyle/>
          <a:p>
            <a:pPr algn="l" rtl="0"/>
            <a:r>
              <a:rPr lang="en-US" sz="4000" b="1" i="0" u="none" strike="noStrike" baseline="30000" dirty="0">
                <a:solidFill>
                  <a:srgbClr val="FFF6DD"/>
                </a:solidFill>
                <a:effectLst>
                  <a:glow rad="127000">
                    <a:schemeClr val="tx1"/>
                  </a:glow>
                </a:effectLst>
              </a:rPr>
              <a:t>Mat 20:18</a:t>
            </a:r>
            <a:r>
              <a:rPr lang="en-US" sz="4000" b="1" i="0" u="none" strike="noStrike" baseline="0" dirty="0">
                <a:solidFill>
                  <a:srgbClr val="FFF6DD"/>
                </a:solidFill>
                <a:effectLst>
                  <a:glow rad="127000">
                    <a:schemeClr val="tx1"/>
                  </a:glow>
                </a:effectLst>
              </a:rPr>
              <a:t> "We are going up to Jerusalem, </a:t>
            </a:r>
            <a:endParaRPr lang="en-US" sz="5400" b="1" dirty="0">
              <a:solidFill>
                <a:srgbClr val="FFF6DD"/>
              </a:solidFill>
              <a:effectLst>
                <a:glow rad="127000">
                  <a:schemeClr val="tx1"/>
                </a:glow>
              </a:effectLst>
            </a:endParaRPr>
          </a:p>
        </p:txBody>
      </p:sp>
    </p:spTree>
    <p:extLst>
      <p:ext uri="{BB962C8B-B14F-4D97-AF65-F5344CB8AC3E}">
        <p14:creationId xmlns:p14="http://schemas.microsoft.com/office/powerpoint/2010/main" val="5746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6BC9CB8D-1B20-42BE-B6E8-CADD32C9D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090" y="18255"/>
            <a:ext cx="8369300"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The Setting </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4821382" y="1219200"/>
            <a:ext cx="6982692" cy="4957763"/>
          </a:xfrm>
        </p:spPr>
        <p:txBody>
          <a:bodyPr>
            <a:noAutofit/>
          </a:bodyPr>
          <a:lstStyle/>
          <a:p>
            <a:pPr algn="l" rtl="0"/>
            <a:r>
              <a:rPr lang="en-US" sz="4000" b="1" i="0" u="none" strike="noStrike" baseline="30000" dirty="0">
                <a:solidFill>
                  <a:srgbClr val="FFF6DD"/>
                </a:solidFill>
                <a:effectLst>
                  <a:glow rad="127000">
                    <a:schemeClr val="tx1"/>
                  </a:glow>
                </a:effectLst>
              </a:rPr>
              <a:t>Mat 20:18</a:t>
            </a:r>
            <a:r>
              <a:rPr lang="en-US" sz="4000" b="1" i="0" u="none" strike="noStrike" baseline="0" dirty="0">
                <a:solidFill>
                  <a:srgbClr val="FFF6DD"/>
                </a:solidFill>
                <a:effectLst>
                  <a:glow rad="127000">
                    <a:schemeClr val="tx1"/>
                  </a:glow>
                </a:effectLst>
              </a:rPr>
              <a:t> "We are going up to Jerusalem, and </a:t>
            </a:r>
            <a:r>
              <a:rPr lang="en-US" sz="4000" b="1" i="0" u="none" strike="noStrike" baseline="0" dirty="0">
                <a:solidFill>
                  <a:srgbClr val="FFF6DD"/>
                </a:solidFill>
                <a:effectLst>
                  <a:glow rad="127000">
                    <a:srgbClr val="C00000"/>
                  </a:glow>
                </a:effectLst>
              </a:rPr>
              <a:t>the Son of Man will be betrayed </a:t>
            </a:r>
            <a:r>
              <a:rPr lang="en-US" sz="4000" b="1" i="0" u="none" strike="noStrike" baseline="0" dirty="0">
                <a:solidFill>
                  <a:srgbClr val="FFF6DD"/>
                </a:solidFill>
                <a:effectLst>
                  <a:glow rad="127000">
                    <a:schemeClr val="tx1"/>
                  </a:glow>
                </a:effectLst>
              </a:rPr>
              <a:t>to the chief priests and the teachers of the law. </a:t>
            </a:r>
            <a:endParaRPr lang="en-US" sz="5400" b="1" dirty="0">
              <a:solidFill>
                <a:srgbClr val="FFF6DD"/>
              </a:solidFill>
              <a:effectLst>
                <a:glow rad="127000">
                  <a:schemeClr val="tx1"/>
                </a:glow>
              </a:effectLst>
            </a:endParaRPr>
          </a:p>
        </p:txBody>
      </p:sp>
    </p:spTree>
    <p:extLst>
      <p:ext uri="{BB962C8B-B14F-4D97-AF65-F5344CB8AC3E}">
        <p14:creationId xmlns:p14="http://schemas.microsoft.com/office/powerpoint/2010/main" val="184009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ross on a hill&#10;&#10;Description automatically generated with low confidence">
            <a:extLst>
              <a:ext uri="{FF2B5EF4-FFF2-40B4-BE49-F238E27FC236}">
                <a16:creationId xmlns:a16="http://schemas.microsoft.com/office/drawing/2014/main" id="{B59F8500-DC28-4757-A5A0-AB14D794966F}"/>
              </a:ext>
            </a:extLst>
          </p:cNvPr>
          <p:cNvPicPr>
            <a:picLocks noChangeAspect="1"/>
          </p:cNvPicPr>
          <p:nvPr/>
        </p:nvPicPr>
        <p:blipFill rotWithShape="1">
          <a:blip r:embed="rId3">
            <a:extLst>
              <a:ext uri="{28A0092B-C50C-407E-A947-70E740481C1C}">
                <a14:useLocalDpi xmlns:a14="http://schemas.microsoft.com/office/drawing/2010/main" val="0"/>
              </a:ext>
            </a:extLst>
          </a:blip>
          <a:srcRect r="36241"/>
          <a:stretch/>
        </p:blipFill>
        <p:spPr>
          <a:xfrm flipH="1">
            <a:off x="0" y="-18255"/>
            <a:ext cx="6541406"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The Setting </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4821382" y="1219200"/>
            <a:ext cx="6982692" cy="4957763"/>
          </a:xfrm>
        </p:spPr>
        <p:txBody>
          <a:bodyPr>
            <a:noAutofit/>
          </a:bodyPr>
          <a:lstStyle/>
          <a:p>
            <a:pPr algn="l" rtl="0"/>
            <a:r>
              <a:rPr lang="en-US" sz="4000" b="1" i="0" u="none" strike="noStrike" baseline="30000" dirty="0">
                <a:solidFill>
                  <a:srgbClr val="FFF6DD"/>
                </a:solidFill>
                <a:effectLst>
                  <a:glow rad="127000">
                    <a:schemeClr val="tx1"/>
                  </a:glow>
                </a:effectLst>
              </a:rPr>
              <a:t>Mat 20:18</a:t>
            </a:r>
            <a:r>
              <a:rPr lang="en-US" sz="4000" b="1" i="0" u="none" strike="noStrike" baseline="0" dirty="0">
                <a:solidFill>
                  <a:srgbClr val="FFF6DD"/>
                </a:solidFill>
                <a:effectLst>
                  <a:glow rad="127000">
                    <a:schemeClr val="tx1"/>
                  </a:glow>
                </a:effectLst>
              </a:rPr>
              <a:t> "We are going up to Jerusalem, and the Son of Man will be betrayed to the chief priests and the teachers of the law. </a:t>
            </a:r>
            <a:r>
              <a:rPr lang="en-US" sz="4000" b="1" i="0" u="none" strike="noStrike" baseline="0" dirty="0">
                <a:solidFill>
                  <a:srgbClr val="FFF6DD"/>
                </a:solidFill>
                <a:effectLst>
                  <a:glow rad="127000">
                    <a:srgbClr val="C00000"/>
                  </a:glow>
                </a:effectLst>
              </a:rPr>
              <a:t>They will condemn him to death  </a:t>
            </a:r>
            <a:r>
              <a:rPr lang="en-US" sz="4000" b="1" i="0" u="none" strike="noStrike" baseline="30000" dirty="0">
                <a:solidFill>
                  <a:srgbClr val="FFF6DD"/>
                </a:solidFill>
                <a:effectLst>
                  <a:glow rad="127000">
                    <a:srgbClr val="C00000"/>
                  </a:glow>
                </a:effectLst>
              </a:rPr>
              <a:t>19</a:t>
            </a:r>
            <a:r>
              <a:rPr lang="en-US" sz="4000" b="1" i="0" u="none" strike="noStrike" baseline="0" dirty="0">
                <a:solidFill>
                  <a:srgbClr val="FFF6DD"/>
                </a:solidFill>
                <a:effectLst>
                  <a:glow rad="127000">
                    <a:srgbClr val="C00000"/>
                  </a:glow>
                </a:effectLst>
              </a:rPr>
              <a:t> and will turn him over to the Gentiles to be mocked and flogged and crucified. </a:t>
            </a:r>
            <a:endParaRPr lang="en-US" sz="5400" b="1" dirty="0">
              <a:solidFill>
                <a:srgbClr val="FFF6DD"/>
              </a:solidFill>
              <a:effectLst>
                <a:glow rad="127000">
                  <a:srgbClr val="C00000"/>
                </a:glow>
              </a:effectLst>
            </a:endParaRPr>
          </a:p>
        </p:txBody>
      </p:sp>
    </p:spTree>
    <p:extLst>
      <p:ext uri="{BB962C8B-B14F-4D97-AF65-F5344CB8AC3E}">
        <p14:creationId xmlns:p14="http://schemas.microsoft.com/office/powerpoint/2010/main" val="270041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rock, building&#10;&#10;Description automatically generated">
            <a:extLst>
              <a:ext uri="{FF2B5EF4-FFF2-40B4-BE49-F238E27FC236}">
                <a16:creationId xmlns:a16="http://schemas.microsoft.com/office/drawing/2014/main" id="{FC5CFBF3-AE4E-4BD8-BB1B-9DD8CD335846}"/>
              </a:ext>
            </a:extLst>
          </p:cNvPr>
          <p:cNvPicPr>
            <a:picLocks noChangeAspect="1"/>
          </p:cNvPicPr>
          <p:nvPr/>
        </p:nvPicPr>
        <p:blipFill rotWithShape="1">
          <a:blip r:embed="rId3">
            <a:extLst>
              <a:ext uri="{28A0092B-C50C-407E-A947-70E740481C1C}">
                <a14:useLocalDpi xmlns:a14="http://schemas.microsoft.com/office/drawing/2010/main" val="0"/>
              </a:ext>
            </a:extLst>
          </a:blip>
          <a:srcRect l="23636"/>
          <a:stretch/>
        </p:blipFill>
        <p:spPr>
          <a:xfrm>
            <a:off x="-1" y="-18255"/>
            <a:ext cx="6982691"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The Setting </a:t>
            </a:r>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4821382" y="1219200"/>
            <a:ext cx="6982692" cy="4957763"/>
          </a:xfrm>
        </p:spPr>
        <p:txBody>
          <a:bodyPr>
            <a:noAutofit/>
          </a:bodyPr>
          <a:lstStyle/>
          <a:p>
            <a:pPr algn="l" rtl="0"/>
            <a:r>
              <a:rPr lang="en-US" sz="4000" b="1" i="0" u="none" strike="noStrike" baseline="30000" dirty="0">
                <a:solidFill>
                  <a:srgbClr val="FFF6DD"/>
                </a:solidFill>
                <a:effectLst>
                  <a:glow rad="127000">
                    <a:schemeClr val="tx1"/>
                  </a:glow>
                </a:effectLst>
              </a:rPr>
              <a:t>Mat 20:18</a:t>
            </a:r>
            <a:r>
              <a:rPr lang="en-US" sz="4000" b="1" i="0" u="none" strike="noStrike" baseline="0" dirty="0">
                <a:solidFill>
                  <a:srgbClr val="FFF6DD"/>
                </a:solidFill>
                <a:effectLst>
                  <a:glow rad="127000">
                    <a:schemeClr val="tx1"/>
                  </a:glow>
                </a:effectLst>
              </a:rPr>
              <a:t> "We are going up to Jerusalem, and the Son of Man will be betrayed to the chief priests and the teachers of the law. They will condemn him to death  </a:t>
            </a:r>
            <a:r>
              <a:rPr lang="en-US" sz="4000" b="1" i="0" u="none" strike="noStrike" baseline="30000" dirty="0">
                <a:solidFill>
                  <a:srgbClr val="FFF6DD"/>
                </a:solidFill>
                <a:effectLst>
                  <a:glow rad="127000">
                    <a:schemeClr val="tx1"/>
                  </a:glow>
                </a:effectLst>
              </a:rPr>
              <a:t>19</a:t>
            </a:r>
            <a:r>
              <a:rPr lang="en-US" sz="4000" b="1" i="0" u="none" strike="noStrike" baseline="0" dirty="0">
                <a:solidFill>
                  <a:srgbClr val="FFF6DD"/>
                </a:solidFill>
                <a:effectLst>
                  <a:glow rad="127000">
                    <a:schemeClr val="tx1"/>
                  </a:glow>
                </a:effectLst>
              </a:rPr>
              <a:t> and will turn him over to the Gentiles to be mocked and flogged and crucified. </a:t>
            </a:r>
            <a:r>
              <a:rPr lang="en-US" sz="4000" b="1" i="0" u="none" strike="noStrike" baseline="0" dirty="0">
                <a:solidFill>
                  <a:srgbClr val="FFF6DD"/>
                </a:solidFill>
                <a:effectLst>
                  <a:glow rad="127000">
                    <a:srgbClr val="C00000"/>
                  </a:glow>
                </a:effectLst>
              </a:rPr>
              <a:t>On the third day he will be raised to life!"</a:t>
            </a:r>
            <a:endParaRPr lang="en-US" sz="5400" b="1" dirty="0">
              <a:solidFill>
                <a:srgbClr val="FFF6DD"/>
              </a:solidFill>
              <a:effectLst>
                <a:glow rad="127000">
                  <a:srgbClr val="C00000"/>
                </a:glow>
              </a:effectLst>
            </a:endParaRPr>
          </a:p>
        </p:txBody>
      </p:sp>
    </p:spTree>
    <p:extLst>
      <p:ext uri="{BB962C8B-B14F-4D97-AF65-F5344CB8AC3E}">
        <p14:creationId xmlns:p14="http://schemas.microsoft.com/office/powerpoint/2010/main" val="2669072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00B9D-BC74-4384-B98A-67AC2C5ED6C5}"/>
              </a:ext>
            </a:extLst>
          </p:cNvPr>
          <p:cNvSpPr/>
          <p:nvPr/>
        </p:nvSpPr>
        <p:spPr>
          <a:xfrm>
            <a:off x="360946" y="1098771"/>
            <a:ext cx="5735053" cy="3002138"/>
          </a:xfrm>
          <a:prstGeom prst="rect">
            <a:avLst/>
          </a:prstGeom>
          <a:solidFill>
            <a:schemeClr val="tx1">
              <a:alpha val="53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dark&#10;&#10;Description automatically generated">
            <a:extLst>
              <a:ext uri="{FF2B5EF4-FFF2-40B4-BE49-F238E27FC236}">
                <a16:creationId xmlns:a16="http://schemas.microsoft.com/office/drawing/2014/main" id="{FBF9191B-0D8E-42F5-8D45-12E39E71F1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tretch>
            <a:fillRect/>
          </a:stretch>
        </p:blipFill>
        <p:spPr>
          <a:xfrm>
            <a:off x="7926981" y="1074341"/>
            <a:ext cx="4550768" cy="6858000"/>
          </a:xfrm>
          <a:prstGeom prst="rect">
            <a:avLst/>
          </a:prstGeom>
          <a:effectLst>
            <a:glow rad="571500">
              <a:schemeClr val="bg1">
                <a:alpha val="91000"/>
              </a:schemeClr>
            </a:glow>
          </a:effectLst>
        </p:spPr>
      </p:pic>
      <p:pic>
        <p:nvPicPr>
          <p:cNvPr id="6" name="Picture 5" descr="A picture containing indoor, person&#10;&#10;Description automatically generated">
            <a:extLst>
              <a:ext uri="{FF2B5EF4-FFF2-40B4-BE49-F238E27FC236}">
                <a16:creationId xmlns:a16="http://schemas.microsoft.com/office/drawing/2014/main" id="{9B57C715-A981-4D0A-B699-9105D2038B4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8000" contrast="20000"/>
                    </a14:imgEffect>
                  </a14:imgLayer>
                </a14:imgProps>
              </a:ext>
              <a:ext uri="{28A0092B-C50C-407E-A947-70E740481C1C}">
                <a14:useLocalDpi xmlns:a14="http://schemas.microsoft.com/office/drawing/2010/main" val="0"/>
              </a:ext>
            </a:extLst>
          </a:blip>
          <a:srcRect t="7390" r="8188"/>
          <a:stretch/>
        </p:blipFill>
        <p:spPr>
          <a:xfrm>
            <a:off x="4265020" y="-18255"/>
            <a:ext cx="7982400"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u="sng" dirty="0">
                <a:solidFill>
                  <a:srgbClr val="FFFF00"/>
                </a:solidFill>
              </a:rPr>
              <a:t>Ina</a:t>
            </a:r>
            <a:r>
              <a:rPr lang="en-US" dirty="0">
                <a:solidFill>
                  <a:srgbClr val="FFFF00"/>
                </a:solidFill>
              </a:rPr>
              <a:t>pp</a:t>
            </a:r>
            <a:r>
              <a:rPr lang="en-US" u="sng" dirty="0">
                <a:solidFill>
                  <a:srgbClr val="FFFF00"/>
                </a:solidFill>
              </a:rPr>
              <a:t>ro</a:t>
            </a:r>
            <a:r>
              <a:rPr lang="en-US" dirty="0">
                <a:solidFill>
                  <a:srgbClr val="FFFF00"/>
                </a:solidFill>
              </a:rPr>
              <a:t>p</a:t>
            </a:r>
            <a:r>
              <a:rPr lang="en-US" u="sng" dirty="0">
                <a:solidFill>
                  <a:srgbClr val="FFFF00"/>
                </a:solidFill>
              </a:rPr>
              <a:t>riate</a:t>
            </a:r>
            <a:r>
              <a:rPr lang="en-US" dirty="0"/>
              <a:t> Aspiration </a:t>
            </a:r>
            <a:r>
              <a:rPr lang="en-US" sz="6600" dirty="0"/>
              <a:t>(a mom)</a:t>
            </a:r>
            <a:endParaRPr lang="en-US" dirty="0"/>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55420" y="1232978"/>
            <a:ext cx="6188969" cy="4833145"/>
          </a:xfrm>
        </p:spPr>
        <p:txBody>
          <a:bodyPr>
            <a:noAutofit/>
          </a:bodyPr>
          <a:lstStyle/>
          <a:p>
            <a:pPr algn="l" rtl="0"/>
            <a:r>
              <a:rPr lang="en-US" sz="4000" b="1" i="0" u="none" strike="noStrike" baseline="30000" dirty="0">
                <a:solidFill>
                  <a:srgbClr val="FFF6DD"/>
                </a:solidFill>
                <a:effectLst>
                  <a:glow rad="127000">
                    <a:schemeClr val="tx1"/>
                  </a:glow>
                </a:effectLst>
              </a:rPr>
              <a:t>20</a:t>
            </a:r>
            <a:r>
              <a:rPr lang="en-US" sz="4000" b="1" i="0" u="none" strike="noStrike" baseline="0" dirty="0">
                <a:solidFill>
                  <a:srgbClr val="FFF6DD"/>
                </a:solidFill>
                <a:effectLst>
                  <a:glow rad="127000">
                    <a:schemeClr val="tx1"/>
                  </a:glow>
                </a:effectLst>
              </a:rPr>
              <a:t> Then </a:t>
            </a:r>
            <a:r>
              <a:rPr lang="en-US" sz="4000" b="1" i="0" u="none" strike="noStrike" baseline="0" dirty="0">
                <a:solidFill>
                  <a:srgbClr val="FFFF00"/>
                </a:solidFill>
              </a:rPr>
              <a:t>the mother </a:t>
            </a:r>
            <a:r>
              <a:rPr lang="en-US" sz="4000" b="1" i="0" u="none" strike="noStrike" baseline="0" dirty="0">
                <a:solidFill>
                  <a:srgbClr val="FFF6DD"/>
                </a:solidFill>
                <a:effectLst>
                  <a:glow rad="127000">
                    <a:schemeClr val="tx1"/>
                  </a:glow>
                </a:effectLst>
              </a:rPr>
              <a:t>of Zebedee's sons came to Jesus with her sons and, kneeling down, asked a favor of him.   </a:t>
            </a:r>
            <a:endParaRPr lang="en-US" sz="5400" b="1" dirty="0">
              <a:solidFill>
                <a:srgbClr val="FFF6DD"/>
              </a:solidFill>
              <a:effectLst>
                <a:glow rad="127000">
                  <a:schemeClr val="tx1"/>
                </a:glow>
              </a:effectLst>
            </a:endParaRPr>
          </a:p>
        </p:txBody>
      </p:sp>
    </p:spTree>
    <p:extLst>
      <p:ext uri="{BB962C8B-B14F-4D97-AF65-F5344CB8AC3E}">
        <p14:creationId xmlns:p14="http://schemas.microsoft.com/office/powerpoint/2010/main" val="2079336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A5CE262C-A0A4-4557-9703-346B63BF203F}"/>
              </a:ext>
            </a:extLst>
          </p:cNvPr>
          <p:cNvPicPr>
            <a:picLocks noChangeAspect="1"/>
          </p:cNvPicPr>
          <p:nvPr/>
        </p:nvPicPr>
        <p:blipFill rotWithShape="1">
          <a:blip r:embed="rId3">
            <a:extLst>
              <a:ext uri="{28A0092B-C50C-407E-A947-70E740481C1C}">
                <a14:useLocalDpi xmlns:a14="http://schemas.microsoft.com/office/drawing/2010/main" val="0"/>
              </a:ext>
            </a:extLst>
          </a:blip>
          <a:srcRect l="6942"/>
          <a:stretch/>
        </p:blipFill>
        <p:spPr>
          <a:xfrm>
            <a:off x="-1" y="18255"/>
            <a:ext cx="8473789" cy="6858000"/>
          </a:xfrm>
          <a:prstGeom prst="rect">
            <a:avLst/>
          </a:prstGeom>
        </p:spPr>
      </p:pic>
      <p:sp>
        <p:nvSpPr>
          <p:cNvPr id="4" name="Title 3">
            <a:extLst>
              <a:ext uri="{FF2B5EF4-FFF2-40B4-BE49-F238E27FC236}">
                <a16:creationId xmlns:a16="http://schemas.microsoft.com/office/drawing/2014/main" id="{EC2C2149-B09F-4ADB-BC10-819D486EED3A}"/>
              </a:ext>
            </a:extLst>
          </p:cNvPr>
          <p:cNvSpPr>
            <a:spLocks noGrp="1"/>
          </p:cNvSpPr>
          <p:nvPr>
            <p:ph type="title"/>
          </p:nvPr>
        </p:nvSpPr>
        <p:spPr/>
        <p:txBody>
          <a:bodyPr/>
          <a:lstStyle/>
          <a:p>
            <a:r>
              <a:rPr lang="en-US" dirty="0"/>
              <a:t>Inappropriate Aspiration </a:t>
            </a:r>
            <a:r>
              <a:rPr lang="en-US" sz="6600" dirty="0"/>
              <a:t>(a mom)</a:t>
            </a:r>
            <a:endParaRPr lang="en-US" dirty="0"/>
          </a:p>
        </p:txBody>
      </p:sp>
      <p:sp>
        <p:nvSpPr>
          <p:cNvPr id="2" name="Speech Bubble: Rectangle 1">
            <a:extLst>
              <a:ext uri="{FF2B5EF4-FFF2-40B4-BE49-F238E27FC236}">
                <a16:creationId xmlns:a16="http://schemas.microsoft.com/office/drawing/2014/main" id="{18DE92B0-1519-4AC8-A64C-97CC70FB1A70}"/>
              </a:ext>
            </a:extLst>
          </p:cNvPr>
          <p:cNvSpPr/>
          <p:nvPr/>
        </p:nvSpPr>
        <p:spPr>
          <a:xfrm>
            <a:off x="5366084" y="1997242"/>
            <a:ext cx="6340642" cy="1191126"/>
          </a:xfrm>
          <a:prstGeom prst="wedgeRectCallout">
            <a:avLst>
              <a:gd name="adj1" fmla="val -72825"/>
              <a:gd name="adj2" fmla="val 53409"/>
            </a:avLst>
          </a:prstGeom>
          <a:solidFill>
            <a:schemeClr val="tx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1C90F1B-0EA5-4D9D-B04E-6CDCB782B39C}"/>
              </a:ext>
            </a:extLst>
          </p:cNvPr>
          <p:cNvSpPr>
            <a:spLocks noGrp="1"/>
          </p:cNvSpPr>
          <p:nvPr>
            <p:ph idx="1"/>
          </p:nvPr>
        </p:nvSpPr>
        <p:spPr>
          <a:xfrm>
            <a:off x="5402178" y="2310063"/>
            <a:ext cx="6100011" cy="3756060"/>
          </a:xfrm>
        </p:spPr>
        <p:txBody>
          <a:bodyPr>
            <a:noAutofit/>
          </a:bodyPr>
          <a:lstStyle/>
          <a:p>
            <a:pPr algn="l" rtl="0"/>
            <a:r>
              <a:rPr lang="en-US" sz="4000" b="1" i="0" u="none" strike="noStrike" baseline="30000" dirty="0">
                <a:solidFill>
                  <a:srgbClr val="FFF6DD"/>
                </a:solidFill>
                <a:effectLst>
                  <a:glow rad="127000">
                    <a:schemeClr val="tx1"/>
                  </a:glow>
                </a:effectLst>
              </a:rPr>
              <a:t>21</a:t>
            </a:r>
            <a:r>
              <a:rPr lang="en-US" sz="4000" b="1" i="0" u="none" strike="noStrike" baseline="0" dirty="0">
                <a:solidFill>
                  <a:srgbClr val="FFF6DD"/>
                </a:solidFill>
                <a:effectLst>
                  <a:glow rad="127000">
                    <a:schemeClr val="tx1"/>
                  </a:glow>
                </a:effectLst>
              </a:rPr>
              <a:t> "What is it you want?“</a:t>
            </a:r>
            <a:br>
              <a:rPr lang="en-US" sz="4000" b="1" i="0" u="none" strike="noStrike" baseline="0" dirty="0">
                <a:solidFill>
                  <a:srgbClr val="FFF6DD"/>
                </a:solidFill>
                <a:effectLst>
                  <a:glow rad="127000">
                    <a:schemeClr val="tx1"/>
                  </a:glow>
                </a:effectLst>
              </a:rPr>
            </a:br>
            <a:br>
              <a:rPr lang="en-US" sz="4000" b="1" i="0" u="none" strike="noStrike" baseline="0" dirty="0">
                <a:solidFill>
                  <a:srgbClr val="FFF6DD"/>
                </a:solidFill>
                <a:effectLst>
                  <a:glow rad="127000">
                    <a:schemeClr val="tx1"/>
                  </a:glow>
                </a:effectLst>
              </a:rPr>
            </a:br>
            <a:r>
              <a:rPr lang="en-US" sz="4000" b="1" i="0" u="none" strike="noStrike" baseline="0" dirty="0">
                <a:solidFill>
                  <a:srgbClr val="FFF6DD"/>
                </a:solidFill>
                <a:effectLst>
                  <a:glow rad="127000">
                    <a:schemeClr val="tx1"/>
                  </a:glow>
                </a:effectLst>
              </a:rPr>
              <a:t> he asked. </a:t>
            </a:r>
          </a:p>
          <a:p>
            <a:pPr algn="l" rtl="0"/>
            <a:endParaRPr lang="en-US" sz="4000" dirty="0"/>
          </a:p>
        </p:txBody>
      </p:sp>
    </p:spTree>
    <p:extLst>
      <p:ext uri="{BB962C8B-B14F-4D97-AF65-F5344CB8AC3E}">
        <p14:creationId xmlns:p14="http://schemas.microsoft.com/office/powerpoint/2010/main" val="3857451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TotalTime>
  <Words>4278</Words>
  <Application>Microsoft Office PowerPoint</Application>
  <PresentationFormat>Widescreen</PresentationFormat>
  <Paragraphs>282</Paragraphs>
  <Slides>30</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Roboto</vt:lpstr>
      <vt:lpstr>Office Theme</vt:lpstr>
      <vt:lpstr>GREAT  ASPIRATIONS</vt:lpstr>
      <vt:lpstr>GREAT  ASPIRATIONS</vt:lpstr>
      <vt:lpstr>The Setting </vt:lpstr>
      <vt:lpstr>The Setting </vt:lpstr>
      <vt:lpstr>The Setting </vt:lpstr>
      <vt:lpstr>The Setting </vt:lpstr>
      <vt:lpstr>The Setting </vt:lpstr>
      <vt:lpstr>Inappropriate Aspiration (a mom)</vt:lpstr>
      <vt:lpstr>Inappropriate Aspiration (a mom)</vt:lpstr>
      <vt:lpstr>Inappropriate Aspiration (a mom)</vt:lpstr>
      <vt:lpstr>Ignorant Aspirations (two sons)</vt:lpstr>
      <vt:lpstr>Ignorant Aspirations (two sons)</vt:lpstr>
      <vt:lpstr>Ignorant Aspirations (two sons)</vt:lpstr>
      <vt:lpstr>Ignorant Aspirations (two sons)</vt:lpstr>
      <vt:lpstr>Indignant Aspriations (the ten)</vt:lpstr>
      <vt:lpstr>The Worldly Aspiration (nations)</vt:lpstr>
      <vt:lpstr>The Paradoxical Aspirations</vt:lpstr>
      <vt:lpstr>The Paradoxical Aspirations</vt:lpstr>
      <vt:lpstr>Exemplary Aspirations</vt:lpstr>
      <vt:lpstr>Exemplary Aspirations</vt:lpstr>
      <vt:lpstr>Exemplary Aspirations</vt:lpstr>
      <vt:lpstr>Exemplary Aspirations</vt:lpstr>
      <vt:lpstr>Look what’s happening here …</vt:lpstr>
      <vt:lpstr>Look what’s happening here …</vt:lpstr>
      <vt:lpstr>Look what’s happening here …</vt:lpstr>
      <vt:lpstr>Look what’s happening here …</vt:lpstr>
      <vt:lpstr>The Question Now …</vt:lpstr>
      <vt:lpstr>Here’s the Point:</vt:lpstr>
      <vt:lpstr>Here’s the REWARD!</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ASPIRATIONS</dc:title>
  <dc:creator>Dennis Henderson</dc:creator>
  <cp:lastModifiedBy>Dennis Henderson</cp:lastModifiedBy>
  <cp:revision>72</cp:revision>
  <dcterms:created xsi:type="dcterms:W3CDTF">2021-03-25T18:39:01Z</dcterms:created>
  <dcterms:modified xsi:type="dcterms:W3CDTF">2021-07-12T04:28:15Z</dcterms:modified>
</cp:coreProperties>
</file>