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13" r:id="rId2"/>
    <p:sldId id="266" r:id="rId3"/>
    <p:sldId id="312" r:id="rId4"/>
    <p:sldId id="258" r:id="rId5"/>
    <p:sldId id="274" r:id="rId6"/>
    <p:sldId id="275" r:id="rId7"/>
    <p:sldId id="307" r:id="rId8"/>
    <p:sldId id="273" r:id="rId9"/>
    <p:sldId id="309" r:id="rId10"/>
    <p:sldId id="310" r:id="rId11"/>
    <p:sldId id="308" r:id="rId12"/>
    <p:sldId id="260" r:id="rId13"/>
    <p:sldId id="276" r:id="rId14"/>
    <p:sldId id="277" r:id="rId15"/>
    <p:sldId id="278" r:id="rId16"/>
    <p:sldId id="283" r:id="rId17"/>
    <p:sldId id="279" r:id="rId18"/>
    <p:sldId id="306" r:id="rId19"/>
    <p:sldId id="280" r:id="rId20"/>
    <p:sldId id="282" r:id="rId21"/>
    <p:sldId id="284" r:id="rId22"/>
    <p:sldId id="259" r:id="rId23"/>
    <p:sldId id="285" r:id="rId24"/>
    <p:sldId id="287" r:id="rId25"/>
    <p:sldId id="289" r:id="rId26"/>
    <p:sldId id="290" r:id="rId27"/>
    <p:sldId id="300" r:id="rId28"/>
    <p:sldId id="301" r:id="rId29"/>
    <p:sldId id="303" r:id="rId30"/>
    <p:sldId id="304" r:id="rId31"/>
    <p:sldId id="305" r:id="rId32"/>
    <p:sldId id="302" r:id="rId33"/>
    <p:sldId id="311" r:id="rId34"/>
    <p:sldId id="296" r:id="rId35"/>
    <p:sldId id="263" r:id="rId36"/>
    <p:sldId id="298" r:id="rId37"/>
    <p:sldId id="299" r:id="rId38"/>
    <p:sldId id="262" r:id="rId39"/>
    <p:sldId id="264" r:id="rId40"/>
    <p:sldId id="265" r:id="rId41"/>
    <p:sldId id="291" r:id="rId42"/>
    <p:sldId id="293" r:id="rId43"/>
    <p:sldId id="294" r:id="rId44"/>
    <p:sldId id="295" r:id="rId45"/>
    <p:sldId id="2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3A"/>
    <a:srgbClr val="890F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42" autoAdjust="0"/>
    <p:restoredTop sz="79146" autoAdjust="0"/>
  </p:normalViewPr>
  <p:slideViewPr>
    <p:cSldViewPr snapToGrid="0">
      <p:cViewPr varScale="1">
        <p:scale>
          <a:sx n="64" d="100"/>
          <a:sy n="64" d="100"/>
        </p:scale>
        <p:origin x="48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DDDBD-490D-4C3C-BB06-40F8AFC9F0ED}" type="datetimeFigureOut">
              <a:rPr lang="en-US" smtClean="0"/>
              <a:t>7/6/2021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19CE3-EC4B-493F-8D3A-4DB28B1F1FC6}" type="slidenum">
              <a:rPr lang="en-US" smtClean="0"/>
              <a:t>‹#›</a:t>
            </a:fld>
            <a:endParaRPr lang="en-US"/>
          </a:p>
        </p:txBody>
      </p:sp>
    </p:spTree>
    <p:extLst>
      <p:ext uri="{BB962C8B-B14F-4D97-AF65-F5344CB8AC3E}">
        <p14:creationId xmlns:p14="http://schemas.microsoft.com/office/powerpoint/2010/main" val="424362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history.com/topics/american-revolution/american-revolution-histor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history.com/topics/american-revolution/benjamin-frankli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istory.com/topics/american-revolution/american-revolution-histor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history.com/topics/american-revolution/benjamin-frankli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a:t>
            </a:fld>
            <a:endParaRPr lang="en-US"/>
          </a:p>
        </p:txBody>
      </p:sp>
    </p:spTree>
    <p:extLst>
      <p:ext uri="{BB962C8B-B14F-4D97-AF65-F5344CB8AC3E}">
        <p14:creationId xmlns:p14="http://schemas.microsoft.com/office/powerpoint/2010/main" val="41086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p:txBody>
      </p:sp>
      <p:sp>
        <p:nvSpPr>
          <p:cNvPr id="4" name="Slide Number Placeholder 3"/>
          <p:cNvSpPr>
            <a:spLocks noGrp="1"/>
          </p:cNvSpPr>
          <p:nvPr>
            <p:ph type="sldNum" sz="quarter" idx="5"/>
          </p:nvPr>
        </p:nvSpPr>
        <p:spPr/>
        <p:txBody>
          <a:bodyPr/>
          <a:lstStyle/>
          <a:p>
            <a:fld id="{91719CE3-EC4B-493F-8D3A-4DB28B1F1FC6}" type="slidenum">
              <a:rPr lang="en-US" smtClean="0"/>
              <a:t>11</a:t>
            </a:fld>
            <a:endParaRPr lang="en-US"/>
          </a:p>
        </p:txBody>
      </p:sp>
    </p:spTree>
    <p:extLst>
      <p:ext uri="{BB962C8B-B14F-4D97-AF65-F5344CB8AC3E}">
        <p14:creationId xmlns:p14="http://schemas.microsoft.com/office/powerpoint/2010/main" val="343445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c0.wallpaperflare.com/preview/240/204/964/gun-pointed-robber-</a:t>
            </a:r>
            <a:r>
              <a:rPr lang="en-US"/>
              <a:t>weapon.jpg</a:t>
            </a:r>
          </a:p>
          <a:p>
            <a:r>
              <a:rPr lang="en-US"/>
              <a:t>Who </a:t>
            </a:r>
            <a:r>
              <a:rPr lang="en-US" dirty="0"/>
              <a:t>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12</a:t>
            </a:fld>
            <a:endParaRPr lang="en-US"/>
          </a:p>
        </p:txBody>
      </p:sp>
    </p:spTree>
    <p:extLst>
      <p:ext uri="{BB962C8B-B14F-4D97-AF65-F5344CB8AC3E}">
        <p14:creationId xmlns:p14="http://schemas.microsoft.com/office/powerpoint/2010/main" val="21404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13</a:t>
            </a:fld>
            <a:endParaRPr lang="en-US"/>
          </a:p>
        </p:txBody>
      </p:sp>
    </p:spTree>
    <p:extLst>
      <p:ext uri="{BB962C8B-B14F-4D97-AF65-F5344CB8AC3E}">
        <p14:creationId xmlns:p14="http://schemas.microsoft.com/office/powerpoint/2010/main" val="154101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14</a:t>
            </a:fld>
            <a:endParaRPr lang="en-US"/>
          </a:p>
        </p:txBody>
      </p:sp>
    </p:spTree>
    <p:extLst>
      <p:ext uri="{BB962C8B-B14F-4D97-AF65-F5344CB8AC3E}">
        <p14:creationId xmlns:p14="http://schemas.microsoft.com/office/powerpoint/2010/main" val="32585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15</a:t>
            </a:fld>
            <a:endParaRPr lang="en-US"/>
          </a:p>
        </p:txBody>
      </p:sp>
    </p:spTree>
    <p:extLst>
      <p:ext uri="{BB962C8B-B14F-4D97-AF65-F5344CB8AC3E}">
        <p14:creationId xmlns:p14="http://schemas.microsoft.com/office/powerpoint/2010/main" val="63343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16</a:t>
            </a:fld>
            <a:endParaRPr lang="en-US"/>
          </a:p>
        </p:txBody>
      </p:sp>
    </p:spTree>
    <p:extLst>
      <p:ext uri="{BB962C8B-B14F-4D97-AF65-F5344CB8AC3E}">
        <p14:creationId xmlns:p14="http://schemas.microsoft.com/office/powerpoint/2010/main" val="351800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Why did they threaten them?</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8</a:t>
            </a:r>
            <a:r>
              <a:rPr lang="en-US" sz="1800" b="0" i="0" u="none" strike="noStrike" baseline="0" dirty="0">
                <a:latin typeface="Arial" panose="020B0604020202020204" pitchFamily="34" charset="0"/>
              </a:rPr>
              <a:t> Then Peter, filled with the Holy Spirit, said to them: "Rulers and elders of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9</a:t>
            </a:r>
            <a:r>
              <a:rPr lang="en-US" sz="1800" b="0" i="0" u="none" strike="noStrike" baseline="0" dirty="0">
                <a:latin typeface="Arial" panose="020B0604020202020204" pitchFamily="34" charset="0"/>
              </a:rPr>
              <a:t> If we are being called to account today for an act of kindness shown to a cripple and are asked how he was healed,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10</a:t>
            </a:r>
            <a:r>
              <a:rPr lang="en-US" sz="1800" b="0" i="0" u="none" strike="noStrike" baseline="0" dirty="0">
                <a:latin typeface="Arial" panose="020B0604020202020204" pitchFamily="34" charset="0"/>
              </a:rPr>
              <a:t> then know this, you and all the people of Israel: It is by the name of Jesus Christ of Nazareth, whom you crucified but whom God raised from the dead, that this man stands before you healed.</a:t>
            </a:r>
          </a:p>
          <a:p>
            <a:pPr algn="l" rtl="0"/>
            <a:r>
              <a:rPr lang="en-US" sz="1800" b="0" i="0" u="none" strike="noStrike" baseline="0" dirty="0"/>
              <a:t> </a:t>
            </a:r>
            <a:r>
              <a:rPr lang="en-US" sz="1800" b="0" i="0" u="none" strike="noStrike" baseline="0" dirty="0">
                <a:latin typeface="Arial" panose="020B0604020202020204" pitchFamily="34" charset="0"/>
              </a:rPr>
              <a:t>(Act 4:8-10 NIV)</a:t>
            </a:r>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17</a:t>
            </a:fld>
            <a:endParaRPr lang="en-US"/>
          </a:p>
        </p:txBody>
      </p:sp>
    </p:spTree>
    <p:extLst>
      <p:ext uri="{BB962C8B-B14F-4D97-AF65-F5344CB8AC3E}">
        <p14:creationId xmlns:p14="http://schemas.microsoft.com/office/powerpoint/2010/main" val="383861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18</a:t>
            </a:fld>
            <a:endParaRPr lang="en-US"/>
          </a:p>
        </p:txBody>
      </p:sp>
    </p:spTree>
    <p:extLst>
      <p:ext uri="{BB962C8B-B14F-4D97-AF65-F5344CB8AC3E}">
        <p14:creationId xmlns:p14="http://schemas.microsoft.com/office/powerpoint/2010/main" val="699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19</a:t>
            </a:fld>
            <a:endParaRPr lang="en-US"/>
          </a:p>
        </p:txBody>
      </p:sp>
    </p:spTree>
    <p:extLst>
      <p:ext uri="{BB962C8B-B14F-4D97-AF65-F5344CB8AC3E}">
        <p14:creationId xmlns:p14="http://schemas.microsoft.com/office/powerpoint/2010/main" val="2341603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20</a:t>
            </a:fld>
            <a:endParaRPr lang="en-US"/>
          </a:p>
        </p:txBody>
      </p:sp>
    </p:spTree>
    <p:extLst>
      <p:ext uri="{BB962C8B-B14F-4D97-AF65-F5344CB8AC3E}">
        <p14:creationId xmlns:p14="http://schemas.microsoft.com/office/powerpoint/2010/main" val="112110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a:t>
            </a:fld>
            <a:endParaRPr lang="en-US"/>
          </a:p>
        </p:txBody>
      </p:sp>
    </p:spTree>
    <p:extLst>
      <p:ext uri="{BB962C8B-B14F-4D97-AF65-F5344CB8AC3E}">
        <p14:creationId xmlns:p14="http://schemas.microsoft.com/office/powerpoint/2010/main" val="1694928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21</a:t>
            </a:fld>
            <a:endParaRPr lang="en-US"/>
          </a:p>
        </p:txBody>
      </p:sp>
    </p:spTree>
    <p:extLst>
      <p:ext uri="{BB962C8B-B14F-4D97-AF65-F5344CB8AC3E}">
        <p14:creationId xmlns:p14="http://schemas.microsoft.com/office/powerpoint/2010/main" val="4154042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22</a:t>
            </a:fld>
            <a:endParaRPr lang="en-US"/>
          </a:p>
        </p:txBody>
      </p:sp>
    </p:spTree>
    <p:extLst>
      <p:ext uri="{BB962C8B-B14F-4D97-AF65-F5344CB8AC3E}">
        <p14:creationId xmlns:p14="http://schemas.microsoft.com/office/powerpoint/2010/main" val="96118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r>
              <a:rPr lang="en-US" dirty="0"/>
              <a:t>Courage = Boldness in Greek text</a:t>
            </a:r>
          </a:p>
        </p:txBody>
      </p:sp>
      <p:sp>
        <p:nvSpPr>
          <p:cNvPr id="4" name="Slide Number Placeholder 3"/>
          <p:cNvSpPr>
            <a:spLocks noGrp="1"/>
          </p:cNvSpPr>
          <p:nvPr>
            <p:ph type="sldNum" sz="quarter" idx="5"/>
          </p:nvPr>
        </p:nvSpPr>
        <p:spPr/>
        <p:txBody>
          <a:bodyPr/>
          <a:lstStyle/>
          <a:p>
            <a:fld id="{91719CE3-EC4B-493F-8D3A-4DB28B1F1FC6}" type="slidenum">
              <a:rPr lang="en-US" smtClean="0"/>
              <a:t>23</a:t>
            </a:fld>
            <a:endParaRPr lang="en-US"/>
          </a:p>
        </p:txBody>
      </p:sp>
    </p:spTree>
    <p:extLst>
      <p:ext uri="{BB962C8B-B14F-4D97-AF65-F5344CB8AC3E}">
        <p14:creationId xmlns:p14="http://schemas.microsoft.com/office/powerpoint/2010/main" val="859710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24</a:t>
            </a:fld>
            <a:endParaRPr lang="en-US"/>
          </a:p>
        </p:txBody>
      </p:sp>
    </p:spTree>
    <p:extLst>
      <p:ext uri="{BB962C8B-B14F-4D97-AF65-F5344CB8AC3E}">
        <p14:creationId xmlns:p14="http://schemas.microsoft.com/office/powerpoint/2010/main" val="100578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p:txBody>
      </p:sp>
      <p:sp>
        <p:nvSpPr>
          <p:cNvPr id="4" name="Slide Number Placeholder 3"/>
          <p:cNvSpPr>
            <a:spLocks noGrp="1"/>
          </p:cNvSpPr>
          <p:nvPr>
            <p:ph type="sldNum" sz="quarter" idx="5"/>
          </p:nvPr>
        </p:nvSpPr>
        <p:spPr/>
        <p:txBody>
          <a:bodyPr/>
          <a:lstStyle/>
          <a:p>
            <a:fld id="{91719CE3-EC4B-493F-8D3A-4DB28B1F1FC6}" type="slidenum">
              <a:rPr lang="en-US" smtClean="0"/>
              <a:t>25</a:t>
            </a:fld>
            <a:endParaRPr lang="en-US"/>
          </a:p>
        </p:txBody>
      </p:sp>
    </p:spTree>
    <p:extLst>
      <p:ext uri="{BB962C8B-B14F-4D97-AF65-F5344CB8AC3E}">
        <p14:creationId xmlns:p14="http://schemas.microsoft.com/office/powerpoint/2010/main" val="745280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From time to time, we who preach the Word are asked not to.  It’s offensive.  Of course, it is.  It’s the Gospel.  </a:t>
            </a:r>
          </a:p>
        </p:txBody>
      </p:sp>
      <p:sp>
        <p:nvSpPr>
          <p:cNvPr id="4" name="Slide Number Placeholder 3"/>
          <p:cNvSpPr>
            <a:spLocks noGrp="1"/>
          </p:cNvSpPr>
          <p:nvPr>
            <p:ph type="sldNum" sz="quarter" idx="5"/>
          </p:nvPr>
        </p:nvSpPr>
        <p:spPr/>
        <p:txBody>
          <a:bodyPr/>
          <a:lstStyle/>
          <a:p>
            <a:fld id="{91719CE3-EC4B-493F-8D3A-4DB28B1F1FC6}" type="slidenum">
              <a:rPr lang="en-US" smtClean="0"/>
              <a:t>26</a:t>
            </a:fld>
            <a:endParaRPr lang="en-US"/>
          </a:p>
        </p:txBody>
      </p:sp>
    </p:spTree>
    <p:extLst>
      <p:ext uri="{BB962C8B-B14F-4D97-AF65-F5344CB8AC3E}">
        <p14:creationId xmlns:p14="http://schemas.microsoft.com/office/powerpoint/2010/main" val="2468038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27</a:t>
            </a:fld>
            <a:endParaRPr lang="en-US"/>
          </a:p>
        </p:txBody>
      </p:sp>
    </p:spTree>
    <p:extLst>
      <p:ext uri="{BB962C8B-B14F-4D97-AF65-F5344CB8AC3E}">
        <p14:creationId xmlns:p14="http://schemas.microsoft.com/office/powerpoint/2010/main" val="4058287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24</a:t>
            </a:r>
            <a:r>
              <a:rPr lang="en-US" sz="1800" b="0" i="0" u="none" strike="noStrike" baseline="0" dirty="0">
                <a:latin typeface="Arial" panose="020B0604020202020204" pitchFamily="34" charset="0"/>
              </a:rPr>
              <a:t> When they heard this, they raised their voices together in prayer to God. "Sovereign Lord," they said, "you made the heaven and the earth and the sea, and everything in them.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25</a:t>
            </a:r>
            <a:r>
              <a:rPr lang="en-US" sz="1800" b="0" i="0" u="none" strike="noStrike" baseline="0" dirty="0">
                <a:latin typeface="Arial" panose="020B0604020202020204" pitchFamily="34" charset="0"/>
              </a:rPr>
              <a:t> You spoke by the Holy Spirit through the mouth of your servant, our father David: " 'Why do the nations rage and the peoples plot in vain?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The kings of the earth take their stand and the rulers gather together against the Lord and against his Anointed One. '</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Indeed Herod and Pontius Pilate met together with the Gentiles and the people of Israel in this city to conspire against your holy servant Jesus, whom you anointed.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28</a:t>
            </a:r>
            <a:r>
              <a:rPr lang="en-US" sz="1800" b="0" i="0" u="none" strike="noStrike" baseline="0" dirty="0">
                <a:latin typeface="Arial" panose="020B0604020202020204" pitchFamily="34" charset="0"/>
              </a:rPr>
              <a:t> They did what your power and will had decided beforehand should happen.</a:t>
            </a:r>
          </a:p>
          <a:p>
            <a:pPr algn="l" rtl="0"/>
            <a:r>
              <a:rPr lang="en-US" sz="1800" b="0" i="0" u="none" strike="noStrike" baseline="0" dirty="0"/>
              <a:t> </a:t>
            </a:r>
            <a:r>
              <a:rPr lang="en-US" sz="1800" b="0" i="0" u="none" strike="noStrike" baseline="0" dirty="0">
                <a:latin typeface="Arial" panose="020B0604020202020204" pitchFamily="34" charset="0"/>
              </a:rPr>
              <a:t>(Act 4:24-28 NIV)</a:t>
            </a:r>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28</a:t>
            </a:fld>
            <a:endParaRPr lang="en-US"/>
          </a:p>
        </p:txBody>
      </p:sp>
    </p:spTree>
    <p:extLst>
      <p:ext uri="{BB962C8B-B14F-4D97-AF65-F5344CB8AC3E}">
        <p14:creationId xmlns:p14="http://schemas.microsoft.com/office/powerpoint/2010/main" val="785768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24</a:t>
            </a:r>
            <a:r>
              <a:rPr lang="en-US" sz="1800" b="0" i="0" u="none" strike="noStrike" baseline="0" dirty="0">
                <a:latin typeface="Arial" panose="020B0604020202020204" pitchFamily="34" charset="0"/>
              </a:rPr>
              <a:t> When they heard this, they raised their voices together in prayer to God. "Sovereign Lord," they said, "you made the heaven and the earth and the sea, and everything in them.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25</a:t>
            </a:r>
            <a:r>
              <a:rPr lang="en-US" sz="1800" b="0" i="0" u="none" strike="noStrike" baseline="0" dirty="0">
                <a:latin typeface="Arial" panose="020B0604020202020204" pitchFamily="34" charset="0"/>
              </a:rPr>
              <a:t> You spoke by the Holy Spirit through the mouth of your servant, our father David: " 'Why do the nations rage and the peoples plot in vain?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The kings of the earth take their stand and the rulers gather together against the Lord and against his Anointed One. '</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Indeed Herod and Pontius Pilate met together with the Gentiles and the people of Israel in this city to conspire against your holy servant Jesus, whom you anointed.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28</a:t>
            </a:r>
            <a:r>
              <a:rPr lang="en-US" sz="1800" b="0" i="0" u="none" strike="noStrike" baseline="0" dirty="0">
                <a:latin typeface="Arial" panose="020B0604020202020204" pitchFamily="34" charset="0"/>
              </a:rPr>
              <a:t> They did what your power and will had decided beforehand should happen.</a:t>
            </a:r>
          </a:p>
          <a:p>
            <a:pPr algn="l" rtl="0"/>
            <a:r>
              <a:rPr lang="en-US" sz="1800" b="0" i="0" u="none" strike="noStrike" baseline="0" dirty="0"/>
              <a:t> </a:t>
            </a:r>
            <a:r>
              <a:rPr lang="en-US" sz="1800" b="0" i="0" u="none" strike="noStrike" baseline="0" dirty="0">
                <a:latin typeface="Arial" panose="020B0604020202020204" pitchFamily="34" charset="0"/>
              </a:rPr>
              <a:t>(Act 4:24-28 NIV)</a:t>
            </a:r>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29</a:t>
            </a:fld>
            <a:endParaRPr lang="en-US"/>
          </a:p>
        </p:txBody>
      </p:sp>
    </p:spTree>
    <p:extLst>
      <p:ext uri="{BB962C8B-B14F-4D97-AF65-F5344CB8AC3E}">
        <p14:creationId xmlns:p14="http://schemas.microsoft.com/office/powerpoint/2010/main" val="2287648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https://www.freebibleimages.org/</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24</a:t>
            </a:r>
            <a:r>
              <a:rPr lang="en-US" sz="1800" b="0" i="0" u="none" strike="noStrike" baseline="0" dirty="0">
                <a:latin typeface="Arial" panose="020B0604020202020204" pitchFamily="34" charset="0"/>
              </a:rPr>
              <a:t> When they heard this, they raised their voices together in prayer to God. "Sovereign Lord," they said, "you made the heaven and the earth and the sea, and everything in them.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25</a:t>
            </a:r>
            <a:r>
              <a:rPr lang="en-US" sz="1800" b="0" i="0" u="none" strike="noStrike" baseline="0" dirty="0">
                <a:latin typeface="Arial" panose="020B0604020202020204" pitchFamily="34" charset="0"/>
              </a:rPr>
              <a:t> You spoke by the Holy Spirit through the mouth of your servant, our father David: " 'Why do the nations rage and the peoples plot in vain?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The kings of the earth take their stand and the rulers gather together against the Lord and against his Anointed One. '</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Indeed Herod and Pontius Pilate met together with the Gentiles and the people of Israel in this city to conspire against your holy servant Jesus, whom you anointed.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28</a:t>
            </a:r>
            <a:r>
              <a:rPr lang="en-US" sz="1800" b="0" i="0" u="none" strike="noStrike" baseline="0" dirty="0">
                <a:latin typeface="Arial" panose="020B0604020202020204" pitchFamily="34" charset="0"/>
              </a:rPr>
              <a:t> They did what your power and will had decided beforehand should happen.</a:t>
            </a:r>
          </a:p>
          <a:p>
            <a:pPr algn="l" rtl="0"/>
            <a:r>
              <a:rPr lang="en-US" sz="1800" b="0" i="0" u="none" strike="noStrike" baseline="0" dirty="0"/>
              <a:t> </a:t>
            </a:r>
            <a:r>
              <a:rPr lang="en-US" sz="1800" b="0" i="0" u="none" strike="noStrike" baseline="0" dirty="0">
                <a:latin typeface="Arial" panose="020B0604020202020204" pitchFamily="34" charset="0"/>
              </a:rPr>
              <a:t>(Act 4:24-28 NIV)</a:t>
            </a:r>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30</a:t>
            </a:fld>
            <a:endParaRPr lang="en-US"/>
          </a:p>
        </p:txBody>
      </p:sp>
    </p:spTree>
    <p:extLst>
      <p:ext uri="{BB962C8B-B14F-4D97-AF65-F5344CB8AC3E}">
        <p14:creationId xmlns:p14="http://schemas.microsoft.com/office/powerpoint/2010/main" val="186532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a:t>
            </a:fld>
            <a:endParaRPr lang="en-US"/>
          </a:p>
        </p:txBody>
      </p:sp>
    </p:spTree>
    <p:extLst>
      <p:ext uri="{BB962C8B-B14F-4D97-AF65-F5344CB8AC3E}">
        <p14:creationId xmlns:p14="http://schemas.microsoft.com/office/powerpoint/2010/main" val="2257767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24</a:t>
            </a:r>
            <a:r>
              <a:rPr lang="en-US" sz="1800" b="0" i="0" u="none" strike="noStrike" baseline="0" dirty="0">
                <a:latin typeface="Arial" panose="020B0604020202020204" pitchFamily="34" charset="0"/>
              </a:rPr>
              <a:t> When they heard this, they raised their voices together in prayer to God. "Sovereign Lord," they said, "you made the heaven and the earth and the sea, and everything in them.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25</a:t>
            </a:r>
            <a:r>
              <a:rPr lang="en-US" sz="1800" b="0" i="0" u="none" strike="noStrike" baseline="0" dirty="0">
                <a:latin typeface="Arial" panose="020B0604020202020204" pitchFamily="34" charset="0"/>
              </a:rPr>
              <a:t> You spoke by the Holy Spirit through the mouth of your servant, our father David: " 'Why do the nations rage and the peoples plot in vain?</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26</a:t>
            </a:r>
            <a:r>
              <a:rPr lang="en-US" sz="1800" b="0" i="0" u="none" strike="noStrike" baseline="0" dirty="0">
                <a:latin typeface="Arial" panose="020B0604020202020204" pitchFamily="34" charset="0"/>
              </a:rPr>
              <a:t> The kings of the earth take their stand and the rulers gather together against the Lord and against his Anointed One. '</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27</a:t>
            </a:r>
            <a:r>
              <a:rPr lang="en-US" sz="1800" b="0" i="0" u="none" strike="noStrike" baseline="0" dirty="0">
                <a:latin typeface="Arial" panose="020B0604020202020204" pitchFamily="34" charset="0"/>
              </a:rPr>
              <a:t> Indeed Herod and Pontius Pilate met together with the Gentiles and the people of Israel in this city to conspire against your holy servant Jesus, whom you anointed.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28</a:t>
            </a:r>
            <a:r>
              <a:rPr lang="en-US" sz="1800" b="0" i="0" u="none" strike="noStrike" baseline="0" dirty="0">
                <a:latin typeface="Arial" panose="020B0604020202020204" pitchFamily="34" charset="0"/>
              </a:rPr>
              <a:t> They did what your power and will had decided beforehand should happen.</a:t>
            </a:r>
          </a:p>
          <a:p>
            <a:pPr algn="l" rtl="0"/>
            <a:r>
              <a:rPr lang="en-US" sz="1800" b="0" i="0" u="none" strike="noStrike" baseline="0" dirty="0"/>
              <a:t> </a:t>
            </a:r>
            <a:r>
              <a:rPr lang="en-US" sz="1800" b="0" i="0" u="none" strike="noStrike" baseline="0" dirty="0">
                <a:latin typeface="Arial" panose="020B0604020202020204" pitchFamily="34" charset="0"/>
              </a:rPr>
              <a:t>(Act 4:24-28 NIV)</a:t>
            </a:r>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31</a:t>
            </a:fld>
            <a:endParaRPr lang="en-US"/>
          </a:p>
        </p:txBody>
      </p:sp>
    </p:spTree>
    <p:extLst>
      <p:ext uri="{BB962C8B-B14F-4D97-AF65-F5344CB8AC3E}">
        <p14:creationId xmlns:p14="http://schemas.microsoft.com/office/powerpoint/2010/main" val="3202605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Who 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32</a:t>
            </a:fld>
            <a:endParaRPr lang="en-US"/>
          </a:p>
        </p:txBody>
      </p:sp>
    </p:spTree>
    <p:extLst>
      <p:ext uri="{BB962C8B-B14F-4D97-AF65-F5344CB8AC3E}">
        <p14:creationId xmlns:p14="http://schemas.microsoft.com/office/powerpoint/2010/main" val="1853674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c0.wallpaperflare.com/preview/240/204/964/gun-pointed-robber-</a:t>
            </a:r>
            <a:r>
              <a:rPr lang="en-US"/>
              <a:t>weapon.jpg</a:t>
            </a:r>
          </a:p>
          <a:p>
            <a:r>
              <a:rPr lang="en-US"/>
              <a:t>Who </a:t>
            </a:r>
            <a:r>
              <a:rPr lang="en-US" dirty="0"/>
              <a:t>threatened</a:t>
            </a:r>
          </a:p>
          <a:p>
            <a:endParaRPr lang="en-US" dirty="0"/>
          </a:p>
          <a:p>
            <a:pPr algn="l" rtl="0"/>
            <a:r>
              <a:rPr lang="en-US" sz="1800" b="0" i="0" u="none" strike="noStrike" baseline="0" dirty="0">
                <a:latin typeface="Arial" panose="020B0604020202020204" pitchFamily="34" charset="0"/>
              </a:rPr>
              <a:t> The </a:t>
            </a:r>
            <a:r>
              <a:rPr lang="en-US" sz="1800" b="1" i="0" u="none" strike="noStrike" baseline="0" dirty="0">
                <a:latin typeface="Arial" panose="020B0604020202020204" pitchFamily="34" charset="0"/>
              </a:rPr>
              <a:t>priests</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captain</a:t>
            </a:r>
            <a:r>
              <a:rPr lang="en-US" sz="1800" b="0" i="0" u="none" strike="noStrike" baseline="0" dirty="0">
                <a:latin typeface="Arial" panose="020B0604020202020204" pitchFamily="34" charset="0"/>
              </a:rPr>
              <a:t> of the temple guard and the </a:t>
            </a:r>
            <a:r>
              <a:rPr lang="en-US" sz="1800" b="1" i="0" u="none" strike="noStrike" baseline="0" dirty="0">
                <a:latin typeface="Arial" panose="020B0604020202020204" pitchFamily="34" charset="0"/>
              </a:rPr>
              <a:t>Sadducees</a:t>
            </a:r>
            <a:r>
              <a:rPr lang="en-US" sz="1800" b="0" i="0" u="none" strike="noStrike" baseline="0" dirty="0">
                <a:latin typeface="Arial" panose="020B0604020202020204" pitchFamily="34" charset="0"/>
              </a:rPr>
              <a:t> came up to Peter and John while they were speaking to the people.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They were greatly disturbed because the apostles were teaching the people and proclaiming in Jesus the resurrection of the dead.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They seized Peter and John, and because it was evening, they put them in jail until the next day.</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But many who heard the message believed, and the number of men grew to about five thousand.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The next day the </a:t>
            </a:r>
            <a:r>
              <a:rPr lang="en-US" sz="1800" b="1" i="0" u="none" strike="noStrike" baseline="0" dirty="0">
                <a:latin typeface="Arial" panose="020B0604020202020204" pitchFamily="34" charset="0"/>
              </a:rPr>
              <a:t>rulers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elders</a:t>
            </a:r>
            <a:r>
              <a:rPr lang="en-US" sz="1800" b="0" i="0" u="none" strike="noStrike" baseline="0" dirty="0">
                <a:latin typeface="Arial" panose="020B0604020202020204" pitchFamily="34" charset="0"/>
              </a:rPr>
              <a:t> and </a:t>
            </a:r>
            <a:r>
              <a:rPr lang="en-US" sz="1800" b="1" i="0" u="none" strike="noStrike" baseline="0" dirty="0">
                <a:latin typeface="Arial" panose="020B0604020202020204" pitchFamily="34" charset="0"/>
              </a:rPr>
              <a:t>teachers of the law</a:t>
            </a:r>
            <a:r>
              <a:rPr lang="en-US" sz="1800" b="0" i="0" u="none" strike="noStrike" baseline="0" dirty="0">
                <a:latin typeface="Arial" panose="020B0604020202020204" pitchFamily="34" charset="0"/>
              </a:rPr>
              <a:t> met in Jerusalem.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Annas the high priest</a:t>
            </a:r>
            <a:r>
              <a:rPr lang="en-US" sz="1800" b="0" i="0" u="none" strike="noStrike" baseline="0" dirty="0">
                <a:latin typeface="Arial" panose="020B0604020202020204" pitchFamily="34" charset="0"/>
              </a:rPr>
              <a:t> was there, and so were </a:t>
            </a:r>
            <a:r>
              <a:rPr lang="en-US" sz="1800" b="1" i="0" u="none" strike="noStrike" baseline="0" dirty="0">
                <a:latin typeface="Arial" panose="020B0604020202020204" pitchFamily="34" charset="0"/>
              </a:rPr>
              <a:t>Caiaphas</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John</a:t>
            </a:r>
            <a:r>
              <a:rPr lang="en-US" sz="1800" b="0" i="0" u="none" strike="noStrike" baseline="0" dirty="0">
                <a:latin typeface="Arial" panose="020B0604020202020204" pitchFamily="34" charset="0"/>
              </a:rPr>
              <a:t>, </a:t>
            </a:r>
            <a:r>
              <a:rPr lang="en-US" sz="1800" b="1" i="0" u="none" strike="noStrike" baseline="0" dirty="0">
                <a:latin typeface="Arial" panose="020B0604020202020204" pitchFamily="34" charset="0"/>
              </a:rPr>
              <a:t>Alexander</a:t>
            </a:r>
            <a:r>
              <a:rPr lang="en-US" sz="1800" b="0" i="0" u="none" strike="noStrike" baseline="0" dirty="0">
                <a:latin typeface="Arial" panose="020B0604020202020204" pitchFamily="34" charset="0"/>
              </a:rPr>
              <a:t> and the </a:t>
            </a:r>
            <a:r>
              <a:rPr lang="en-US" sz="1800" b="1" i="0" u="none" strike="noStrike" baseline="0" dirty="0">
                <a:latin typeface="Arial" panose="020B0604020202020204" pitchFamily="34" charset="0"/>
              </a:rPr>
              <a:t>other men of the high priest's family</a:t>
            </a:r>
            <a:r>
              <a:rPr lang="en-US" sz="1800" b="0" i="0" u="none" strike="noStrike" baseline="0" dirty="0">
                <a:latin typeface="Arial" panose="020B0604020202020204" pitchFamily="34" charset="0"/>
              </a:rPr>
              <a:t>.</a:t>
            </a:r>
          </a:p>
          <a:p>
            <a:pPr algn="l" rtl="0"/>
            <a:r>
              <a:rPr lang="en-US" sz="1800" b="0" i="0" u="none" strike="noStrike" baseline="0" dirty="0"/>
              <a:t> </a:t>
            </a:r>
            <a:r>
              <a:rPr lang="en-US" sz="1800" b="0" i="0" u="none" strike="noStrike" baseline="0" dirty="0">
                <a:latin typeface="Arial" panose="020B0604020202020204" pitchFamily="34" charset="0"/>
              </a:rPr>
              <a:t>(Act 4:1-6 NIV)</a:t>
            </a:r>
            <a:endParaRPr lang="en-US" dirty="0"/>
          </a:p>
          <a:p>
            <a:endParaRPr lang="en-US" dirty="0"/>
          </a:p>
          <a:p>
            <a:r>
              <a:rPr lang="en-US" dirty="0"/>
              <a:t>What threats</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33</a:t>
            </a:fld>
            <a:endParaRPr lang="en-US"/>
          </a:p>
        </p:txBody>
      </p:sp>
    </p:spTree>
    <p:extLst>
      <p:ext uri="{BB962C8B-B14F-4D97-AF65-F5344CB8AC3E}">
        <p14:creationId xmlns:p14="http://schemas.microsoft.com/office/powerpoint/2010/main" val="252257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pixabay.com/photos/hand-woman-female-man-touch-3035665/</a:t>
            </a:r>
          </a:p>
          <a:p>
            <a:endParaRPr lang="en-US" dirty="0"/>
          </a:p>
          <a:p>
            <a:r>
              <a:rPr lang="en-US" dirty="0"/>
              <a:t>The mighty hand of God is the means to Great Boldness </a:t>
            </a:r>
          </a:p>
        </p:txBody>
      </p:sp>
      <p:sp>
        <p:nvSpPr>
          <p:cNvPr id="4" name="Slide Number Placeholder 3"/>
          <p:cNvSpPr>
            <a:spLocks noGrp="1"/>
          </p:cNvSpPr>
          <p:nvPr>
            <p:ph type="sldNum" sz="quarter" idx="5"/>
          </p:nvPr>
        </p:nvSpPr>
        <p:spPr/>
        <p:txBody>
          <a:bodyPr/>
          <a:lstStyle/>
          <a:p>
            <a:fld id="{91719CE3-EC4B-493F-8D3A-4DB28B1F1FC6}" type="slidenum">
              <a:rPr lang="en-US" smtClean="0"/>
              <a:t>34</a:t>
            </a:fld>
            <a:endParaRPr lang="en-US"/>
          </a:p>
        </p:txBody>
      </p:sp>
    </p:spTree>
    <p:extLst>
      <p:ext uri="{BB962C8B-B14F-4D97-AF65-F5344CB8AC3E}">
        <p14:creationId xmlns:p14="http://schemas.microsoft.com/office/powerpoint/2010/main" val="1091341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“miraculous” is added.  It does not occur in the Greek text.  However, the word healing (</a:t>
            </a:r>
            <a:r>
              <a:rPr lang="en-US" dirty="0" err="1"/>
              <a:t>dunamis</a:t>
            </a:r>
            <a:r>
              <a:rPr lang="en-US" dirty="0"/>
              <a:t> = great power) is replaced with the word healing (</a:t>
            </a:r>
            <a:r>
              <a:rPr lang="el-GR" sz="1800" b="0" i="0" u="none" strike="noStrike" baseline="0" dirty="0">
                <a:latin typeface="Times New Roman" panose="02020603050405020304" pitchFamily="18" charset="0"/>
              </a:rPr>
              <a:t>ἴασιν </a:t>
            </a:r>
            <a:r>
              <a:rPr lang="en-US" sz="1800" b="0" i="0" u="none" strike="noStrike" baseline="0" dirty="0">
                <a:latin typeface="Arial" panose="020B0604020202020204" pitchFamily="34" charset="0"/>
              </a:rPr>
              <a:t>Act 4:30)</a:t>
            </a:r>
            <a:r>
              <a:rPr lang="en-US" dirty="0"/>
              <a:t>—because it was the powerful hand of God that healed.  Note also that the word “sign” is used to say, God is speaking and validating this gospel preached by the apostles.  Listen to them!  It must me noted as well that the  “wonders” = marvel and awe as seen in the response of belief on the Jesus followers and outrage and consternation on the part of the adversaries of Jesus. The miracle of healing gets a response of belief or unbelief – you never stand neutral to the work of God.  </a:t>
            </a:r>
          </a:p>
          <a:p>
            <a:endParaRPr lang="en-US" dirty="0"/>
          </a:p>
          <a:p>
            <a:r>
              <a:rPr lang="en-US" dirty="0"/>
              <a:t>All three Power, Sign, Wonder make a miracle a Biblical miracle.  </a:t>
            </a:r>
          </a:p>
          <a:p>
            <a:endParaRPr lang="en-US" dirty="0"/>
          </a:p>
          <a:p>
            <a:r>
              <a:rPr lang="en-US" dirty="0"/>
              <a:t>My definition of great boldness is when God performs his mighty power through us.  That’s great boldness. </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35</a:t>
            </a:fld>
            <a:endParaRPr lang="en-US"/>
          </a:p>
        </p:txBody>
      </p:sp>
    </p:spTree>
    <p:extLst>
      <p:ext uri="{BB962C8B-B14F-4D97-AF65-F5344CB8AC3E}">
        <p14:creationId xmlns:p14="http://schemas.microsoft.com/office/powerpoint/2010/main" val="3137222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“miraculous” is added.  It does not occur in the Greek text.  However, the word healing (</a:t>
            </a:r>
            <a:r>
              <a:rPr lang="en-US" dirty="0" err="1"/>
              <a:t>dunamis</a:t>
            </a:r>
            <a:r>
              <a:rPr lang="en-US" dirty="0"/>
              <a:t> = great power) is replaced with the word healing (</a:t>
            </a:r>
            <a:r>
              <a:rPr lang="el-GR" sz="1800" b="0" i="0" u="none" strike="noStrike" baseline="0" dirty="0">
                <a:latin typeface="Times New Roman" panose="02020603050405020304" pitchFamily="18" charset="0"/>
              </a:rPr>
              <a:t>ἴασιν </a:t>
            </a:r>
            <a:r>
              <a:rPr lang="en-US" sz="1800" b="0" i="0" u="none" strike="noStrike" baseline="0" dirty="0">
                <a:latin typeface="Arial" panose="020B0604020202020204" pitchFamily="34" charset="0"/>
              </a:rPr>
              <a:t>Act 4:30)</a:t>
            </a:r>
            <a:r>
              <a:rPr lang="en-US" dirty="0"/>
              <a:t>—because it was the powerful hand of God that healed.  Note also that the word “sign” is used to say, God is speaking and validating this gospel preached by the apostles.  Listen to them!  It must me noted as well that the  “wonders” = marvel and awe as seen in the response of belief on the Jesus followers and outrage and consternation on the part of the adversaries of Jesus. The miracle of healing gets a response of belief or unbelief – you never stand neutral to the work of God.  </a:t>
            </a:r>
          </a:p>
          <a:p>
            <a:endParaRPr lang="en-US" dirty="0"/>
          </a:p>
          <a:p>
            <a:r>
              <a:rPr lang="en-US" dirty="0"/>
              <a:t>All three Power, Sign, Wonder make a miracle a Biblical miracle.  </a:t>
            </a:r>
          </a:p>
          <a:p>
            <a:endParaRPr lang="en-US" dirty="0"/>
          </a:p>
          <a:p>
            <a:r>
              <a:rPr lang="en-US" dirty="0"/>
              <a:t>My definition of great boldness is when God performs his mighty power through us.  That’s great boldness. </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36</a:t>
            </a:fld>
            <a:endParaRPr lang="en-US"/>
          </a:p>
        </p:txBody>
      </p:sp>
    </p:spTree>
    <p:extLst>
      <p:ext uri="{BB962C8B-B14F-4D97-AF65-F5344CB8AC3E}">
        <p14:creationId xmlns:p14="http://schemas.microsoft.com/office/powerpoint/2010/main" val="275865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“miraculous” is added.  It does not occur in the Greek text.  However, the word healing (</a:t>
            </a:r>
            <a:r>
              <a:rPr lang="en-US" dirty="0" err="1"/>
              <a:t>dunamis</a:t>
            </a:r>
            <a:r>
              <a:rPr lang="en-US" dirty="0"/>
              <a:t> = great power) is replaced with the word healing (</a:t>
            </a:r>
            <a:r>
              <a:rPr lang="el-GR" sz="1800" b="0" i="0" u="none" strike="noStrike" baseline="0" dirty="0">
                <a:latin typeface="Times New Roman" panose="02020603050405020304" pitchFamily="18" charset="0"/>
              </a:rPr>
              <a:t>ἴασιν </a:t>
            </a:r>
            <a:r>
              <a:rPr lang="en-US" sz="1800" b="0" i="0" u="none" strike="noStrike" baseline="0" dirty="0">
                <a:latin typeface="Arial" panose="020B0604020202020204" pitchFamily="34" charset="0"/>
              </a:rPr>
              <a:t>Act 4:30)</a:t>
            </a:r>
            <a:r>
              <a:rPr lang="en-US" dirty="0"/>
              <a:t>—because it was the powerful hand of God that healed.  Note also that the word “sign” is used to say, God is speaking and validating this gospel preached by the apostles.  Listen to them!  It must me noted as well that the  “wonders” = marvel and awe as seen in the response of belief on the Jesus followers and outrage and consternation on the part of the adversaries of Jesus. The miracle of healing gets a response of belief or unbelief – you never stand neutral to the work of God.  </a:t>
            </a:r>
          </a:p>
          <a:p>
            <a:endParaRPr lang="en-US" dirty="0"/>
          </a:p>
          <a:p>
            <a:r>
              <a:rPr lang="en-US" dirty="0"/>
              <a:t>All three Power, Sign, Wonder make a miracle a Biblical miracle.  </a:t>
            </a:r>
          </a:p>
          <a:p>
            <a:endParaRPr lang="en-US" dirty="0"/>
          </a:p>
          <a:p>
            <a:r>
              <a:rPr lang="en-US" dirty="0"/>
              <a:t>My definition of great boldness is when God performs his mighty power through us.  That’s great boldness. </a:t>
            </a:r>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37</a:t>
            </a:fld>
            <a:endParaRPr lang="en-US"/>
          </a:p>
        </p:txBody>
      </p:sp>
    </p:spTree>
    <p:extLst>
      <p:ext uri="{BB962C8B-B14F-4D97-AF65-F5344CB8AC3E}">
        <p14:creationId xmlns:p14="http://schemas.microsoft.com/office/powerpoint/2010/main" val="683157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pixabay.com/photos/prayer-bible-christian-folded-hands-1308663/</a:t>
            </a:r>
          </a:p>
          <a:p>
            <a:endParaRPr lang="en-US" dirty="0"/>
          </a:p>
          <a:p>
            <a:r>
              <a:rPr lang="en-US" dirty="0"/>
              <a:t>Great boldness works hand in hand with prayer.  Don’t expect great boldness without prayer. </a:t>
            </a:r>
          </a:p>
        </p:txBody>
      </p:sp>
      <p:sp>
        <p:nvSpPr>
          <p:cNvPr id="4" name="Slide Number Placeholder 3"/>
          <p:cNvSpPr>
            <a:spLocks noGrp="1"/>
          </p:cNvSpPr>
          <p:nvPr>
            <p:ph type="sldNum" sz="quarter" idx="5"/>
          </p:nvPr>
        </p:nvSpPr>
        <p:spPr/>
        <p:txBody>
          <a:bodyPr/>
          <a:lstStyle/>
          <a:p>
            <a:fld id="{91719CE3-EC4B-493F-8D3A-4DB28B1F1FC6}" type="slidenum">
              <a:rPr lang="en-US" smtClean="0"/>
              <a:t>38</a:t>
            </a:fld>
            <a:endParaRPr lang="en-US"/>
          </a:p>
        </p:txBody>
      </p:sp>
    </p:spTree>
    <p:extLst>
      <p:ext uri="{BB962C8B-B14F-4D97-AF65-F5344CB8AC3E}">
        <p14:creationId xmlns:p14="http://schemas.microsoft.com/office/powerpoint/2010/main" val="205697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www.flickr.com/photos/jeanette4/8079987582/</a:t>
            </a:r>
          </a:p>
        </p:txBody>
      </p:sp>
      <p:sp>
        <p:nvSpPr>
          <p:cNvPr id="4" name="Slide Number Placeholder 3"/>
          <p:cNvSpPr>
            <a:spLocks noGrp="1"/>
          </p:cNvSpPr>
          <p:nvPr>
            <p:ph type="sldNum" sz="quarter" idx="5"/>
          </p:nvPr>
        </p:nvSpPr>
        <p:spPr/>
        <p:txBody>
          <a:bodyPr/>
          <a:lstStyle/>
          <a:p>
            <a:fld id="{91719CE3-EC4B-493F-8D3A-4DB28B1F1FC6}" type="slidenum">
              <a:rPr lang="en-US" smtClean="0"/>
              <a:t>39</a:t>
            </a:fld>
            <a:endParaRPr lang="en-US"/>
          </a:p>
        </p:txBody>
      </p:sp>
    </p:spTree>
    <p:extLst>
      <p:ext uri="{BB962C8B-B14F-4D97-AF65-F5344CB8AC3E}">
        <p14:creationId xmlns:p14="http://schemas.microsoft.com/office/powerpoint/2010/main" val="284699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www.deviantart.com/ahijah/art/USA-Grunge-Flag-Bright-169611262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en.wikiquote.org/wiki/</a:t>
            </a:r>
            <a:r>
              <a:rPr lang="en-US" dirty="0" err="1"/>
              <a:t>John_Paul_Jones</a:t>
            </a:r>
            <a:r>
              <a:rPr lang="en-US" dirty="0"/>
              <a:t>#/media/File:Cpt_John_Paul_Jones.jpg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en.wikipedia.org/wiki/Richard_Pearson_%28Royal_Navy_officer%29#/media/</a:t>
            </a:r>
            <a:r>
              <a:rPr lang="en-US" dirty="0" err="1"/>
              <a:t>File:Sir_Richard_Pearson.jpg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sure there are many who are bolder in battle than John Paul Jones.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of JP JONES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0" i="0" dirty="0">
                <a:solidFill>
                  <a:srgbClr val="181818"/>
                </a:solidFill>
                <a:effectLst/>
                <a:latin typeface="open-sans"/>
              </a:rPr>
              <a:t>In 1779 Jones would go down in history as one of the greatest naval commanders of the </a:t>
            </a:r>
            <a:r>
              <a:rPr lang="en-US" b="0" i="0" u="sng" dirty="0">
                <a:solidFill>
                  <a:srgbClr val="E80C30"/>
                </a:solidFill>
                <a:effectLst/>
                <a:latin typeface="open-sans"/>
                <a:hlinkClick r:id="rId3"/>
              </a:rPr>
              <a:t>Revolutionary War</a:t>
            </a:r>
            <a:r>
              <a:rPr lang="en-US" b="0" i="0" dirty="0">
                <a:solidFill>
                  <a:srgbClr val="181818"/>
                </a:solidFill>
                <a:effectLst/>
                <a:latin typeface="open-sans"/>
              </a:rPr>
              <a:t>. </a:t>
            </a:r>
            <a:r>
              <a:rPr lang="en-US" b="0" i="0" dirty="0" err="1">
                <a:solidFill>
                  <a:srgbClr val="181818"/>
                </a:solidFill>
                <a:effectLst/>
                <a:latin typeface="open-sans"/>
              </a:rPr>
              <a:t>En</a:t>
            </a:r>
            <a:r>
              <a:rPr lang="en-US" b="0" i="0" dirty="0">
                <a:solidFill>
                  <a:srgbClr val="181818"/>
                </a:solidFill>
                <a:effectLst/>
                <a:latin typeface="open-sans"/>
              </a:rPr>
              <a:t> route to raid British shipping, Jones’ warship, </a:t>
            </a:r>
            <a:r>
              <a:rPr lang="en-US" b="0" i="1" dirty="0">
                <a:solidFill>
                  <a:srgbClr val="181818"/>
                </a:solidFill>
                <a:effectLst/>
                <a:latin typeface="open-sans"/>
              </a:rPr>
              <a:t>Bon Homme Richard</a:t>
            </a:r>
            <a:r>
              <a:rPr lang="en-US" b="0" i="0" dirty="0">
                <a:solidFill>
                  <a:srgbClr val="181818"/>
                </a:solidFill>
                <a:effectLst/>
                <a:latin typeface="open-sans"/>
              </a:rPr>
              <a:t> (named after </a:t>
            </a:r>
            <a:r>
              <a:rPr lang="en-US" b="0" i="0" u="sng" dirty="0">
                <a:solidFill>
                  <a:srgbClr val="E80C30"/>
                </a:solidFill>
                <a:effectLst/>
                <a:latin typeface="open-sans"/>
                <a:hlinkClick r:id="rId4"/>
              </a:rPr>
              <a:t>Benjamin Franklin</a:t>
            </a:r>
            <a:r>
              <a:rPr lang="en-US" b="0" i="0" dirty="0">
                <a:solidFill>
                  <a:srgbClr val="181818"/>
                </a:solidFill>
                <a:effectLst/>
                <a:latin typeface="open-sans"/>
              </a:rPr>
              <a:t>), came head to head with the more powerful English warship HMS </a:t>
            </a:r>
            <a:r>
              <a:rPr lang="en-US" b="0" i="1" dirty="0">
                <a:solidFill>
                  <a:srgbClr val="181818"/>
                </a:solidFill>
                <a:effectLst/>
                <a:latin typeface="open-sans"/>
              </a:rPr>
              <a:t>Serapis</a:t>
            </a:r>
            <a:r>
              <a:rPr lang="en-US" b="0" i="0" dirty="0">
                <a:solidFill>
                  <a:srgbClr val="181818"/>
                </a:solidFill>
                <a:effectLst/>
                <a:latin typeface="open-sans"/>
              </a:rPr>
              <a:t> off the North Sea.</a:t>
            </a:r>
          </a:p>
          <a:p>
            <a:pPr algn="l"/>
            <a:r>
              <a:rPr lang="en-US" b="0" i="0" dirty="0">
                <a:solidFill>
                  <a:srgbClr val="181818"/>
                </a:solidFill>
                <a:effectLst/>
                <a:latin typeface="open-sans"/>
              </a:rPr>
              <a:t>After three hours of relentless gun fire between the two vessels, Jones slammed </a:t>
            </a:r>
            <a:r>
              <a:rPr lang="en-US" b="0" i="1" dirty="0">
                <a:solidFill>
                  <a:srgbClr val="181818"/>
                </a:solidFill>
                <a:effectLst/>
                <a:latin typeface="open-sans"/>
              </a:rPr>
              <a:t>Bon Homme</a:t>
            </a:r>
            <a:r>
              <a:rPr lang="en-US" b="0" i="0" dirty="0">
                <a:solidFill>
                  <a:srgbClr val="181818"/>
                </a:solidFill>
                <a:effectLst/>
                <a:latin typeface="open-sans"/>
              </a:rPr>
              <a:t> into </a:t>
            </a:r>
            <a:r>
              <a:rPr lang="en-US" b="0" i="1" dirty="0">
                <a:solidFill>
                  <a:srgbClr val="181818"/>
                </a:solidFill>
                <a:effectLst/>
                <a:latin typeface="open-sans"/>
              </a:rPr>
              <a:t>Serapis</a:t>
            </a:r>
            <a:r>
              <a:rPr lang="en-US" b="0" i="0" dirty="0">
                <a:solidFill>
                  <a:srgbClr val="181818"/>
                </a:solidFill>
                <a:effectLst/>
                <a:latin typeface="open-sans"/>
              </a:rPr>
              <a:t>, strategically tying them together. Legend has it that when the British asked if Jones was ready to surrender, he famously responded: “I have not yet begun to fight!”</a:t>
            </a:r>
          </a:p>
          <a:p>
            <a:pPr algn="l"/>
            <a:r>
              <a:rPr lang="en-US" b="0" i="0" dirty="0">
                <a:solidFill>
                  <a:srgbClr val="181818"/>
                </a:solidFill>
                <a:effectLst/>
                <a:latin typeface="open-sans"/>
              </a:rPr>
              <a:t>After one of Jones’ naval officers tossed a grenade onto </a:t>
            </a:r>
            <a:r>
              <a:rPr lang="en-US" b="0" i="1" dirty="0">
                <a:solidFill>
                  <a:srgbClr val="181818"/>
                </a:solidFill>
                <a:effectLst/>
                <a:latin typeface="open-sans"/>
              </a:rPr>
              <a:t>Serapis</a:t>
            </a:r>
            <a:r>
              <a:rPr lang="en-US" b="0" i="0" dirty="0">
                <a:solidFill>
                  <a:srgbClr val="181818"/>
                </a:solidFill>
                <a:effectLst/>
                <a:latin typeface="open-sans"/>
              </a:rPr>
              <a:t>, causing severe damage, it was the British who ultimately surrendered. Jones’ surprise victory against the better-equipped British naval ship had turned him into an international hero.</a:t>
            </a:r>
          </a:p>
          <a:p>
            <a:pPr algn="l"/>
            <a:endParaRPr lang="en-US" b="0" i="0" dirty="0">
              <a:solidFill>
                <a:srgbClr val="181818"/>
              </a:solidFill>
              <a:effectLst/>
              <a:latin typeface="open-sans"/>
            </a:endParaRPr>
          </a:p>
          <a:p>
            <a:pPr algn="l"/>
            <a:endParaRPr lang="en-US" b="0" i="0" dirty="0">
              <a:solidFill>
                <a:srgbClr val="181818"/>
              </a:solidFill>
              <a:effectLst/>
              <a:latin typeface="open-sans"/>
            </a:endParaRPr>
          </a:p>
          <a:p>
            <a:pPr algn="l"/>
            <a:r>
              <a:rPr lang="en-US" b="0" i="0" dirty="0">
                <a:solidFill>
                  <a:srgbClr val="181818"/>
                </a:solidFill>
                <a:effectLst/>
                <a:latin typeface="open-sans"/>
              </a:rPr>
              <a:t>Mast has cross-trees to hold up the sails.  </a:t>
            </a:r>
            <a:r>
              <a:rPr lang="en-US" b="0" i="0">
                <a:solidFill>
                  <a:srgbClr val="181818"/>
                </a:solidFill>
                <a:effectLst/>
                <a:latin typeface="open-sans"/>
              </a:rPr>
              <a:t>.</a:t>
            </a:r>
            <a:endParaRPr lang="en-US" b="0" i="0" dirty="0">
              <a:solidFill>
                <a:srgbClr val="181818"/>
              </a:solidFill>
              <a:effectLs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4</a:t>
            </a:fld>
            <a:endParaRPr lang="en-US"/>
          </a:p>
        </p:txBody>
      </p:sp>
    </p:spTree>
    <p:extLst>
      <p:ext uri="{BB962C8B-B14F-4D97-AF65-F5344CB8AC3E}">
        <p14:creationId xmlns:p14="http://schemas.microsoft.com/office/powerpoint/2010/main" val="128162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www.deviantart.com/ahijah/art/USA-Grunge-Flag-Bright-169611262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sure there are many who are bolder in battle than John Paul Jones. en.wikiquote.org/wiki/</a:t>
            </a:r>
            <a:r>
              <a:rPr lang="en-US" dirty="0" err="1"/>
              <a:t>John_Paul_Jones</a:t>
            </a:r>
            <a:r>
              <a:rPr lang="en-US" dirty="0"/>
              <a:t>#/media/File:Cpt_John_Paul_Jones.jpg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of JP JONES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5</a:t>
            </a:fld>
            <a:endParaRPr lang="en-US"/>
          </a:p>
        </p:txBody>
      </p:sp>
    </p:spTree>
    <p:extLst>
      <p:ext uri="{BB962C8B-B14F-4D97-AF65-F5344CB8AC3E}">
        <p14:creationId xmlns:p14="http://schemas.microsoft.com/office/powerpoint/2010/main" val="373611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www.deviantart.com/ahijah/art/USA-Grunge-Flag-Bright-169611262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en.wikiquote.org/wiki/</a:t>
            </a:r>
            <a:r>
              <a:rPr lang="en-US" dirty="0" err="1"/>
              <a:t>John_Paul_Jones</a:t>
            </a:r>
            <a:r>
              <a:rPr lang="en-US" dirty="0"/>
              <a:t>#/media/File:Cpt_John_Paul_Jones.jpg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en.wikipedia.org/wiki/Richard_Pearson_%28Royal_Navy_officer%29#/media/</a:t>
            </a:r>
            <a:r>
              <a:rPr lang="en-US" dirty="0" err="1"/>
              <a:t>File:Sir_Richard_Pearson.jpg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sure there are many who are bolder in battle than John Paul Jones.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of JP JONES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0" i="0" dirty="0">
                <a:solidFill>
                  <a:srgbClr val="181818"/>
                </a:solidFill>
                <a:effectLst/>
                <a:latin typeface="open-sans"/>
              </a:rPr>
              <a:t>In 1779 Jones would go down in history as one of the greatest naval commanders of the </a:t>
            </a:r>
            <a:r>
              <a:rPr lang="en-US" b="0" i="0" u="sng" dirty="0">
                <a:solidFill>
                  <a:srgbClr val="E80C30"/>
                </a:solidFill>
                <a:effectLst/>
                <a:latin typeface="open-sans"/>
                <a:hlinkClick r:id="rId3"/>
              </a:rPr>
              <a:t>Revolutionary War</a:t>
            </a:r>
            <a:r>
              <a:rPr lang="en-US" b="0" i="0" dirty="0">
                <a:solidFill>
                  <a:srgbClr val="181818"/>
                </a:solidFill>
                <a:effectLst/>
                <a:latin typeface="open-sans"/>
              </a:rPr>
              <a:t>. </a:t>
            </a:r>
            <a:r>
              <a:rPr lang="en-US" b="0" i="0" dirty="0" err="1">
                <a:solidFill>
                  <a:srgbClr val="181818"/>
                </a:solidFill>
                <a:effectLst/>
                <a:latin typeface="open-sans"/>
              </a:rPr>
              <a:t>En</a:t>
            </a:r>
            <a:r>
              <a:rPr lang="en-US" b="0" i="0" dirty="0">
                <a:solidFill>
                  <a:srgbClr val="181818"/>
                </a:solidFill>
                <a:effectLst/>
                <a:latin typeface="open-sans"/>
              </a:rPr>
              <a:t> route to raid British shipping, Jones’ warship, </a:t>
            </a:r>
            <a:r>
              <a:rPr lang="en-US" b="0" i="1" dirty="0">
                <a:solidFill>
                  <a:srgbClr val="181818"/>
                </a:solidFill>
                <a:effectLst/>
                <a:latin typeface="open-sans"/>
              </a:rPr>
              <a:t>Bon Homme Richard</a:t>
            </a:r>
            <a:r>
              <a:rPr lang="en-US" b="0" i="0" dirty="0">
                <a:solidFill>
                  <a:srgbClr val="181818"/>
                </a:solidFill>
                <a:effectLst/>
                <a:latin typeface="open-sans"/>
              </a:rPr>
              <a:t> (named after </a:t>
            </a:r>
            <a:r>
              <a:rPr lang="en-US" b="0" i="0" u="sng" dirty="0">
                <a:solidFill>
                  <a:srgbClr val="E80C30"/>
                </a:solidFill>
                <a:effectLst/>
                <a:latin typeface="open-sans"/>
                <a:hlinkClick r:id="rId4"/>
              </a:rPr>
              <a:t>Benjamin Franklin</a:t>
            </a:r>
            <a:r>
              <a:rPr lang="en-US" b="0" i="0" dirty="0">
                <a:solidFill>
                  <a:srgbClr val="181818"/>
                </a:solidFill>
                <a:effectLst/>
                <a:latin typeface="open-sans"/>
              </a:rPr>
              <a:t>), came head to head with the more powerful English warship HMS </a:t>
            </a:r>
            <a:r>
              <a:rPr lang="en-US" b="0" i="1" dirty="0">
                <a:solidFill>
                  <a:srgbClr val="181818"/>
                </a:solidFill>
                <a:effectLst/>
                <a:latin typeface="open-sans"/>
              </a:rPr>
              <a:t>Serapis</a:t>
            </a:r>
            <a:r>
              <a:rPr lang="en-US" b="0" i="0" dirty="0">
                <a:solidFill>
                  <a:srgbClr val="181818"/>
                </a:solidFill>
                <a:effectLst/>
                <a:latin typeface="open-sans"/>
              </a:rPr>
              <a:t> off the North Sea.</a:t>
            </a:r>
          </a:p>
          <a:p>
            <a:pPr algn="l"/>
            <a:r>
              <a:rPr lang="en-US" b="0" i="0" dirty="0">
                <a:solidFill>
                  <a:srgbClr val="181818"/>
                </a:solidFill>
                <a:effectLst/>
                <a:latin typeface="open-sans"/>
              </a:rPr>
              <a:t>After three hours of relentless gun fire between the two vessels, Jones slammed </a:t>
            </a:r>
            <a:r>
              <a:rPr lang="en-US" b="0" i="1" dirty="0">
                <a:solidFill>
                  <a:srgbClr val="181818"/>
                </a:solidFill>
                <a:effectLst/>
                <a:latin typeface="open-sans"/>
              </a:rPr>
              <a:t>Bon Homme</a:t>
            </a:r>
            <a:r>
              <a:rPr lang="en-US" b="0" i="0" dirty="0">
                <a:solidFill>
                  <a:srgbClr val="181818"/>
                </a:solidFill>
                <a:effectLst/>
                <a:latin typeface="open-sans"/>
              </a:rPr>
              <a:t> into </a:t>
            </a:r>
            <a:r>
              <a:rPr lang="en-US" b="0" i="1" dirty="0">
                <a:solidFill>
                  <a:srgbClr val="181818"/>
                </a:solidFill>
                <a:effectLst/>
                <a:latin typeface="open-sans"/>
              </a:rPr>
              <a:t>Serapis</a:t>
            </a:r>
            <a:r>
              <a:rPr lang="en-US" b="0" i="0" dirty="0">
                <a:solidFill>
                  <a:srgbClr val="181818"/>
                </a:solidFill>
                <a:effectLst/>
                <a:latin typeface="open-sans"/>
              </a:rPr>
              <a:t>, strategically tying them together. Legend has it that when the British asked if Jones was ready to surrender, he famously responded: “I have not yet begun to fight!”</a:t>
            </a:r>
          </a:p>
          <a:p>
            <a:pPr algn="l"/>
            <a:r>
              <a:rPr lang="en-US" b="0" i="0" dirty="0">
                <a:solidFill>
                  <a:srgbClr val="181818"/>
                </a:solidFill>
                <a:effectLst/>
                <a:latin typeface="open-sans"/>
              </a:rPr>
              <a:t>After one of Jones’ naval officers tossed a grenade onto </a:t>
            </a:r>
            <a:r>
              <a:rPr lang="en-US" b="0" i="1" dirty="0">
                <a:solidFill>
                  <a:srgbClr val="181818"/>
                </a:solidFill>
                <a:effectLst/>
                <a:latin typeface="open-sans"/>
              </a:rPr>
              <a:t>Serapis</a:t>
            </a:r>
            <a:r>
              <a:rPr lang="en-US" b="0" i="0" dirty="0">
                <a:solidFill>
                  <a:srgbClr val="181818"/>
                </a:solidFill>
                <a:effectLst/>
                <a:latin typeface="open-sans"/>
              </a:rPr>
              <a:t>, causing severe damage, it was the British who ultimately surrendered. Jones’ surprise victory against the better-equipped British naval ship had turned him into an international hero.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6</a:t>
            </a:fld>
            <a:endParaRPr lang="en-US"/>
          </a:p>
        </p:txBody>
      </p:sp>
    </p:spTree>
    <p:extLst>
      <p:ext uri="{BB962C8B-B14F-4D97-AF65-F5344CB8AC3E}">
        <p14:creationId xmlns:p14="http://schemas.microsoft.com/office/powerpoint/2010/main" val="47953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https://www.freebibleimages.org/</a:t>
            </a:r>
          </a:p>
          <a:p>
            <a:endParaRPr lang="en-US" dirty="0"/>
          </a:p>
          <a:p>
            <a:r>
              <a:rPr lang="en-US" dirty="0"/>
              <a:t>They sailed the Sea of Galilee—not in battle for America, but battle for fish.\</a:t>
            </a:r>
          </a:p>
          <a:p>
            <a:endParaRPr lang="en-US" dirty="0"/>
          </a:p>
          <a:p>
            <a:r>
              <a:rPr lang="en-US" dirty="0"/>
              <a:t>But they were no longer fishers of fish—but fishers of men.  For souls.  </a:t>
            </a:r>
          </a:p>
        </p:txBody>
      </p:sp>
      <p:sp>
        <p:nvSpPr>
          <p:cNvPr id="4" name="Slide Number Placeholder 3"/>
          <p:cNvSpPr>
            <a:spLocks noGrp="1"/>
          </p:cNvSpPr>
          <p:nvPr>
            <p:ph type="sldNum" sz="quarter" idx="5"/>
          </p:nvPr>
        </p:nvSpPr>
        <p:spPr/>
        <p:txBody>
          <a:bodyPr/>
          <a:lstStyle/>
          <a:p>
            <a:fld id="{91719CE3-EC4B-493F-8D3A-4DB28B1F1FC6}" type="slidenum">
              <a:rPr lang="en-US" smtClean="0"/>
              <a:t>7</a:t>
            </a:fld>
            <a:endParaRPr lang="en-US"/>
          </a:p>
        </p:txBody>
      </p:sp>
    </p:spTree>
    <p:extLst>
      <p:ext uri="{BB962C8B-B14F-4D97-AF65-F5344CB8AC3E}">
        <p14:creationId xmlns:p14="http://schemas.microsoft.com/office/powerpoint/2010/main" val="3374749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1719CE3-EC4B-493F-8D3A-4DB28B1F1FC6}" type="slidenum">
              <a:rPr lang="en-US" smtClean="0"/>
              <a:t>8</a:t>
            </a:fld>
            <a:endParaRPr lang="en-US"/>
          </a:p>
        </p:txBody>
      </p:sp>
    </p:spTree>
    <p:extLst>
      <p:ext uri="{BB962C8B-B14F-4D97-AF65-F5344CB8AC3E}">
        <p14:creationId xmlns:p14="http://schemas.microsoft.com/office/powerpoint/2010/main" val="4115563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temple a more hostile area for Peter and John than for John Paul Jones. </a:t>
            </a:r>
          </a:p>
        </p:txBody>
      </p:sp>
      <p:sp>
        <p:nvSpPr>
          <p:cNvPr id="4" name="Slide Number Placeholder 3"/>
          <p:cNvSpPr>
            <a:spLocks noGrp="1"/>
          </p:cNvSpPr>
          <p:nvPr>
            <p:ph type="sldNum" sz="quarter" idx="5"/>
          </p:nvPr>
        </p:nvSpPr>
        <p:spPr/>
        <p:txBody>
          <a:bodyPr/>
          <a:lstStyle/>
          <a:p>
            <a:fld id="{91719CE3-EC4B-493F-8D3A-4DB28B1F1FC6}" type="slidenum">
              <a:rPr lang="en-US" smtClean="0"/>
              <a:t>10</a:t>
            </a:fld>
            <a:endParaRPr lang="en-US"/>
          </a:p>
        </p:txBody>
      </p:sp>
    </p:spTree>
    <p:extLst>
      <p:ext uri="{BB962C8B-B14F-4D97-AF65-F5344CB8AC3E}">
        <p14:creationId xmlns:p14="http://schemas.microsoft.com/office/powerpoint/2010/main" val="180701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5B9C-A399-4BB9-B6EE-3095CCB60F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48F464-4605-473B-9504-491320DCC4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ABF63F-5D46-4F9E-9826-E362E32A8F8E}"/>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3C09E486-96B1-404C-ADFB-4A2027C0A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2A9CC0-2411-49C9-ABB5-4F5E6D521E66}"/>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56652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C5DE-CE83-4665-BFCA-A16364F146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5DCDAE-8547-4BE3-858C-DC51D4AF1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E7BEC-6837-4FF4-BDC2-77019AC1906C}"/>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2929A036-E822-4035-AB2D-5B02F0715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D6B36-8AC2-4EB0-9BD2-3570F76FDDD2}"/>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195177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533FF-06D1-4FD0-A52F-EDC517D04F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65FD8-E276-4C1C-8319-2418A91EF7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5DAF0-4FCC-4017-8F91-8F2267F647AB}"/>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6CE8E495-B98C-4F2C-93D0-15531E414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3191E-741D-4812-A55F-4F5BC76DB14E}"/>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179609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7BFC-30CC-4969-B99E-48BE2317D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340DE9-51DA-4DFE-9C8C-FF1CF747EB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22B4C-FBEC-49FA-8A49-BBCE8EC84ADC}"/>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63790275-23AE-414F-87B0-4CB13E592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D0607-8D15-4B27-9857-2ED028AC834B}"/>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73621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68B9-0BC9-4F28-856C-25A2BB73D2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2465F-180D-47BB-B358-8B28B2B96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64638-8C23-43FE-923F-893B9A7EF6D5}"/>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24708778-9E31-4E9E-9886-0DC580529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B4B56-2EAD-4A9E-A496-B5B9C8995C1C}"/>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126875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C4D2-ACC1-497D-A85F-A41DAFEC3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C5D61-D308-4FE1-9D21-93CAA9895C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86DCD9-B800-4CD1-9DB5-5D1445698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733FA-A3C7-4D63-A42E-64132235F926}"/>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6" name="Footer Placeholder 5">
            <a:extLst>
              <a:ext uri="{FF2B5EF4-FFF2-40B4-BE49-F238E27FC236}">
                <a16:creationId xmlns:a16="http://schemas.microsoft.com/office/drawing/2014/main" id="{8C49A9D8-21C4-46EF-BFF4-3E04F18F7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D18A8-A669-42DF-A443-71E3F679857F}"/>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197635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A38A-6134-4D16-8D69-FD6518B4EA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43193-4505-4E5F-8D74-B0E9CBCC3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9145-8715-42D4-B328-E8D13D8DC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2D7CD-BA02-46DC-931F-F03786B28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E02F19-05B3-45AA-9891-815D75DE05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86196E-1F9A-402F-B971-CA0787D40CAC}"/>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8" name="Footer Placeholder 7">
            <a:extLst>
              <a:ext uri="{FF2B5EF4-FFF2-40B4-BE49-F238E27FC236}">
                <a16:creationId xmlns:a16="http://schemas.microsoft.com/office/drawing/2014/main" id="{E994E40F-1B9F-4E14-A8FE-D14782939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5CCF53-1BB8-4EDD-9841-6D41D45C58D0}"/>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1626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574A-23E0-4C6C-829A-6817731935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8E0BC-4218-4B1E-A540-13BE1A9AED9F}"/>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4" name="Footer Placeholder 3">
            <a:extLst>
              <a:ext uri="{FF2B5EF4-FFF2-40B4-BE49-F238E27FC236}">
                <a16:creationId xmlns:a16="http://schemas.microsoft.com/office/drawing/2014/main" id="{D5409EB6-DD55-4B7E-9D9A-706BF0B88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B3E620-8BA5-44F9-BC18-EE44D9E72086}"/>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292544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0AA7E5-32FD-46F3-8992-FA619D974329}"/>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3" name="Footer Placeholder 2">
            <a:extLst>
              <a:ext uri="{FF2B5EF4-FFF2-40B4-BE49-F238E27FC236}">
                <a16:creationId xmlns:a16="http://schemas.microsoft.com/office/drawing/2014/main" id="{ACC03324-0FD6-4C9D-B417-9886A6BFE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726D7D-62E1-4A87-A0AB-DB836F6D55AB}"/>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54696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B9F1-1D71-4267-B1BB-18DCDF607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AD3555-1759-4CA4-88FF-080327EFE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8084A4-4100-45D4-BE50-65C073667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A05C7-556A-4F68-8746-9C95A1B10DA7}"/>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6" name="Footer Placeholder 5">
            <a:extLst>
              <a:ext uri="{FF2B5EF4-FFF2-40B4-BE49-F238E27FC236}">
                <a16:creationId xmlns:a16="http://schemas.microsoft.com/office/drawing/2014/main" id="{F9F24266-10B5-404A-BC68-94602A17F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0E6B-06DD-4189-A258-0617C4090AED}"/>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343376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13B29-BFB0-49E6-B9D4-79C44891D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A9C6B-97F0-49FB-8450-465D6CFFE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4AA90-00DA-419D-8047-32F64B043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90FEE-1C56-4D73-84AD-B4E4DD015106}"/>
              </a:ext>
            </a:extLst>
          </p:cNvPr>
          <p:cNvSpPr>
            <a:spLocks noGrp="1"/>
          </p:cNvSpPr>
          <p:nvPr>
            <p:ph type="dt" sz="half" idx="10"/>
          </p:nvPr>
        </p:nvSpPr>
        <p:spPr/>
        <p:txBody>
          <a:bodyPr/>
          <a:lstStyle/>
          <a:p>
            <a:fld id="{5667693B-4313-4EBB-904D-0BE9FB647CF1}" type="datetimeFigureOut">
              <a:rPr lang="en-US" smtClean="0"/>
              <a:t>7/6/2021</a:t>
            </a:fld>
            <a:endParaRPr lang="en-US"/>
          </a:p>
        </p:txBody>
      </p:sp>
      <p:sp>
        <p:nvSpPr>
          <p:cNvPr id="6" name="Footer Placeholder 5">
            <a:extLst>
              <a:ext uri="{FF2B5EF4-FFF2-40B4-BE49-F238E27FC236}">
                <a16:creationId xmlns:a16="http://schemas.microsoft.com/office/drawing/2014/main" id="{55B3C8B8-F6E3-4573-921D-00A51B28A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C34F0-F996-4999-8359-A3A9ADD93715}"/>
              </a:ext>
            </a:extLst>
          </p:cNvPr>
          <p:cNvSpPr>
            <a:spLocks noGrp="1"/>
          </p:cNvSpPr>
          <p:nvPr>
            <p:ph type="sldNum" sz="quarter" idx="12"/>
          </p:nvPr>
        </p:nvSpPr>
        <p:spPr/>
        <p:txBody>
          <a:bodyPr/>
          <a:lstStyle/>
          <a:p>
            <a:fld id="{C37027A4-748D-4600-832F-FF86C3A1F516}" type="slidenum">
              <a:rPr lang="en-US" smtClean="0"/>
              <a:t>‹#›</a:t>
            </a:fld>
            <a:endParaRPr lang="en-US"/>
          </a:p>
        </p:txBody>
      </p:sp>
    </p:spTree>
    <p:extLst>
      <p:ext uri="{BB962C8B-B14F-4D97-AF65-F5344CB8AC3E}">
        <p14:creationId xmlns:p14="http://schemas.microsoft.com/office/powerpoint/2010/main" val="3709667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USA Grunge Flag - Bright">
            <a:extLst>
              <a:ext uri="{FF2B5EF4-FFF2-40B4-BE49-F238E27FC236}">
                <a16:creationId xmlns:a16="http://schemas.microsoft.com/office/drawing/2014/main" id="{647342C4-D23D-4FC7-8D05-BE9811771BB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0561"/>
            <a:ext cx="1219471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662078B-35AA-46FD-9BF9-839D3915634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D62A3DE-BB12-47A7-AE1A-BA9F2283EBB4}"/>
              </a:ext>
            </a:extLst>
          </p:cNvPr>
          <p:cNvSpPr/>
          <p:nvPr userDrawn="1"/>
        </p:nvSpPr>
        <p:spPr>
          <a:xfrm>
            <a:off x="0" y="0"/>
            <a:ext cx="12192000" cy="6858000"/>
          </a:xfrm>
          <a:prstGeom prst="rect">
            <a:avLst/>
          </a:prstGeom>
          <a:gradFill flip="none" rotWithShape="1">
            <a:gsLst>
              <a:gs pos="0">
                <a:schemeClr val="tx1">
                  <a:alpha val="0"/>
                </a:schemeClr>
              </a:gs>
              <a:gs pos="100000">
                <a:schemeClr val="tx1">
                  <a:alpha val="55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4BA5262-E74B-4AF0-980D-653E26A72CA5}"/>
              </a:ext>
            </a:extLst>
          </p:cNvPr>
          <p:cNvSpPr>
            <a:spLocks noGrp="1"/>
          </p:cNvSpPr>
          <p:nvPr>
            <p:ph type="title"/>
          </p:nvPr>
        </p:nvSpPr>
        <p:spPr>
          <a:xfrm>
            <a:off x="0" y="18255"/>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ED33B2-433F-45B9-A09E-76DA30208024}"/>
              </a:ext>
            </a:extLst>
          </p:cNvPr>
          <p:cNvSpPr>
            <a:spLocks noGrp="1"/>
          </p:cNvSpPr>
          <p:nvPr>
            <p:ph type="body" idx="1"/>
          </p:nvPr>
        </p:nvSpPr>
        <p:spPr>
          <a:xfrm>
            <a:off x="369455" y="1343818"/>
            <a:ext cx="11490036" cy="48331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00A9D-C724-44C8-8A94-8060D27389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67693B-4313-4EBB-904D-0BE9FB647CF1}" type="datetimeFigureOut">
              <a:rPr lang="en-US" smtClean="0"/>
              <a:t>7/6/2021</a:t>
            </a:fld>
            <a:endParaRPr lang="en-US"/>
          </a:p>
        </p:txBody>
      </p:sp>
      <p:sp>
        <p:nvSpPr>
          <p:cNvPr id="5" name="Footer Placeholder 4">
            <a:extLst>
              <a:ext uri="{FF2B5EF4-FFF2-40B4-BE49-F238E27FC236}">
                <a16:creationId xmlns:a16="http://schemas.microsoft.com/office/drawing/2014/main" id="{1A6C8FB7-2629-4722-B74C-1B57B61F78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D06809-DEB9-4703-81DE-ADA584059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027A4-748D-4600-832F-FF86C3A1F516}" type="slidenum">
              <a:rPr lang="en-US" smtClean="0"/>
              <a:t>‹#›</a:t>
            </a:fld>
            <a:endParaRPr lang="en-US"/>
          </a:p>
        </p:txBody>
      </p:sp>
    </p:spTree>
    <p:extLst>
      <p:ext uri="{BB962C8B-B14F-4D97-AF65-F5344CB8AC3E}">
        <p14:creationId xmlns:p14="http://schemas.microsoft.com/office/powerpoint/2010/main" val="2224134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chemeClr val="bg1"/>
          </a:solidFill>
          <a:effectLst>
            <a:glow rad="127000">
              <a:srgbClr val="890F0E"/>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0263A"/>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0263A"/>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0263A"/>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0263A"/>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0263A"/>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D08DE16-A398-4E08-AAFC-DF48DDCF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8A95B1-CC8D-44D7-B819-602DE02040B3}"/>
              </a:ext>
            </a:extLst>
          </p:cNvPr>
          <p:cNvSpPr>
            <a:spLocks noGrp="1"/>
          </p:cNvSpPr>
          <p:nvPr>
            <p:ph type="ctrTitle"/>
          </p:nvPr>
        </p:nvSpPr>
        <p:spPr>
          <a:xfrm>
            <a:off x="0" y="3975017"/>
            <a:ext cx="12192000" cy="2387600"/>
          </a:xfrm>
        </p:spPr>
        <p:txBody>
          <a:bodyPr>
            <a:normAutofit/>
          </a:bodyPr>
          <a:lstStyle/>
          <a:p>
            <a:r>
              <a:rPr lang="en-US" sz="8800" dirty="0">
                <a:effectLst>
                  <a:glow rad="127000">
                    <a:srgbClr val="00263A"/>
                  </a:glow>
                </a:effectLst>
              </a:rPr>
              <a:t>Great</a:t>
            </a:r>
            <a:br>
              <a:rPr lang="en-US" sz="8800" dirty="0">
                <a:effectLst>
                  <a:glow rad="127000">
                    <a:srgbClr val="00263A"/>
                  </a:glow>
                </a:effectLst>
              </a:rPr>
            </a:br>
            <a:r>
              <a:rPr lang="en-US" sz="8800" dirty="0">
                <a:effectLst>
                  <a:glow rad="127000">
                    <a:srgbClr val="00263A"/>
                  </a:glow>
                </a:effectLst>
              </a:rPr>
              <a:t>BOLDNESS</a:t>
            </a:r>
          </a:p>
        </p:txBody>
      </p:sp>
      <p:grpSp>
        <p:nvGrpSpPr>
          <p:cNvPr id="6" name="Group 5">
            <a:extLst>
              <a:ext uri="{FF2B5EF4-FFF2-40B4-BE49-F238E27FC236}">
                <a16:creationId xmlns:a16="http://schemas.microsoft.com/office/drawing/2014/main" id="{9B183C4C-E54F-4DBC-9B25-D562D139A672}"/>
              </a:ext>
            </a:extLst>
          </p:cNvPr>
          <p:cNvGrpSpPr/>
          <p:nvPr/>
        </p:nvGrpSpPr>
        <p:grpSpPr>
          <a:xfrm>
            <a:off x="8600574" y="1126324"/>
            <a:ext cx="2336800" cy="1069975"/>
            <a:chOff x="8556580" y="1655596"/>
            <a:chExt cx="2336800" cy="1069975"/>
          </a:xfrm>
        </p:grpSpPr>
        <p:sp>
          <p:nvSpPr>
            <p:cNvPr id="3" name="Oval 2">
              <a:extLst>
                <a:ext uri="{FF2B5EF4-FFF2-40B4-BE49-F238E27FC236}">
                  <a16:creationId xmlns:a16="http://schemas.microsoft.com/office/drawing/2014/main" id="{0ECEFBBA-F4E9-4AB0-94A5-0F11F5F8CDEE}"/>
                </a:ext>
              </a:extLst>
            </p:cNvPr>
            <p:cNvSpPr/>
            <p:nvPr/>
          </p:nvSpPr>
          <p:spPr>
            <a:xfrm>
              <a:off x="8566484" y="1672389"/>
              <a:ext cx="1010653" cy="10226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ACDB675-66CF-4946-B4F7-D2C76911F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8556580" y="1655596"/>
              <a:ext cx="2336800" cy="1069975"/>
            </a:xfrm>
            <a:prstGeom prst="rect">
              <a:avLst/>
            </a:prstGeom>
            <a:noFill/>
            <a:effectLst>
              <a:glow rad="38100">
                <a:schemeClr val="accent5">
                  <a:lumMod val="5000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6E471F25-11AE-4B56-8F29-4C861868BF2A}"/>
              </a:ext>
            </a:extLst>
          </p:cNvPr>
          <p:cNvSpPr txBox="1"/>
          <p:nvPr/>
        </p:nvSpPr>
        <p:spPr>
          <a:xfrm>
            <a:off x="7098633" y="172217"/>
            <a:ext cx="4920914" cy="954107"/>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Watch original presentation at:</a:t>
            </a:r>
            <a:br>
              <a:rPr lang="en-US" sz="2800" b="1" dirty="0">
                <a:solidFill>
                  <a:schemeClr val="bg1"/>
                </a:solidFill>
                <a:effectLst>
                  <a:outerShdw blurRad="38100" dist="38100" dir="2700000" algn="tl">
                    <a:srgbClr val="000000">
                      <a:alpha val="43137"/>
                    </a:srgbClr>
                  </a:outerShdw>
                </a:effectLst>
              </a:rPr>
            </a:br>
            <a:r>
              <a:rPr lang="en-US" sz="2800" b="1" dirty="0">
                <a:solidFill>
                  <a:schemeClr val="bg1"/>
                </a:solidFill>
                <a:effectLst>
                  <a:outerShdw blurRad="38100" dist="38100" dir="2700000" algn="tl">
                    <a:srgbClr val="000000">
                      <a:alpha val="43137"/>
                    </a:srgbClr>
                  </a:outerShdw>
                </a:effectLst>
              </a:rPr>
              <a:t>https://youtu.be/z8MIjMwriFo </a:t>
            </a:r>
          </a:p>
        </p:txBody>
      </p:sp>
    </p:spTree>
    <p:extLst>
      <p:ext uri="{BB962C8B-B14F-4D97-AF65-F5344CB8AC3E}">
        <p14:creationId xmlns:p14="http://schemas.microsoft.com/office/powerpoint/2010/main" val="2880285997"/>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stone, concrete, cement&#10;&#10;Description automatically generated">
            <a:extLst>
              <a:ext uri="{FF2B5EF4-FFF2-40B4-BE49-F238E27FC236}">
                <a16:creationId xmlns:a16="http://schemas.microsoft.com/office/drawing/2014/main" id="{E1D81CA8-479A-40F7-861F-A4D0A51FC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3203"/>
            <a:ext cx="12192000" cy="5994797"/>
          </a:xfrm>
          <a:prstGeom prst="rect">
            <a:avLst/>
          </a:prstGeom>
        </p:spPr>
      </p:pic>
      <p:sp>
        <p:nvSpPr>
          <p:cNvPr id="2" name="Title 1">
            <a:extLst>
              <a:ext uri="{FF2B5EF4-FFF2-40B4-BE49-F238E27FC236}">
                <a16:creationId xmlns:a16="http://schemas.microsoft.com/office/drawing/2014/main" id="{7EF8AFFE-95BC-420A-B4F5-B4E7F5E21ACE}"/>
              </a:ext>
            </a:extLst>
          </p:cNvPr>
          <p:cNvSpPr>
            <a:spLocks noGrp="1"/>
          </p:cNvSpPr>
          <p:nvPr>
            <p:ph type="title"/>
          </p:nvPr>
        </p:nvSpPr>
        <p:spPr/>
        <p:txBody>
          <a:bodyPr/>
          <a:lstStyle/>
          <a:p>
            <a:pPr algn="l"/>
            <a:r>
              <a:rPr lang="en-US" dirty="0"/>
              <a:t>        The Setting – in the temple!</a:t>
            </a:r>
          </a:p>
        </p:txBody>
      </p:sp>
    </p:spTree>
    <p:extLst>
      <p:ext uri="{BB962C8B-B14F-4D97-AF65-F5344CB8AC3E}">
        <p14:creationId xmlns:p14="http://schemas.microsoft.com/office/powerpoint/2010/main" val="359774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2AE546C7-4374-464D-8BD3-9E3CB00E469F}"/>
              </a:ext>
            </a:extLst>
          </p:cNvPr>
          <p:cNvPicPr>
            <a:picLocks noChangeAspect="1"/>
          </p:cNvPicPr>
          <p:nvPr/>
        </p:nvPicPr>
        <p:blipFill rotWithShape="1">
          <a:blip r:embed="rId3">
            <a:extLst>
              <a:ext uri="{28A0092B-C50C-407E-A947-70E740481C1C}">
                <a14:useLocalDpi xmlns:a14="http://schemas.microsoft.com/office/drawing/2010/main" val="0"/>
              </a:ext>
            </a:extLst>
          </a:blip>
          <a:srcRect r="21492"/>
          <a:stretch/>
        </p:blipFill>
        <p:spPr>
          <a:xfrm>
            <a:off x="5867392" y="336884"/>
            <a:ext cx="6361554" cy="6521116"/>
          </a:xfrm>
          <a:prstGeom prst="rect">
            <a:avLst/>
          </a:prstGeom>
        </p:spPr>
      </p:pic>
      <p:sp>
        <p:nvSpPr>
          <p:cNvPr id="5" name="Speech Bubble: Rectangle 4">
            <a:extLst>
              <a:ext uri="{FF2B5EF4-FFF2-40B4-BE49-F238E27FC236}">
                <a16:creationId xmlns:a16="http://schemas.microsoft.com/office/drawing/2014/main" id="{7B44F409-3BF3-4B08-867E-F0C84A01391D}"/>
              </a:ext>
            </a:extLst>
          </p:cNvPr>
          <p:cNvSpPr/>
          <p:nvPr/>
        </p:nvSpPr>
        <p:spPr>
          <a:xfrm>
            <a:off x="240632" y="1864895"/>
            <a:ext cx="7218947" cy="2430379"/>
          </a:xfrm>
          <a:prstGeom prst="wedgeRectCallout">
            <a:avLst>
              <a:gd name="adj1" fmla="val 72334"/>
              <a:gd name="adj2" fmla="val -18193"/>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8AFFE-95BC-420A-B4F5-B4E7F5E21ACE}"/>
              </a:ext>
            </a:extLst>
          </p:cNvPr>
          <p:cNvSpPr>
            <a:spLocks noGrp="1"/>
          </p:cNvSpPr>
          <p:nvPr>
            <p:ph type="title"/>
          </p:nvPr>
        </p:nvSpPr>
        <p:spPr/>
        <p:txBody>
          <a:bodyPr/>
          <a:lstStyle/>
          <a:p>
            <a:r>
              <a:rPr lang="en-US" dirty="0"/>
              <a:t>The Setting – in the temple!</a:t>
            </a:r>
          </a:p>
        </p:txBody>
      </p:sp>
      <p:sp>
        <p:nvSpPr>
          <p:cNvPr id="3" name="Content Placeholder 2">
            <a:extLst>
              <a:ext uri="{FF2B5EF4-FFF2-40B4-BE49-F238E27FC236}">
                <a16:creationId xmlns:a16="http://schemas.microsoft.com/office/drawing/2014/main" id="{49CE62CD-9980-43EC-A9C7-4FBA11DFF09E}"/>
              </a:ext>
            </a:extLst>
          </p:cNvPr>
          <p:cNvSpPr>
            <a:spLocks noGrp="1"/>
          </p:cNvSpPr>
          <p:nvPr>
            <p:ph idx="1"/>
          </p:nvPr>
        </p:nvSpPr>
        <p:spPr>
          <a:xfrm>
            <a:off x="369456" y="1223498"/>
            <a:ext cx="8305312" cy="4833145"/>
          </a:xfrm>
        </p:spPr>
        <p:txBody>
          <a:bodyPr>
            <a:noAutofit/>
          </a:bodyPr>
          <a:lstStyle/>
          <a:p>
            <a:pPr algn="l" rtl="0"/>
            <a:r>
              <a:rPr lang="en-US" i="0" u="none" strike="noStrike" baseline="30000" dirty="0">
                <a:latin typeface="Arial" panose="020B0604020202020204" pitchFamily="34" charset="0"/>
              </a:rPr>
              <a:t>Acts 3:6</a:t>
            </a:r>
            <a:r>
              <a:rPr lang="en-US" i="0" u="none" strike="noStrike" baseline="0" dirty="0">
                <a:latin typeface="Arial" panose="020B0604020202020204" pitchFamily="34" charset="0"/>
              </a:rPr>
              <a:t> Then Peter said, </a:t>
            </a:r>
            <a:endParaRPr lang="en-US" sz="600" i="0" u="none" strike="noStrike" baseline="0" dirty="0">
              <a:latin typeface="Arial" panose="020B0604020202020204" pitchFamily="34" charset="0"/>
            </a:endParaRPr>
          </a:p>
          <a:p>
            <a:pPr algn="l" rtl="0"/>
            <a:br>
              <a:rPr lang="en-US" sz="600" i="0" u="none" strike="noStrike" baseline="0" dirty="0">
                <a:latin typeface="Arial" panose="020B0604020202020204" pitchFamily="34" charset="0"/>
              </a:rPr>
            </a:br>
            <a:r>
              <a:rPr lang="en-US" i="0" u="none" strike="noStrike" baseline="0" dirty="0">
                <a:latin typeface="Arial" panose="020B0604020202020204" pitchFamily="34" charset="0"/>
              </a:rPr>
              <a:t>"Silver or gold I do not have,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but what I have I give you.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In the name of Jesus Christ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of Nazareth, walk.“</a:t>
            </a:r>
            <a:endParaRPr lang="en-US" sz="600" i="0" u="none" strike="noStrike" baseline="0" dirty="0">
              <a:latin typeface="Arial" panose="020B0604020202020204" pitchFamily="34" charset="0"/>
            </a:endParaRPr>
          </a:p>
          <a:p>
            <a:pPr algn="l" rtl="0"/>
            <a:endParaRPr lang="en-US" sz="600" i="0" u="none" strike="noStrike" baseline="0" dirty="0">
              <a:latin typeface="Arial" panose="020B0604020202020204" pitchFamily="34" charset="0"/>
            </a:endParaRPr>
          </a:p>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7</a:t>
            </a:r>
            <a:r>
              <a:rPr lang="en-US" i="0" u="none" strike="noStrike" baseline="0" dirty="0">
                <a:latin typeface="Arial" panose="020B0604020202020204" pitchFamily="34" charset="0"/>
              </a:rPr>
              <a:t> Taking him by the right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hand, he helped him up,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8</a:t>
            </a:r>
            <a:r>
              <a:rPr lang="en-US" i="0" u="none" strike="noStrike" baseline="0" dirty="0">
                <a:latin typeface="Arial" panose="020B0604020202020204" pitchFamily="34" charset="0"/>
              </a:rPr>
              <a:t> He jumped to his feet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and began to walk.</a:t>
            </a:r>
          </a:p>
        </p:txBody>
      </p:sp>
    </p:spTree>
    <p:extLst>
      <p:ext uri="{BB962C8B-B14F-4D97-AF65-F5344CB8AC3E}">
        <p14:creationId xmlns:p14="http://schemas.microsoft.com/office/powerpoint/2010/main" val="1392047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close&#10;&#10;Description automatically generated">
            <a:extLst>
              <a:ext uri="{FF2B5EF4-FFF2-40B4-BE49-F238E27FC236}">
                <a16:creationId xmlns:a16="http://schemas.microsoft.com/office/drawing/2014/main" id="{B6A5803C-775D-429C-9C25-743CBE5D6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4383"/>
            <a:ext cx="12184465" cy="489794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a:t>
            </a:r>
            <a:r>
              <a:rPr lang="en-US" u="sng" dirty="0"/>
              <a:t>NEED</a:t>
            </a:r>
            <a:r>
              <a:rPr lang="en-US" dirty="0"/>
              <a:t> for 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Acts 4:29 </a:t>
            </a:r>
            <a:r>
              <a:rPr lang="en-US" dirty="0"/>
              <a:t>Now, Lord, consider </a:t>
            </a:r>
            <a:r>
              <a:rPr lang="en-US" dirty="0">
                <a:solidFill>
                  <a:srgbClr val="FF0000"/>
                </a:solidFill>
                <a:effectLst>
                  <a:glow rad="190500">
                    <a:schemeClr val="bg1"/>
                  </a:glow>
                </a:effectLst>
              </a:rPr>
              <a:t>their threats </a:t>
            </a:r>
            <a:r>
              <a:rPr lang="en-US" dirty="0"/>
              <a:t>and enable your servants to speak your word with great boldness.</a:t>
            </a:r>
          </a:p>
          <a:p>
            <a:endParaRPr lang="en-US" dirty="0"/>
          </a:p>
        </p:txBody>
      </p:sp>
      <p:sp>
        <p:nvSpPr>
          <p:cNvPr id="4" name="TextBox 3">
            <a:extLst>
              <a:ext uri="{FF2B5EF4-FFF2-40B4-BE49-F238E27FC236}">
                <a16:creationId xmlns:a16="http://schemas.microsoft.com/office/drawing/2014/main" id="{BB7AAA4A-5975-42F7-829D-9A768348F9D5}"/>
              </a:ext>
            </a:extLst>
          </p:cNvPr>
          <p:cNvSpPr txBox="1"/>
          <p:nvPr/>
        </p:nvSpPr>
        <p:spPr>
          <a:xfrm>
            <a:off x="8565863" y="4211319"/>
            <a:ext cx="3781089" cy="2308324"/>
          </a:xfrm>
          <a:prstGeom prst="rect">
            <a:avLst/>
          </a:prstGeom>
          <a:noFill/>
        </p:spPr>
        <p:txBody>
          <a:bodyPr wrap="square" rtlCol="0">
            <a:spAutoFit/>
          </a:bodyPr>
          <a:lstStyle/>
          <a:p>
            <a:pPr algn="ctr"/>
            <a:r>
              <a:rPr lang="en-US" sz="4800" b="1" dirty="0">
                <a:solidFill>
                  <a:schemeClr val="bg1"/>
                </a:solidFill>
                <a:effectLst>
                  <a:glow rad="127000">
                    <a:srgbClr val="00263A"/>
                  </a:glow>
                </a:effectLst>
              </a:rPr>
              <a:t>Who threatened them?</a:t>
            </a:r>
          </a:p>
        </p:txBody>
      </p:sp>
    </p:spTree>
    <p:extLst>
      <p:ext uri="{BB962C8B-B14F-4D97-AF65-F5344CB8AC3E}">
        <p14:creationId xmlns:p14="http://schemas.microsoft.com/office/powerpoint/2010/main" val="171073647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person&#10;&#10;Description automatically generated">
            <a:extLst>
              <a:ext uri="{FF2B5EF4-FFF2-40B4-BE49-F238E27FC236}">
                <a16:creationId xmlns:a16="http://schemas.microsoft.com/office/drawing/2014/main" id="{86D62D89-EBB3-409A-BF5E-578191968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16" y="1473310"/>
            <a:ext cx="4756484" cy="5950173"/>
          </a:xfrm>
          <a:prstGeom prst="rect">
            <a:avLst/>
          </a:prstGeom>
          <a:effectLst>
            <a:glow rad="254000">
              <a:schemeClr val="bg1">
                <a:alpha val="70000"/>
              </a:schemeClr>
            </a:glow>
          </a:effectLst>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Priests, Guards &amp; Sadducees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33361" y="1343818"/>
            <a:ext cx="8136871" cy="4833145"/>
          </a:xfrm>
        </p:spPr>
        <p:txBody>
          <a:bodyPr/>
          <a:lstStyle/>
          <a:p>
            <a:pPr algn="l" rtl="0"/>
            <a:r>
              <a:rPr lang="en-US" baseline="30000" dirty="0"/>
              <a:t>Acts 4:1 </a:t>
            </a:r>
            <a:r>
              <a:rPr lang="en-US" sz="4000" i="0" u="none" strike="noStrike" baseline="0" dirty="0">
                <a:latin typeface="Arial" panose="020B0604020202020204" pitchFamily="34" charset="0"/>
              </a:rPr>
              <a:t> The </a:t>
            </a:r>
            <a:r>
              <a:rPr lang="en-US" sz="4000" i="0" u="none" strike="noStrike" baseline="0" dirty="0">
                <a:solidFill>
                  <a:srgbClr val="C00000"/>
                </a:solidFill>
                <a:effectLst>
                  <a:glow rad="190500">
                    <a:schemeClr val="bg1"/>
                  </a:glow>
                </a:effectLst>
                <a:latin typeface="Arial" panose="020B0604020202020204" pitchFamily="34" charset="0"/>
              </a:rPr>
              <a:t>priests</a:t>
            </a:r>
            <a:r>
              <a:rPr lang="en-US" sz="4000" i="0" u="none" strike="noStrike" baseline="0" dirty="0">
                <a:effectLst>
                  <a:glow rad="190500">
                    <a:schemeClr val="bg1"/>
                  </a:glow>
                </a:effectLst>
                <a:latin typeface="Arial" panose="020B0604020202020204" pitchFamily="34" charset="0"/>
              </a:rPr>
              <a:t> </a:t>
            </a:r>
            <a:r>
              <a:rPr lang="en-US" sz="4000" i="0" u="none" strike="noStrike" baseline="0" dirty="0">
                <a:latin typeface="Arial" panose="020B0604020202020204" pitchFamily="34" charset="0"/>
              </a:rPr>
              <a:t>and the </a:t>
            </a:r>
            <a:r>
              <a:rPr lang="en-US" sz="4000" i="0" u="none" strike="noStrike" baseline="0" dirty="0">
                <a:solidFill>
                  <a:srgbClr val="C00000"/>
                </a:solidFill>
                <a:effectLst>
                  <a:glow rad="190500">
                    <a:schemeClr val="bg1"/>
                  </a:glow>
                </a:effectLst>
                <a:latin typeface="Arial" panose="020B0604020202020204" pitchFamily="34" charset="0"/>
              </a:rPr>
              <a:t>captain of the temple guard</a:t>
            </a:r>
            <a:r>
              <a:rPr lang="en-US" sz="4000" i="0" u="none" strike="noStrike" baseline="0" dirty="0">
                <a:latin typeface="Arial" panose="020B0604020202020204" pitchFamily="34" charset="0"/>
              </a:rPr>
              <a:t> and the </a:t>
            </a:r>
            <a:r>
              <a:rPr lang="en-US" sz="4000" i="0" u="none" strike="noStrike" baseline="0" dirty="0">
                <a:solidFill>
                  <a:srgbClr val="C00000"/>
                </a:solidFill>
                <a:effectLst>
                  <a:glow rad="190500">
                    <a:schemeClr val="bg1"/>
                  </a:glow>
                </a:effectLst>
                <a:latin typeface="Arial" panose="020B0604020202020204" pitchFamily="34" charset="0"/>
              </a:rPr>
              <a:t>Sadducees</a:t>
            </a:r>
            <a:r>
              <a:rPr lang="en-US" sz="4000" i="0" u="none" strike="noStrike" baseline="0" dirty="0">
                <a:latin typeface="Arial" panose="020B0604020202020204" pitchFamily="34" charset="0"/>
              </a:rPr>
              <a:t> came up to Peter and John while they were speaking to the people.  </a:t>
            </a:r>
            <a:r>
              <a:rPr lang="en-US" sz="4000" i="0" u="none" strike="noStrike" baseline="30000" dirty="0">
                <a:latin typeface="Arial" panose="020B0604020202020204" pitchFamily="34" charset="0"/>
              </a:rPr>
              <a:t>2</a:t>
            </a:r>
            <a:r>
              <a:rPr lang="en-US" sz="4000" i="0" u="none" strike="noStrike" baseline="0" dirty="0">
                <a:latin typeface="Arial" panose="020B0604020202020204" pitchFamily="34" charset="0"/>
              </a:rPr>
              <a:t> They were greatly disturbed because the apostles were teaching the people and proclaiming in Jesus the resurrection of the dead.</a:t>
            </a:r>
            <a:endParaRPr lang="en-US" dirty="0"/>
          </a:p>
        </p:txBody>
      </p:sp>
    </p:spTree>
    <p:extLst>
      <p:ext uri="{BB962C8B-B14F-4D97-AF65-F5344CB8AC3E}">
        <p14:creationId xmlns:p14="http://schemas.microsoft.com/office/powerpoint/2010/main" val="19218725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beard&#10;&#10;Description automatically generated with medium confidence">
            <a:extLst>
              <a:ext uri="{FF2B5EF4-FFF2-40B4-BE49-F238E27FC236}">
                <a16:creationId xmlns:a16="http://schemas.microsoft.com/office/drawing/2014/main" id="{5E41ACF0-0070-4150-AC25-BC10EB818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363" y="18255"/>
            <a:ext cx="8401050"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Priests, Guards &amp; Sadducees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33362" y="1343818"/>
            <a:ext cx="5971186" cy="4833145"/>
          </a:xfrm>
        </p:spPr>
        <p:txBody>
          <a:bodyPr/>
          <a:lstStyle/>
          <a:p>
            <a:pPr algn="l" rtl="0"/>
            <a:r>
              <a:rPr lang="en-US" sz="4000" i="0" u="none" strike="noStrike" baseline="30000" dirty="0">
                <a:latin typeface="Arial" panose="020B0604020202020204" pitchFamily="34" charset="0"/>
              </a:rPr>
              <a:t>3</a:t>
            </a:r>
            <a:r>
              <a:rPr lang="en-US" sz="4000" i="0" u="none" strike="noStrike" baseline="0" dirty="0">
                <a:latin typeface="Arial" panose="020B0604020202020204" pitchFamily="34" charset="0"/>
              </a:rPr>
              <a:t> They seized Peter and John, and because it was evening, they </a:t>
            </a:r>
            <a:r>
              <a:rPr lang="en-US" sz="4000" i="0" u="none" strike="noStrike" baseline="0" dirty="0">
                <a:effectLst>
                  <a:glow rad="127000">
                    <a:srgbClr val="C00000"/>
                  </a:glow>
                </a:effectLst>
                <a:latin typeface="Arial" panose="020B0604020202020204" pitchFamily="34" charset="0"/>
              </a:rPr>
              <a:t>put them in jail </a:t>
            </a:r>
            <a:r>
              <a:rPr lang="en-US" sz="4000" i="0" u="none" strike="noStrike" baseline="0" dirty="0">
                <a:latin typeface="Arial" panose="020B0604020202020204" pitchFamily="34" charset="0"/>
              </a:rPr>
              <a:t>until the next day.  </a:t>
            </a:r>
            <a:r>
              <a:rPr lang="en-US" sz="4000" i="0" u="none" strike="noStrike" baseline="30000" dirty="0">
                <a:latin typeface="Arial" panose="020B0604020202020204" pitchFamily="34" charset="0"/>
              </a:rPr>
              <a:t>4</a:t>
            </a:r>
            <a:r>
              <a:rPr lang="en-US" sz="4000" i="0" u="none" strike="noStrike" baseline="0" dirty="0">
                <a:latin typeface="Arial" panose="020B0604020202020204" pitchFamily="34" charset="0"/>
              </a:rPr>
              <a:t> But many who heard the message believed, and the number of men grew to about five thousand.</a:t>
            </a:r>
            <a:endParaRPr lang="en-US" dirty="0"/>
          </a:p>
        </p:txBody>
      </p:sp>
    </p:spTree>
    <p:extLst>
      <p:ext uri="{BB962C8B-B14F-4D97-AF65-F5344CB8AC3E}">
        <p14:creationId xmlns:p14="http://schemas.microsoft.com/office/powerpoint/2010/main" val="57841140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person, older&#10;&#10;Description automatically generated">
            <a:extLst>
              <a:ext uri="{FF2B5EF4-FFF2-40B4-BE49-F238E27FC236}">
                <a16:creationId xmlns:a16="http://schemas.microsoft.com/office/drawing/2014/main" id="{196F37B0-D866-42CD-97CA-1AFBC57EA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728" y="18255"/>
            <a:ext cx="8615482"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Religious Elite </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33361" y="1239908"/>
            <a:ext cx="6356197" cy="4833145"/>
          </a:xfrm>
        </p:spPr>
        <p:txBody>
          <a:bodyPr/>
          <a:lstStyle/>
          <a:p>
            <a:pPr algn="l" rtl="0"/>
            <a:r>
              <a:rPr lang="en-US" sz="4000" i="0" u="none" strike="noStrike" baseline="30000" dirty="0">
                <a:latin typeface="Arial" panose="020B0604020202020204" pitchFamily="34" charset="0"/>
              </a:rPr>
              <a:t>5</a:t>
            </a:r>
            <a:r>
              <a:rPr lang="en-US" sz="4000" i="0" u="none" strike="noStrike" baseline="0" dirty="0">
                <a:latin typeface="Arial" panose="020B0604020202020204" pitchFamily="34" charset="0"/>
              </a:rPr>
              <a:t> The next day the </a:t>
            </a:r>
            <a:r>
              <a:rPr lang="en-US" sz="4000" i="0" u="none" strike="noStrike" baseline="0" dirty="0">
                <a:solidFill>
                  <a:srgbClr val="C00000"/>
                </a:solidFill>
                <a:effectLst>
                  <a:glow rad="190500">
                    <a:schemeClr val="bg1"/>
                  </a:glow>
                </a:effectLst>
                <a:latin typeface="Arial" panose="020B0604020202020204" pitchFamily="34" charset="0"/>
              </a:rPr>
              <a:t>rulers</a:t>
            </a:r>
            <a:r>
              <a:rPr lang="en-US" sz="4000" i="0" u="none" strike="noStrike" baseline="0" dirty="0">
                <a:latin typeface="Arial" panose="020B0604020202020204" pitchFamily="34" charset="0"/>
              </a:rPr>
              <a:t>, </a:t>
            </a:r>
            <a:r>
              <a:rPr lang="en-US" sz="4000" i="0" u="none" strike="noStrike" baseline="0" dirty="0">
                <a:solidFill>
                  <a:srgbClr val="C00000"/>
                </a:solidFill>
                <a:effectLst>
                  <a:glow rad="190500">
                    <a:schemeClr val="bg1"/>
                  </a:glow>
                </a:effectLst>
                <a:latin typeface="Arial" panose="020B0604020202020204" pitchFamily="34" charset="0"/>
              </a:rPr>
              <a:t>elders</a:t>
            </a:r>
            <a:r>
              <a:rPr lang="en-US" sz="4000" i="0" u="none" strike="noStrike" baseline="0" dirty="0">
                <a:latin typeface="Arial" panose="020B0604020202020204" pitchFamily="34" charset="0"/>
              </a:rPr>
              <a:t> and </a:t>
            </a:r>
            <a:r>
              <a:rPr lang="en-US" sz="4000" i="0" u="none" strike="noStrike" baseline="0" dirty="0">
                <a:solidFill>
                  <a:srgbClr val="C00000"/>
                </a:solidFill>
                <a:effectLst>
                  <a:glow rad="190500">
                    <a:schemeClr val="bg1"/>
                  </a:glow>
                </a:effectLst>
                <a:latin typeface="Arial" panose="020B0604020202020204" pitchFamily="34" charset="0"/>
              </a:rPr>
              <a:t>teachers of the law </a:t>
            </a:r>
            <a:r>
              <a:rPr lang="en-US" sz="4000" i="0" u="none" strike="noStrike" baseline="0" dirty="0">
                <a:latin typeface="Arial" panose="020B0604020202020204" pitchFamily="34" charset="0"/>
              </a:rPr>
              <a:t>met in Jerusalem.   </a:t>
            </a:r>
            <a:r>
              <a:rPr lang="en-US" sz="4000" i="0" u="none" strike="noStrike" baseline="30000" dirty="0">
                <a:latin typeface="Arial" panose="020B0604020202020204" pitchFamily="34" charset="0"/>
              </a:rPr>
              <a:t>6</a:t>
            </a:r>
            <a:r>
              <a:rPr lang="en-US" sz="4000" i="0" u="none" strike="noStrike" baseline="0" dirty="0">
                <a:latin typeface="Arial" panose="020B0604020202020204" pitchFamily="34" charset="0"/>
              </a:rPr>
              <a:t> </a:t>
            </a:r>
            <a:r>
              <a:rPr lang="en-US" sz="4000" i="0" u="none" strike="noStrike" baseline="0" dirty="0">
                <a:solidFill>
                  <a:srgbClr val="C00000"/>
                </a:solidFill>
                <a:effectLst>
                  <a:glow rad="190500">
                    <a:schemeClr val="bg1"/>
                  </a:glow>
                </a:effectLst>
                <a:latin typeface="Arial" panose="020B0604020202020204" pitchFamily="34" charset="0"/>
              </a:rPr>
              <a:t>Annas the high priest</a:t>
            </a:r>
            <a:r>
              <a:rPr lang="en-US" sz="4000" i="0" u="none" strike="noStrike" baseline="0" dirty="0">
                <a:latin typeface="Arial" panose="020B0604020202020204" pitchFamily="34" charset="0"/>
              </a:rPr>
              <a:t> was there, and so were </a:t>
            </a:r>
            <a:r>
              <a:rPr lang="en-US" sz="4000" i="0" u="none" strike="noStrike" baseline="0" dirty="0">
                <a:solidFill>
                  <a:srgbClr val="C00000"/>
                </a:solidFill>
                <a:effectLst>
                  <a:glow rad="190500">
                    <a:schemeClr val="bg1"/>
                  </a:glow>
                </a:effectLst>
                <a:latin typeface="Arial" panose="020B0604020202020204" pitchFamily="34" charset="0"/>
              </a:rPr>
              <a:t>Caiaphas</a:t>
            </a:r>
            <a:r>
              <a:rPr lang="en-US" sz="4000" i="0" u="none" strike="noStrike" baseline="0" dirty="0">
                <a:latin typeface="Arial" panose="020B0604020202020204" pitchFamily="34" charset="0"/>
              </a:rPr>
              <a:t>, </a:t>
            </a:r>
            <a:r>
              <a:rPr lang="en-US" sz="4000" i="0" u="none" strike="noStrike" baseline="0" dirty="0">
                <a:solidFill>
                  <a:srgbClr val="C00000"/>
                </a:solidFill>
                <a:effectLst>
                  <a:glow rad="190500">
                    <a:schemeClr val="bg1"/>
                  </a:glow>
                </a:effectLst>
                <a:latin typeface="Arial" panose="020B0604020202020204" pitchFamily="34" charset="0"/>
              </a:rPr>
              <a:t>John</a:t>
            </a:r>
            <a:r>
              <a:rPr lang="en-US" sz="4000" i="0" u="none" strike="noStrike" baseline="0" dirty="0">
                <a:latin typeface="Arial" panose="020B0604020202020204" pitchFamily="34" charset="0"/>
              </a:rPr>
              <a:t>, </a:t>
            </a:r>
            <a:r>
              <a:rPr lang="en-US" sz="4000" i="0" u="none" strike="noStrike" baseline="0" dirty="0">
                <a:solidFill>
                  <a:srgbClr val="C00000"/>
                </a:solidFill>
                <a:effectLst>
                  <a:glow rad="190500">
                    <a:schemeClr val="bg1"/>
                  </a:glow>
                </a:effectLst>
                <a:latin typeface="Arial" panose="020B0604020202020204" pitchFamily="34" charset="0"/>
              </a:rPr>
              <a:t>Alexander</a:t>
            </a:r>
            <a:r>
              <a:rPr lang="en-US" sz="4000" i="0" u="none" strike="noStrike" baseline="0" dirty="0">
                <a:latin typeface="Arial" panose="020B0604020202020204" pitchFamily="34" charset="0"/>
              </a:rPr>
              <a:t> and the </a:t>
            </a:r>
            <a:r>
              <a:rPr lang="en-US" sz="4000" i="0" u="none" strike="noStrike" baseline="0" dirty="0">
                <a:solidFill>
                  <a:srgbClr val="C00000"/>
                </a:solidFill>
                <a:effectLst>
                  <a:glow rad="190500">
                    <a:schemeClr val="bg1"/>
                  </a:glow>
                </a:effectLst>
                <a:latin typeface="Arial" panose="020B0604020202020204" pitchFamily="34" charset="0"/>
              </a:rPr>
              <a:t>other men of the high priest's family</a:t>
            </a:r>
            <a:r>
              <a:rPr lang="en-US" i="0" u="none" strike="noStrike" baseline="0" dirty="0">
                <a:latin typeface="Arial" panose="020B0604020202020204" pitchFamily="34" charset="0"/>
              </a:rPr>
              <a:t>. </a:t>
            </a:r>
            <a:endParaRPr lang="en-US" dirty="0"/>
          </a:p>
        </p:txBody>
      </p:sp>
    </p:spTree>
    <p:extLst>
      <p:ext uri="{BB962C8B-B14F-4D97-AF65-F5344CB8AC3E}">
        <p14:creationId xmlns:p14="http://schemas.microsoft.com/office/powerpoint/2010/main" val="12940884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older&#10;&#10;Description automatically generated">
            <a:extLst>
              <a:ext uri="{FF2B5EF4-FFF2-40B4-BE49-F238E27FC236}">
                <a16:creationId xmlns:a16="http://schemas.microsoft.com/office/drawing/2014/main" id="{DED682C0-489C-4C14-B0AA-244369D2A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728" y="18255"/>
            <a:ext cx="8615482"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a:t>
            </a:r>
            <a:r>
              <a:rPr lang="en-US" u="sng" dirty="0"/>
              <a:t>Power</a:t>
            </a:r>
            <a:r>
              <a:rPr lang="en-US" dirty="0"/>
              <a:t> of Great Boldness</a:t>
            </a:r>
          </a:p>
        </p:txBody>
      </p:sp>
      <p:sp>
        <p:nvSpPr>
          <p:cNvPr id="5" name="Speech Bubble: Rectangle 4">
            <a:extLst>
              <a:ext uri="{FF2B5EF4-FFF2-40B4-BE49-F238E27FC236}">
                <a16:creationId xmlns:a16="http://schemas.microsoft.com/office/drawing/2014/main" id="{B619A267-4141-4864-9EA3-62BCC41A1553}"/>
              </a:ext>
            </a:extLst>
          </p:cNvPr>
          <p:cNvSpPr/>
          <p:nvPr/>
        </p:nvSpPr>
        <p:spPr>
          <a:xfrm>
            <a:off x="1467852" y="3621505"/>
            <a:ext cx="4487779" cy="1996587"/>
          </a:xfrm>
          <a:prstGeom prst="wedgeRectCallout">
            <a:avLst>
              <a:gd name="adj1" fmla="val 103384"/>
              <a:gd name="adj2" fmla="val -57924"/>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33361" y="1239908"/>
            <a:ext cx="6705113" cy="4833145"/>
          </a:xfrm>
        </p:spPr>
        <p:txBody>
          <a:bodyPr/>
          <a:lstStyle/>
          <a:p>
            <a:pPr algn="l" rtl="0"/>
            <a:r>
              <a:rPr lang="en-US" i="0" u="none" strike="noStrike" baseline="30000" dirty="0">
                <a:latin typeface="Arial" panose="020B0604020202020204" pitchFamily="34" charset="0"/>
              </a:rPr>
              <a:t>7</a:t>
            </a:r>
            <a:r>
              <a:rPr lang="en-US" i="0" u="none" strike="noStrike" baseline="0" dirty="0">
                <a:latin typeface="Arial" panose="020B0604020202020204" pitchFamily="34" charset="0"/>
              </a:rPr>
              <a:t> They had Peter and John brought before them and began to question them: </a:t>
            </a:r>
          </a:p>
          <a:p>
            <a:pPr algn="l" rtl="0"/>
            <a:endParaRPr lang="en-US" dirty="0">
              <a:latin typeface="Arial" panose="020B0604020202020204" pitchFamily="34" charset="0"/>
            </a:endParaRPr>
          </a:p>
          <a:p>
            <a:pPr algn="ctr" rtl="0"/>
            <a:r>
              <a:rPr lang="en-US" i="0" u="none" strike="noStrike" baseline="0" dirty="0">
                <a:latin typeface="Arial" panose="020B0604020202020204" pitchFamily="34" charset="0"/>
              </a:rPr>
              <a:t>"By what </a:t>
            </a:r>
            <a:r>
              <a:rPr lang="en-US" i="0" u="none" strike="noStrike" baseline="0" dirty="0">
                <a:solidFill>
                  <a:srgbClr val="C00000"/>
                </a:solidFill>
                <a:effectLst>
                  <a:glow rad="190500">
                    <a:schemeClr val="bg1"/>
                  </a:glow>
                </a:effectLst>
                <a:latin typeface="Arial" panose="020B0604020202020204" pitchFamily="34" charset="0"/>
              </a:rPr>
              <a:t>power</a:t>
            </a:r>
            <a:r>
              <a:rPr lang="en-US" i="0" u="none" strike="noStrike" baseline="0" dirty="0">
                <a:latin typeface="Arial" panose="020B0604020202020204" pitchFamily="34" charset="0"/>
              </a:rPr>
              <a: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or what </a:t>
            </a:r>
            <a:r>
              <a:rPr lang="en-US" i="0" u="none" strike="noStrike" baseline="0" dirty="0">
                <a:solidFill>
                  <a:srgbClr val="C00000"/>
                </a:solidFill>
                <a:effectLst>
                  <a:glow rad="190500">
                    <a:schemeClr val="bg1"/>
                  </a:glow>
                </a:effectLst>
                <a:latin typeface="Arial" panose="020B0604020202020204" pitchFamily="34" charset="0"/>
              </a:rPr>
              <a:t>name</a:t>
            </a:r>
            <a:r>
              <a:rPr lang="en-US" i="0" u="none" strike="noStrike" baseline="0" dirty="0">
                <a:latin typeface="Arial" panose="020B0604020202020204" pitchFamily="34" charset="0"/>
              </a:rPr>
              <a:t> </a:t>
            </a:r>
            <a:br>
              <a:rPr lang="en-US" i="0" u="none" strike="noStrike" baseline="0" dirty="0">
                <a:latin typeface="Arial" panose="020B0604020202020204" pitchFamily="34" charset="0"/>
              </a:rPr>
            </a:br>
            <a:r>
              <a:rPr lang="en-US" i="0" u="none" strike="noStrike" baseline="0" dirty="0">
                <a:latin typeface="Arial" panose="020B0604020202020204" pitchFamily="34" charset="0"/>
              </a:rPr>
              <a:t>did you do this?"</a:t>
            </a:r>
            <a:endParaRPr lang="en-US" dirty="0"/>
          </a:p>
        </p:txBody>
      </p:sp>
    </p:spTree>
    <p:extLst>
      <p:ext uri="{BB962C8B-B14F-4D97-AF65-F5344CB8AC3E}">
        <p14:creationId xmlns:p14="http://schemas.microsoft.com/office/powerpoint/2010/main" val="397244983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older&#10;&#10;Description automatically generated">
            <a:extLst>
              <a:ext uri="{FF2B5EF4-FFF2-40B4-BE49-F238E27FC236}">
                <a16:creationId xmlns:a16="http://schemas.microsoft.com/office/drawing/2014/main" id="{020C2A30-2D05-4F56-BAA9-0C4D644D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728" y="18255"/>
            <a:ext cx="8615482"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pPr algn="ctr"/>
            <a:r>
              <a:rPr lang="en-US" sz="6600" b="1" dirty="0">
                <a:solidFill>
                  <a:schemeClr val="bg1"/>
                </a:solidFill>
              </a:rPr>
              <a:t>So, why did they threaten them?</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69455" y="5366084"/>
            <a:ext cx="6634018" cy="810879"/>
          </a:xfrm>
        </p:spPr>
        <p:txBody>
          <a:bodyPr>
            <a:normAutofit/>
          </a:bodyPr>
          <a:lstStyle/>
          <a:p>
            <a:r>
              <a:rPr lang="en-US" sz="6000" dirty="0"/>
              <a:t>Because of …</a:t>
            </a:r>
          </a:p>
        </p:txBody>
      </p:sp>
    </p:spTree>
    <p:extLst>
      <p:ext uri="{BB962C8B-B14F-4D97-AF65-F5344CB8AC3E}">
        <p14:creationId xmlns:p14="http://schemas.microsoft.com/office/powerpoint/2010/main" val="238701231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DE4C28C3-AFEF-466A-8749-D5563895C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0198533"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a:effectLst>
            <a:glow rad="127000">
              <a:srgbClr val="FF0000"/>
            </a:glow>
          </a:effectLst>
        </p:spPr>
        <p:txBody>
          <a:bodyPr/>
          <a:lstStyle/>
          <a:p>
            <a:pPr algn="l"/>
            <a:r>
              <a:rPr lang="en-US" dirty="0"/>
              <a:t>  The </a:t>
            </a:r>
            <a:r>
              <a:rPr lang="en-US" u="sng" dirty="0"/>
              <a:t>Miracle</a:t>
            </a:r>
            <a:r>
              <a:rPr lang="en-US" dirty="0"/>
              <a:t> of 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6096000" y="1171657"/>
            <a:ext cx="5991725" cy="4833145"/>
          </a:xfrm>
        </p:spPr>
        <p:txBody>
          <a:bodyPr/>
          <a:lstStyle/>
          <a:p>
            <a:pPr algn="l" rtl="0"/>
            <a:r>
              <a:rPr lang="en-US" sz="4000" i="0" u="none" strike="noStrike" baseline="30000" dirty="0">
                <a:latin typeface="Arial" panose="020B0604020202020204" pitchFamily="34" charset="0"/>
              </a:rPr>
              <a:t>8</a:t>
            </a:r>
            <a:r>
              <a:rPr lang="en-US" sz="4000" i="0" u="none" strike="noStrike" baseline="0" dirty="0">
                <a:latin typeface="Arial" panose="020B0604020202020204" pitchFamily="34" charset="0"/>
              </a:rPr>
              <a:t> Then Peter, </a:t>
            </a:r>
            <a:r>
              <a:rPr lang="en-US" sz="4000" i="0" u="none" strike="noStrike" baseline="0" dirty="0">
                <a:effectLst>
                  <a:glow rad="127000">
                    <a:srgbClr val="C00000"/>
                  </a:glow>
                </a:effectLst>
                <a:latin typeface="Arial" panose="020B0604020202020204" pitchFamily="34" charset="0"/>
              </a:rPr>
              <a:t>filled</a:t>
            </a:r>
            <a:r>
              <a:rPr lang="en-US" sz="4000" i="0" u="none" strike="noStrike" baseline="0" dirty="0">
                <a:latin typeface="Arial" panose="020B0604020202020204" pitchFamily="34" charset="0"/>
              </a:rPr>
              <a:t> with the Holy Spirit, said to them:</a:t>
            </a:r>
            <a:endParaRPr lang="en-US" dirty="0"/>
          </a:p>
        </p:txBody>
      </p:sp>
    </p:spTree>
    <p:extLst>
      <p:ext uri="{BB962C8B-B14F-4D97-AF65-F5344CB8AC3E}">
        <p14:creationId xmlns:p14="http://schemas.microsoft.com/office/powerpoint/2010/main" val="32352129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DE4C28C3-AFEF-466A-8749-D5563895C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0198533"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a:effectLst>
            <a:glow rad="127000">
              <a:srgbClr val="FF0000"/>
            </a:glow>
          </a:effectLst>
        </p:spPr>
        <p:txBody>
          <a:bodyPr/>
          <a:lstStyle/>
          <a:p>
            <a:pPr algn="l"/>
            <a:r>
              <a:rPr lang="en-US" dirty="0"/>
              <a:t>  The </a:t>
            </a:r>
            <a:r>
              <a:rPr lang="en-US" u="sng" dirty="0"/>
              <a:t>Miracle</a:t>
            </a:r>
            <a:r>
              <a:rPr lang="en-US" dirty="0"/>
              <a:t> of 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6096000" y="1171657"/>
            <a:ext cx="5991725" cy="4833145"/>
          </a:xfrm>
        </p:spPr>
        <p:txBody>
          <a:bodyPr/>
          <a:lstStyle/>
          <a:p>
            <a:pPr algn="l" rtl="0"/>
            <a:r>
              <a:rPr lang="en-US" sz="4000" i="0" u="none" strike="noStrike" baseline="30000" dirty="0">
                <a:latin typeface="Arial" panose="020B0604020202020204" pitchFamily="34" charset="0"/>
              </a:rPr>
              <a:t>8</a:t>
            </a:r>
            <a:r>
              <a:rPr lang="en-US" sz="4000" i="0" u="none" strike="noStrike" baseline="0" dirty="0">
                <a:latin typeface="Arial" panose="020B0604020202020204" pitchFamily="34" charset="0"/>
              </a:rPr>
              <a:t> Then Peter, </a:t>
            </a:r>
            <a:r>
              <a:rPr lang="en-US" sz="4000" i="0" u="none" strike="noStrike" baseline="0" dirty="0">
                <a:effectLst>
                  <a:glow rad="127000">
                    <a:srgbClr val="C00000"/>
                  </a:glow>
                </a:effectLst>
                <a:latin typeface="Arial" panose="020B0604020202020204" pitchFamily="34" charset="0"/>
              </a:rPr>
              <a:t>filled</a:t>
            </a:r>
            <a:r>
              <a:rPr lang="en-US" sz="4000" i="0" u="none" strike="noStrike" baseline="0" dirty="0">
                <a:latin typeface="Arial" panose="020B0604020202020204" pitchFamily="34" charset="0"/>
              </a:rPr>
              <a:t> with the Holy Spirit, said to them: "Rulers and elders of the people!  </a:t>
            </a:r>
            <a:r>
              <a:rPr lang="en-US" sz="4000" i="0" u="none" strike="noStrike" baseline="30000" dirty="0">
                <a:latin typeface="Arial" panose="020B0604020202020204" pitchFamily="34" charset="0"/>
              </a:rPr>
              <a:t>9</a:t>
            </a:r>
            <a:r>
              <a:rPr lang="en-US" sz="4000" i="0" u="none" strike="noStrike" baseline="0" dirty="0">
                <a:latin typeface="Arial" panose="020B0604020202020204" pitchFamily="34" charset="0"/>
              </a:rPr>
              <a:t> If we are being called to account today for an act of kindness shown to </a:t>
            </a:r>
            <a:r>
              <a:rPr lang="en-US" sz="4000" i="0" u="none" strike="noStrike" baseline="0" dirty="0">
                <a:solidFill>
                  <a:srgbClr val="C00000"/>
                </a:solidFill>
                <a:effectLst>
                  <a:glow rad="190500">
                    <a:schemeClr val="bg1"/>
                  </a:glow>
                </a:effectLst>
                <a:latin typeface="Arial" panose="020B0604020202020204" pitchFamily="34" charset="0"/>
              </a:rPr>
              <a:t>a cripple </a:t>
            </a:r>
            <a:r>
              <a:rPr lang="en-US" sz="4000" i="0" u="none" strike="noStrike" baseline="0" dirty="0">
                <a:latin typeface="Arial" panose="020B0604020202020204" pitchFamily="34" charset="0"/>
              </a:rPr>
              <a:t>and are asked how he </a:t>
            </a:r>
            <a:r>
              <a:rPr lang="en-US" sz="4000" i="0" u="none" strike="noStrike" baseline="0" dirty="0">
                <a:solidFill>
                  <a:srgbClr val="C00000"/>
                </a:solidFill>
                <a:effectLst>
                  <a:glow rad="190500">
                    <a:schemeClr val="bg1"/>
                  </a:glow>
                </a:effectLst>
                <a:latin typeface="Arial" panose="020B0604020202020204" pitchFamily="34" charset="0"/>
              </a:rPr>
              <a:t>was healed</a:t>
            </a:r>
            <a:r>
              <a:rPr lang="en-US" sz="4000" i="0" u="none" strike="noStrike" baseline="0" dirty="0">
                <a:latin typeface="Arial" panose="020B0604020202020204" pitchFamily="34" charset="0"/>
              </a:rPr>
              <a:t>, …</a:t>
            </a:r>
            <a:endParaRPr lang="en-US" dirty="0"/>
          </a:p>
        </p:txBody>
      </p:sp>
    </p:spTree>
    <p:extLst>
      <p:ext uri="{BB962C8B-B14F-4D97-AF65-F5344CB8AC3E}">
        <p14:creationId xmlns:p14="http://schemas.microsoft.com/office/powerpoint/2010/main" val="362635612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D08DE16-A398-4E08-AAFC-DF48DDCF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8A95B1-CC8D-44D7-B819-602DE02040B3}"/>
              </a:ext>
            </a:extLst>
          </p:cNvPr>
          <p:cNvSpPr>
            <a:spLocks noGrp="1"/>
          </p:cNvSpPr>
          <p:nvPr>
            <p:ph type="ctrTitle"/>
          </p:nvPr>
        </p:nvSpPr>
        <p:spPr>
          <a:xfrm>
            <a:off x="0" y="3975017"/>
            <a:ext cx="12192000" cy="2387600"/>
          </a:xfrm>
        </p:spPr>
        <p:txBody>
          <a:bodyPr>
            <a:normAutofit/>
          </a:bodyPr>
          <a:lstStyle/>
          <a:p>
            <a:r>
              <a:rPr lang="en-US" sz="8800" dirty="0">
                <a:effectLst>
                  <a:glow rad="127000">
                    <a:srgbClr val="00263A"/>
                  </a:glow>
                </a:effectLst>
              </a:rPr>
              <a:t>Great</a:t>
            </a:r>
            <a:br>
              <a:rPr lang="en-US" sz="8800" dirty="0">
                <a:effectLst>
                  <a:glow rad="127000">
                    <a:srgbClr val="00263A"/>
                  </a:glow>
                </a:effectLst>
              </a:rPr>
            </a:br>
            <a:r>
              <a:rPr lang="en-US" sz="8800" dirty="0">
                <a:effectLst>
                  <a:glow rad="127000">
                    <a:srgbClr val="00263A"/>
                  </a:glow>
                </a:effectLst>
              </a:rPr>
              <a:t>BOLDNESS</a:t>
            </a:r>
          </a:p>
        </p:txBody>
      </p:sp>
    </p:spTree>
    <p:extLst>
      <p:ext uri="{BB962C8B-B14F-4D97-AF65-F5344CB8AC3E}">
        <p14:creationId xmlns:p14="http://schemas.microsoft.com/office/powerpoint/2010/main" val="7615035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4577230C-24D9-4C68-A29E-BB1945495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0198533"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pPr algn="l"/>
            <a:r>
              <a:rPr lang="en-US" dirty="0"/>
              <a:t>  Because of the Healing </a:t>
            </a:r>
            <a:r>
              <a:rPr lang="en-US" dirty="0">
                <a:effectLst>
                  <a:glow rad="127000">
                    <a:srgbClr val="FF0000"/>
                  </a:glow>
                </a:effectLst>
              </a:rPr>
              <a:t>Name</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6096001" y="1187407"/>
            <a:ext cx="5717916" cy="4833145"/>
          </a:xfrm>
        </p:spPr>
        <p:txBody>
          <a:bodyPr/>
          <a:lstStyle/>
          <a:p>
            <a:pPr algn="l" rtl="0"/>
            <a:r>
              <a:rPr lang="en-US" sz="4000" i="0" u="none" strike="noStrike" baseline="30000" dirty="0">
                <a:latin typeface="Arial" panose="020B0604020202020204" pitchFamily="34" charset="0"/>
              </a:rPr>
              <a:t>10</a:t>
            </a:r>
            <a:r>
              <a:rPr lang="en-US" sz="4000" i="0" u="none" strike="noStrike" baseline="0" dirty="0">
                <a:latin typeface="Arial" panose="020B0604020202020204" pitchFamily="34" charset="0"/>
              </a:rPr>
              <a:t> then know this, you and all the people of Israel: It is by the </a:t>
            </a:r>
            <a:r>
              <a:rPr lang="en-US" sz="4000" i="0" u="none" strike="noStrike" baseline="0" dirty="0">
                <a:solidFill>
                  <a:srgbClr val="C00000"/>
                </a:solidFill>
                <a:effectLst>
                  <a:glow rad="190500">
                    <a:schemeClr val="bg1"/>
                  </a:glow>
                </a:effectLst>
                <a:latin typeface="Arial" panose="020B0604020202020204" pitchFamily="34" charset="0"/>
              </a:rPr>
              <a:t>name of Jesus </a:t>
            </a:r>
            <a:r>
              <a:rPr lang="en-US" sz="4000" i="0" u="none" strike="noStrike" baseline="0" dirty="0">
                <a:latin typeface="Arial" panose="020B0604020202020204" pitchFamily="34" charset="0"/>
              </a:rPr>
              <a:t>Christ of Nazareth, whom you crucified but whom God raised from the dead, that this man stands before you healed.</a:t>
            </a:r>
          </a:p>
          <a:p>
            <a:endParaRPr lang="en-US" dirty="0"/>
          </a:p>
        </p:txBody>
      </p:sp>
    </p:spTree>
    <p:extLst>
      <p:ext uri="{BB962C8B-B14F-4D97-AF65-F5344CB8AC3E}">
        <p14:creationId xmlns:p14="http://schemas.microsoft.com/office/powerpoint/2010/main" val="21908194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91EBC7CA-8E29-4A36-838D-0281AAC49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0198533"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pPr algn="l"/>
            <a:r>
              <a:rPr lang="en-US" dirty="0"/>
              <a:t>  Because of the </a:t>
            </a:r>
            <a:r>
              <a:rPr lang="en-US" dirty="0">
                <a:effectLst>
                  <a:glow rad="127000">
                    <a:srgbClr val="FF0000"/>
                  </a:glow>
                </a:effectLst>
              </a:rPr>
              <a:t>Saving</a:t>
            </a:r>
            <a:r>
              <a:rPr lang="en-US" dirty="0"/>
              <a:t> Name</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6096000" y="1343818"/>
            <a:ext cx="5995737" cy="4833145"/>
          </a:xfrm>
        </p:spPr>
        <p:txBody>
          <a:bodyPr>
            <a:noAutofit/>
          </a:bodyPr>
          <a:lstStyle/>
          <a:p>
            <a:pPr algn="l" rtl="0"/>
            <a:r>
              <a:rPr lang="en-US" i="0" u="none" strike="noStrike" baseline="30000" dirty="0">
                <a:latin typeface="Arial" panose="020B0604020202020204" pitchFamily="34" charset="0"/>
              </a:rPr>
              <a:t>11</a:t>
            </a:r>
            <a:r>
              <a:rPr lang="en-US" i="0" u="none" strike="noStrike" baseline="0" dirty="0">
                <a:latin typeface="Arial" panose="020B0604020202020204" pitchFamily="34" charset="0"/>
              </a:rPr>
              <a:t> He is " 'the stone you builders rejected, which has become the capstone. ‘  </a:t>
            </a:r>
            <a:r>
              <a:rPr lang="en-US" i="0" u="none" strike="noStrike" baseline="30000" dirty="0">
                <a:latin typeface="Arial" panose="020B0604020202020204" pitchFamily="34" charset="0"/>
              </a:rPr>
              <a:t>12</a:t>
            </a:r>
            <a:r>
              <a:rPr lang="en-US" i="0" u="none" strike="noStrike" baseline="0" dirty="0">
                <a:latin typeface="Arial" panose="020B0604020202020204" pitchFamily="34" charset="0"/>
              </a:rPr>
              <a:t> </a:t>
            </a:r>
            <a:r>
              <a:rPr lang="en-US" i="0" u="none" strike="noStrike" baseline="0" dirty="0">
                <a:solidFill>
                  <a:srgbClr val="C00000"/>
                </a:solidFill>
                <a:effectLst>
                  <a:glow rad="190500">
                    <a:schemeClr val="bg1"/>
                  </a:glow>
                </a:effectLst>
                <a:latin typeface="Arial" panose="020B0604020202020204" pitchFamily="34" charset="0"/>
              </a:rPr>
              <a:t>Salvation</a:t>
            </a:r>
            <a:r>
              <a:rPr lang="en-US" i="0" u="none" strike="noStrike" baseline="0" dirty="0">
                <a:latin typeface="Arial" panose="020B0604020202020204" pitchFamily="34" charset="0"/>
              </a:rPr>
              <a:t> is found in no one else, for there is </a:t>
            </a:r>
            <a:r>
              <a:rPr lang="en-US" i="0" u="none" strike="noStrike" baseline="0" dirty="0">
                <a:effectLst>
                  <a:glow rad="127000">
                    <a:srgbClr val="C00000"/>
                  </a:glow>
                </a:effectLst>
                <a:latin typeface="Arial" panose="020B0604020202020204" pitchFamily="34" charset="0"/>
              </a:rPr>
              <a:t>no other name under heaven given to men by which we must be</a:t>
            </a:r>
            <a:r>
              <a:rPr lang="en-US" i="0" u="none" strike="noStrike" baseline="0" dirty="0">
                <a:solidFill>
                  <a:srgbClr val="C00000"/>
                </a:solidFill>
                <a:effectLst>
                  <a:glow rad="190500">
                    <a:schemeClr val="bg1"/>
                  </a:glow>
                </a:effectLst>
                <a:latin typeface="Arial" panose="020B0604020202020204" pitchFamily="34" charset="0"/>
              </a:rPr>
              <a:t> saved</a:t>
            </a:r>
            <a:r>
              <a:rPr lang="en-US" i="0" u="none" strike="noStrike" baseline="0" dirty="0">
                <a:latin typeface="Arial" panose="020B0604020202020204" pitchFamily="34" charset="0"/>
              </a:rPr>
              <a:t>."</a:t>
            </a:r>
          </a:p>
        </p:txBody>
      </p:sp>
    </p:spTree>
    <p:extLst>
      <p:ext uri="{BB962C8B-B14F-4D97-AF65-F5344CB8AC3E}">
        <p14:creationId xmlns:p14="http://schemas.microsoft.com/office/powerpoint/2010/main" val="31756627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a:t>
            </a:r>
            <a:r>
              <a:rPr lang="en-US" u="sng" dirty="0"/>
              <a:t>Reaction</a:t>
            </a:r>
            <a:r>
              <a:rPr lang="en-US" dirty="0"/>
              <a:t> to Great Boldness</a:t>
            </a:r>
          </a:p>
        </p:txBody>
      </p:sp>
      <p:sp>
        <p:nvSpPr>
          <p:cNvPr id="5" name="Content Placeholder 4">
            <a:extLst>
              <a:ext uri="{FF2B5EF4-FFF2-40B4-BE49-F238E27FC236}">
                <a16:creationId xmlns:a16="http://schemas.microsoft.com/office/drawing/2014/main" id="{80EBA1AC-82E7-4D9C-AF48-13EB2131CB2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75285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older&#10;&#10;Description automatically generated">
            <a:extLst>
              <a:ext uri="{FF2B5EF4-FFF2-40B4-BE49-F238E27FC236}">
                <a16:creationId xmlns:a16="http://schemas.microsoft.com/office/drawing/2014/main" id="{57184F29-7204-4596-9B65-1D7B2603D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728" y="18255"/>
            <a:ext cx="8615482"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a:xfrm>
            <a:off x="0" y="18255"/>
            <a:ext cx="13034210" cy="1325563"/>
          </a:xfrm>
        </p:spPr>
        <p:txBody>
          <a:bodyPr/>
          <a:lstStyle/>
          <a:p>
            <a:r>
              <a:rPr lang="en-US" dirty="0"/>
              <a:t>The Reaction to 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369455" y="1343818"/>
            <a:ext cx="5947124" cy="4833145"/>
          </a:xfrm>
        </p:spPr>
        <p:txBody>
          <a:bodyPr>
            <a:normAutofit/>
          </a:bodyPr>
          <a:lstStyle/>
          <a:p>
            <a:pPr algn="l" rtl="0"/>
            <a:r>
              <a:rPr lang="en-US" i="0" u="none" strike="noStrike" baseline="30000" dirty="0">
                <a:latin typeface="Arial" panose="020B0604020202020204" pitchFamily="34" charset="0"/>
              </a:rPr>
              <a:t>13</a:t>
            </a:r>
            <a:r>
              <a:rPr lang="en-US" i="0" u="none" strike="noStrike" baseline="0" dirty="0">
                <a:latin typeface="Arial" panose="020B0604020202020204" pitchFamily="34" charset="0"/>
              </a:rPr>
              <a:t> When they saw the </a:t>
            </a:r>
            <a:r>
              <a:rPr lang="en-US" i="0" u="none" strike="noStrike" baseline="0" dirty="0">
                <a:solidFill>
                  <a:srgbClr val="C00000"/>
                </a:solidFill>
                <a:effectLst>
                  <a:glow rad="190500">
                    <a:schemeClr val="bg1"/>
                  </a:glow>
                </a:effectLst>
                <a:latin typeface="Arial" panose="020B0604020202020204" pitchFamily="34" charset="0"/>
              </a:rPr>
              <a:t>courage </a:t>
            </a:r>
            <a:r>
              <a:rPr lang="en-US" i="0" u="none" strike="noStrike" baseline="0" dirty="0">
                <a:latin typeface="Arial" panose="020B0604020202020204" pitchFamily="34" charset="0"/>
              </a:rPr>
              <a:t>of Peter and John and realized that they were unschooled, ordinary men, they were astonished and they took note that </a:t>
            </a:r>
            <a:r>
              <a:rPr lang="en-US" i="0" u="none" strike="noStrike" baseline="0" dirty="0">
                <a:effectLst>
                  <a:glow rad="190500">
                    <a:srgbClr val="C00000"/>
                  </a:glow>
                </a:effectLst>
                <a:latin typeface="Arial" panose="020B0604020202020204" pitchFamily="34" charset="0"/>
              </a:rPr>
              <a:t>these men had been with Jesus</a:t>
            </a:r>
            <a:r>
              <a:rPr lang="en-US" i="0" u="none" strike="noStrike" baseline="0" dirty="0">
                <a:latin typeface="Arial" panose="020B0604020202020204" pitchFamily="34" charset="0"/>
              </a:rPr>
              <a:t>.</a:t>
            </a:r>
          </a:p>
        </p:txBody>
      </p:sp>
      <p:sp>
        <p:nvSpPr>
          <p:cNvPr id="5" name="TextBox 4">
            <a:extLst>
              <a:ext uri="{FF2B5EF4-FFF2-40B4-BE49-F238E27FC236}">
                <a16:creationId xmlns:a16="http://schemas.microsoft.com/office/drawing/2014/main" id="{57F65B71-5F3E-455E-A884-92DA0FDE4378}"/>
              </a:ext>
            </a:extLst>
          </p:cNvPr>
          <p:cNvSpPr txBox="1"/>
          <p:nvPr/>
        </p:nvSpPr>
        <p:spPr>
          <a:xfrm>
            <a:off x="228600" y="1877271"/>
            <a:ext cx="5666873" cy="707886"/>
          </a:xfrm>
          <a:prstGeom prst="rect">
            <a:avLst/>
          </a:prstGeom>
          <a:noFill/>
        </p:spPr>
        <p:txBody>
          <a:bodyPr wrap="square" rtlCol="0">
            <a:spAutoFit/>
          </a:bodyPr>
          <a:lstStyle/>
          <a:p>
            <a:r>
              <a:rPr lang="en-US" sz="4000" b="1" dirty="0">
                <a:solidFill>
                  <a:srgbClr val="C00000"/>
                </a:solidFill>
                <a:effectLst>
                  <a:glow rad="190500">
                    <a:schemeClr val="bg1"/>
                  </a:glow>
                </a:effectLst>
              </a:rPr>
              <a:t>BOLDNESS</a:t>
            </a:r>
          </a:p>
        </p:txBody>
      </p:sp>
    </p:spTree>
    <p:extLst>
      <p:ext uri="{BB962C8B-B14F-4D97-AF65-F5344CB8AC3E}">
        <p14:creationId xmlns:p14="http://schemas.microsoft.com/office/powerpoint/2010/main" val="6202905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standing, people&#10;&#10;Description automatically generated">
            <a:extLst>
              <a:ext uri="{FF2B5EF4-FFF2-40B4-BE49-F238E27FC236}">
                <a16:creationId xmlns:a16="http://schemas.microsoft.com/office/drawing/2014/main" id="{E477874F-02D4-4B23-8083-698D8A279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8134350" cy="685800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Reaction to 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a:xfrm>
            <a:off x="7628021" y="1440071"/>
            <a:ext cx="4331367" cy="4833145"/>
          </a:xfrm>
        </p:spPr>
        <p:txBody>
          <a:bodyPr>
            <a:normAutofit/>
          </a:bodyPr>
          <a:lstStyle/>
          <a:p>
            <a:pPr algn="l" rtl="0"/>
            <a:r>
              <a:rPr lang="en-US" i="0" u="none" strike="noStrike" baseline="30000" dirty="0">
                <a:latin typeface="Arial" panose="020B0604020202020204" pitchFamily="34" charset="0"/>
              </a:rPr>
              <a:t>14</a:t>
            </a:r>
            <a:r>
              <a:rPr lang="en-US" i="0" u="none" strike="noStrike" baseline="0" dirty="0">
                <a:latin typeface="Arial" panose="020B0604020202020204" pitchFamily="34" charset="0"/>
              </a:rPr>
              <a:t> But since they could see the man who had been healed standing there with them, there was nothing they could say.</a:t>
            </a:r>
          </a:p>
        </p:txBody>
      </p:sp>
    </p:spTree>
    <p:extLst>
      <p:ext uri="{BB962C8B-B14F-4D97-AF65-F5344CB8AC3E}">
        <p14:creationId xmlns:p14="http://schemas.microsoft.com/office/powerpoint/2010/main" val="7541657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black robes&#10;&#10;Description automatically generated with low confidence">
            <a:extLst>
              <a:ext uri="{FF2B5EF4-FFF2-40B4-BE49-F238E27FC236}">
                <a16:creationId xmlns:a16="http://schemas.microsoft.com/office/drawing/2014/main" id="{A1F71827-F479-4720-8CEE-4D6A219DD611}"/>
              </a:ext>
            </a:extLst>
          </p:cNvPr>
          <p:cNvPicPr>
            <a:picLocks noChangeAspect="1"/>
          </p:cNvPicPr>
          <p:nvPr/>
        </p:nvPicPr>
        <p:blipFill rotWithShape="1">
          <a:blip r:embed="rId3">
            <a:extLst>
              <a:ext uri="{28A0092B-C50C-407E-A947-70E740481C1C}">
                <a14:useLocalDpi xmlns:a14="http://schemas.microsoft.com/office/drawing/2010/main" val="0"/>
              </a:ext>
            </a:extLst>
          </a:blip>
          <a:srcRect b="91674"/>
          <a:stretch/>
        </p:blipFill>
        <p:spPr>
          <a:xfrm>
            <a:off x="5970769" y="1"/>
            <a:ext cx="6221231" cy="902368"/>
          </a:xfrm>
          <a:prstGeom prst="rect">
            <a:avLst/>
          </a:prstGeom>
        </p:spPr>
      </p:pic>
      <p:pic>
        <p:nvPicPr>
          <p:cNvPr id="4" name="Picture 3" descr="A group of men in black robes&#10;&#10;Description automatically generated with low confidence">
            <a:extLst>
              <a:ext uri="{FF2B5EF4-FFF2-40B4-BE49-F238E27FC236}">
                <a16:creationId xmlns:a16="http://schemas.microsoft.com/office/drawing/2014/main" id="{21B9807C-E13D-4328-A57D-D88A042F6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769" y="331391"/>
            <a:ext cx="6221231" cy="6858000"/>
          </a:xfrm>
          <a:prstGeom prst="rect">
            <a:avLst/>
          </a:prstGeom>
        </p:spPr>
      </p:pic>
      <p:sp>
        <p:nvSpPr>
          <p:cNvPr id="2" name="Title 1">
            <a:extLst>
              <a:ext uri="{FF2B5EF4-FFF2-40B4-BE49-F238E27FC236}">
                <a16:creationId xmlns:a16="http://schemas.microsoft.com/office/drawing/2014/main" id="{90882269-4E57-47B9-9F15-45F7774786C0}"/>
              </a:ext>
            </a:extLst>
          </p:cNvPr>
          <p:cNvSpPr>
            <a:spLocks noGrp="1"/>
          </p:cNvSpPr>
          <p:nvPr>
            <p:ph type="title"/>
          </p:nvPr>
        </p:nvSpPr>
        <p:spPr/>
        <p:txBody>
          <a:bodyPr/>
          <a:lstStyle/>
          <a:p>
            <a:r>
              <a:rPr lang="en-US" dirty="0"/>
              <a:t>The Reaction to Great Boldness</a:t>
            </a:r>
          </a:p>
        </p:txBody>
      </p:sp>
      <p:sp>
        <p:nvSpPr>
          <p:cNvPr id="3" name="Content Placeholder 2">
            <a:extLst>
              <a:ext uri="{FF2B5EF4-FFF2-40B4-BE49-F238E27FC236}">
                <a16:creationId xmlns:a16="http://schemas.microsoft.com/office/drawing/2014/main" id="{DDF65140-2D5D-483A-BE4A-EBBC93C41816}"/>
              </a:ext>
            </a:extLst>
          </p:cNvPr>
          <p:cNvSpPr>
            <a:spLocks noGrp="1"/>
          </p:cNvSpPr>
          <p:nvPr>
            <p:ph idx="1"/>
          </p:nvPr>
        </p:nvSpPr>
        <p:spPr>
          <a:xfrm>
            <a:off x="369456" y="1343818"/>
            <a:ext cx="6801366" cy="4833145"/>
          </a:xfrm>
        </p:spPr>
        <p:txBody>
          <a:bodyPr>
            <a:noAutofit/>
          </a:bodyPr>
          <a:lstStyle/>
          <a:p>
            <a:pPr algn="l" rtl="0"/>
            <a:r>
              <a:rPr lang="en-US" i="0" u="none" strike="noStrike" baseline="0" dirty="0">
                <a:latin typeface="Arial" panose="020B0604020202020204" pitchFamily="34" charset="0"/>
              </a:rPr>
              <a:t> </a:t>
            </a:r>
            <a:r>
              <a:rPr lang="en-US" i="0" u="none" strike="noStrike" baseline="30000" dirty="0">
                <a:latin typeface="Arial" panose="020B0604020202020204" pitchFamily="34" charset="0"/>
              </a:rPr>
              <a:t>15</a:t>
            </a:r>
            <a:r>
              <a:rPr lang="en-US" i="0" u="none" strike="noStrike" baseline="0" dirty="0">
                <a:latin typeface="Arial" panose="020B0604020202020204" pitchFamily="34" charset="0"/>
              </a:rPr>
              <a:t> …the Sanhedrin … then conferred together …</a:t>
            </a:r>
            <a:r>
              <a:rPr lang="en-US" i="0" u="none" strike="noStrike" baseline="30000" dirty="0">
                <a:latin typeface="Arial" panose="020B0604020202020204" pitchFamily="34" charset="0"/>
              </a:rPr>
              <a:t>18</a:t>
            </a:r>
            <a:r>
              <a:rPr lang="en-US" i="0" u="none" strike="noStrike" baseline="0" dirty="0">
                <a:latin typeface="Arial" panose="020B0604020202020204" pitchFamily="34" charset="0"/>
              </a:rPr>
              <a:t> Then they … </a:t>
            </a:r>
            <a:r>
              <a:rPr lang="en-US" i="0" u="none" strike="noStrike" baseline="0" dirty="0">
                <a:effectLst>
                  <a:glow rad="127000">
                    <a:srgbClr val="C00000"/>
                  </a:glow>
                </a:effectLst>
                <a:latin typeface="Arial" panose="020B0604020202020204" pitchFamily="34" charset="0"/>
              </a:rPr>
              <a:t>commanded them not to speak or teach at all in the name of Jesus</a:t>
            </a:r>
            <a:r>
              <a:rPr lang="en-US" i="0" u="none" strike="noStrike" baseline="0" dirty="0">
                <a:latin typeface="Arial" panose="020B0604020202020204" pitchFamily="34" charset="0"/>
              </a:rPr>
              <a:t>.</a:t>
            </a:r>
          </a:p>
          <a:p>
            <a:pPr algn="l" rtl="0"/>
            <a:endParaRPr lang="en-US" dirty="0"/>
          </a:p>
        </p:txBody>
      </p:sp>
      <p:sp>
        <p:nvSpPr>
          <p:cNvPr id="6" name="TextBox 5">
            <a:extLst>
              <a:ext uri="{FF2B5EF4-FFF2-40B4-BE49-F238E27FC236}">
                <a16:creationId xmlns:a16="http://schemas.microsoft.com/office/drawing/2014/main" id="{C76F1E1E-EEBC-4EF0-B895-05917E16D2E3}"/>
              </a:ext>
            </a:extLst>
          </p:cNvPr>
          <p:cNvSpPr txBox="1"/>
          <p:nvPr/>
        </p:nvSpPr>
        <p:spPr>
          <a:xfrm>
            <a:off x="733926" y="4620126"/>
            <a:ext cx="11610474" cy="1323439"/>
          </a:xfrm>
          <a:prstGeom prst="rect">
            <a:avLst/>
          </a:prstGeom>
          <a:noFill/>
        </p:spPr>
        <p:txBody>
          <a:bodyPr wrap="square" rtlCol="0">
            <a:spAutoFit/>
          </a:bodyPr>
          <a:lstStyle/>
          <a:p>
            <a:r>
              <a:rPr lang="en-US" sz="8000" b="1" dirty="0">
                <a:solidFill>
                  <a:schemeClr val="bg1"/>
                </a:solidFill>
              </a:rPr>
              <a:t>Christian Culture</a:t>
            </a:r>
          </a:p>
        </p:txBody>
      </p:sp>
      <p:sp>
        <p:nvSpPr>
          <p:cNvPr id="7" name="TextBox 6">
            <a:extLst>
              <a:ext uri="{FF2B5EF4-FFF2-40B4-BE49-F238E27FC236}">
                <a16:creationId xmlns:a16="http://schemas.microsoft.com/office/drawing/2014/main" id="{FE2098DA-8864-4A33-A2A7-41DDC793A98A}"/>
              </a:ext>
            </a:extLst>
          </p:cNvPr>
          <p:cNvSpPr txBox="1"/>
          <p:nvPr/>
        </p:nvSpPr>
        <p:spPr>
          <a:xfrm rot="20378093">
            <a:off x="240631" y="4466236"/>
            <a:ext cx="7676148" cy="1631216"/>
          </a:xfrm>
          <a:prstGeom prst="rect">
            <a:avLst/>
          </a:prstGeom>
          <a:noFill/>
        </p:spPr>
        <p:txBody>
          <a:bodyPr wrap="square" rtlCol="0">
            <a:spAutoFit/>
          </a:bodyPr>
          <a:lstStyle/>
          <a:p>
            <a:pPr algn="ctr"/>
            <a:r>
              <a:rPr lang="en-US" sz="10000" b="1" dirty="0">
                <a:solidFill>
                  <a:srgbClr val="C00000"/>
                </a:solidFill>
                <a:effectLst>
                  <a:glow rad="127000">
                    <a:schemeClr val="bg1"/>
                  </a:glow>
                </a:effectLst>
                <a:latin typeface="Stencil" panose="040409050D0802020404" pitchFamily="82" charset="0"/>
              </a:rPr>
              <a:t>CANCEL</a:t>
            </a:r>
          </a:p>
        </p:txBody>
      </p:sp>
    </p:spTree>
    <p:extLst>
      <p:ext uri="{BB962C8B-B14F-4D97-AF65-F5344CB8AC3E}">
        <p14:creationId xmlns:p14="http://schemas.microsoft.com/office/powerpoint/2010/main" val="86264758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10;&#10;Description automatically generated">
            <a:extLst>
              <a:ext uri="{FF2B5EF4-FFF2-40B4-BE49-F238E27FC236}">
                <a16:creationId xmlns:a16="http://schemas.microsoft.com/office/drawing/2014/main" id="{5DB93C28-8255-42F9-AF01-DA60988D9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55"/>
            <a:ext cx="10198533" cy="6858000"/>
          </a:xfrm>
          <a:prstGeom prst="rect">
            <a:avLst/>
          </a:prstGeom>
        </p:spPr>
      </p:pic>
      <p:sp>
        <p:nvSpPr>
          <p:cNvPr id="2" name="Title 1">
            <a:extLst>
              <a:ext uri="{FF2B5EF4-FFF2-40B4-BE49-F238E27FC236}">
                <a16:creationId xmlns:a16="http://schemas.microsoft.com/office/drawing/2014/main" id="{90882269-4E57-47B9-9F15-45F7774786C0}"/>
              </a:ext>
            </a:extLst>
          </p:cNvPr>
          <p:cNvSpPr>
            <a:spLocks noGrp="1"/>
          </p:cNvSpPr>
          <p:nvPr>
            <p:ph type="title"/>
          </p:nvPr>
        </p:nvSpPr>
        <p:spPr/>
        <p:txBody>
          <a:bodyPr/>
          <a:lstStyle/>
          <a:p>
            <a:r>
              <a:rPr lang="en-US" dirty="0"/>
              <a:t>The </a:t>
            </a:r>
            <a:r>
              <a:rPr lang="en-US" u="sng" dirty="0"/>
              <a:t>Assertion</a:t>
            </a:r>
            <a:r>
              <a:rPr lang="en-US" dirty="0"/>
              <a:t> of Great Boldness</a:t>
            </a:r>
          </a:p>
        </p:txBody>
      </p:sp>
      <p:sp>
        <p:nvSpPr>
          <p:cNvPr id="3" name="Content Placeholder 2">
            <a:extLst>
              <a:ext uri="{FF2B5EF4-FFF2-40B4-BE49-F238E27FC236}">
                <a16:creationId xmlns:a16="http://schemas.microsoft.com/office/drawing/2014/main" id="{DDF65140-2D5D-483A-BE4A-EBBC93C41816}"/>
              </a:ext>
            </a:extLst>
          </p:cNvPr>
          <p:cNvSpPr>
            <a:spLocks noGrp="1"/>
          </p:cNvSpPr>
          <p:nvPr>
            <p:ph idx="1"/>
          </p:nvPr>
        </p:nvSpPr>
        <p:spPr>
          <a:xfrm>
            <a:off x="6095999" y="1343818"/>
            <a:ext cx="5983705" cy="4833145"/>
          </a:xfrm>
        </p:spPr>
        <p:txBody>
          <a:bodyPr>
            <a:noAutofit/>
          </a:bodyPr>
          <a:lstStyle/>
          <a:p>
            <a:pPr algn="l" rtl="0"/>
            <a:r>
              <a:rPr lang="en-US" i="0" u="none" strike="noStrike" baseline="30000" dirty="0">
                <a:latin typeface="Arial" panose="020B0604020202020204" pitchFamily="34" charset="0"/>
              </a:rPr>
              <a:t>19</a:t>
            </a:r>
            <a:r>
              <a:rPr lang="en-US" i="0" u="none" strike="noStrike" baseline="0" dirty="0">
                <a:latin typeface="Arial" panose="020B0604020202020204" pitchFamily="34" charset="0"/>
              </a:rPr>
              <a:t> But Peter and John replied, </a:t>
            </a:r>
          </a:p>
          <a:p>
            <a:pPr algn="l" rtl="0"/>
            <a:r>
              <a:rPr lang="en-US" i="0" u="none" strike="noStrike" baseline="0" dirty="0">
                <a:latin typeface="Arial" panose="020B0604020202020204" pitchFamily="34" charset="0"/>
              </a:rPr>
              <a:t>"Judge for yourselves whether it is right in God's sight to obey you rather than God.  </a:t>
            </a:r>
            <a:r>
              <a:rPr lang="en-US" i="0" u="none" strike="noStrike" baseline="30000" dirty="0">
                <a:latin typeface="Arial" panose="020B0604020202020204" pitchFamily="34" charset="0"/>
              </a:rPr>
              <a:t>20</a:t>
            </a:r>
            <a:r>
              <a:rPr lang="en-US" i="0" u="none" strike="noStrike" baseline="0" dirty="0">
                <a:latin typeface="Arial" panose="020B0604020202020204" pitchFamily="34" charset="0"/>
              </a:rPr>
              <a:t> </a:t>
            </a:r>
            <a:r>
              <a:rPr lang="en-US" i="0" u="none" strike="noStrike" baseline="0" dirty="0">
                <a:effectLst>
                  <a:glow rad="127000">
                    <a:srgbClr val="C00000"/>
                  </a:glow>
                </a:effectLst>
                <a:latin typeface="Arial" panose="020B0604020202020204" pitchFamily="34" charset="0"/>
              </a:rPr>
              <a:t>For we cannot help speak-</a:t>
            </a:r>
            <a:r>
              <a:rPr lang="en-US" i="0" u="none" strike="noStrike" baseline="0" dirty="0" err="1">
                <a:effectLst>
                  <a:glow rad="127000">
                    <a:srgbClr val="C00000"/>
                  </a:glow>
                </a:effectLst>
                <a:latin typeface="Arial" panose="020B0604020202020204" pitchFamily="34" charset="0"/>
              </a:rPr>
              <a:t>ing</a:t>
            </a:r>
            <a:r>
              <a:rPr lang="en-US" i="0" u="none" strike="noStrike" baseline="0" dirty="0">
                <a:effectLst>
                  <a:glow rad="127000">
                    <a:srgbClr val="C00000"/>
                  </a:glow>
                </a:effectLst>
                <a:latin typeface="Arial" panose="020B0604020202020204" pitchFamily="34" charset="0"/>
              </a:rPr>
              <a:t> about what we have seen and heard</a:t>
            </a:r>
            <a:r>
              <a:rPr lang="en-US" i="0" u="none" strike="noStrike" baseline="0" dirty="0">
                <a:latin typeface="Arial" panose="020B0604020202020204" pitchFamily="34" charset="0"/>
              </a:rPr>
              <a:t>."</a:t>
            </a:r>
            <a:endParaRPr lang="en-US" dirty="0"/>
          </a:p>
        </p:txBody>
      </p:sp>
    </p:spTree>
    <p:extLst>
      <p:ext uri="{BB962C8B-B14F-4D97-AF65-F5344CB8AC3E}">
        <p14:creationId xmlns:p14="http://schemas.microsoft.com/office/powerpoint/2010/main" val="81581537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crowd&#10;&#10;Description automatically generated">
            <a:extLst>
              <a:ext uri="{FF2B5EF4-FFF2-40B4-BE49-F238E27FC236}">
                <a16:creationId xmlns:a16="http://schemas.microsoft.com/office/drawing/2014/main" id="{675ED40A-388F-4B08-85A0-170DF1541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229" y="228600"/>
            <a:ext cx="8103090" cy="6521116"/>
          </a:xfrm>
          <a:prstGeom prst="rect">
            <a:avLst/>
          </a:prstGeom>
        </p:spPr>
      </p:pic>
      <p:sp>
        <p:nvSpPr>
          <p:cNvPr id="2" name="Title 1">
            <a:extLst>
              <a:ext uri="{FF2B5EF4-FFF2-40B4-BE49-F238E27FC236}">
                <a16:creationId xmlns:a16="http://schemas.microsoft.com/office/drawing/2014/main" id="{EE8C780E-31F4-4E78-BD6D-CD45B162B9E9}"/>
              </a:ext>
            </a:extLst>
          </p:cNvPr>
          <p:cNvSpPr>
            <a:spLocks noGrp="1"/>
          </p:cNvSpPr>
          <p:nvPr>
            <p:ph type="title"/>
          </p:nvPr>
        </p:nvSpPr>
        <p:spPr/>
        <p:txBody>
          <a:bodyPr/>
          <a:lstStyle/>
          <a:p>
            <a:r>
              <a:rPr lang="en-US" dirty="0"/>
              <a:t>The </a:t>
            </a:r>
            <a:r>
              <a:rPr lang="en-US" u="sng" dirty="0"/>
              <a:t>Re</a:t>
            </a:r>
            <a:r>
              <a:rPr lang="en-US" dirty="0"/>
              <a:t>p</a:t>
            </a:r>
            <a:r>
              <a:rPr lang="en-US" u="sng" dirty="0"/>
              <a:t>ort</a:t>
            </a:r>
            <a:r>
              <a:rPr lang="en-US" dirty="0"/>
              <a:t> of Great Boldness</a:t>
            </a:r>
          </a:p>
        </p:txBody>
      </p:sp>
      <p:sp>
        <p:nvSpPr>
          <p:cNvPr id="3" name="Content Placeholder 2">
            <a:extLst>
              <a:ext uri="{FF2B5EF4-FFF2-40B4-BE49-F238E27FC236}">
                <a16:creationId xmlns:a16="http://schemas.microsoft.com/office/drawing/2014/main" id="{3D902838-FAC1-4663-8906-2B46053EEF3F}"/>
              </a:ext>
            </a:extLst>
          </p:cNvPr>
          <p:cNvSpPr>
            <a:spLocks noGrp="1"/>
          </p:cNvSpPr>
          <p:nvPr>
            <p:ph idx="1"/>
          </p:nvPr>
        </p:nvSpPr>
        <p:spPr>
          <a:xfrm>
            <a:off x="369455" y="1343818"/>
            <a:ext cx="6550329" cy="4833145"/>
          </a:xfrm>
        </p:spPr>
        <p:txBody>
          <a:bodyPr>
            <a:normAutofit/>
          </a:bodyPr>
          <a:lstStyle/>
          <a:p>
            <a:r>
              <a:rPr lang="en-US" i="0" u="none" strike="noStrike" baseline="30000" dirty="0"/>
              <a:t>23</a:t>
            </a:r>
            <a:r>
              <a:rPr lang="en-US" i="0" u="none" strike="noStrike" baseline="0" dirty="0"/>
              <a:t> On their release, Peter and John went back to their own people and </a:t>
            </a:r>
            <a:r>
              <a:rPr lang="en-US" i="0" u="none" strike="noStrike" baseline="0" dirty="0">
                <a:effectLst>
                  <a:glow rad="127000">
                    <a:srgbClr val="C00000"/>
                  </a:glow>
                </a:effectLst>
              </a:rPr>
              <a:t>reported</a:t>
            </a:r>
            <a:r>
              <a:rPr lang="en-US" i="0" u="none" strike="noStrike" baseline="0" dirty="0"/>
              <a:t> all that the chief priests and elders had said to them. </a:t>
            </a:r>
            <a:endParaRPr lang="en-US" sz="7200" dirty="0"/>
          </a:p>
        </p:txBody>
      </p:sp>
    </p:spTree>
    <p:extLst>
      <p:ext uri="{BB962C8B-B14F-4D97-AF65-F5344CB8AC3E}">
        <p14:creationId xmlns:p14="http://schemas.microsoft.com/office/powerpoint/2010/main" val="4009336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5DB3-89A5-473A-A55E-1A240F0A0701}"/>
              </a:ext>
            </a:extLst>
          </p:cNvPr>
          <p:cNvSpPr>
            <a:spLocks noGrp="1"/>
          </p:cNvSpPr>
          <p:nvPr>
            <p:ph type="title"/>
          </p:nvPr>
        </p:nvSpPr>
        <p:spPr/>
        <p:txBody>
          <a:bodyPr/>
          <a:lstStyle/>
          <a:p>
            <a:r>
              <a:rPr lang="en-US" dirty="0"/>
              <a:t>The </a:t>
            </a:r>
            <a:r>
              <a:rPr lang="en-US" u="sng" dirty="0"/>
              <a:t>Pra</a:t>
            </a:r>
            <a:r>
              <a:rPr lang="en-US" dirty="0"/>
              <a:t>y</a:t>
            </a:r>
            <a:r>
              <a:rPr lang="en-US" u="sng" dirty="0"/>
              <a:t>er</a:t>
            </a:r>
            <a:r>
              <a:rPr lang="en-US" dirty="0"/>
              <a:t> for Great Boldness</a:t>
            </a:r>
          </a:p>
        </p:txBody>
      </p:sp>
      <p:sp>
        <p:nvSpPr>
          <p:cNvPr id="3" name="Content Placeholder 2">
            <a:extLst>
              <a:ext uri="{FF2B5EF4-FFF2-40B4-BE49-F238E27FC236}">
                <a16:creationId xmlns:a16="http://schemas.microsoft.com/office/drawing/2014/main" id="{E0CFFF64-C8FA-42B0-B507-5B04B183BDFA}"/>
              </a:ext>
            </a:extLst>
          </p:cNvPr>
          <p:cNvSpPr>
            <a:spLocks noGrp="1"/>
          </p:cNvSpPr>
          <p:nvPr>
            <p:ph idx="1"/>
          </p:nvPr>
        </p:nvSpPr>
        <p:spPr>
          <a:xfrm>
            <a:off x="369455" y="1343818"/>
            <a:ext cx="6007282" cy="4833145"/>
          </a:xfrm>
        </p:spPr>
        <p:txBody>
          <a:bodyPr>
            <a:noAutofit/>
          </a:bodyPr>
          <a:lstStyle/>
          <a:p>
            <a:r>
              <a:rPr lang="en-US" i="0" u="none" strike="noStrike" baseline="0" dirty="0"/>
              <a:t> </a:t>
            </a:r>
            <a:r>
              <a:rPr lang="en-US" i="0" u="none" strike="noStrike" baseline="30000" dirty="0"/>
              <a:t>24</a:t>
            </a:r>
            <a:r>
              <a:rPr lang="en-US" i="0" u="none" strike="noStrike" baseline="0" dirty="0"/>
              <a:t> When they heard this, they raised their voices together in </a:t>
            </a:r>
            <a:r>
              <a:rPr lang="en-US" i="0" u="none" strike="noStrike" baseline="0" dirty="0">
                <a:effectLst>
                  <a:glow rad="127000">
                    <a:srgbClr val="C00000"/>
                  </a:glow>
                </a:effectLst>
              </a:rPr>
              <a:t>prayer</a:t>
            </a:r>
            <a:r>
              <a:rPr lang="en-US" i="0" u="none" strike="noStrike" baseline="0" dirty="0"/>
              <a:t> to God. </a:t>
            </a:r>
          </a:p>
          <a:p>
            <a:r>
              <a:rPr lang="en-US" i="0" u="none" strike="noStrike" baseline="0" dirty="0"/>
              <a:t>"Sovereign Lord," they said, "you made the heaven and the earth and the sea, and everything in them.</a:t>
            </a:r>
          </a:p>
          <a:p>
            <a:pPr algn="l" rtl="0"/>
            <a:endParaRPr lang="en-US" dirty="0"/>
          </a:p>
        </p:txBody>
      </p:sp>
      <p:grpSp>
        <p:nvGrpSpPr>
          <p:cNvPr id="4" name="Group 3">
            <a:extLst>
              <a:ext uri="{FF2B5EF4-FFF2-40B4-BE49-F238E27FC236}">
                <a16:creationId xmlns:a16="http://schemas.microsoft.com/office/drawing/2014/main" id="{FF76DFEC-5DF4-40A5-8C13-F2923DBDCC20}"/>
              </a:ext>
            </a:extLst>
          </p:cNvPr>
          <p:cNvGrpSpPr/>
          <p:nvPr/>
        </p:nvGrpSpPr>
        <p:grpSpPr>
          <a:xfrm>
            <a:off x="5044785" y="937062"/>
            <a:ext cx="11530716" cy="5540973"/>
            <a:chOff x="5044785" y="937062"/>
            <a:chExt cx="11530716" cy="5540973"/>
          </a:xfrm>
        </p:grpSpPr>
        <p:grpSp>
          <p:nvGrpSpPr>
            <p:cNvPr id="10" name="Group 9">
              <a:extLst>
                <a:ext uri="{FF2B5EF4-FFF2-40B4-BE49-F238E27FC236}">
                  <a16:creationId xmlns:a16="http://schemas.microsoft.com/office/drawing/2014/main" id="{1C041B4B-4215-4A3E-B232-AB5FDFC63488}"/>
                </a:ext>
              </a:extLst>
            </p:cNvPr>
            <p:cNvGrpSpPr/>
            <p:nvPr/>
          </p:nvGrpSpPr>
          <p:grpSpPr>
            <a:xfrm>
              <a:off x="5044785" y="2564574"/>
              <a:ext cx="2922746" cy="2949608"/>
              <a:chOff x="9528097" y="3760390"/>
              <a:chExt cx="2922746" cy="2949608"/>
            </a:xfrm>
          </p:grpSpPr>
          <p:pic>
            <p:nvPicPr>
              <p:cNvPr id="8" name="Picture 7" descr="A picture containing silhouette, night sky&#10;&#10;Description automatically generated">
                <a:extLst>
                  <a:ext uri="{FF2B5EF4-FFF2-40B4-BE49-F238E27FC236}">
                    <a16:creationId xmlns:a16="http://schemas.microsoft.com/office/drawing/2014/main" id="{A2ADAF57-0691-40B2-ABCC-CB3E006CA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097" y="3760390"/>
                <a:ext cx="2922745" cy="2949608"/>
              </a:xfrm>
              <a:prstGeom prst="rect">
                <a:avLst/>
              </a:prstGeom>
            </p:spPr>
          </p:pic>
          <p:pic>
            <p:nvPicPr>
              <p:cNvPr id="9" name="Picture 8" descr="A picture containing silhouette, night sky&#10;&#10;Description automatically generated">
                <a:extLst>
                  <a:ext uri="{FF2B5EF4-FFF2-40B4-BE49-F238E27FC236}">
                    <a16:creationId xmlns:a16="http://schemas.microsoft.com/office/drawing/2014/main" id="{2BD42496-B3DA-41F6-B5BE-0B329563A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098" y="3760390"/>
                <a:ext cx="2922745" cy="2949608"/>
              </a:xfrm>
              <a:prstGeom prst="rect">
                <a:avLst/>
              </a:prstGeom>
            </p:spPr>
          </p:pic>
        </p:grpSp>
        <p:sp>
          <p:nvSpPr>
            <p:cNvPr id="5" name="TextBox 4">
              <a:extLst>
                <a:ext uri="{FF2B5EF4-FFF2-40B4-BE49-F238E27FC236}">
                  <a16:creationId xmlns:a16="http://schemas.microsoft.com/office/drawing/2014/main" id="{FD9DFEE6-41B3-4FC6-BCB8-CB70A71370B4}"/>
                </a:ext>
              </a:extLst>
            </p:cNvPr>
            <p:cNvSpPr txBox="1"/>
            <p:nvPr/>
          </p:nvSpPr>
          <p:spPr>
            <a:xfrm>
              <a:off x="6635579" y="5647038"/>
              <a:ext cx="5556422" cy="830997"/>
            </a:xfrm>
            <a:prstGeom prst="rect">
              <a:avLst/>
            </a:prstGeom>
            <a:noFill/>
          </p:spPr>
          <p:txBody>
            <a:bodyPr wrap="square" rtlCol="0">
              <a:spAutoFit/>
            </a:bodyPr>
            <a:lstStyle/>
            <a:p>
              <a:pPr algn="ctr"/>
              <a:r>
                <a:rPr lang="en-US" sz="4800" b="1" dirty="0">
                  <a:solidFill>
                    <a:schemeClr val="bg1"/>
                  </a:solidFill>
                </a:rPr>
                <a:t>God Created</a:t>
              </a:r>
            </a:p>
          </p:txBody>
        </p:sp>
        <p:pic>
          <p:nvPicPr>
            <p:cNvPr id="6" name="Picture 5" descr="A close-up of a person's hand&#10;&#10;Description automatically generated with low confidence">
              <a:extLst>
                <a:ext uri="{FF2B5EF4-FFF2-40B4-BE49-F238E27FC236}">
                  <a16:creationId xmlns:a16="http://schemas.microsoft.com/office/drawing/2014/main" id="{5C49A1AC-E53B-4B0C-A2D0-B4A8E5F11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18344">
              <a:off x="6518359" y="937062"/>
              <a:ext cx="10057142" cy="4215873"/>
            </a:xfrm>
            <a:prstGeom prst="rect">
              <a:avLst/>
            </a:prstGeom>
          </p:spPr>
        </p:pic>
      </p:grpSp>
    </p:spTree>
    <p:extLst>
      <p:ext uri="{BB962C8B-B14F-4D97-AF65-F5344CB8AC3E}">
        <p14:creationId xmlns:p14="http://schemas.microsoft.com/office/powerpoint/2010/main" val="7721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10;&#10;Description automatically generated">
            <a:extLst>
              <a:ext uri="{FF2B5EF4-FFF2-40B4-BE49-F238E27FC236}">
                <a16:creationId xmlns:a16="http://schemas.microsoft.com/office/drawing/2014/main" id="{CA8C7C40-55CD-4530-B343-3243179A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291" y="1104472"/>
            <a:ext cx="7286188" cy="5373563"/>
          </a:xfrm>
          <a:prstGeom prst="rect">
            <a:avLst/>
          </a:prstGeom>
        </p:spPr>
      </p:pic>
      <p:sp>
        <p:nvSpPr>
          <p:cNvPr id="2" name="Title 1">
            <a:extLst>
              <a:ext uri="{FF2B5EF4-FFF2-40B4-BE49-F238E27FC236}">
                <a16:creationId xmlns:a16="http://schemas.microsoft.com/office/drawing/2014/main" id="{30245DB3-89A5-473A-A55E-1A240F0A0701}"/>
              </a:ext>
            </a:extLst>
          </p:cNvPr>
          <p:cNvSpPr>
            <a:spLocks noGrp="1"/>
          </p:cNvSpPr>
          <p:nvPr>
            <p:ph type="title"/>
          </p:nvPr>
        </p:nvSpPr>
        <p:spPr/>
        <p:txBody>
          <a:bodyPr/>
          <a:lstStyle/>
          <a:p>
            <a:r>
              <a:rPr lang="en-US" dirty="0"/>
              <a:t>Prayer based on Scripture</a:t>
            </a:r>
          </a:p>
        </p:txBody>
      </p:sp>
      <p:sp>
        <p:nvSpPr>
          <p:cNvPr id="3" name="Content Placeholder 2">
            <a:extLst>
              <a:ext uri="{FF2B5EF4-FFF2-40B4-BE49-F238E27FC236}">
                <a16:creationId xmlns:a16="http://schemas.microsoft.com/office/drawing/2014/main" id="{E0CFFF64-C8FA-42B0-B507-5B04B183BDFA}"/>
              </a:ext>
            </a:extLst>
          </p:cNvPr>
          <p:cNvSpPr>
            <a:spLocks noGrp="1"/>
          </p:cNvSpPr>
          <p:nvPr>
            <p:ph idx="1"/>
          </p:nvPr>
        </p:nvSpPr>
        <p:spPr>
          <a:xfrm>
            <a:off x="369455" y="1343818"/>
            <a:ext cx="7041998" cy="4833145"/>
          </a:xfrm>
        </p:spPr>
        <p:txBody>
          <a:bodyPr>
            <a:noAutofit/>
          </a:bodyPr>
          <a:lstStyle/>
          <a:p>
            <a:pPr algn="l" rtl="0"/>
            <a:r>
              <a:rPr lang="en-US" i="0" u="none" strike="noStrike" baseline="30000" dirty="0"/>
              <a:t>25</a:t>
            </a:r>
            <a:r>
              <a:rPr lang="en-US" i="0" u="none" strike="noStrike" baseline="0" dirty="0"/>
              <a:t> </a:t>
            </a:r>
            <a:r>
              <a:rPr lang="en-US" i="0" u="none" strike="noStrike" baseline="0" dirty="0">
                <a:effectLst>
                  <a:glow rad="127000">
                    <a:srgbClr val="C00000"/>
                  </a:glow>
                </a:effectLst>
              </a:rPr>
              <a:t>You spoke </a:t>
            </a:r>
            <a:r>
              <a:rPr lang="en-US" i="0" u="none" strike="noStrike" baseline="0" dirty="0"/>
              <a:t>by the Holy Spirit through the mouth of your servant, our father David: " 'Why do the nations rage and the peoples plot in vain?</a:t>
            </a:r>
          </a:p>
          <a:p>
            <a:pPr algn="l" rtl="0"/>
            <a:r>
              <a:rPr lang="en-US" i="0" u="none" strike="noStrike" baseline="0" dirty="0"/>
              <a:t> </a:t>
            </a:r>
            <a:r>
              <a:rPr lang="en-US" i="0" u="none" strike="noStrike" baseline="30000" dirty="0"/>
              <a:t>26</a:t>
            </a:r>
            <a:r>
              <a:rPr lang="en-US" i="0" u="none" strike="noStrike" baseline="0" dirty="0"/>
              <a:t> The kings of the earth take their stand and the rulers gather together against the Lord and against his Anointed One. '</a:t>
            </a:r>
          </a:p>
          <a:p>
            <a:pPr algn="l" rtl="0"/>
            <a:r>
              <a:rPr lang="en-US" i="0" u="none" strike="noStrike" baseline="0" dirty="0"/>
              <a:t> </a:t>
            </a:r>
            <a:endParaRPr lang="en-US" dirty="0"/>
          </a:p>
        </p:txBody>
      </p:sp>
      <p:sp>
        <p:nvSpPr>
          <p:cNvPr id="4" name="TextBox 3">
            <a:extLst>
              <a:ext uri="{FF2B5EF4-FFF2-40B4-BE49-F238E27FC236}">
                <a16:creationId xmlns:a16="http://schemas.microsoft.com/office/drawing/2014/main" id="{6FED2006-0609-490B-BDFD-B979A5B3341F}"/>
              </a:ext>
            </a:extLst>
          </p:cNvPr>
          <p:cNvSpPr txBox="1"/>
          <p:nvPr/>
        </p:nvSpPr>
        <p:spPr>
          <a:xfrm>
            <a:off x="6635579" y="5647038"/>
            <a:ext cx="5556422" cy="830997"/>
          </a:xfrm>
          <a:prstGeom prst="rect">
            <a:avLst/>
          </a:prstGeom>
          <a:noFill/>
        </p:spPr>
        <p:txBody>
          <a:bodyPr wrap="square" rtlCol="0">
            <a:spAutoFit/>
          </a:bodyPr>
          <a:lstStyle/>
          <a:p>
            <a:pPr algn="ctr"/>
            <a:r>
              <a:rPr lang="en-US" sz="4800" b="1" dirty="0">
                <a:solidFill>
                  <a:schemeClr val="bg1"/>
                </a:solidFill>
              </a:rPr>
              <a:t>God Spoke</a:t>
            </a:r>
          </a:p>
        </p:txBody>
      </p:sp>
    </p:spTree>
    <p:extLst>
      <p:ext uri="{BB962C8B-B14F-4D97-AF65-F5344CB8AC3E}">
        <p14:creationId xmlns:p14="http://schemas.microsoft.com/office/powerpoint/2010/main" val="1609690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D08DE16-A398-4E08-AAFC-DF48DDCF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8A95B1-CC8D-44D7-B819-602DE02040B3}"/>
              </a:ext>
            </a:extLst>
          </p:cNvPr>
          <p:cNvSpPr>
            <a:spLocks noGrp="1"/>
          </p:cNvSpPr>
          <p:nvPr>
            <p:ph type="ctrTitle"/>
          </p:nvPr>
        </p:nvSpPr>
        <p:spPr>
          <a:xfrm>
            <a:off x="0" y="3602038"/>
            <a:ext cx="12192000" cy="2387600"/>
          </a:xfrm>
        </p:spPr>
        <p:txBody>
          <a:bodyPr>
            <a:normAutofit/>
          </a:bodyPr>
          <a:lstStyle/>
          <a:p>
            <a:r>
              <a:rPr lang="en-US" sz="7200" dirty="0">
                <a:effectLst>
                  <a:glow rad="127000">
                    <a:srgbClr val="00263A"/>
                  </a:glow>
                </a:effectLst>
              </a:rPr>
              <a:t>Happy INDEPENDENCE Day</a:t>
            </a:r>
          </a:p>
        </p:txBody>
      </p:sp>
      <p:sp>
        <p:nvSpPr>
          <p:cNvPr id="3" name="Subtitle 2">
            <a:extLst>
              <a:ext uri="{FF2B5EF4-FFF2-40B4-BE49-F238E27FC236}">
                <a16:creationId xmlns:a16="http://schemas.microsoft.com/office/drawing/2014/main" id="{0F7667D0-C363-445C-8BA2-DF1CEBBAD9F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80637595"/>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costumes&#10;&#10;Description automatically generated with low confidence">
            <a:extLst>
              <a:ext uri="{FF2B5EF4-FFF2-40B4-BE49-F238E27FC236}">
                <a16:creationId xmlns:a16="http://schemas.microsoft.com/office/drawing/2014/main" id="{4BB42B8B-FDF7-489A-A719-73FDFB9E5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900" y="18255"/>
            <a:ext cx="7023100" cy="6858000"/>
          </a:xfrm>
          <a:prstGeom prst="rect">
            <a:avLst/>
          </a:prstGeom>
        </p:spPr>
      </p:pic>
      <p:sp>
        <p:nvSpPr>
          <p:cNvPr id="2" name="Title 1">
            <a:extLst>
              <a:ext uri="{FF2B5EF4-FFF2-40B4-BE49-F238E27FC236}">
                <a16:creationId xmlns:a16="http://schemas.microsoft.com/office/drawing/2014/main" id="{30245DB3-89A5-473A-A55E-1A240F0A0701}"/>
              </a:ext>
            </a:extLst>
          </p:cNvPr>
          <p:cNvSpPr>
            <a:spLocks noGrp="1"/>
          </p:cNvSpPr>
          <p:nvPr>
            <p:ph type="title"/>
          </p:nvPr>
        </p:nvSpPr>
        <p:spPr/>
        <p:txBody>
          <a:bodyPr/>
          <a:lstStyle/>
          <a:p>
            <a:r>
              <a:rPr lang="en-US" dirty="0"/>
              <a:t>Prayer with Application</a:t>
            </a:r>
          </a:p>
        </p:txBody>
      </p:sp>
      <p:sp>
        <p:nvSpPr>
          <p:cNvPr id="3" name="Content Placeholder 2">
            <a:extLst>
              <a:ext uri="{FF2B5EF4-FFF2-40B4-BE49-F238E27FC236}">
                <a16:creationId xmlns:a16="http://schemas.microsoft.com/office/drawing/2014/main" id="{E0CFFF64-C8FA-42B0-B507-5B04B183BDFA}"/>
              </a:ext>
            </a:extLst>
          </p:cNvPr>
          <p:cNvSpPr>
            <a:spLocks noGrp="1"/>
          </p:cNvSpPr>
          <p:nvPr>
            <p:ph idx="1"/>
          </p:nvPr>
        </p:nvSpPr>
        <p:spPr>
          <a:xfrm>
            <a:off x="369455" y="1343818"/>
            <a:ext cx="5417734" cy="4833145"/>
          </a:xfrm>
        </p:spPr>
        <p:txBody>
          <a:bodyPr>
            <a:noAutofit/>
          </a:bodyPr>
          <a:lstStyle/>
          <a:p>
            <a:pPr algn="l" rtl="0"/>
            <a:r>
              <a:rPr lang="en-US" i="0" u="none" strike="noStrike" baseline="30000" dirty="0"/>
              <a:t>27</a:t>
            </a:r>
            <a:r>
              <a:rPr lang="en-US" i="0" u="none" strike="noStrike" baseline="0" dirty="0"/>
              <a:t> Indeed Herod and Pontius Pilate met together with the Gentiles and the people of Israel in this city to conspire against your holy servant Jesus, whom you anointed.</a:t>
            </a:r>
            <a:endParaRPr lang="en-US" dirty="0"/>
          </a:p>
        </p:txBody>
      </p:sp>
      <p:sp>
        <p:nvSpPr>
          <p:cNvPr id="4" name="TextBox 3">
            <a:extLst>
              <a:ext uri="{FF2B5EF4-FFF2-40B4-BE49-F238E27FC236}">
                <a16:creationId xmlns:a16="http://schemas.microsoft.com/office/drawing/2014/main" id="{03A4AAD1-152F-4C9D-9401-0BE4E29950C0}"/>
              </a:ext>
            </a:extLst>
          </p:cNvPr>
          <p:cNvSpPr txBox="1"/>
          <p:nvPr/>
        </p:nvSpPr>
        <p:spPr>
          <a:xfrm>
            <a:off x="6635579" y="5647038"/>
            <a:ext cx="5556422" cy="830997"/>
          </a:xfrm>
          <a:prstGeom prst="rect">
            <a:avLst/>
          </a:prstGeom>
          <a:noFill/>
        </p:spPr>
        <p:txBody>
          <a:bodyPr wrap="square" rtlCol="0">
            <a:spAutoFit/>
          </a:bodyPr>
          <a:lstStyle/>
          <a:p>
            <a:pPr algn="ctr"/>
            <a:r>
              <a:rPr lang="en-US" sz="4800" b="1" dirty="0">
                <a:solidFill>
                  <a:schemeClr val="bg1"/>
                </a:solidFill>
              </a:rPr>
              <a:t>It Applies</a:t>
            </a:r>
          </a:p>
        </p:txBody>
      </p:sp>
    </p:spTree>
    <p:extLst>
      <p:ext uri="{BB962C8B-B14F-4D97-AF65-F5344CB8AC3E}">
        <p14:creationId xmlns:p14="http://schemas.microsoft.com/office/powerpoint/2010/main" val="2312334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5DB3-89A5-473A-A55E-1A240F0A0701}"/>
              </a:ext>
            </a:extLst>
          </p:cNvPr>
          <p:cNvSpPr>
            <a:spLocks noGrp="1"/>
          </p:cNvSpPr>
          <p:nvPr>
            <p:ph type="title"/>
          </p:nvPr>
        </p:nvSpPr>
        <p:spPr/>
        <p:txBody>
          <a:bodyPr/>
          <a:lstStyle/>
          <a:p>
            <a:r>
              <a:rPr lang="en-US" dirty="0"/>
              <a:t>Prayer focus on Providence</a:t>
            </a:r>
          </a:p>
        </p:txBody>
      </p:sp>
      <p:sp>
        <p:nvSpPr>
          <p:cNvPr id="3" name="Content Placeholder 2">
            <a:extLst>
              <a:ext uri="{FF2B5EF4-FFF2-40B4-BE49-F238E27FC236}">
                <a16:creationId xmlns:a16="http://schemas.microsoft.com/office/drawing/2014/main" id="{E0CFFF64-C8FA-42B0-B507-5B04B183BDFA}"/>
              </a:ext>
            </a:extLst>
          </p:cNvPr>
          <p:cNvSpPr>
            <a:spLocks noGrp="1"/>
          </p:cNvSpPr>
          <p:nvPr>
            <p:ph idx="1"/>
          </p:nvPr>
        </p:nvSpPr>
        <p:spPr>
          <a:xfrm>
            <a:off x="369455" y="1343818"/>
            <a:ext cx="5225229" cy="4833145"/>
          </a:xfrm>
        </p:spPr>
        <p:txBody>
          <a:bodyPr>
            <a:noAutofit/>
          </a:bodyPr>
          <a:lstStyle/>
          <a:p>
            <a:pPr algn="l" rtl="0"/>
            <a:r>
              <a:rPr lang="en-US" i="0" u="none" strike="noStrike" baseline="30000" dirty="0"/>
              <a:t>28</a:t>
            </a:r>
            <a:r>
              <a:rPr lang="en-US" i="0" u="none" strike="noStrike" baseline="0" dirty="0"/>
              <a:t> They did what your power and will had decided beforehand should happen.</a:t>
            </a:r>
          </a:p>
          <a:p>
            <a:pPr algn="l" rtl="0"/>
            <a:endParaRPr lang="en-US" dirty="0"/>
          </a:p>
        </p:txBody>
      </p:sp>
      <p:pic>
        <p:nvPicPr>
          <p:cNvPr id="4" name="Picture 3" descr="A close-up of a person's hand&#10;&#10;Description automatically generated with low confidence">
            <a:extLst>
              <a:ext uri="{FF2B5EF4-FFF2-40B4-BE49-F238E27FC236}">
                <a16:creationId xmlns:a16="http://schemas.microsoft.com/office/drawing/2014/main" id="{8E82B75F-AD6D-41AD-BDBB-A20EF3807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8344">
            <a:off x="3698962" y="2054988"/>
            <a:ext cx="10057142" cy="4215873"/>
          </a:xfrm>
          <a:prstGeom prst="rect">
            <a:avLst/>
          </a:prstGeom>
        </p:spPr>
      </p:pic>
      <p:sp>
        <p:nvSpPr>
          <p:cNvPr id="5" name="TextBox 4">
            <a:extLst>
              <a:ext uri="{FF2B5EF4-FFF2-40B4-BE49-F238E27FC236}">
                <a16:creationId xmlns:a16="http://schemas.microsoft.com/office/drawing/2014/main" id="{D0BDB00C-398E-4F87-9758-8A82E5247B51}"/>
              </a:ext>
            </a:extLst>
          </p:cNvPr>
          <p:cNvSpPr txBox="1"/>
          <p:nvPr/>
        </p:nvSpPr>
        <p:spPr>
          <a:xfrm>
            <a:off x="6635579" y="5647038"/>
            <a:ext cx="5556422" cy="830997"/>
          </a:xfrm>
          <a:prstGeom prst="rect">
            <a:avLst/>
          </a:prstGeom>
          <a:noFill/>
        </p:spPr>
        <p:txBody>
          <a:bodyPr wrap="square" rtlCol="0">
            <a:spAutoFit/>
          </a:bodyPr>
          <a:lstStyle/>
          <a:p>
            <a:pPr algn="ctr"/>
            <a:r>
              <a:rPr lang="en-US" sz="4800" b="1" dirty="0">
                <a:solidFill>
                  <a:schemeClr val="bg1"/>
                </a:solidFill>
              </a:rPr>
              <a:t>God Reigns</a:t>
            </a:r>
          </a:p>
        </p:txBody>
      </p:sp>
      <p:sp>
        <p:nvSpPr>
          <p:cNvPr id="6" name="TextBox 5">
            <a:extLst>
              <a:ext uri="{FF2B5EF4-FFF2-40B4-BE49-F238E27FC236}">
                <a16:creationId xmlns:a16="http://schemas.microsoft.com/office/drawing/2014/main" id="{A5B7EB90-FD7C-4021-B4A9-5304015CFF59}"/>
              </a:ext>
            </a:extLst>
          </p:cNvPr>
          <p:cNvSpPr txBox="1"/>
          <p:nvPr/>
        </p:nvSpPr>
        <p:spPr>
          <a:xfrm>
            <a:off x="365444" y="1255876"/>
            <a:ext cx="4986926" cy="3785652"/>
          </a:xfrm>
          <a:prstGeom prst="rect">
            <a:avLst/>
          </a:prstGeom>
          <a:noFill/>
        </p:spPr>
        <p:txBody>
          <a:bodyPr wrap="square" rtlCol="0">
            <a:spAutoFit/>
          </a:bodyPr>
          <a:lstStyle/>
          <a:p>
            <a:r>
              <a:rPr lang="en-US" sz="4000" b="1" baseline="30000" dirty="0">
                <a:solidFill>
                  <a:schemeClr val="bg1"/>
                </a:solidFill>
                <a:effectLst>
                  <a:outerShdw blurRad="38100" dist="38100" dir="2700000" algn="tl">
                    <a:srgbClr val="000000">
                      <a:alpha val="43137"/>
                    </a:srgbClr>
                  </a:outerShdw>
                </a:effectLst>
              </a:rPr>
              <a:t>28</a:t>
            </a:r>
            <a:r>
              <a:rPr lang="en-US" sz="4000" b="1" dirty="0">
                <a:solidFill>
                  <a:schemeClr val="bg1"/>
                </a:solidFill>
                <a:effectLst>
                  <a:outerShdw blurRad="38100" dist="38100" dir="2700000" algn="tl">
                    <a:srgbClr val="000000">
                      <a:alpha val="43137"/>
                    </a:srgbClr>
                  </a:outerShdw>
                </a:effectLst>
              </a:rPr>
              <a:t> to do whatever Your hand and Your purpose determined before to be done. (NKJ)</a:t>
            </a:r>
          </a:p>
          <a:p>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72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older&#10;&#10;Description automatically generated">
            <a:extLst>
              <a:ext uri="{FF2B5EF4-FFF2-40B4-BE49-F238E27FC236}">
                <a16:creationId xmlns:a16="http://schemas.microsoft.com/office/drawing/2014/main" id="{496914D6-6BA4-4E14-B2D4-D56BB3E04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384" y="1876927"/>
            <a:ext cx="6257562" cy="4981074"/>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dirty="0"/>
              <a:t>Now, Lord, </a:t>
            </a:r>
            <a:r>
              <a:rPr lang="en-US" dirty="0">
                <a:solidFill>
                  <a:srgbClr val="FF0000"/>
                </a:solidFill>
                <a:effectLst>
                  <a:glow rad="152400">
                    <a:schemeClr val="bg1"/>
                  </a:glow>
                </a:effectLst>
              </a:rPr>
              <a:t>consider</a:t>
            </a:r>
            <a:r>
              <a:rPr lang="en-US" dirty="0"/>
              <a:t> </a:t>
            </a:r>
            <a:r>
              <a:rPr lang="en-US" dirty="0">
                <a:solidFill>
                  <a:srgbClr val="FF0000"/>
                </a:solidFill>
                <a:effectLst>
                  <a:glow rad="190500">
                    <a:schemeClr val="bg1"/>
                  </a:glow>
                </a:effectLst>
              </a:rPr>
              <a:t>their threats </a:t>
            </a:r>
            <a:r>
              <a:rPr lang="en-US" dirty="0"/>
              <a:t>and enable your servants to speak your word with great boldness.</a:t>
            </a:r>
          </a:p>
          <a:p>
            <a:endParaRPr lang="en-US" dirty="0"/>
          </a:p>
        </p:txBody>
      </p:sp>
      <p:sp>
        <p:nvSpPr>
          <p:cNvPr id="5" name="TextBox 4">
            <a:extLst>
              <a:ext uri="{FF2B5EF4-FFF2-40B4-BE49-F238E27FC236}">
                <a16:creationId xmlns:a16="http://schemas.microsoft.com/office/drawing/2014/main" id="{1FB1EA47-1D32-42FB-9327-87DCBB18DF87}"/>
              </a:ext>
            </a:extLst>
          </p:cNvPr>
          <p:cNvSpPr txBox="1"/>
          <p:nvPr/>
        </p:nvSpPr>
        <p:spPr>
          <a:xfrm>
            <a:off x="733926" y="4620126"/>
            <a:ext cx="11610474" cy="1323439"/>
          </a:xfrm>
          <a:prstGeom prst="rect">
            <a:avLst/>
          </a:prstGeom>
          <a:noFill/>
        </p:spPr>
        <p:txBody>
          <a:bodyPr wrap="square" rtlCol="0">
            <a:spAutoFit/>
          </a:bodyPr>
          <a:lstStyle/>
          <a:p>
            <a:r>
              <a:rPr lang="en-US" sz="8000" b="1" dirty="0">
                <a:solidFill>
                  <a:schemeClr val="bg1"/>
                </a:solidFill>
              </a:rPr>
              <a:t>Christian Culture</a:t>
            </a:r>
          </a:p>
        </p:txBody>
      </p:sp>
      <p:sp>
        <p:nvSpPr>
          <p:cNvPr id="6" name="TextBox 5">
            <a:extLst>
              <a:ext uri="{FF2B5EF4-FFF2-40B4-BE49-F238E27FC236}">
                <a16:creationId xmlns:a16="http://schemas.microsoft.com/office/drawing/2014/main" id="{4706B42C-2F08-4716-89BA-B180DAD8B12E}"/>
              </a:ext>
            </a:extLst>
          </p:cNvPr>
          <p:cNvSpPr txBox="1"/>
          <p:nvPr/>
        </p:nvSpPr>
        <p:spPr>
          <a:xfrm rot="20378093">
            <a:off x="240631" y="4466236"/>
            <a:ext cx="7676148" cy="1631216"/>
          </a:xfrm>
          <a:prstGeom prst="rect">
            <a:avLst/>
          </a:prstGeom>
          <a:noFill/>
        </p:spPr>
        <p:txBody>
          <a:bodyPr wrap="square" rtlCol="0">
            <a:spAutoFit/>
          </a:bodyPr>
          <a:lstStyle/>
          <a:p>
            <a:pPr algn="ctr"/>
            <a:r>
              <a:rPr lang="en-US" sz="10000" b="1" dirty="0">
                <a:solidFill>
                  <a:srgbClr val="C00000"/>
                </a:solidFill>
                <a:effectLst>
                  <a:glow rad="127000">
                    <a:schemeClr val="bg1"/>
                  </a:glow>
                </a:effectLst>
                <a:latin typeface="Stencil" panose="040409050D0802020404" pitchFamily="82" charset="0"/>
              </a:rPr>
              <a:t>CANCEL</a:t>
            </a:r>
          </a:p>
        </p:txBody>
      </p:sp>
    </p:spTree>
    <p:extLst>
      <p:ext uri="{BB962C8B-B14F-4D97-AF65-F5344CB8AC3E}">
        <p14:creationId xmlns:p14="http://schemas.microsoft.com/office/powerpoint/2010/main" val="49590256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older&#10;&#10;Description automatically generated">
            <a:extLst>
              <a:ext uri="{FF2B5EF4-FFF2-40B4-BE49-F238E27FC236}">
                <a16:creationId xmlns:a16="http://schemas.microsoft.com/office/drawing/2014/main" id="{496914D6-6BA4-4E14-B2D4-D56BB3E04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384" y="1876927"/>
            <a:ext cx="6257562" cy="4981074"/>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pic>
        <p:nvPicPr>
          <p:cNvPr id="7" name="Picture 6" descr="A picture containing person, outdoor, crowd&#10;&#10;Description automatically generated">
            <a:extLst>
              <a:ext uri="{FF2B5EF4-FFF2-40B4-BE49-F238E27FC236}">
                <a16:creationId xmlns:a16="http://schemas.microsoft.com/office/drawing/2014/main" id="{936F3890-2B03-46C4-9927-1B4202B13248}"/>
              </a:ext>
            </a:extLst>
          </p:cNvPr>
          <p:cNvPicPr>
            <a:picLocks noChangeAspect="1"/>
          </p:cNvPicPr>
          <p:nvPr/>
        </p:nvPicPr>
        <p:blipFill rotWithShape="1">
          <a:blip r:embed="rId4">
            <a:extLst>
              <a:ext uri="{28A0092B-C50C-407E-A947-70E740481C1C}">
                <a14:useLocalDpi xmlns:a14="http://schemas.microsoft.com/office/drawing/2010/main" val="0"/>
              </a:ext>
            </a:extLst>
          </a:blip>
          <a:srcRect l="1040" t="280" r="-1018" b="-280"/>
          <a:stretch/>
        </p:blipFill>
        <p:spPr>
          <a:xfrm flipH="1">
            <a:off x="-46135" y="1204783"/>
            <a:ext cx="7000388" cy="5634961"/>
          </a:xfrm>
          <a:prstGeom prst="rect">
            <a:avLst/>
          </a:prstGeom>
        </p:spPr>
      </p:pic>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dirty="0"/>
              <a:t>Now, Lord, consider their threats and </a:t>
            </a:r>
            <a:r>
              <a:rPr lang="en-US" dirty="0">
                <a:solidFill>
                  <a:srgbClr val="FF0000"/>
                </a:solidFill>
                <a:effectLst>
                  <a:glow rad="127000">
                    <a:schemeClr val="bg1"/>
                  </a:glow>
                </a:effectLst>
              </a:rPr>
              <a:t>enable your servants to speak your word with great boldness</a:t>
            </a:r>
            <a:r>
              <a:rPr lang="en-US" dirty="0"/>
              <a:t>.</a:t>
            </a:r>
          </a:p>
          <a:p>
            <a:endParaRPr lang="en-US" dirty="0"/>
          </a:p>
        </p:txBody>
      </p:sp>
      <p:pic>
        <p:nvPicPr>
          <p:cNvPr id="8" name="Picture 7" descr="Logo&#10;&#10;Description automatically generated">
            <a:extLst>
              <a:ext uri="{FF2B5EF4-FFF2-40B4-BE49-F238E27FC236}">
                <a16:creationId xmlns:a16="http://schemas.microsoft.com/office/drawing/2014/main" id="{598C84E8-508B-4F73-9403-91619D83FA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3" y="3234521"/>
            <a:ext cx="12192000" cy="2816205"/>
          </a:xfrm>
          <a:prstGeom prst="rect">
            <a:avLst/>
          </a:prstGeom>
        </p:spPr>
      </p:pic>
    </p:spTree>
    <p:extLst>
      <p:ext uri="{BB962C8B-B14F-4D97-AF65-F5344CB8AC3E}">
        <p14:creationId xmlns:p14="http://schemas.microsoft.com/office/powerpoint/2010/main" val="312123953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hand&#10;&#10;Description automatically generated with low confidence">
            <a:extLst>
              <a:ext uri="{FF2B5EF4-FFF2-40B4-BE49-F238E27FC236}">
                <a16:creationId xmlns:a16="http://schemas.microsoft.com/office/drawing/2014/main" id="{6BC7E97A-A194-4D95-ADA8-1D8C4185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8344">
            <a:off x="3698962" y="2054988"/>
            <a:ext cx="10057142" cy="4215873"/>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30</a:t>
            </a:r>
            <a:r>
              <a:rPr lang="en-US" dirty="0"/>
              <a:t> </a:t>
            </a:r>
            <a:r>
              <a:rPr lang="en-US" dirty="0">
                <a:solidFill>
                  <a:srgbClr val="FF0000"/>
                </a:solidFill>
                <a:effectLst>
                  <a:glow rad="190500">
                    <a:schemeClr val="bg1"/>
                  </a:glow>
                </a:effectLst>
              </a:rPr>
              <a:t>Stretch out your hand </a:t>
            </a:r>
            <a:r>
              <a:rPr lang="en-US" dirty="0">
                <a:solidFill>
                  <a:srgbClr val="FF0000"/>
                </a:solidFill>
                <a:effectLst>
                  <a:glow rad="152400">
                    <a:schemeClr val="bg1"/>
                  </a:glow>
                </a:effectLst>
              </a:rPr>
              <a:t>to heal </a:t>
            </a:r>
            <a:r>
              <a:rPr lang="en-US" dirty="0"/>
              <a:t>and perform miraculous signs and wonders through the name of your holy servant Jesus."</a:t>
            </a:r>
          </a:p>
        </p:txBody>
      </p:sp>
    </p:spTree>
    <p:extLst>
      <p:ext uri="{BB962C8B-B14F-4D97-AF65-F5344CB8AC3E}">
        <p14:creationId xmlns:p14="http://schemas.microsoft.com/office/powerpoint/2010/main" val="3948822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30 </a:t>
            </a:r>
            <a:r>
              <a:rPr lang="en-US" dirty="0"/>
              <a:t>Stretch out your hand to heal and </a:t>
            </a:r>
            <a:r>
              <a:rPr lang="en-US" dirty="0">
                <a:solidFill>
                  <a:srgbClr val="FF0000"/>
                </a:solidFill>
                <a:effectLst>
                  <a:glow rad="152400">
                    <a:schemeClr val="bg1"/>
                  </a:glow>
                </a:effectLst>
              </a:rPr>
              <a:t>perform</a:t>
            </a:r>
            <a:r>
              <a:rPr lang="en-US" dirty="0"/>
              <a:t> </a:t>
            </a:r>
            <a:r>
              <a:rPr lang="en-US" dirty="0">
                <a:solidFill>
                  <a:srgbClr val="FF0000"/>
                </a:solidFill>
                <a:effectLst>
                  <a:glow rad="190500">
                    <a:schemeClr val="bg1"/>
                  </a:glow>
                </a:effectLst>
              </a:rPr>
              <a:t>miraculous</a:t>
            </a:r>
            <a:r>
              <a:rPr lang="en-US" dirty="0"/>
              <a:t> signs and wonders through the name of your holy servant Jesus."</a:t>
            </a:r>
          </a:p>
        </p:txBody>
      </p:sp>
      <p:pic>
        <p:nvPicPr>
          <p:cNvPr id="7" name="Picture 6">
            <a:extLst>
              <a:ext uri="{FF2B5EF4-FFF2-40B4-BE49-F238E27FC236}">
                <a16:creationId xmlns:a16="http://schemas.microsoft.com/office/drawing/2014/main" id="{78EEC5E4-0066-4500-9025-53633EB5B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040">
            <a:off x="-46738" y="3716862"/>
            <a:ext cx="4982969" cy="1813801"/>
          </a:xfrm>
          <a:prstGeom prst="rect">
            <a:avLst/>
          </a:prstGeom>
          <a:effectLst>
            <a:glow rad="254000">
              <a:schemeClr val="bg1">
                <a:alpha val="82000"/>
              </a:schemeClr>
            </a:glow>
          </a:effectLst>
        </p:spPr>
      </p:pic>
      <p:sp>
        <p:nvSpPr>
          <p:cNvPr id="8" name="TextBox 7">
            <a:extLst>
              <a:ext uri="{FF2B5EF4-FFF2-40B4-BE49-F238E27FC236}">
                <a16:creationId xmlns:a16="http://schemas.microsoft.com/office/drawing/2014/main" id="{D0269554-F0C9-42C7-AD57-8FD74F24E06A}"/>
              </a:ext>
            </a:extLst>
          </p:cNvPr>
          <p:cNvSpPr txBox="1"/>
          <p:nvPr/>
        </p:nvSpPr>
        <p:spPr>
          <a:xfrm>
            <a:off x="332509" y="5183962"/>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Dynamite </a:t>
            </a:r>
          </a:p>
        </p:txBody>
      </p:sp>
      <p:sp>
        <p:nvSpPr>
          <p:cNvPr id="9" name="TextBox 8">
            <a:extLst>
              <a:ext uri="{FF2B5EF4-FFF2-40B4-BE49-F238E27FC236}">
                <a16:creationId xmlns:a16="http://schemas.microsoft.com/office/drawing/2014/main" id="{9186C323-4429-46CF-8226-E883CC8712AC}"/>
              </a:ext>
            </a:extLst>
          </p:cNvPr>
          <p:cNvSpPr txBox="1"/>
          <p:nvPr/>
        </p:nvSpPr>
        <p:spPr>
          <a:xfrm>
            <a:off x="545555" y="5823020"/>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Healing</a:t>
            </a:r>
          </a:p>
        </p:txBody>
      </p:sp>
    </p:spTree>
    <p:extLst>
      <p:ext uri="{BB962C8B-B14F-4D97-AF65-F5344CB8AC3E}">
        <p14:creationId xmlns:p14="http://schemas.microsoft.com/office/powerpoint/2010/main" val="28412687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30 </a:t>
            </a:r>
            <a:r>
              <a:rPr lang="en-US" dirty="0"/>
              <a:t>Stretch out your hand to heal and </a:t>
            </a:r>
            <a:r>
              <a:rPr lang="en-US" dirty="0">
                <a:solidFill>
                  <a:srgbClr val="FF0000"/>
                </a:solidFill>
                <a:effectLst>
                  <a:glow rad="152400">
                    <a:schemeClr val="bg1"/>
                  </a:glow>
                </a:effectLst>
              </a:rPr>
              <a:t>perform</a:t>
            </a:r>
            <a:r>
              <a:rPr lang="en-US" dirty="0"/>
              <a:t> </a:t>
            </a:r>
            <a:r>
              <a:rPr lang="en-US" dirty="0">
                <a:solidFill>
                  <a:srgbClr val="FF0000"/>
                </a:solidFill>
                <a:effectLst>
                  <a:glow rad="190500">
                    <a:schemeClr val="bg1"/>
                  </a:glow>
                </a:effectLst>
              </a:rPr>
              <a:t>miraculous</a:t>
            </a:r>
            <a:r>
              <a:rPr lang="en-US" dirty="0"/>
              <a:t> </a:t>
            </a:r>
            <a:r>
              <a:rPr lang="en-US" dirty="0">
                <a:solidFill>
                  <a:srgbClr val="FF0000"/>
                </a:solidFill>
                <a:effectLst>
                  <a:glow rad="165100">
                    <a:schemeClr val="bg1"/>
                  </a:glow>
                </a:effectLst>
              </a:rPr>
              <a:t>signs</a:t>
            </a:r>
            <a:r>
              <a:rPr lang="en-US" dirty="0"/>
              <a:t> and wonders through the name of your holy servant Jesus."</a:t>
            </a:r>
          </a:p>
        </p:txBody>
      </p:sp>
      <p:pic>
        <p:nvPicPr>
          <p:cNvPr id="12" name="Picture 11">
            <a:extLst>
              <a:ext uri="{FF2B5EF4-FFF2-40B4-BE49-F238E27FC236}">
                <a16:creationId xmlns:a16="http://schemas.microsoft.com/office/drawing/2014/main" id="{56A69D22-84C2-4AD9-920B-09E45DE2E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040">
            <a:off x="-46738" y="3716862"/>
            <a:ext cx="4982969" cy="1813801"/>
          </a:xfrm>
          <a:prstGeom prst="rect">
            <a:avLst/>
          </a:prstGeom>
          <a:effectLst>
            <a:glow rad="254000">
              <a:schemeClr val="bg1">
                <a:alpha val="82000"/>
              </a:schemeClr>
            </a:glow>
          </a:effectLst>
        </p:spPr>
      </p:pic>
      <p:sp>
        <p:nvSpPr>
          <p:cNvPr id="13" name="TextBox 12">
            <a:extLst>
              <a:ext uri="{FF2B5EF4-FFF2-40B4-BE49-F238E27FC236}">
                <a16:creationId xmlns:a16="http://schemas.microsoft.com/office/drawing/2014/main" id="{89C9AA09-A23A-4A05-BA82-A34A73451A1F}"/>
              </a:ext>
            </a:extLst>
          </p:cNvPr>
          <p:cNvSpPr txBox="1"/>
          <p:nvPr/>
        </p:nvSpPr>
        <p:spPr>
          <a:xfrm>
            <a:off x="332509" y="5183962"/>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Dynamite </a:t>
            </a:r>
          </a:p>
        </p:txBody>
      </p:sp>
      <p:sp>
        <p:nvSpPr>
          <p:cNvPr id="14" name="TextBox 13">
            <a:extLst>
              <a:ext uri="{FF2B5EF4-FFF2-40B4-BE49-F238E27FC236}">
                <a16:creationId xmlns:a16="http://schemas.microsoft.com/office/drawing/2014/main" id="{03A80E70-55C9-4C62-BAD5-C237735A0016}"/>
              </a:ext>
            </a:extLst>
          </p:cNvPr>
          <p:cNvSpPr txBox="1"/>
          <p:nvPr/>
        </p:nvSpPr>
        <p:spPr>
          <a:xfrm>
            <a:off x="545555" y="5823020"/>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Healing</a:t>
            </a:r>
          </a:p>
        </p:txBody>
      </p:sp>
      <p:grpSp>
        <p:nvGrpSpPr>
          <p:cNvPr id="15" name="Group 14">
            <a:extLst>
              <a:ext uri="{FF2B5EF4-FFF2-40B4-BE49-F238E27FC236}">
                <a16:creationId xmlns:a16="http://schemas.microsoft.com/office/drawing/2014/main" id="{686300A2-15C2-487D-BDB9-5634BA5F59D7}"/>
              </a:ext>
            </a:extLst>
          </p:cNvPr>
          <p:cNvGrpSpPr/>
          <p:nvPr/>
        </p:nvGrpSpPr>
        <p:grpSpPr>
          <a:xfrm>
            <a:off x="3622044" y="2735952"/>
            <a:ext cx="4906781" cy="4122048"/>
            <a:chOff x="5077353" y="2735952"/>
            <a:chExt cx="4906781" cy="4122048"/>
          </a:xfrm>
        </p:grpSpPr>
        <p:pic>
          <p:nvPicPr>
            <p:cNvPr id="16" name="Picture 15" descr="A picture containing text, sign&#10;&#10;Description automatically generated">
              <a:extLst>
                <a:ext uri="{FF2B5EF4-FFF2-40B4-BE49-F238E27FC236}">
                  <a16:creationId xmlns:a16="http://schemas.microsoft.com/office/drawing/2014/main" id="{526432D9-EEAB-4064-94E9-8D6275660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03" y="2735952"/>
              <a:ext cx="3875155" cy="4122048"/>
            </a:xfrm>
            <a:prstGeom prst="rect">
              <a:avLst/>
            </a:prstGeom>
          </p:spPr>
        </p:pic>
        <p:sp>
          <p:nvSpPr>
            <p:cNvPr id="17" name="TextBox 16">
              <a:extLst>
                <a:ext uri="{FF2B5EF4-FFF2-40B4-BE49-F238E27FC236}">
                  <a16:creationId xmlns:a16="http://schemas.microsoft.com/office/drawing/2014/main" id="{477CC4F5-2CA4-43FF-92B0-2912C2C215D4}"/>
                </a:ext>
              </a:extLst>
            </p:cNvPr>
            <p:cNvSpPr txBox="1"/>
            <p:nvPr/>
          </p:nvSpPr>
          <p:spPr>
            <a:xfrm>
              <a:off x="5219759" y="3689286"/>
              <a:ext cx="4621967" cy="1446550"/>
            </a:xfrm>
            <a:prstGeom prst="rect">
              <a:avLst/>
            </a:prstGeom>
            <a:noFill/>
          </p:spPr>
          <p:txBody>
            <a:bodyPr wrap="square" rtlCol="0">
              <a:spAutoFit/>
            </a:bodyPr>
            <a:lstStyle/>
            <a:p>
              <a:pPr algn="ctr"/>
              <a:r>
                <a:rPr lang="en-US" sz="4400" b="1" dirty="0">
                  <a:solidFill>
                    <a:schemeClr val="bg1"/>
                  </a:solidFill>
                </a:rPr>
                <a:t>SIGNS SAY SOMETHING</a:t>
              </a:r>
            </a:p>
          </p:txBody>
        </p:sp>
        <p:sp>
          <p:nvSpPr>
            <p:cNvPr id="18" name="TextBox 17">
              <a:extLst>
                <a:ext uri="{FF2B5EF4-FFF2-40B4-BE49-F238E27FC236}">
                  <a16:creationId xmlns:a16="http://schemas.microsoft.com/office/drawing/2014/main" id="{7B990436-9007-4653-A0D0-6BBDFD3197AE}"/>
                </a:ext>
              </a:extLst>
            </p:cNvPr>
            <p:cNvSpPr txBox="1"/>
            <p:nvPr/>
          </p:nvSpPr>
          <p:spPr>
            <a:xfrm>
              <a:off x="5077353" y="5358929"/>
              <a:ext cx="4906781" cy="923330"/>
            </a:xfrm>
            <a:prstGeom prst="rect">
              <a:avLst/>
            </a:prstGeom>
            <a:noFill/>
          </p:spPr>
          <p:txBody>
            <a:bodyPr wrap="square" rtlCol="0">
              <a:spAutoFit/>
            </a:bodyPr>
            <a:lstStyle/>
            <a:p>
              <a:pPr algn="ctr"/>
              <a:r>
                <a:rPr lang="en-US" sz="5400" b="1" dirty="0">
                  <a:solidFill>
                    <a:schemeClr val="bg1"/>
                  </a:solidFill>
                </a:rPr>
                <a:t>THIS WAY</a:t>
              </a:r>
            </a:p>
          </p:txBody>
        </p:sp>
      </p:grpSp>
    </p:spTree>
    <p:extLst>
      <p:ext uri="{BB962C8B-B14F-4D97-AF65-F5344CB8AC3E}">
        <p14:creationId xmlns:p14="http://schemas.microsoft.com/office/powerpoint/2010/main" val="19329078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Request</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30 </a:t>
            </a:r>
            <a:r>
              <a:rPr lang="en-US" dirty="0"/>
              <a:t>Stretch out your hand to heal and </a:t>
            </a:r>
            <a:r>
              <a:rPr lang="en-US" dirty="0">
                <a:solidFill>
                  <a:srgbClr val="FF0000"/>
                </a:solidFill>
                <a:effectLst>
                  <a:glow rad="152400">
                    <a:schemeClr val="bg1"/>
                  </a:glow>
                </a:effectLst>
              </a:rPr>
              <a:t>perform</a:t>
            </a:r>
            <a:r>
              <a:rPr lang="en-US" dirty="0"/>
              <a:t> </a:t>
            </a:r>
            <a:r>
              <a:rPr lang="en-US" dirty="0">
                <a:solidFill>
                  <a:srgbClr val="FF0000"/>
                </a:solidFill>
                <a:effectLst>
                  <a:glow rad="190500">
                    <a:schemeClr val="bg1"/>
                  </a:glow>
                </a:effectLst>
              </a:rPr>
              <a:t>miraculous</a:t>
            </a:r>
            <a:r>
              <a:rPr lang="en-US" dirty="0"/>
              <a:t> </a:t>
            </a:r>
            <a:r>
              <a:rPr lang="en-US" dirty="0">
                <a:solidFill>
                  <a:srgbClr val="FF0000"/>
                </a:solidFill>
                <a:effectLst>
                  <a:glow rad="165100">
                    <a:schemeClr val="bg1"/>
                  </a:glow>
                </a:effectLst>
              </a:rPr>
              <a:t>signs</a:t>
            </a:r>
            <a:r>
              <a:rPr lang="en-US" dirty="0"/>
              <a:t> and </a:t>
            </a:r>
            <a:r>
              <a:rPr lang="en-US" dirty="0">
                <a:solidFill>
                  <a:srgbClr val="FF0000"/>
                </a:solidFill>
                <a:effectLst>
                  <a:glow rad="165100">
                    <a:schemeClr val="bg1"/>
                  </a:glow>
                </a:effectLst>
              </a:rPr>
              <a:t>wonders</a:t>
            </a:r>
            <a:r>
              <a:rPr lang="en-US" dirty="0"/>
              <a:t> through the name of your holy servant Jesus."</a:t>
            </a:r>
          </a:p>
        </p:txBody>
      </p:sp>
      <p:pic>
        <p:nvPicPr>
          <p:cNvPr id="4" name="Picture 3">
            <a:extLst>
              <a:ext uri="{FF2B5EF4-FFF2-40B4-BE49-F238E27FC236}">
                <a16:creationId xmlns:a16="http://schemas.microsoft.com/office/drawing/2014/main" id="{7DC1F938-7263-41D8-9175-E8378A499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040">
            <a:off x="-46738" y="3716862"/>
            <a:ext cx="4982969" cy="1813801"/>
          </a:xfrm>
          <a:prstGeom prst="rect">
            <a:avLst/>
          </a:prstGeom>
          <a:effectLst>
            <a:glow rad="254000">
              <a:schemeClr val="bg1">
                <a:alpha val="82000"/>
              </a:schemeClr>
            </a:glow>
          </a:effectLst>
        </p:spPr>
      </p:pic>
      <p:sp>
        <p:nvSpPr>
          <p:cNvPr id="5" name="TextBox 4">
            <a:extLst>
              <a:ext uri="{FF2B5EF4-FFF2-40B4-BE49-F238E27FC236}">
                <a16:creationId xmlns:a16="http://schemas.microsoft.com/office/drawing/2014/main" id="{8860AB99-1215-4C11-8F49-BE22E886CF73}"/>
              </a:ext>
            </a:extLst>
          </p:cNvPr>
          <p:cNvSpPr txBox="1"/>
          <p:nvPr/>
        </p:nvSpPr>
        <p:spPr>
          <a:xfrm>
            <a:off x="332509" y="5183962"/>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Dynamite </a:t>
            </a:r>
          </a:p>
        </p:txBody>
      </p:sp>
      <p:sp>
        <p:nvSpPr>
          <p:cNvPr id="6" name="TextBox 5">
            <a:extLst>
              <a:ext uri="{FF2B5EF4-FFF2-40B4-BE49-F238E27FC236}">
                <a16:creationId xmlns:a16="http://schemas.microsoft.com/office/drawing/2014/main" id="{DEC8075B-3950-40BA-94C9-54DE352531D0}"/>
              </a:ext>
            </a:extLst>
          </p:cNvPr>
          <p:cNvSpPr txBox="1"/>
          <p:nvPr/>
        </p:nvSpPr>
        <p:spPr>
          <a:xfrm>
            <a:off x="545555" y="5823020"/>
            <a:ext cx="3958390" cy="707886"/>
          </a:xfrm>
          <a:prstGeom prst="rect">
            <a:avLst/>
          </a:prstGeom>
          <a:noFill/>
        </p:spPr>
        <p:txBody>
          <a:bodyPr wrap="square" rtlCol="0">
            <a:spAutoFit/>
          </a:bodyPr>
          <a:lstStyle/>
          <a:p>
            <a:r>
              <a:rPr lang="en-US" sz="4000" b="1" dirty="0">
                <a:solidFill>
                  <a:schemeClr val="bg1"/>
                </a:solidFill>
                <a:effectLst>
                  <a:glow rad="127000">
                    <a:srgbClr val="00263A"/>
                  </a:glow>
                </a:effectLst>
              </a:rPr>
              <a:t>Healing</a:t>
            </a:r>
          </a:p>
        </p:txBody>
      </p:sp>
      <p:grpSp>
        <p:nvGrpSpPr>
          <p:cNvPr id="9" name="Group 8">
            <a:extLst>
              <a:ext uri="{FF2B5EF4-FFF2-40B4-BE49-F238E27FC236}">
                <a16:creationId xmlns:a16="http://schemas.microsoft.com/office/drawing/2014/main" id="{34189F19-ACDD-462F-B6EB-7930709D9AC1}"/>
              </a:ext>
            </a:extLst>
          </p:cNvPr>
          <p:cNvGrpSpPr/>
          <p:nvPr/>
        </p:nvGrpSpPr>
        <p:grpSpPr>
          <a:xfrm>
            <a:off x="3622044" y="2735952"/>
            <a:ext cx="4906781" cy="4122048"/>
            <a:chOff x="5077353" y="2735952"/>
            <a:chExt cx="4906781" cy="4122048"/>
          </a:xfrm>
        </p:grpSpPr>
        <p:pic>
          <p:nvPicPr>
            <p:cNvPr id="10" name="Picture 9" descr="A picture containing text, sign&#10;&#10;Description automatically generated">
              <a:extLst>
                <a:ext uri="{FF2B5EF4-FFF2-40B4-BE49-F238E27FC236}">
                  <a16:creationId xmlns:a16="http://schemas.microsoft.com/office/drawing/2014/main" id="{E5B8BFFB-4A22-4A87-ABF2-8B3BB5D4A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03" y="2735952"/>
              <a:ext cx="3875155" cy="4122048"/>
            </a:xfrm>
            <a:prstGeom prst="rect">
              <a:avLst/>
            </a:prstGeom>
          </p:spPr>
        </p:pic>
        <p:sp>
          <p:nvSpPr>
            <p:cNvPr id="11" name="TextBox 10">
              <a:extLst>
                <a:ext uri="{FF2B5EF4-FFF2-40B4-BE49-F238E27FC236}">
                  <a16:creationId xmlns:a16="http://schemas.microsoft.com/office/drawing/2014/main" id="{C717B1B3-1252-42FF-9282-E92CF9E3FCB0}"/>
                </a:ext>
              </a:extLst>
            </p:cNvPr>
            <p:cNvSpPr txBox="1"/>
            <p:nvPr/>
          </p:nvSpPr>
          <p:spPr>
            <a:xfrm>
              <a:off x="5219759" y="3689286"/>
              <a:ext cx="4621967" cy="1446550"/>
            </a:xfrm>
            <a:prstGeom prst="rect">
              <a:avLst/>
            </a:prstGeom>
            <a:noFill/>
          </p:spPr>
          <p:txBody>
            <a:bodyPr wrap="square" rtlCol="0">
              <a:spAutoFit/>
            </a:bodyPr>
            <a:lstStyle/>
            <a:p>
              <a:pPr algn="ctr"/>
              <a:r>
                <a:rPr lang="en-US" sz="4400" b="1" dirty="0">
                  <a:solidFill>
                    <a:schemeClr val="bg1"/>
                  </a:solidFill>
                </a:rPr>
                <a:t>SIGNS SAY SOMETHING</a:t>
              </a:r>
            </a:p>
          </p:txBody>
        </p:sp>
        <p:sp>
          <p:nvSpPr>
            <p:cNvPr id="12" name="TextBox 11">
              <a:extLst>
                <a:ext uri="{FF2B5EF4-FFF2-40B4-BE49-F238E27FC236}">
                  <a16:creationId xmlns:a16="http://schemas.microsoft.com/office/drawing/2014/main" id="{03BCC5F7-250E-42C3-9231-473EA896D115}"/>
                </a:ext>
              </a:extLst>
            </p:cNvPr>
            <p:cNvSpPr txBox="1"/>
            <p:nvPr/>
          </p:nvSpPr>
          <p:spPr>
            <a:xfrm>
              <a:off x="5077353" y="5358929"/>
              <a:ext cx="4906781" cy="923330"/>
            </a:xfrm>
            <a:prstGeom prst="rect">
              <a:avLst/>
            </a:prstGeom>
            <a:noFill/>
          </p:spPr>
          <p:txBody>
            <a:bodyPr wrap="square" rtlCol="0">
              <a:spAutoFit/>
            </a:bodyPr>
            <a:lstStyle/>
            <a:p>
              <a:pPr algn="ctr"/>
              <a:r>
                <a:rPr lang="en-US" sz="5400" b="1" dirty="0">
                  <a:solidFill>
                    <a:schemeClr val="bg1"/>
                  </a:solidFill>
                </a:rPr>
                <a:t>THIS WAY</a:t>
              </a:r>
            </a:p>
          </p:txBody>
        </p:sp>
      </p:grpSp>
      <p:pic>
        <p:nvPicPr>
          <p:cNvPr id="7" name="Picture 6" descr="Logo&#10;&#10;Description automatically generated">
            <a:extLst>
              <a:ext uri="{FF2B5EF4-FFF2-40B4-BE49-F238E27FC236}">
                <a16:creationId xmlns:a16="http://schemas.microsoft.com/office/drawing/2014/main" id="{DC470AC6-CB46-4A39-B11C-5EBD770BE1F3}"/>
              </a:ext>
            </a:extLst>
          </p:cNvPr>
          <p:cNvPicPr>
            <a:picLocks noChangeAspect="1"/>
          </p:cNvPicPr>
          <p:nvPr/>
        </p:nvPicPr>
        <p:blipFill rotWithShape="1">
          <a:blip r:embed="rId5">
            <a:extLst>
              <a:ext uri="{28A0092B-C50C-407E-A947-70E740481C1C}">
                <a14:useLocalDpi xmlns:a14="http://schemas.microsoft.com/office/drawing/2010/main" val="0"/>
              </a:ext>
            </a:extLst>
          </a:blip>
          <a:srcRect l="9912" t="19580" r="7717" b="20029"/>
          <a:stretch/>
        </p:blipFill>
        <p:spPr>
          <a:xfrm rot="20925013">
            <a:off x="7273416" y="2508615"/>
            <a:ext cx="5290740" cy="3878981"/>
          </a:xfrm>
          <a:prstGeom prst="rect">
            <a:avLst/>
          </a:prstGeom>
        </p:spPr>
      </p:pic>
    </p:spTree>
    <p:extLst>
      <p:ext uri="{BB962C8B-B14F-4D97-AF65-F5344CB8AC3E}">
        <p14:creationId xmlns:p14="http://schemas.microsoft.com/office/powerpoint/2010/main" val="35049543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Worked!</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31 </a:t>
            </a:r>
            <a:r>
              <a:rPr lang="en-US" dirty="0"/>
              <a:t>After </a:t>
            </a:r>
            <a:r>
              <a:rPr lang="en-US" dirty="0">
                <a:solidFill>
                  <a:srgbClr val="FF0000"/>
                </a:solidFill>
                <a:effectLst>
                  <a:glow rad="190500">
                    <a:schemeClr val="bg1"/>
                  </a:glow>
                </a:effectLst>
              </a:rPr>
              <a:t>they prayed</a:t>
            </a:r>
            <a:r>
              <a:rPr lang="en-US" dirty="0"/>
              <a:t>, the place where they were meeting was shaken. And they were all filled with the Holy Spirit and spoke the word of God boldly.</a:t>
            </a:r>
          </a:p>
        </p:txBody>
      </p:sp>
      <p:pic>
        <p:nvPicPr>
          <p:cNvPr id="5" name="Picture 4" descr="A person's hand on a book&#10;&#10;Description automatically generated with low confidence">
            <a:extLst>
              <a:ext uri="{FF2B5EF4-FFF2-40B4-BE49-F238E27FC236}">
                <a16:creationId xmlns:a16="http://schemas.microsoft.com/office/drawing/2014/main" id="{CD00DA2F-0F8E-4E8E-8825-0B8DA42D773A}"/>
              </a:ext>
            </a:extLst>
          </p:cNvPr>
          <p:cNvPicPr>
            <a:picLocks noChangeAspect="1"/>
          </p:cNvPicPr>
          <p:nvPr/>
        </p:nvPicPr>
        <p:blipFill rotWithShape="1">
          <a:blip r:embed="rId3">
            <a:extLst>
              <a:ext uri="{28A0092B-C50C-407E-A947-70E740481C1C}">
                <a14:useLocalDpi xmlns:a14="http://schemas.microsoft.com/office/drawing/2010/main" val="0"/>
              </a:ext>
            </a:extLst>
          </a:blip>
          <a:srcRect b="29984"/>
          <a:stretch/>
        </p:blipFill>
        <p:spPr>
          <a:xfrm>
            <a:off x="18473" y="1148856"/>
            <a:ext cx="12191999" cy="5690889"/>
          </a:xfrm>
          <a:prstGeom prst="rect">
            <a:avLst/>
          </a:prstGeom>
        </p:spPr>
      </p:pic>
    </p:spTree>
    <p:extLst>
      <p:ext uri="{BB962C8B-B14F-4D97-AF65-F5344CB8AC3E}">
        <p14:creationId xmlns:p14="http://schemas.microsoft.com/office/powerpoint/2010/main" val="311749109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 light&#10;&#10;Description automatically generated">
            <a:extLst>
              <a:ext uri="{FF2B5EF4-FFF2-40B4-BE49-F238E27FC236}">
                <a16:creationId xmlns:a16="http://schemas.microsoft.com/office/drawing/2014/main" id="{FE078DB9-E524-4391-922D-19E67E36B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04" y="2561097"/>
            <a:ext cx="7850985" cy="4513470"/>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Worked!</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31 </a:t>
            </a:r>
            <a:r>
              <a:rPr lang="en-US" dirty="0"/>
              <a:t>After </a:t>
            </a:r>
            <a:r>
              <a:rPr lang="en-US" dirty="0">
                <a:effectLst>
                  <a:glow rad="241300">
                    <a:srgbClr val="00263A"/>
                  </a:glow>
                </a:effectLst>
              </a:rPr>
              <a:t>they prayed</a:t>
            </a:r>
            <a:r>
              <a:rPr lang="en-US" dirty="0"/>
              <a:t>, the place where they were meeting was shaken. And </a:t>
            </a:r>
            <a:r>
              <a:rPr lang="en-US" dirty="0">
                <a:solidFill>
                  <a:srgbClr val="FF0000"/>
                </a:solidFill>
                <a:effectLst>
                  <a:glow rad="190500">
                    <a:schemeClr val="bg1"/>
                  </a:glow>
                </a:effectLst>
              </a:rPr>
              <a:t>they were all filled with the Holy Spirit</a:t>
            </a:r>
            <a:r>
              <a:rPr lang="en-US" dirty="0"/>
              <a:t> and spoke the word of God boldly.</a:t>
            </a:r>
          </a:p>
        </p:txBody>
      </p:sp>
    </p:spTree>
    <p:extLst>
      <p:ext uri="{BB962C8B-B14F-4D97-AF65-F5344CB8AC3E}">
        <p14:creationId xmlns:p14="http://schemas.microsoft.com/office/powerpoint/2010/main" val="8022001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6053A48-8790-46D4-A841-639E3B594563}"/>
              </a:ext>
            </a:extLst>
          </p:cNvPr>
          <p:cNvGrpSpPr/>
          <p:nvPr/>
        </p:nvGrpSpPr>
        <p:grpSpPr>
          <a:xfrm>
            <a:off x="3328087" y="0"/>
            <a:ext cx="11588572" cy="7591926"/>
            <a:chOff x="3328087" y="0"/>
            <a:chExt cx="11588572" cy="7591926"/>
          </a:xfrm>
        </p:grpSpPr>
        <p:pic>
          <p:nvPicPr>
            <p:cNvPr id="12" name="Picture 11" descr="Logo&#10;&#10;Description automatically generated">
              <a:extLst>
                <a:ext uri="{FF2B5EF4-FFF2-40B4-BE49-F238E27FC236}">
                  <a16:creationId xmlns:a16="http://schemas.microsoft.com/office/drawing/2014/main" id="{4565F5DA-BD80-40F6-9A92-F50771D3A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087" y="0"/>
              <a:ext cx="11588572" cy="7591926"/>
            </a:xfrm>
            <a:prstGeom prst="rect">
              <a:avLst/>
            </a:prstGeom>
          </p:spPr>
        </p:pic>
        <p:pic>
          <p:nvPicPr>
            <p:cNvPr id="8" name="Picture 7" descr="A portrait of a person&#10;&#10;Description automatically generated with medium confidence">
              <a:extLst>
                <a:ext uri="{FF2B5EF4-FFF2-40B4-BE49-F238E27FC236}">
                  <a16:creationId xmlns:a16="http://schemas.microsoft.com/office/drawing/2014/main" id="{59FF156E-7791-4036-B1B1-B4B33B333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806" y="397041"/>
              <a:ext cx="4951582" cy="6867275"/>
            </a:xfrm>
            <a:prstGeom prst="rect">
              <a:avLst/>
            </a:prstGeom>
          </p:spPr>
        </p:pic>
      </p:grpSp>
      <p:pic>
        <p:nvPicPr>
          <p:cNvPr id="5" name="Content Placeholder 4" descr="A painting of a person in a hat&#10;&#10;Description automatically generated with medium confidence">
            <a:extLst>
              <a:ext uri="{FF2B5EF4-FFF2-40B4-BE49-F238E27FC236}">
                <a16:creationId xmlns:a16="http://schemas.microsoft.com/office/drawing/2014/main" id="{D2012833-ACDD-4861-80B2-84CC54729C3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5647" y="529389"/>
            <a:ext cx="4680660" cy="6491540"/>
          </a:xfr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normAutofit/>
          </a:bodyPr>
          <a:lstStyle/>
          <a:p>
            <a:r>
              <a:rPr lang="en-US" sz="8000" b="1" dirty="0">
                <a:latin typeface="+mn-lt"/>
              </a:rPr>
              <a:t>GREAT BOLDNESS</a:t>
            </a:r>
            <a:endParaRPr lang="en-US" sz="8000" dirty="0"/>
          </a:p>
        </p:txBody>
      </p:sp>
    </p:spTree>
    <p:extLst>
      <p:ext uri="{BB962C8B-B14F-4D97-AF65-F5344CB8AC3E}">
        <p14:creationId xmlns:p14="http://schemas.microsoft.com/office/powerpoint/2010/main" val="293719683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lstStyle/>
          <a:p>
            <a:r>
              <a:rPr lang="en-US" dirty="0"/>
              <a:t>The Prayer Worked!</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baseline="30000" dirty="0"/>
              <a:t>31 </a:t>
            </a:r>
            <a:r>
              <a:rPr lang="en-US" dirty="0"/>
              <a:t>After </a:t>
            </a:r>
            <a:r>
              <a:rPr lang="en-US" dirty="0">
                <a:effectLst>
                  <a:glow rad="241300">
                    <a:srgbClr val="00263A"/>
                  </a:glow>
                </a:effectLst>
              </a:rPr>
              <a:t>they prayed</a:t>
            </a:r>
            <a:r>
              <a:rPr lang="en-US" dirty="0"/>
              <a:t>, the place where they were meeting was shaken. </a:t>
            </a:r>
            <a:r>
              <a:rPr lang="en-US" dirty="0">
                <a:effectLst>
                  <a:glow rad="190500">
                    <a:srgbClr val="00263A"/>
                  </a:glow>
                </a:effectLst>
              </a:rPr>
              <a:t>And</a:t>
            </a:r>
            <a:r>
              <a:rPr lang="en-US" dirty="0">
                <a:solidFill>
                  <a:srgbClr val="FF0000"/>
                </a:solidFill>
                <a:effectLst>
                  <a:glow rad="190500">
                    <a:schemeClr val="bg1"/>
                  </a:glow>
                </a:effectLst>
              </a:rPr>
              <a:t> they were all filled with the Holy Spirit</a:t>
            </a:r>
            <a:r>
              <a:rPr lang="en-US" dirty="0">
                <a:effectLst>
                  <a:glow rad="127000">
                    <a:srgbClr val="C00000"/>
                  </a:glow>
                </a:effectLst>
              </a:rPr>
              <a:t> </a:t>
            </a:r>
            <a:r>
              <a:rPr lang="en-US" dirty="0"/>
              <a:t>and </a:t>
            </a:r>
            <a:r>
              <a:rPr lang="en-US" dirty="0">
                <a:solidFill>
                  <a:srgbClr val="FF0000"/>
                </a:solidFill>
                <a:effectLst>
                  <a:glow rad="190500">
                    <a:schemeClr val="bg1"/>
                  </a:glow>
                </a:effectLst>
              </a:rPr>
              <a:t>spoke the word of God boldly</a:t>
            </a:r>
            <a:r>
              <a:rPr lang="en-US" dirty="0"/>
              <a:t>.</a:t>
            </a:r>
          </a:p>
        </p:txBody>
      </p:sp>
      <p:pic>
        <p:nvPicPr>
          <p:cNvPr id="6" name="Picture 5" descr="Text&#10;&#10;Description automatically generated">
            <a:extLst>
              <a:ext uri="{FF2B5EF4-FFF2-40B4-BE49-F238E27FC236}">
                <a16:creationId xmlns:a16="http://schemas.microsoft.com/office/drawing/2014/main" id="{2D832A32-7D02-4929-8DCE-E22D7A51C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013420"/>
            <a:ext cx="7852124" cy="3407156"/>
          </a:xfrm>
          <a:prstGeom prst="rect">
            <a:avLst/>
          </a:prstGeom>
          <a:effectLst>
            <a:glow rad="127000">
              <a:schemeClr val="bg1"/>
            </a:glow>
          </a:effectLst>
        </p:spPr>
      </p:pic>
    </p:spTree>
    <p:extLst>
      <p:ext uri="{BB962C8B-B14F-4D97-AF65-F5344CB8AC3E}">
        <p14:creationId xmlns:p14="http://schemas.microsoft.com/office/powerpoint/2010/main" val="353441254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painting of a person in a hat&#10;&#10;Description automatically generated with medium confidence">
            <a:extLst>
              <a:ext uri="{FF2B5EF4-FFF2-40B4-BE49-F238E27FC236}">
                <a16:creationId xmlns:a16="http://schemas.microsoft.com/office/drawing/2014/main" id="{F269AC69-EB0F-4B04-A04F-A7F37DD70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47" y="529389"/>
            <a:ext cx="4680660" cy="6491540"/>
          </a:xfrm>
          <a:prstGeom prst="rect">
            <a:avLst/>
          </a:prstGeom>
        </p:spPr>
      </p:pic>
      <p:sp>
        <p:nvSpPr>
          <p:cNvPr id="2" name="Title 1">
            <a:extLst>
              <a:ext uri="{FF2B5EF4-FFF2-40B4-BE49-F238E27FC236}">
                <a16:creationId xmlns:a16="http://schemas.microsoft.com/office/drawing/2014/main" id="{0C511E84-B076-4446-98C0-40E63A83EDDE}"/>
              </a:ext>
            </a:extLst>
          </p:cNvPr>
          <p:cNvSpPr>
            <a:spLocks noGrp="1"/>
          </p:cNvSpPr>
          <p:nvPr>
            <p:ph type="title"/>
          </p:nvPr>
        </p:nvSpPr>
        <p:spPr>
          <a:xfrm>
            <a:off x="0" y="120315"/>
            <a:ext cx="12192000" cy="2057401"/>
          </a:xfrm>
        </p:spPr>
        <p:txBody>
          <a:bodyPr/>
          <a:lstStyle/>
          <a:p>
            <a:r>
              <a:rPr lang="en-US" dirty="0"/>
              <a:t>Don’t You Wish You Had Such BOLDNESS?</a:t>
            </a:r>
          </a:p>
        </p:txBody>
      </p:sp>
      <p:sp>
        <p:nvSpPr>
          <p:cNvPr id="3" name="Content Placeholder 2">
            <a:extLst>
              <a:ext uri="{FF2B5EF4-FFF2-40B4-BE49-F238E27FC236}">
                <a16:creationId xmlns:a16="http://schemas.microsoft.com/office/drawing/2014/main" id="{9116122B-C260-46AB-A68E-CCF25228065B}"/>
              </a:ext>
            </a:extLst>
          </p:cNvPr>
          <p:cNvSpPr>
            <a:spLocks noGrp="1"/>
          </p:cNvSpPr>
          <p:nvPr>
            <p:ph idx="1"/>
          </p:nvPr>
        </p:nvSpPr>
        <p:spPr>
          <a:xfrm>
            <a:off x="350982" y="5386522"/>
            <a:ext cx="11490036" cy="907128"/>
          </a:xfrm>
        </p:spPr>
        <p:txBody>
          <a:bodyPr>
            <a:normAutofit/>
          </a:bodyPr>
          <a:lstStyle/>
          <a:p>
            <a:pPr algn="ctr"/>
            <a:r>
              <a:rPr lang="en-US" sz="6600" dirty="0"/>
              <a:t>It is found in … </a:t>
            </a:r>
          </a:p>
        </p:txBody>
      </p:sp>
      <p:sp>
        <p:nvSpPr>
          <p:cNvPr id="11" name="TextBox 10">
            <a:extLst>
              <a:ext uri="{FF2B5EF4-FFF2-40B4-BE49-F238E27FC236}">
                <a16:creationId xmlns:a16="http://schemas.microsoft.com/office/drawing/2014/main" id="{99D2405B-4AF7-4196-A8B0-1F586CB6E1E8}"/>
              </a:ext>
            </a:extLst>
          </p:cNvPr>
          <p:cNvSpPr txBox="1"/>
          <p:nvPr/>
        </p:nvSpPr>
        <p:spPr>
          <a:xfrm>
            <a:off x="3045995" y="3244334"/>
            <a:ext cx="6100010" cy="369332"/>
          </a:xfrm>
          <a:prstGeom prst="rect">
            <a:avLst/>
          </a:prstGeom>
          <a:noFill/>
        </p:spPr>
        <p:txBody>
          <a:bodyPr wrap="square">
            <a:spAutoFit/>
          </a:bodyPr>
          <a:lstStyle/>
          <a:p>
            <a:pPr algn="ctr"/>
            <a:r>
              <a:rPr lang="en-US" sz="1800" dirty="0"/>
              <a:t>It is found in … </a:t>
            </a:r>
          </a:p>
        </p:txBody>
      </p:sp>
      <p:pic>
        <p:nvPicPr>
          <p:cNvPr id="5" name="Picture 4" descr="A close-up of a baby's hand&#10;&#10;Description automatically generated with medium confidence">
            <a:extLst>
              <a:ext uri="{FF2B5EF4-FFF2-40B4-BE49-F238E27FC236}">
                <a16:creationId xmlns:a16="http://schemas.microsoft.com/office/drawing/2014/main" id="{763833AE-0BDD-49BF-84AE-676601BE7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238" y="1941516"/>
            <a:ext cx="3809524" cy="3657143"/>
          </a:xfrm>
          <a:prstGeom prst="rect">
            <a:avLst/>
          </a:prstGeom>
        </p:spPr>
      </p:pic>
      <p:pic>
        <p:nvPicPr>
          <p:cNvPr id="8" name="Picture 7" descr="A person holding a baby&#10;&#10;Description automatically generated with low confidence">
            <a:extLst>
              <a:ext uri="{FF2B5EF4-FFF2-40B4-BE49-F238E27FC236}">
                <a16:creationId xmlns:a16="http://schemas.microsoft.com/office/drawing/2014/main" id="{999D8B3D-B377-4930-AA1E-D54E8B7F5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618" y="1006678"/>
            <a:ext cx="4113179" cy="5621346"/>
          </a:xfrm>
          <a:prstGeom prst="rect">
            <a:avLst/>
          </a:prstGeom>
        </p:spPr>
      </p:pic>
    </p:spTree>
    <p:extLst>
      <p:ext uri="{BB962C8B-B14F-4D97-AF65-F5344CB8AC3E}">
        <p14:creationId xmlns:p14="http://schemas.microsoft.com/office/powerpoint/2010/main" val="29593609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irst-aid kit&#10;&#10;Description automatically generated">
            <a:extLst>
              <a:ext uri="{FF2B5EF4-FFF2-40B4-BE49-F238E27FC236}">
                <a16:creationId xmlns:a16="http://schemas.microsoft.com/office/drawing/2014/main" id="{8EEA46FB-B290-4EB0-B6A0-89AA998BEA7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870" b="4194"/>
          <a:stretch/>
        </p:blipFill>
        <p:spPr>
          <a:xfrm>
            <a:off x="0" y="-1"/>
            <a:ext cx="12191999" cy="6858001"/>
          </a:xfrm>
          <a:prstGeom prst="rect">
            <a:avLst/>
          </a:prstGeom>
        </p:spPr>
      </p:pic>
      <p:sp>
        <p:nvSpPr>
          <p:cNvPr id="10" name="Content Placeholder 2">
            <a:extLst>
              <a:ext uri="{FF2B5EF4-FFF2-40B4-BE49-F238E27FC236}">
                <a16:creationId xmlns:a16="http://schemas.microsoft.com/office/drawing/2014/main" id="{10212CC3-71DA-4C49-9E10-28BFC419B8F9}"/>
              </a:ext>
            </a:extLst>
          </p:cNvPr>
          <p:cNvSpPr>
            <a:spLocks noGrp="1"/>
          </p:cNvSpPr>
          <p:nvPr>
            <p:ph idx="1"/>
          </p:nvPr>
        </p:nvSpPr>
        <p:spPr>
          <a:xfrm>
            <a:off x="350982" y="3320712"/>
            <a:ext cx="11490036" cy="2435142"/>
          </a:xfrm>
        </p:spPr>
        <p:txBody>
          <a:bodyPr>
            <a:normAutofit/>
          </a:bodyPr>
          <a:lstStyle/>
          <a:p>
            <a:pPr algn="ctr"/>
            <a:r>
              <a:rPr lang="en-US" sz="6600" dirty="0"/>
              <a:t>It is found in … </a:t>
            </a:r>
          </a:p>
          <a:p>
            <a:pPr marL="396875" indent="-342900" algn="ctr">
              <a:buFont typeface="Arial" panose="020B0604020202020204" pitchFamily="34" charset="0"/>
              <a:buChar char="•"/>
            </a:pPr>
            <a:r>
              <a:rPr lang="en-US" sz="4800" dirty="0"/>
              <a:t>The powerful name of Jesus</a:t>
            </a:r>
          </a:p>
        </p:txBody>
      </p:sp>
      <p:sp>
        <p:nvSpPr>
          <p:cNvPr id="8" name="Title 1">
            <a:extLst>
              <a:ext uri="{FF2B5EF4-FFF2-40B4-BE49-F238E27FC236}">
                <a16:creationId xmlns:a16="http://schemas.microsoft.com/office/drawing/2014/main" id="{624C7444-9A3C-426C-A66C-EF17C4B558A4}"/>
              </a:ext>
            </a:extLst>
          </p:cNvPr>
          <p:cNvSpPr>
            <a:spLocks noGrp="1"/>
          </p:cNvSpPr>
          <p:nvPr>
            <p:ph type="title"/>
          </p:nvPr>
        </p:nvSpPr>
        <p:spPr>
          <a:xfrm>
            <a:off x="0" y="120315"/>
            <a:ext cx="12192000" cy="2057401"/>
          </a:xfrm>
        </p:spPr>
        <p:txBody>
          <a:bodyPr/>
          <a:lstStyle/>
          <a:p>
            <a:r>
              <a:rPr lang="en-US" dirty="0"/>
              <a:t>Don’t You Wish You Had Such BOLDNESS?</a:t>
            </a:r>
          </a:p>
        </p:txBody>
      </p:sp>
    </p:spTree>
    <p:extLst>
      <p:ext uri="{BB962C8B-B14F-4D97-AF65-F5344CB8AC3E}">
        <p14:creationId xmlns:p14="http://schemas.microsoft.com/office/powerpoint/2010/main" val="255117403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irst-aid kit&#10;&#10;Description automatically generated">
            <a:extLst>
              <a:ext uri="{FF2B5EF4-FFF2-40B4-BE49-F238E27FC236}">
                <a16:creationId xmlns:a16="http://schemas.microsoft.com/office/drawing/2014/main" id="{8EEA46FB-B290-4EB0-B6A0-89AA998BEA7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870" b="4194"/>
          <a:stretch/>
        </p:blipFill>
        <p:spPr>
          <a:xfrm>
            <a:off x="0" y="-1"/>
            <a:ext cx="12191999" cy="6858001"/>
          </a:xfrm>
          <a:prstGeom prst="rect">
            <a:avLst/>
          </a:prstGeom>
        </p:spPr>
      </p:pic>
      <p:pic>
        <p:nvPicPr>
          <p:cNvPr id="8" name="Picture 7" descr="A picture containing text, first-aid kit&#10;&#10;Description automatically generated">
            <a:extLst>
              <a:ext uri="{FF2B5EF4-FFF2-40B4-BE49-F238E27FC236}">
                <a16:creationId xmlns:a16="http://schemas.microsoft.com/office/drawing/2014/main" id="{7CA450D8-0CE7-4203-9074-00157F690C36}"/>
              </a:ext>
            </a:extLst>
          </p:cNvPr>
          <p:cNvPicPr>
            <a:picLocks noChangeAspect="1"/>
          </p:cNvPicPr>
          <p:nvPr/>
        </p:nvPicPr>
        <p:blipFill rotWithShape="1">
          <a:blip r:embed="rId2">
            <a:alphaModFix amt="64000"/>
            <a:extLst>
              <a:ext uri="{28A0092B-C50C-407E-A947-70E740481C1C}">
                <a14:useLocalDpi xmlns:a14="http://schemas.microsoft.com/office/drawing/2010/main" val="0"/>
              </a:ext>
            </a:extLst>
          </a:blip>
          <a:srcRect t="3870" b="4194"/>
          <a:stretch/>
        </p:blipFill>
        <p:spPr>
          <a:xfrm>
            <a:off x="-1" y="-18256"/>
            <a:ext cx="12191999" cy="6858001"/>
          </a:xfrm>
          <a:prstGeom prst="rect">
            <a:avLst/>
          </a:prstGeom>
        </p:spPr>
      </p:pic>
      <p:sp>
        <p:nvSpPr>
          <p:cNvPr id="10" name="Content Placeholder 2">
            <a:extLst>
              <a:ext uri="{FF2B5EF4-FFF2-40B4-BE49-F238E27FC236}">
                <a16:creationId xmlns:a16="http://schemas.microsoft.com/office/drawing/2014/main" id="{11AC0D29-0C31-409C-9733-39CC144EB44F}"/>
              </a:ext>
            </a:extLst>
          </p:cNvPr>
          <p:cNvSpPr>
            <a:spLocks noGrp="1"/>
          </p:cNvSpPr>
          <p:nvPr>
            <p:ph idx="1"/>
          </p:nvPr>
        </p:nvSpPr>
        <p:spPr>
          <a:xfrm>
            <a:off x="350982" y="3320712"/>
            <a:ext cx="11490036" cy="2435142"/>
          </a:xfrm>
        </p:spPr>
        <p:txBody>
          <a:bodyPr>
            <a:normAutofit/>
          </a:bodyPr>
          <a:lstStyle/>
          <a:p>
            <a:pPr algn="ctr"/>
            <a:r>
              <a:rPr lang="en-US" sz="6600" dirty="0"/>
              <a:t>It is found in … </a:t>
            </a:r>
          </a:p>
          <a:p>
            <a:pPr marL="396875" indent="-342900" algn="ctr">
              <a:buFont typeface="Arial" panose="020B0604020202020204" pitchFamily="34" charset="0"/>
              <a:buChar char="•"/>
            </a:pPr>
            <a:r>
              <a:rPr lang="en-US" sz="4800" dirty="0"/>
              <a:t>The powerful name of Jesus</a:t>
            </a:r>
          </a:p>
          <a:p>
            <a:pPr marL="396875" indent="-342900" algn="ctr">
              <a:buFont typeface="Arial" panose="020B0604020202020204" pitchFamily="34" charset="0"/>
              <a:buChar char="•"/>
            </a:pPr>
            <a:r>
              <a:rPr lang="en-US" sz="4800" dirty="0"/>
              <a:t>The healing name of Jesus</a:t>
            </a:r>
          </a:p>
        </p:txBody>
      </p:sp>
      <p:sp>
        <p:nvSpPr>
          <p:cNvPr id="9" name="Title 1">
            <a:extLst>
              <a:ext uri="{FF2B5EF4-FFF2-40B4-BE49-F238E27FC236}">
                <a16:creationId xmlns:a16="http://schemas.microsoft.com/office/drawing/2014/main" id="{6B02DA0E-003B-4DB7-81B2-197F712D8049}"/>
              </a:ext>
            </a:extLst>
          </p:cNvPr>
          <p:cNvSpPr>
            <a:spLocks noGrp="1"/>
          </p:cNvSpPr>
          <p:nvPr>
            <p:ph type="title"/>
          </p:nvPr>
        </p:nvSpPr>
        <p:spPr>
          <a:xfrm>
            <a:off x="0" y="120315"/>
            <a:ext cx="12192000" cy="2057401"/>
          </a:xfrm>
        </p:spPr>
        <p:txBody>
          <a:bodyPr/>
          <a:lstStyle/>
          <a:p>
            <a:r>
              <a:rPr lang="en-US" dirty="0"/>
              <a:t>Don’t You Wish You Had Such BOLDNESS?</a:t>
            </a:r>
          </a:p>
        </p:txBody>
      </p:sp>
    </p:spTree>
    <p:extLst>
      <p:ext uri="{BB962C8B-B14F-4D97-AF65-F5344CB8AC3E}">
        <p14:creationId xmlns:p14="http://schemas.microsoft.com/office/powerpoint/2010/main" val="40361300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irst-aid kit&#10;&#10;Description automatically generated">
            <a:extLst>
              <a:ext uri="{FF2B5EF4-FFF2-40B4-BE49-F238E27FC236}">
                <a16:creationId xmlns:a16="http://schemas.microsoft.com/office/drawing/2014/main" id="{8EEA46FB-B290-4EB0-B6A0-89AA998BEA7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870" b="4194"/>
          <a:stretch/>
        </p:blipFill>
        <p:spPr>
          <a:xfrm>
            <a:off x="0" y="-1"/>
            <a:ext cx="12191999" cy="6858001"/>
          </a:xfrm>
          <a:prstGeom prst="rect">
            <a:avLst/>
          </a:prstGeom>
        </p:spPr>
      </p:pic>
      <p:pic>
        <p:nvPicPr>
          <p:cNvPr id="8" name="Picture 7" descr="A picture containing text, first-aid kit&#10;&#10;Description automatically generated">
            <a:extLst>
              <a:ext uri="{FF2B5EF4-FFF2-40B4-BE49-F238E27FC236}">
                <a16:creationId xmlns:a16="http://schemas.microsoft.com/office/drawing/2014/main" id="{7CA450D8-0CE7-4203-9074-00157F690C36}"/>
              </a:ext>
            </a:extLst>
          </p:cNvPr>
          <p:cNvPicPr>
            <a:picLocks noChangeAspect="1"/>
          </p:cNvPicPr>
          <p:nvPr/>
        </p:nvPicPr>
        <p:blipFill rotWithShape="1">
          <a:blip r:embed="rId2">
            <a:alphaModFix amt="64000"/>
            <a:extLst>
              <a:ext uri="{28A0092B-C50C-407E-A947-70E740481C1C}">
                <a14:useLocalDpi xmlns:a14="http://schemas.microsoft.com/office/drawing/2010/main" val="0"/>
              </a:ext>
            </a:extLst>
          </a:blip>
          <a:srcRect t="3870" b="4194"/>
          <a:stretch/>
        </p:blipFill>
        <p:spPr>
          <a:xfrm>
            <a:off x="-1" y="-18256"/>
            <a:ext cx="12191999" cy="6858001"/>
          </a:xfrm>
          <a:prstGeom prst="rect">
            <a:avLst/>
          </a:prstGeom>
        </p:spPr>
      </p:pic>
      <p:pic>
        <p:nvPicPr>
          <p:cNvPr id="9" name="Picture 8" descr="A picture containing text, first-aid kit&#10;&#10;Description automatically generated">
            <a:extLst>
              <a:ext uri="{FF2B5EF4-FFF2-40B4-BE49-F238E27FC236}">
                <a16:creationId xmlns:a16="http://schemas.microsoft.com/office/drawing/2014/main" id="{8FD828F8-9AB7-41D8-9C04-27CE3EE751B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870" b="4194"/>
          <a:stretch/>
        </p:blipFill>
        <p:spPr>
          <a:xfrm>
            <a:off x="18473" y="-36511"/>
            <a:ext cx="12191999" cy="6858001"/>
          </a:xfrm>
          <a:prstGeom prst="rect">
            <a:avLst/>
          </a:prstGeom>
        </p:spPr>
      </p:pic>
      <p:sp>
        <p:nvSpPr>
          <p:cNvPr id="10" name="Content Placeholder 2">
            <a:extLst>
              <a:ext uri="{FF2B5EF4-FFF2-40B4-BE49-F238E27FC236}">
                <a16:creationId xmlns:a16="http://schemas.microsoft.com/office/drawing/2014/main" id="{2E939EF8-68A6-4124-AEEB-CFC8BCF33CC2}"/>
              </a:ext>
            </a:extLst>
          </p:cNvPr>
          <p:cNvSpPr>
            <a:spLocks noGrp="1"/>
          </p:cNvSpPr>
          <p:nvPr>
            <p:ph idx="1"/>
          </p:nvPr>
        </p:nvSpPr>
        <p:spPr>
          <a:xfrm>
            <a:off x="350982" y="3320712"/>
            <a:ext cx="11490036" cy="2435142"/>
          </a:xfrm>
        </p:spPr>
        <p:txBody>
          <a:bodyPr>
            <a:normAutofit/>
          </a:bodyPr>
          <a:lstStyle/>
          <a:p>
            <a:pPr algn="ctr"/>
            <a:r>
              <a:rPr lang="en-US" sz="6600" dirty="0"/>
              <a:t>It is found in … </a:t>
            </a:r>
          </a:p>
          <a:p>
            <a:pPr marL="396875" indent="-342900" algn="ctr">
              <a:buFont typeface="Arial" panose="020B0604020202020204" pitchFamily="34" charset="0"/>
              <a:buChar char="•"/>
            </a:pPr>
            <a:r>
              <a:rPr lang="en-US" sz="4800" dirty="0"/>
              <a:t>The powerful name of Jesus</a:t>
            </a:r>
          </a:p>
          <a:p>
            <a:pPr marL="396875" indent="-342900" algn="ctr">
              <a:buFont typeface="Arial" panose="020B0604020202020204" pitchFamily="34" charset="0"/>
              <a:buChar char="•"/>
            </a:pPr>
            <a:r>
              <a:rPr lang="en-US" sz="4800" dirty="0"/>
              <a:t>The healing name of Jesus</a:t>
            </a:r>
          </a:p>
          <a:p>
            <a:pPr marL="396875" indent="-342900" algn="ctr">
              <a:buFont typeface="Arial" panose="020B0604020202020204" pitchFamily="34" charset="0"/>
              <a:buChar char="•"/>
            </a:pPr>
            <a:r>
              <a:rPr lang="en-US" sz="4800" dirty="0"/>
              <a:t>The saving name of Jesus</a:t>
            </a:r>
            <a:endParaRPr lang="en-US" sz="4400" dirty="0"/>
          </a:p>
        </p:txBody>
      </p:sp>
      <p:sp>
        <p:nvSpPr>
          <p:cNvPr id="11" name="Title 1">
            <a:extLst>
              <a:ext uri="{FF2B5EF4-FFF2-40B4-BE49-F238E27FC236}">
                <a16:creationId xmlns:a16="http://schemas.microsoft.com/office/drawing/2014/main" id="{C1B2FFB4-9C41-4980-A719-8B6685EA09CD}"/>
              </a:ext>
            </a:extLst>
          </p:cNvPr>
          <p:cNvSpPr>
            <a:spLocks noGrp="1"/>
          </p:cNvSpPr>
          <p:nvPr>
            <p:ph type="title"/>
          </p:nvPr>
        </p:nvSpPr>
        <p:spPr>
          <a:xfrm>
            <a:off x="0" y="120315"/>
            <a:ext cx="12192000" cy="2057401"/>
          </a:xfrm>
        </p:spPr>
        <p:txBody>
          <a:bodyPr/>
          <a:lstStyle/>
          <a:p>
            <a:r>
              <a:rPr lang="en-US" dirty="0"/>
              <a:t>Don’t You Wish You Had Such BOLDNESS?</a:t>
            </a:r>
          </a:p>
        </p:txBody>
      </p:sp>
    </p:spTree>
    <p:extLst>
      <p:ext uri="{BB962C8B-B14F-4D97-AF65-F5344CB8AC3E}">
        <p14:creationId xmlns:p14="http://schemas.microsoft.com/office/powerpoint/2010/main" val="16302692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irst-aid kit&#10;&#10;Description automatically generated">
            <a:extLst>
              <a:ext uri="{FF2B5EF4-FFF2-40B4-BE49-F238E27FC236}">
                <a16:creationId xmlns:a16="http://schemas.microsoft.com/office/drawing/2014/main" id="{89B603AD-39E0-41F6-8863-913557364D5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870" b="4194"/>
          <a:stretch/>
        </p:blipFill>
        <p:spPr>
          <a:xfrm>
            <a:off x="18473" y="-36511"/>
            <a:ext cx="12191999" cy="6858001"/>
          </a:xfrm>
          <a:prstGeom prst="rect">
            <a:avLst/>
          </a:prstGeom>
        </p:spPr>
      </p:pic>
      <p:sp>
        <p:nvSpPr>
          <p:cNvPr id="2" name="Title 1">
            <a:extLst>
              <a:ext uri="{FF2B5EF4-FFF2-40B4-BE49-F238E27FC236}">
                <a16:creationId xmlns:a16="http://schemas.microsoft.com/office/drawing/2014/main" id="{6FD105DF-295B-4141-B741-556DDB1F515E}"/>
              </a:ext>
            </a:extLst>
          </p:cNvPr>
          <p:cNvSpPr>
            <a:spLocks noGrp="1"/>
          </p:cNvSpPr>
          <p:nvPr>
            <p:ph type="title"/>
          </p:nvPr>
        </p:nvSpPr>
        <p:spPr>
          <a:xfrm>
            <a:off x="0" y="2069432"/>
            <a:ext cx="12192000" cy="4752058"/>
          </a:xfrm>
        </p:spPr>
        <p:txBody>
          <a:bodyPr>
            <a:normAutofit/>
          </a:bodyPr>
          <a:lstStyle/>
          <a:p>
            <a:r>
              <a:rPr lang="en-US" sz="8000" dirty="0">
                <a:effectLst>
                  <a:glow rad="127000">
                    <a:srgbClr val="00263A"/>
                  </a:glow>
                </a:effectLst>
              </a:rPr>
              <a:t>LET’S PRAY</a:t>
            </a:r>
          </a:p>
        </p:txBody>
      </p:sp>
    </p:spTree>
    <p:extLst>
      <p:ext uri="{BB962C8B-B14F-4D97-AF65-F5344CB8AC3E}">
        <p14:creationId xmlns:p14="http://schemas.microsoft.com/office/powerpoint/2010/main" val="12817084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ld&#10;&#10;Description automatically generated">
            <a:extLst>
              <a:ext uri="{FF2B5EF4-FFF2-40B4-BE49-F238E27FC236}">
                <a16:creationId xmlns:a16="http://schemas.microsoft.com/office/drawing/2014/main" id="{755012E6-E1F2-445F-B707-55A2C175E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20" y="-326477"/>
            <a:ext cx="10828421" cy="7882603"/>
          </a:xfrm>
          <a:prstGeom prst="rect">
            <a:avLst/>
          </a:prstGeom>
        </p:spPr>
      </p:pic>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normAutofit/>
          </a:bodyPr>
          <a:lstStyle/>
          <a:p>
            <a:r>
              <a:rPr lang="en-US" sz="8000" b="1" dirty="0">
                <a:latin typeface="+mn-lt"/>
              </a:rPr>
              <a:t>GREAT BOLDNESS</a:t>
            </a:r>
            <a:endParaRPr lang="en-US" sz="8000" dirty="0"/>
          </a:p>
        </p:txBody>
      </p:sp>
    </p:spTree>
    <p:extLst>
      <p:ext uri="{BB962C8B-B14F-4D97-AF65-F5344CB8AC3E}">
        <p14:creationId xmlns:p14="http://schemas.microsoft.com/office/powerpoint/2010/main" val="316256602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normAutofit/>
          </a:bodyPr>
          <a:lstStyle/>
          <a:p>
            <a:r>
              <a:rPr lang="en-US" sz="8000" b="1" dirty="0">
                <a:latin typeface="+mn-lt"/>
              </a:rPr>
              <a:t>GREAT BOLDNESS</a:t>
            </a:r>
            <a:endParaRPr lang="en-US" sz="8000" dirty="0"/>
          </a:p>
        </p:txBody>
      </p:sp>
      <p:sp>
        <p:nvSpPr>
          <p:cNvPr id="4" name="Content Placeholder 3">
            <a:extLst>
              <a:ext uri="{FF2B5EF4-FFF2-40B4-BE49-F238E27FC236}">
                <a16:creationId xmlns:a16="http://schemas.microsoft.com/office/drawing/2014/main" id="{3EA77DAD-EDED-4E9B-8E72-7114900800D4}"/>
              </a:ext>
            </a:extLst>
          </p:cNvPr>
          <p:cNvSpPr>
            <a:spLocks noGrp="1"/>
          </p:cNvSpPr>
          <p:nvPr>
            <p:ph idx="1"/>
          </p:nvPr>
        </p:nvSpPr>
        <p:spPr>
          <a:xfrm>
            <a:off x="5438273" y="1343818"/>
            <a:ext cx="6421217" cy="4833145"/>
          </a:xfrm>
        </p:spPr>
        <p:txBody>
          <a:bodyPr>
            <a:normAutofit/>
          </a:bodyPr>
          <a:lstStyle/>
          <a:p>
            <a:pPr algn="ctr"/>
            <a:r>
              <a:rPr lang="en-US" sz="6000" dirty="0"/>
              <a:t>“I have not yet begun to fight!”</a:t>
            </a:r>
          </a:p>
        </p:txBody>
      </p:sp>
      <p:pic>
        <p:nvPicPr>
          <p:cNvPr id="9" name="Content Placeholder 4" descr="A painting of a person in a hat&#10;&#10;Description automatically generated with medium confidence">
            <a:extLst>
              <a:ext uri="{FF2B5EF4-FFF2-40B4-BE49-F238E27FC236}">
                <a16:creationId xmlns:a16="http://schemas.microsoft.com/office/drawing/2014/main" id="{34DFFC49-5538-41BC-880F-DE4772B3A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47" y="529389"/>
            <a:ext cx="4680660" cy="6491540"/>
          </a:xfrm>
          <a:prstGeom prst="rect">
            <a:avLst/>
          </a:prstGeom>
        </p:spPr>
      </p:pic>
    </p:spTree>
    <p:extLst>
      <p:ext uri="{BB962C8B-B14F-4D97-AF65-F5344CB8AC3E}">
        <p14:creationId xmlns:p14="http://schemas.microsoft.com/office/powerpoint/2010/main" val="2633900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crowd&#10;&#10;Description automatically generated">
            <a:extLst>
              <a:ext uri="{FF2B5EF4-FFF2-40B4-BE49-F238E27FC236}">
                <a16:creationId xmlns:a16="http://schemas.microsoft.com/office/drawing/2014/main" id="{83FE3456-2DEA-4D8F-929F-9AE6F7E2A99D}"/>
              </a:ext>
            </a:extLst>
          </p:cNvPr>
          <p:cNvPicPr>
            <a:picLocks noChangeAspect="1"/>
          </p:cNvPicPr>
          <p:nvPr/>
        </p:nvPicPr>
        <p:blipFill rotWithShape="1">
          <a:blip r:embed="rId3">
            <a:extLst>
              <a:ext uri="{28A0092B-C50C-407E-A947-70E740481C1C}">
                <a14:useLocalDpi xmlns:a14="http://schemas.microsoft.com/office/drawing/2010/main" val="0"/>
              </a:ext>
            </a:extLst>
          </a:blip>
          <a:srcRect l="1040" t="280" r="-1018" b="-280"/>
          <a:stretch/>
        </p:blipFill>
        <p:spPr>
          <a:xfrm>
            <a:off x="4127675" y="336884"/>
            <a:ext cx="8101271" cy="6521116"/>
          </a:xfrm>
          <a:prstGeom prst="rect">
            <a:avLst/>
          </a:prstGeom>
        </p:spPr>
      </p:pic>
      <p:sp>
        <p:nvSpPr>
          <p:cNvPr id="2" name="Title 1">
            <a:extLst>
              <a:ext uri="{FF2B5EF4-FFF2-40B4-BE49-F238E27FC236}">
                <a16:creationId xmlns:a16="http://schemas.microsoft.com/office/drawing/2014/main" id="{768A6F74-F318-4B17-9DCA-14159088719E}"/>
              </a:ext>
            </a:extLst>
          </p:cNvPr>
          <p:cNvSpPr>
            <a:spLocks noGrp="1"/>
          </p:cNvSpPr>
          <p:nvPr>
            <p:ph type="title"/>
          </p:nvPr>
        </p:nvSpPr>
        <p:spPr/>
        <p:txBody>
          <a:bodyPr/>
          <a:lstStyle/>
          <a:p>
            <a:r>
              <a:rPr lang="en-US" dirty="0"/>
              <a:t>There are Biblical sailors with:</a:t>
            </a:r>
          </a:p>
        </p:txBody>
      </p:sp>
      <p:sp>
        <p:nvSpPr>
          <p:cNvPr id="3" name="Content Placeholder 2">
            <a:extLst>
              <a:ext uri="{FF2B5EF4-FFF2-40B4-BE49-F238E27FC236}">
                <a16:creationId xmlns:a16="http://schemas.microsoft.com/office/drawing/2014/main" id="{E994282E-1384-4476-8C44-693DC8F4001D}"/>
              </a:ext>
            </a:extLst>
          </p:cNvPr>
          <p:cNvSpPr>
            <a:spLocks noGrp="1"/>
          </p:cNvSpPr>
          <p:nvPr>
            <p:ph idx="1"/>
          </p:nvPr>
        </p:nvSpPr>
        <p:spPr/>
        <p:txBody>
          <a:bodyPr/>
          <a:lstStyle/>
          <a:p>
            <a:r>
              <a:rPr lang="en-US" dirty="0"/>
              <a:t>					</a:t>
            </a:r>
          </a:p>
        </p:txBody>
      </p:sp>
      <p:pic>
        <p:nvPicPr>
          <p:cNvPr id="6" name="Picture 5" descr="Logo&#10;&#10;Description automatically generated">
            <a:extLst>
              <a:ext uri="{FF2B5EF4-FFF2-40B4-BE49-F238E27FC236}">
                <a16:creationId xmlns:a16="http://schemas.microsoft.com/office/drawing/2014/main" id="{9AE5CBBF-A63B-4C8B-8A5A-3D93704ED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3" y="3234521"/>
            <a:ext cx="12192000" cy="2816205"/>
          </a:xfrm>
          <a:prstGeom prst="rect">
            <a:avLst/>
          </a:prstGeom>
        </p:spPr>
      </p:pic>
      <p:sp>
        <p:nvSpPr>
          <p:cNvPr id="7" name="TextBox 6">
            <a:extLst>
              <a:ext uri="{FF2B5EF4-FFF2-40B4-BE49-F238E27FC236}">
                <a16:creationId xmlns:a16="http://schemas.microsoft.com/office/drawing/2014/main" id="{93554FAC-3C0E-476D-841A-683963A35F6A}"/>
              </a:ext>
            </a:extLst>
          </p:cNvPr>
          <p:cNvSpPr txBox="1"/>
          <p:nvPr/>
        </p:nvSpPr>
        <p:spPr>
          <a:xfrm>
            <a:off x="902369" y="1263689"/>
            <a:ext cx="5193632" cy="2616101"/>
          </a:xfrm>
          <a:prstGeom prst="rect">
            <a:avLst/>
          </a:prstGeom>
          <a:noFill/>
        </p:spPr>
        <p:txBody>
          <a:bodyPr wrap="square" rtlCol="0">
            <a:spAutoFit/>
          </a:bodyPr>
          <a:lstStyle/>
          <a:p>
            <a:pPr algn="ctr"/>
            <a:r>
              <a:rPr lang="en-US" sz="6000" b="1" dirty="0">
                <a:solidFill>
                  <a:schemeClr val="bg1"/>
                </a:solidFill>
                <a:effectLst>
                  <a:glow rad="127000">
                    <a:srgbClr val="00263A"/>
                  </a:glow>
                </a:effectLst>
              </a:rPr>
              <a:t>Peter &amp; John </a:t>
            </a:r>
            <a:br>
              <a:rPr lang="en-US" sz="6000" b="1" dirty="0">
                <a:solidFill>
                  <a:schemeClr val="bg1"/>
                </a:solidFill>
                <a:effectLst>
                  <a:glow rad="127000">
                    <a:srgbClr val="00263A"/>
                  </a:glow>
                </a:effectLst>
              </a:rPr>
            </a:br>
            <a:r>
              <a:rPr lang="en-US" sz="6000" b="1" dirty="0">
                <a:solidFill>
                  <a:schemeClr val="bg1"/>
                </a:solidFill>
                <a:effectLst>
                  <a:glow rad="127000">
                    <a:srgbClr val="00263A"/>
                  </a:glow>
                </a:effectLst>
              </a:rPr>
              <a:t>the fishermen</a:t>
            </a:r>
            <a:br>
              <a:rPr lang="en-US" sz="4400" b="1" dirty="0">
                <a:solidFill>
                  <a:schemeClr val="bg1"/>
                </a:solidFill>
                <a:effectLst>
                  <a:glow rad="127000">
                    <a:srgbClr val="00263A"/>
                  </a:glow>
                </a:effectLst>
              </a:rPr>
            </a:br>
            <a:endParaRPr lang="en-US" sz="4400" b="1" dirty="0">
              <a:solidFill>
                <a:schemeClr val="bg1"/>
              </a:solidFill>
              <a:effectLst>
                <a:glow rad="127000">
                  <a:srgbClr val="00263A"/>
                </a:glow>
              </a:effectLst>
            </a:endParaRPr>
          </a:p>
        </p:txBody>
      </p:sp>
    </p:spTree>
    <p:extLst>
      <p:ext uri="{BB962C8B-B14F-4D97-AF65-F5344CB8AC3E}">
        <p14:creationId xmlns:p14="http://schemas.microsoft.com/office/powerpoint/2010/main" val="165129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8F68-09B4-4A9E-A06A-FFD279095BF9}"/>
              </a:ext>
            </a:extLst>
          </p:cNvPr>
          <p:cNvSpPr>
            <a:spLocks noGrp="1"/>
          </p:cNvSpPr>
          <p:nvPr>
            <p:ph type="title"/>
          </p:nvPr>
        </p:nvSpPr>
        <p:spPr/>
        <p:txBody>
          <a:bodyPr>
            <a:noAutofit/>
          </a:bodyPr>
          <a:lstStyle/>
          <a:p>
            <a:r>
              <a:rPr lang="en-US" sz="8000" dirty="0"/>
              <a:t>GREAT BOLDNESS</a:t>
            </a:r>
          </a:p>
        </p:txBody>
      </p:sp>
      <p:sp>
        <p:nvSpPr>
          <p:cNvPr id="3" name="Content Placeholder 2">
            <a:extLst>
              <a:ext uri="{FF2B5EF4-FFF2-40B4-BE49-F238E27FC236}">
                <a16:creationId xmlns:a16="http://schemas.microsoft.com/office/drawing/2014/main" id="{54303993-CA0D-4244-852A-60C03DEC4284}"/>
              </a:ext>
            </a:extLst>
          </p:cNvPr>
          <p:cNvSpPr>
            <a:spLocks noGrp="1"/>
          </p:cNvSpPr>
          <p:nvPr>
            <p:ph idx="1"/>
          </p:nvPr>
        </p:nvSpPr>
        <p:spPr/>
        <p:txBody>
          <a:bodyPr/>
          <a:lstStyle/>
          <a:p>
            <a:r>
              <a:rPr lang="en-US" sz="4400" baseline="30000" dirty="0"/>
              <a:t>Acts 4:13</a:t>
            </a:r>
            <a:r>
              <a:rPr lang="en-US" sz="4400" dirty="0"/>
              <a:t> When they saw the </a:t>
            </a:r>
            <a:r>
              <a:rPr lang="en-US" sz="4400" dirty="0">
                <a:solidFill>
                  <a:srgbClr val="C00000"/>
                </a:solidFill>
                <a:effectLst>
                  <a:glow rad="190500">
                    <a:schemeClr val="bg1"/>
                  </a:glow>
                </a:effectLst>
              </a:rPr>
              <a:t>courage </a:t>
            </a:r>
            <a:r>
              <a:rPr lang="en-US" sz="4400" dirty="0"/>
              <a:t>of Peter and John …</a:t>
            </a:r>
          </a:p>
          <a:p>
            <a:r>
              <a:rPr lang="en-US" sz="4400" baseline="30000" dirty="0"/>
              <a:t>Acts 4:29</a:t>
            </a:r>
            <a:r>
              <a:rPr lang="en-US" sz="4400" dirty="0"/>
              <a:t> … great boldness.</a:t>
            </a:r>
          </a:p>
          <a:p>
            <a:endParaRPr lang="en-US" dirty="0"/>
          </a:p>
        </p:txBody>
      </p:sp>
      <p:pic>
        <p:nvPicPr>
          <p:cNvPr id="11" name="Picture 10" descr="Logo&#10;&#10;Description automatically generated">
            <a:extLst>
              <a:ext uri="{FF2B5EF4-FFF2-40B4-BE49-F238E27FC236}">
                <a16:creationId xmlns:a16="http://schemas.microsoft.com/office/drawing/2014/main" id="{5F3F088F-C8B6-4748-8C56-30B9C056B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3" y="3234521"/>
            <a:ext cx="12192000" cy="2816205"/>
          </a:xfrm>
          <a:prstGeom prst="rect">
            <a:avLst/>
          </a:prstGeom>
        </p:spPr>
      </p:pic>
      <p:sp>
        <p:nvSpPr>
          <p:cNvPr id="5" name="TextBox 4">
            <a:extLst>
              <a:ext uri="{FF2B5EF4-FFF2-40B4-BE49-F238E27FC236}">
                <a16:creationId xmlns:a16="http://schemas.microsoft.com/office/drawing/2014/main" id="{EF963DE5-22A3-4A43-944E-3DABBC1D7601}"/>
              </a:ext>
            </a:extLst>
          </p:cNvPr>
          <p:cNvSpPr txBox="1"/>
          <p:nvPr/>
        </p:nvSpPr>
        <p:spPr>
          <a:xfrm>
            <a:off x="6368109" y="1343818"/>
            <a:ext cx="5666873" cy="707886"/>
          </a:xfrm>
          <a:prstGeom prst="rect">
            <a:avLst/>
          </a:prstGeom>
          <a:noFill/>
        </p:spPr>
        <p:txBody>
          <a:bodyPr wrap="square" rtlCol="0">
            <a:spAutoFit/>
          </a:bodyPr>
          <a:lstStyle/>
          <a:p>
            <a:r>
              <a:rPr lang="en-US" sz="4000" b="1" dirty="0">
                <a:solidFill>
                  <a:srgbClr val="C00000"/>
                </a:solidFill>
                <a:effectLst>
                  <a:glow rad="190500">
                    <a:schemeClr val="bg1"/>
                  </a:glow>
                </a:effectLst>
              </a:rPr>
              <a:t>BOLDNESS</a:t>
            </a:r>
          </a:p>
        </p:txBody>
      </p:sp>
    </p:spTree>
    <p:extLst>
      <p:ext uri="{BB962C8B-B14F-4D97-AF65-F5344CB8AC3E}">
        <p14:creationId xmlns:p14="http://schemas.microsoft.com/office/powerpoint/2010/main" val="278118519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AFFE-95BC-420A-B4F5-B4E7F5E21ACE}"/>
              </a:ext>
            </a:extLst>
          </p:cNvPr>
          <p:cNvSpPr>
            <a:spLocks noGrp="1"/>
          </p:cNvSpPr>
          <p:nvPr>
            <p:ph type="title"/>
          </p:nvPr>
        </p:nvSpPr>
        <p:spPr/>
        <p:txBody>
          <a:bodyPr/>
          <a:lstStyle/>
          <a:p>
            <a:pPr algn="l"/>
            <a:r>
              <a:rPr lang="en-US" dirty="0"/>
              <a:t>        The Setting – not at sea …</a:t>
            </a:r>
          </a:p>
        </p:txBody>
      </p:sp>
      <p:pic>
        <p:nvPicPr>
          <p:cNvPr id="9" name="Picture 8" descr="A picture containing water, outdoor, blue, swimming&#10;&#10;Description automatically generated">
            <a:extLst>
              <a:ext uri="{FF2B5EF4-FFF2-40B4-BE49-F238E27FC236}">
                <a16:creationId xmlns:a16="http://schemas.microsoft.com/office/drawing/2014/main" id="{A1B9A5B5-638B-427C-9218-A311C5306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4558"/>
            <a:ext cx="12192000" cy="6858000"/>
          </a:xfrm>
          <a:prstGeom prst="rect">
            <a:avLst/>
          </a:prstGeom>
        </p:spPr>
      </p:pic>
    </p:spTree>
    <p:extLst>
      <p:ext uri="{BB962C8B-B14F-4D97-AF65-F5344CB8AC3E}">
        <p14:creationId xmlns:p14="http://schemas.microsoft.com/office/powerpoint/2010/main" val="13961500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7417</Words>
  <Application>Microsoft Office PowerPoint</Application>
  <PresentationFormat>Widescreen</PresentationFormat>
  <Paragraphs>482</Paragraphs>
  <Slides>45</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open-sans</vt:lpstr>
      <vt:lpstr>Stencil</vt:lpstr>
      <vt:lpstr>Symbol</vt:lpstr>
      <vt:lpstr>Times New Roman</vt:lpstr>
      <vt:lpstr>Office Theme</vt:lpstr>
      <vt:lpstr>Great BOLDNESS</vt:lpstr>
      <vt:lpstr>Great BOLDNESS</vt:lpstr>
      <vt:lpstr>Happy INDEPENDENCE Day</vt:lpstr>
      <vt:lpstr>GREAT BOLDNESS</vt:lpstr>
      <vt:lpstr>GREAT BOLDNESS</vt:lpstr>
      <vt:lpstr>GREAT BOLDNESS</vt:lpstr>
      <vt:lpstr>There are Biblical sailors with:</vt:lpstr>
      <vt:lpstr>GREAT BOLDNESS</vt:lpstr>
      <vt:lpstr>        The Setting – not at sea …</vt:lpstr>
      <vt:lpstr>        The Setting – in the temple!</vt:lpstr>
      <vt:lpstr>The Setting – in the temple!</vt:lpstr>
      <vt:lpstr>The NEED for Great Boldness</vt:lpstr>
      <vt:lpstr>Priests, Guards &amp; Sadducees</vt:lpstr>
      <vt:lpstr>Priests, Guards &amp; Sadducees</vt:lpstr>
      <vt:lpstr>Religious Elite </vt:lpstr>
      <vt:lpstr>The Power of Great Boldness</vt:lpstr>
      <vt:lpstr>So, why did they threaten them?</vt:lpstr>
      <vt:lpstr>  The Miracle of Great Boldness</vt:lpstr>
      <vt:lpstr>  The Miracle of Great Boldness</vt:lpstr>
      <vt:lpstr>  Because of the Healing Name</vt:lpstr>
      <vt:lpstr>  Because of the Saving Name</vt:lpstr>
      <vt:lpstr>The Reaction to Great Boldness</vt:lpstr>
      <vt:lpstr>The Reaction to Great Boldness</vt:lpstr>
      <vt:lpstr>The Reaction to Great Boldness</vt:lpstr>
      <vt:lpstr>The Reaction to Great Boldness</vt:lpstr>
      <vt:lpstr>The Assertion of Great Boldness</vt:lpstr>
      <vt:lpstr>The Report of Great Boldness</vt:lpstr>
      <vt:lpstr>The Prayer for Great Boldness</vt:lpstr>
      <vt:lpstr>Prayer based on Scripture</vt:lpstr>
      <vt:lpstr>Prayer with Application</vt:lpstr>
      <vt:lpstr>Prayer focus on Providence</vt:lpstr>
      <vt:lpstr>The Prayer Request</vt:lpstr>
      <vt:lpstr>The Prayer Request</vt:lpstr>
      <vt:lpstr>The Prayer Request</vt:lpstr>
      <vt:lpstr>The Prayer Request</vt:lpstr>
      <vt:lpstr>The Prayer Request</vt:lpstr>
      <vt:lpstr>The Prayer Request</vt:lpstr>
      <vt:lpstr>The Prayer Worked!</vt:lpstr>
      <vt:lpstr>The Prayer Worked!</vt:lpstr>
      <vt:lpstr>The Prayer Worked!</vt:lpstr>
      <vt:lpstr>Don’t You Wish You Had Such BOLDNESS?</vt:lpstr>
      <vt:lpstr>Don’t You Wish You Had Such BOLDNESS?</vt:lpstr>
      <vt:lpstr>Don’t You Wish You Had Such BOLDNESS?</vt:lpstr>
      <vt:lpstr>Don’t You Wish You Had Such BOLDNESS?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BOLDNESS</dc:title>
  <dc:creator>Dennis Henderson</dc:creator>
  <cp:lastModifiedBy>Dennis Henderson</cp:lastModifiedBy>
  <cp:revision>88</cp:revision>
  <dcterms:created xsi:type="dcterms:W3CDTF">2021-03-25T18:16:27Z</dcterms:created>
  <dcterms:modified xsi:type="dcterms:W3CDTF">2021-07-06T20:18:59Z</dcterms:modified>
</cp:coreProperties>
</file>