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320" r:id="rId2"/>
    <p:sldId id="855" r:id="rId3"/>
    <p:sldId id="904" r:id="rId4"/>
    <p:sldId id="862" r:id="rId5"/>
    <p:sldId id="864" r:id="rId6"/>
    <p:sldId id="905" r:id="rId7"/>
    <p:sldId id="894" r:id="rId8"/>
    <p:sldId id="895" r:id="rId9"/>
    <p:sldId id="896" r:id="rId10"/>
    <p:sldId id="897" r:id="rId11"/>
    <p:sldId id="898" r:id="rId12"/>
    <p:sldId id="899" r:id="rId13"/>
    <p:sldId id="900" r:id="rId14"/>
    <p:sldId id="863" r:id="rId15"/>
    <p:sldId id="908" r:id="rId16"/>
    <p:sldId id="909" r:id="rId17"/>
    <p:sldId id="901" r:id="rId18"/>
    <p:sldId id="910" r:id="rId19"/>
    <p:sldId id="911" r:id="rId20"/>
    <p:sldId id="879" r:id="rId21"/>
    <p:sldId id="912" r:id="rId22"/>
    <p:sldId id="914" r:id="rId23"/>
    <p:sldId id="915" r:id="rId24"/>
    <p:sldId id="919" r:id="rId25"/>
    <p:sldId id="880" r:id="rId26"/>
    <p:sldId id="918" r:id="rId27"/>
    <p:sldId id="865" r:id="rId28"/>
    <p:sldId id="906" r:id="rId29"/>
    <p:sldId id="882" r:id="rId30"/>
    <p:sldId id="881" r:id="rId31"/>
    <p:sldId id="916" r:id="rId32"/>
    <p:sldId id="867" r:id="rId33"/>
    <p:sldId id="868" r:id="rId34"/>
    <p:sldId id="866" r:id="rId35"/>
    <p:sldId id="870" r:id="rId36"/>
    <p:sldId id="873" r:id="rId37"/>
    <p:sldId id="872" r:id="rId38"/>
    <p:sldId id="875" r:id="rId39"/>
    <p:sldId id="917" r:id="rId40"/>
    <p:sldId id="883" r:id="rId41"/>
    <p:sldId id="903" r:id="rId42"/>
    <p:sldId id="874" r:id="rId43"/>
    <p:sldId id="877" r:id="rId44"/>
    <p:sldId id="878" r:id="rId45"/>
    <p:sldId id="889" r:id="rId46"/>
    <p:sldId id="891" r:id="rId47"/>
    <p:sldId id="890" r:id="rId48"/>
    <p:sldId id="892" r:id="rId49"/>
    <p:sldId id="893" r:id="rId50"/>
    <p:sldId id="907" r:id="rId51"/>
    <p:sldId id="920" r:id="rId52"/>
    <p:sldId id="921" r:id="rId53"/>
    <p:sldId id="289" r:id="rId54"/>
    <p:sldId id="290"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21" userDrawn="1">
          <p15:clr>
            <a:srgbClr val="A4A3A4"/>
          </p15:clr>
        </p15:guide>
        <p15:guide id="2" pos="2435" userDrawn="1">
          <p15:clr>
            <a:srgbClr val="A4A3A4"/>
          </p15:clr>
        </p15:guide>
        <p15:guide id="3" orient="horz" pos="1833" userDrawn="1">
          <p15:clr>
            <a:srgbClr val="A4A3A4"/>
          </p15:clr>
        </p15:guide>
        <p15:guide id="4" pos="4056" userDrawn="1">
          <p15:clr>
            <a:srgbClr val="A4A3A4"/>
          </p15:clr>
        </p15:guide>
        <p15:guide id="5" orient="horz" pos="749" userDrawn="1">
          <p15:clr>
            <a:srgbClr val="A4A3A4"/>
          </p15:clr>
        </p15:guide>
        <p15:guide id="6" pos="2445" userDrawn="1">
          <p15:clr>
            <a:srgbClr val="A4A3A4"/>
          </p15:clr>
        </p15:guide>
        <p15:guide id="7" pos="383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211A"/>
    <a:srgbClr val="800000"/>
    <a:srgbClr val="481F67"/>
    <a:srgbClr val="ED7922"/>
    <a:srgbClr val="231F20"/>
    <a:srgbClr val="C19263"/>
    <a:srgbClr val="C29962"/>
    <a:srgbClr val="C8A372"/>
    <a:srgbClr val="AD8A57"/>
    <a:srgbClr val="C39B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728" autoAdjust="0"/>
    <p:restoredTop sz="74121" autoAdjust="0"/>
  </p:normalViewPr>
  <p:slideViewPr>
    <p:cSldViewPr snapToGrid="0" showGuides="1">
      <p:cViewPr varScale="1">
        <p:scale>
          <a:sx n="60" d="100"/>
          <a:sy n="60" d="100"/>
        </p:scale>
        <p:origin x="509" y="58"/>
      </p:cViewPr>
      <p:guideLst>
        <p:guide orient="horz" pos="2621"/>
        <p:guide pos="2435"/>
        <p:guide orient="horz" pos="1833"/>
        <p:guide pos="4056"/>
        <p:guide orient="horz" pos="749"/>
        <p:guide pos="2445"/>
        <p:guide pos="3837"/>
      </p:guideLst>
    </p:cSldViewPr>
  </p:slideViewPr>
  <p:notesTextViewPr>
    <p:cViewPr>
      <p:scale>
        <a:sx n="3" d="2"/>
        <a:sy n="3" d="2"/>
      </p:scale>
      <p:origin x="0" y="0"/>
    </p:cViewPr>
  </p:notesTextViewPr>
  <p:sorterViewPr>
    <p:cViewPr>
      <p:scale>
        <a:sx n="100" d="100"/>
        <a:sy n="100" d="100"/>
      </p:scale>
      <p:origin x="0" y="151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7C6ACA-A39E-4BD3-A76A-8FCFA16171E6}" type="datetimeFigureOut">
              <a:rPr lang="en-US" smtClean="0"/>
              <a:pPr/>
              <a:t>6/24/2021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E6B530-7996-41ED-80CF-70DA4A4DD0F3}" type="slidenum">
              <a:rPr lang="en-US" smtClean="0"/>
              <a:pPr/>
              <a:t>‹#›</a:t>
            </a:fld>
            <a:endParaRPr lang="en-US"/>
          </a:p>
        </p:txBody>
      </p:sp>
    </p:spTree>
    <p:extLst>
      <p:ext uri="{BB962C8B-B14F-4D97-AF65-F5344CB8AC3E}">
        <p14:creationId xmlns:p14="http://schemas.microsoft.com/office/powerpoint/2010/main" val="3951248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flickr.com/photos/33498942@N04/5760823608/sizes/o/in/photostrea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bigstockphoto.com/image-35944687/stock-photo-porn-butto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commons.wikimedia.org/wiki/File:Clock_11-59.sv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commons.wikimedia.org/wiki/File:Clock_11-59.sv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commons.wikimedia.org/wiki/File:Rad_160601_Skull_X-ray_False_color.nevit.jp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ommons.wikimedia.org/wiki/File:Interesting_alcoholic_beverages.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flickr.com/photos/emagineart/4741451457/sizes/l/in/photostrea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flickr.com/photos/ianloic/95026087/sizes/l/in/photostrea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flickr.com/photos/aidanmorgan/5403823950/sizes/l/in/photostrea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upload.wikimedia.org/wikipedia/commons/f/f9/Money_Cash.jp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0AE6B530-7996-41ED-80CF-70DA4A4DD0F3}" type="slidenum">
              <a:rPr lang="en-US" smtClean="0"/>
              <a:pPr/>
              <a:t>1</a:t>
            </a:fld>
            <a:endParaRPr lang="en-US"/>
          </a:p>
        </p:txBody>
      </p:sp>
    </p:spTree>
    <p:extLst>
      <p:ext uri="{BB962C8B-B14F-4D97-AF65-F5344CB8AC3E}">
        <p14:creationId xmlns:p14="http://schemas.microsoft.com/office/powerpoint/2010/main" val="2377503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Cell phone lady = FREE = from </a:t>
            </a:r>
            <a:r>
              <a:rPr lang="en-US" dirty="0">
                <a:hlinkClick r:id="rId3"/>
              </a:rPr>
              <a:t>http://www.flickr.com/photos/33498942@N04/5760823608/sizes/o/in/photostream/</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12</a:t>
            </a:fld>
            <a:endParaRPr lang="en-US"/>
          </a:p>
        </p:txBody>
      </p:sp>
    </p:spTree>
    <p:extLst>
      <p:ext uri="{BB962C8B-B14F-4D97-AF65-F5344CB8AC3E}">
        <p14:creationId xmlns:p14="http://schemas.microsoft.com/office/powerpoint/2010/main" val="2939678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Porn button = NOT</a:t>
            </a:r>
            <a:r>
              <a:rPr lang="en-US" baseline="0" dirty="0"/>
              <a:t> FOR REUSE = This is a licensed image from </a:t>
            </a:r>
            <a:r>
              <a:rPr lang="en-US" dirty="0">
                <a:hlinkClick r:id="rId3"/>
              </a:rPr>
              <a:t>http://www.bigstockphoto.com/image-35944687/stock-photo-porn-button</a:t>
            </a:r>
            <a:endParaRPr lang="en-US" dirty="0"/>
          </a:p>
          <a:p>
            <a:endParaRPr lang="en-US" dirty="0"/>
          </a:p>
          <a:p>
            <a:r>
              <a:rPr lang="en-US" dirty="0"/>
              <a:t>Get your own image from them. </a:t>
            </a:r>
          </a:p>
        </p:txBody>
      </p:sp>
      <p:sp>
        <p:nvSpPr>
          <p:cNvPr id="4" name="Slide Number Placeholder 3"/>
          <p:cNvSpPr>
            <a:spLocks noGrp="1"/>
          </p:cNvSpPr>
          <p:nvPr>
            <p:ph type="sldNum" sz="quarter" idx="10"/>
          </p:nvPr>
        </p:nvSpPr>
        <p:spPr/>
        <p:txBody>
          <a:bodyPr/>
          <a:lstStyle/>
          <a:p>
            <a:fld id="{0AE6B530-7996-41ED-80CF-70DA4A4DD0F3}" type="slidenum">
              <a:rPr lang="en-US" smtClean="0"/>
              <a:pPr/>
              <a:t>13</a:t>
            </a:fld>
            <a:endParaRPr lang="en-US"/>
          </a:p>
        </p:txBody>
      </p:sp>
    </p:spTree>
    <p:extLst>
      <p:ext uri="{BB962C8B-B14F-4D97-AF65-F5344CB8AC3E}">
        <p14:creationId xmlns:p14="http://schemas.microsoft.com/office/powerpoint/2010/main" val="3937653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14</a:t>
            </a:fld>
            <a:endParaRPr lang="en-US"/>
          </a:p>
        </p:txBody>
      </p:sp>
    </p:spTree>
    <p:extLst>
      <p:ext uri="{BB962C8B-B14F-4D97-AF65-F5344CB8AC3E}">
        <p14:creationId xmlns:p14="http://schemas.microsoft.com/office/powerpoint/2010/main" val="2412232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15</a:t>
            </a:fld>
            <a:endParaRPr lang="en-US"/>
          </a:p>
        </p:txBody>
      </p:sp>
    </p:spTree>
    <p:extLst>
      <p:ext uri="{BB962C8B-B14F-4D97-AF65-F5344CB8AC3E}">
        <p14:creationId xmlns:p14="http://schemas.microsoft.com/office/powerpoint/2010/main" val="1385887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16</a:t>
            </a:fld>
            <a:endParaRPr lang="en-US"/>
          </a:p>
        </p:txBody>
      </p:sp>
    </p:spTree>
    <p:extLst>
      <p:ext uri="{BB962C8B-B14F-4D97-AF65-F5344CB8AC3E}">
        <p14:creationId xmlns:p14="http://schemas.microsoft.com/office/powerpoint/2010/main" val="2901741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Clock = FREE = from </a:t>
            </a:r>
            <a:r>
              <a:rPr lang="en-US" dirty="0">
                <a:hlinkClick r:id="rId3"/>
              </a:rPr>
              <a:t>http://commons.wikimedia.org/wiki/File:Clock_11-59.svg</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27</a:t>
            </a:fld>
            <a:endParaRPr lang="en-US"/>
          </a:p>
        </p:txBody>
      </p:sp>
    </p:spTree>
    <p:extLst>
      <p:ext uri="{BB962C8B-B14F-4D97-AF65-F5344CB8AC3E}">
        <p14:creationId xmlns:p14="http://schemas.microsoft.com/office/powerpoint/2010/main" val="3914082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Clock = FREE = from </a:t>
            </a:r>
            <a:r>
              <a:rPr lang="en-US" dirty="0">
                <a:hlinkClick r:id="rId3"/>
              </a:rPr>
              <a:t>http://commons.wikimedia.org/wiki/File:Clock_11-59.svg</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28</a:t>
            </a:fld>
            <a:endParaRPr lang="en-US"/>
          </a:p>
        </p:txBody>
      </p:sp>
    </p:spTree>
    <p:extLst>
      <p:ext uri="{BB962C8B-B14F-4D97-AF65-F5344CB8AC3E}">
        <p14:creationId xmlns:p14="http://schemas.microsoft.com/office/powerpoint/2010/main" val="667120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Felix =NOT</a:t>
            </a:r>
            <a:r>
              <a:rPr lang="en-US" baseline="0" dirty="0"/>
              <a:t> TO BE RESUSED--</a:t>
            </a:r>
            <a:r>
              <a:rPr lang="en-US" dirty="0"/>
              <a:t> licensed from </a:t>
            </a:r>
            <a:r>
              <a:rPr lang="en-US" dirty="0" err="1"/>
              <a:t>dreamstime</a:t>
            </a:r>
            <a:r>
              <a:rPr lang="en-US" baseline="0" dirty="0"/>
              <a:t> http://www.dreamstime.com/royalty-free-stock-photo-roman-legionary-soldier-image13729545</a:t>
            </a:r>
          </a:p>
          <a:p>
            <a:endParaRPr lang="en-US" dirty="0"/>
          </a:p>
          <a:p>
            <a:r>
              <a:rPr lang="en-US" dirty="0"/>
              <a:t>Our faith teaches God is Righteous and expects righteousness</a:t>
            </a:r>
            <a:r>
              <a:rPr lang="en-US" baseline="0" dirty="0"/>
              <a:t> from us.  </a:t>
            </a:r>
            <a:endParaRPr lang="en-US" dirty="0"/>
          </a:p>
          <a:p>
            <a:r>
              <a:rPr lang="en-US" dirty="0"/>
              <a:t>Righteousness</a:t>
            </a:r>
            <a:r>
              <a:rPr lang="en-US" baseline="0" dirty="0"/>
              <a:t> = the state of being right before God or an act that is right before God</a:t>
            </a:r>
          </a:p>
          <a:p>
            <a:r>
              <a:rPr lang="en-US" baseline="0" dirty="0"/>
              <a:t>Self-control = what it takes to do the right thing</a:t>
            </a:r>
          </a:p>
          <a:p>
            <a:r>
              <a:rPr lang="en-US" dirty="0"/>
              <a:t>Judgment</a:t>
            </a:r>
            <a:r>
              <a:rPr lang="en-US" baseline="0" dirty="0"/>
              <a:t> = one day giving account for what you are and have done</a:t>
            </a:r>
          </a:p>
          <a:p>
            <a:endParaRPr lang="en-US" baseline="0" dirty="0"/>
          </a:p>
          <a:p>
            <a:r>
              <a:rPr lang="en-US" baseline="0" dirty="0"/>
              <a:t>Felix’ response was the same in his  day as in ours =  When (or if) I find it convenient.  </a:t>
            </a:r>
          </a:p>
          <a:p>
            <a:endParaRPr lang="en-US" baseline="0" dirty="0"/>
          </a:p>
          <a:p>
            <a:r>
              <a:rPr lang="en-US" baseline="0" dirty="0"/>
              <a:t>Recently a person said, “I don’t need to go to church to be a Christian.” Which is true—but genuine Christians go to church.  Faith in action.  If you treat church as a convenience—you might want to ask yourself, “Is there enough evidence in my life to convict me of being a Christian?” </a:t>
            </a:r>
          </a:p>
          <a:p>
            <a:endParaRPr lang="en-US" baseline="0" dirty="0"/>
          </a:p>
          <a:p>
            <a:r>
              <a:rPr lang="en-US" baseline="0" dirty="0"/>
              <a:t>You see when you get saved God changes you from the inside out.  You desire the Word of God, Prayer and the fellowship of God’s people.  Not just a convenience but a necessity. </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33</a:t>
            </a:fld>
            <a:endParaRPr lang="en-US"/>
          </a:p>
        </p:txBody>
      </p:sp>
    </p:spTree>
    <p:extLst>
      <p:ext uri="{BB962C8B-B14F-4D97-AF65-F5344CB8AC3E}">
        <p14:creationId xmlns:p14="http://schemas.microsoft.com/office/powerpoint/2010/main" val="3902487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X-ray head = FREE = from </a:t>
            </a:r>
            <a:r>
              <a:rPr lang="en-US" dirty="0">
                <a:hlinkClick r:id="rId3"/>
              </a:rPr>
              <a:t>http://commons.wikimedia.org/wiki/File:Rad_160601_Skull_X-ray_False_color.nevit.jpg</a:t>
            </a:r>
            <a:endParaRPr lang="en-US" dirty="0"/>
          </a:p>
          <a:p>
            <a:endParaRPr lang="en-US" dirty="0"/>
          </a:p>
          <a:p>
            <a:r>
              <a:rPr lang="en-US" dirty="0"/>
              <a:t>Prepare</a:t>
            </a:r>
            <a:r>
              <a:rPr lang="en-US" baseline="0" dirty="0"/>
              <a:t> your minds for ACTION =  Make a plan of what you are going to do when you are tempted with desert that will take you off you diet; Prepare your mind for temptation for a drink when you know it will lead to more and drunkenness; prepare your mind for when someone entices you that you do not compromise your marriage.  Job said, “I made a covenant with my eyes that I would not look on a woman with lust.” </a:t>
            </a:r>
          </a:p>
          <a:p>
            <a:endParaRPr lang="en-US" baseline="0" dirty="0"/>
          </a:p>
          <a:p>
            <a:r>
              <a:rPr lang="en-US" baseline="0" dirty="0"/>
              <a:t>This is mental – you make a plan of action: </a:t>
            </a:r>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35</a:t>
            </a:fld>
            <a:endParaRPr lang="en-US"/>
          </a:p>
        </p:txBody>
      </p:sp>
    </p:spTree>
    <p:extLst>
      <p:ext uri="{BB962C8B-B14F-4D97-AF65-F5344CB8AC3E}">
        <p14:creationId xmlns:p14="http://schemas.microsoft.com/office/powerpoint/2010/main" val="578535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minded – you get rid of every</a:t>
            </a:r>
            <a:r>
              <a:rPr lang="en-US" baseline="0" dirty="0"/>
              <a:t> evil, negative thought.  </a:t>
            </a:r>
          </a:p>
          <a:p>
            <a:endParaRPr lang="en-US" baseline="0" dirty="0"/>
          </a:p>
          <a:p>
            <a:r>
              <a:rPr lang="en-US" baseline="0" dirty="0" err="1"/>
              <a:t>Contol</a:t>
            </a:r>
            <a:r>
              <a:rPr lang="en-US" baseline="0" dirty="0"/>
              <a:t>, Alt, delete -- </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36</a:t>
            </a:fld>
            <a:endParaRPr lang="en-US"/>
          </a:p>
        </p:txBody>
      </p:sp>
    </p:spTree>
    <p:extLst>
      <p:ext uri="{BB962C8B-B14F-4D97-AF65-F5344CB8AC3E}">
        <p14:creationId xmlns:p14="http://schemas.microsoft.com/office/powerpoint/2010/main" val="130525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0AE6B530-7996-41ED-80CF-70DA4A4DD0F3}" type="slidenum">
              <a:rPr lang="en-US" smtClean="0"/>
              <a:pPr/>
              <a:t>2</a:t>
            </a:fld>
            <a:endParaRPr lang="en-US"/>
          </a:p>
        </p:txBody>
      </p:sp>
    </p:spTree>
    <p:extLst>
      <p:ext uri="{BB962C8B-B14F-4D97-AF65-F5344CB8AC3E}">
        <p14:creationId xmlns:p14="http://schemas.microsoft.com/office/powerpoint/2010/main" val="3104629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alert – you don’t have to go looking for evil.</a:t>
            </a:r>
            <a:r>
              <a:rPr lang="en-US" baseline="0" dirty="0"/>
              <a:t>  It is out to get you.  Don’t let the TV program suck you into the muck and mire of the evil anti-</a:t>
            </a:r>
            <a:r>
              <a:rPr lang="en-US" baseline="0" dirty="0" err="1"/>
              <a:t>Christain</a:t>
            </a:r>
            <a:r>
              <a:rPr lang="en-US" baseline="0" dirty="0"/>
              <a:t> swamp.  You don’t have to go there – turn the channel!</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37</a:t>
            </a:fld>
            <a:endParaRPr lang="en-US"/>
          </a:p>
        </p:txBody>
      </p:sp>
    </p:spTree>
    <p:extLst>
      <p:ext uri="{BB962C8B-B14F-4D97-AF65-F5344CB8AC3E}">
        <p14:creationId xmlns:p14="http://schemas.microsoft.com/office/powerpoint/2010/main" val="3853603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Educate yourself on this.  </a:t>
            </a:r>
          </a:p>
          <a:p>
            <a:endParaRPr lang="en-US" dirty="0"/>
          </a:p>
          <a:p>
            <a:r>
              <a:rPr lang="en-US" dirty="0"/>
              <a:t>Get into your</a:t>
            </a:r>
            <a:r>
              <a:rPr lang="en-US" baseline="0" dirty="0"/>
              <a:t> Bible—learn what God wants. </a:t>
            </a:r>
          </a:p>
          <a:p>
            <a:endParaRPr lang="en-US" baseline="0" dirty="0"/>
          </a:p>
          <a:p>
            <a:r>
              <a:rPr lang="en-US" baseline="0" dirty="0"/>
              <a:t>Persevere in practicing self-control – until you get mastery of it.  It takes work.  You are </a:t>
            </a:r>
            <a:r>
              <a:rPr lang="en-US" baseline="0" dirty="0" err="1"/>
              <a:t>porne</a:t>
            </a:r>
            <a:r>
              <a:rPr lang="en-US" baseline="0" dirty="0"/>
              <a:t> to fail at first—don’t give up. </a:t>
            </a:r>
          </a:p>
          <a:p>
            <a:endParaRPr lang="en-US" baseline="0" dirty="0"/>
          </a:p>
          <a:p>
            <a:r>
              <a:rPr lang="en-US" baseline="0" dirty="0"/>
              <a:t>Like roller skating– you are going to fall the first time you try.  I had a friend who was a Philadelphia cop who tried to skate (tell story) he fell on first try –took off the skates to never try again.  </a:t>
            </a:r>
          </a:p>
          <a:p>
            <a:endParaRPr lang="en-US" baseline="0" dirty="0"/>
          </a:p>
          <a:p>
            <a:r>
              <a:rPr lang="en-US" baseline="0" dirty="0"/>
              <a:t>You must persevere until you master self-control. </a:t>
            </a:r>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38</a:t>
            </a:fld>
            <a:endParaRPr lang="en-US"/>
          </a:p>
        </p:txBody>
      </p:sp>
    </p:spTree>
    <p:extLst>
      <p:ext uri="{BB962C8B-B14F-4D97-AF65-F5344CB8AC3E}">
        <p14:creationId xmlns:p14="http://schemas.microsoft.com/office/powerpoint/2010/main" val="475100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increasing</a:t>
            </a:r>
            <a:r>
              <a:rPr lang="en-US" baseline="0" dirty="0"/>
              <a:t> measure – you are growing in these areas –especially self-control –</a:t>
            </a:r>
          </a:p>
          <a:p>
            <a:endParaRPr lang="en-US" baseline="0" dirty="0"/>
          </a:p>
          <a:p>
            <a:r>
              <a:rPr lang="en-US" baseline="0" dirty="0"/>
              <a:t>You will be effective and productive!</a:t>
            </a:r>
          </a:p>
          <a:p>
            <a:endParaRPr lang="en-US" baseline="0" dirty="0"/>
          </a:p>
          <a:p>
            <a:r>
              <a:rPr lang="en-US" baseline="0" dirty="0"/>
              <a:t>Who doesn’t want that? </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39</a:t>
            </a:fld>
            <a:endParaRPr lang="en-US"/>
          </a:p>
        </p:txBody>
      </p:sp>
    </p:spTree>
    <p:extLst>
      <p:ext uri="{BB962C8B-B14F-4D97-AF65-F5344CB8AC3E}">
        <p14:creationId xmlns:p14="http://schemas.microsoft.com/office/powerpoint/2010/main" val="3305150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40</a:t>
            </a:fld>
            <a:endParaRPr lang="en-US"/>
          </a:p>
        </p:txBody>
      </p:sp>
    </p:spTree>
    <p:extLst>
      <p:ext uri="{BB962C8B-B14F-4D97-AF65-F5344CB8AC3E}">
        <p14:creationId xmlns:p14="http://schemas.microsoft.com/office/powerpoint/2010/main" val="3416189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 mental thing here</a:t>
            </a:r>
          </a:p>
        </p:txBody>
      </p:sp>
      <p:sp>
        <p:nvSpPr>
          <p:cNvPr id="4" name="Slide Number Placeholder 3"/>
          <p:cNvSpPr>
            <a:spLocks noGrp="1"/>
          </p:cNvSpPr>
          <p:nvPr>
            <p:ph type="sldNum" sz="quarter" idx="10"/>
          </p:nvPr>
        </p:nvSpPr>
        <p:spPr/>
        <p:txBody>
          <a:bodyPr/>
          <a:lstStyle/>
          <a:p>
            <a:fld id="{0AE6B530-7996-41ED-80CF-70DA4A4DD0F3}" type="slidenum">
              <a:rPr lang="en-US" smtClean="0"/>
              <a:pPr/>
              <a:t>44</a:t>
            </a:fld>
            <a:endParaRPr lang="en-US"/>
          </a:p>
        </p:txBody>
      </p:sp>
    </p:spTree>
    <p:extLst>
      <p:ext uri="{BB962C8B-B14F-4D97-AF65-F5344CB8AC3E}">
        <p14:creationId xmlns:p14="http://schemas.microsoft.com/office/powerpoint/2010/main" val="657470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a mental thing here</a:t>
            </a:r>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45</a:t>
            </a:fld>
            <a:endParaRPr lang="en-US"/>
          </a:p>
        </p:txBody>
      </p:sp>
    </p:spTree>
    <p:extLst>
      <p:ext uri="{BB962C8B-B14F-4D97-AF65-F5344CB8AC3E}">
        <p14:creationId xmlns:p14="http://schemas.microsoft.com/office/powerpoint/2010/main" val="6045225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 mental thing here</a:t>
            </a:r>
          </a:p>
        </p:txBody>
      </p:sp>
      <p:sp>
        <p:nvSpPr>
          <p:cNvPr id="4" name="Slide Number Placeholder 3"/>
          <p:cNvSpPr>
            <a:spLocks noGrp="1"/>
          </p:cNvSpPr>
          <p:nvPr>
            <p:ph type="sldNum" sz="quarter" idx="10"/>
          </p:nvPr>
        </p:nvSpPr>
        <p:spPr/>
        <p:txBody>
          <a:bodyPr/>
          <a:lstStyle/>
          <a:p>
            <a:fld id="{0AE6B530-7996-41ED-80CF-70DA4A4DD0F3}" type="slidenum">
              <a:rPr lang="en-US" smtClean="0"/>
              <a:pPr/>
              <a:t>46</a:t>
            </a:fld>
            <a:endParaRPr lang="en-US"/>
          </a:p>
        </p:txBody>
      </p:sp>
    </p:spTree>
    <p:extLst>
      <p:ext uri="{BB962C8B-B14F-4D97-AF65-F5344CB8AC3E}">
        <p14:creationId xmlns:p14="http://schemas.microsoft.com/office/powerpoint/2010/main" val="3560786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a mental thing here</a:t>
            </a:r>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47</a:t>
            </a:fld>
            <a:endParaRPr lang="en-US"/>
          </a:p>
        </p:txBody>
      </p:sp>
    </p:spTree>
    <p:extLst>
      <p:ext uri="{BB962C8B-B14F-4D97-AF65-F5344CB8AC3E}">
        <p14:creationId xmlns:p14="http://schemas.microsoft.com/office/powerpoint/2010/main" val="41701251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a mental thing here</a:t>
            </a:r>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48</a:t>
            </a:fld>
            <a:endParaRPr lang="en-US"/>
          </a:p>
        </p:txBody>
      </p:sp>
    </p:spTree>
    <p:extLst>
      <p:ext uri="{BB962C8B-B14F-4D97-AF65-F5344CB8AC3E}">
        <p14:creationId xmlns:p14="http://schemas.microsoft.com/office/powerpoint/2010/main" val="25681212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a mental thing here</a:t>
            </a:r>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49</a:t>
            </a:fld>
            <a:endParaRPr lang="en-US"/>
          </a:p>
        </p:txBody>
      </p:sp>
    </p:spTree>
    <p:extLst>
      <p:ext uri="{BB962C8B-B14F-4D97-AF65-F5344CB8AC3E}">
        <p14:creationId xmlns:p14="http://schemas.microsoft.com/office/powerpoint/2010/main" val="593370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Bald</a:t>
            </a:r>
            <a:r>
              <a:rPr lang="en-US" baseline="0" dirty="0"/>
              <a:t> man = FREE = modified from http://www.rgbstock.com/download/ColinBrough/n9ExeOu.jpg</a:t>
            </a:r>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3</a:t>
            </a:fld>
            <a:endParaRPr lang="en-US"/>
          </a:p>
        </p:txBody>
      </p:sp>
    </p:spTree>
    <p:extLst>
      <p:ext uri="{BB962C8B-B14F-4D97-AF65-F5344CB8AC3E}">
        <p14:creationId xmlns:p14="http://schemas.microsoft.com/office/powerpoint/2010/main" val="2197668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Bald</a:t>
            </a:r>
            <a:r>
              <a:rPr lang="en-US" baseline="0" dirty="0"/>
              <a:t> man = FREE = modified from http://www.rgbstock.com/download/ColinBrough/n9ExeOu.jpg</a:t>
            </a:r>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4</a:t>
            </a:fld>
            <a:endParaRPr lang="en-US"/>
          </a:p>
        </p:txBody>
      </p:sp>
    </p:spTree>
    <p:extLst>
      <p:ext uri="{BB962C8B-B14F-4D97-AF65-F5344CB8AC3E}">
        <p14:creationId xmlns:p14="http://schemas.microsoft.com/office/powerpoint/2010/main" val="242376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Food = FREE = </a:t>
            </a:r>
            <a:r>
              <a:rPr lang="en-US" dirty="0">
                <a:hlinkClick r:id="rId3"/>
              </a:rPr>
              <a:t>http://commons.wikimedia.org/wiki/File:Interesting_alcoholic_beverages.jpg</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7</a:t>
            </a:fld>
            <a:endParaRPr lang="en-US"/>
          </a:p>
        </p:txBody>
      </p:sp>
    </p:spTree>
    <p:extLst>
      <p:ext uri="{BB962C8B-B14F-4D97-AF65-F5344CB8AC3E}">
        <p14:creationId xmlns:p14="http://schemas.microsoft.com/office/powerpoint/2010/main" val="4090421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Pills = FREE = from </a:t>
            </a:r>
            <a:r>
              <a:rPr lang="en-US" dirty="0">
                <a:hlinkClick r:id="rId3"/>
              </a:rPr>
              <a:t>http://www.flickr.com/photos/emagineart/4741451457/sizes/l/in/photostream/</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8</a:t>
            </a:fld>
            <a:endParaRPr lang="en-US"/>
          </a:p>
        </p:txBody>
      </p:sp>
    </p:spTree>
    <p:extLst>
      <p:ext uri="{BB962C8B-B14F-4D97-AF65-F5344CB8AC3E}">
        <p14:creationId xmlns:p14="http://schemas.microsoft.com/office/powerpoint/2010/main" val="1176604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Casino</a:t>
            </a:r>
            <a:r>
              <a:rPr lang="en-US" baseline="0" dirty="0"/>
              <a:t> sign = FREE = </a:t>
            </a:r>
            <a:r>
              <a:rPr lang="en-US" dirty="0">
                <a:hlinkClick r:id="rId3"/>
              </a:rPr>
              <a:t>http://www.flickr.com/photos/ianloic/95026087/sizes/l/in/photostream/</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9</a:t>
            </a:fld>
            <a:endParaRPr lang="en-US"/>
          </a:p>
        </p:txBody>
      </p:sp>
    </p:spTree>
    <p:extLst>
      <p:ext uri="{BB962C8B-B14F-4D97-AF65-F5344CB8AC3E}">
        <p14:creationId xmlns:p14="http://schemas.microsoft.com/office/powerpoint/2010/main" val="2861650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Mask = FREE = from </a:t>
            </a:r>
            <a:r>
              <a:rPr lang="en-US" dirty="0">
                <a:hlinkClick r:id="rId3"/>
              </a:rPr>
              <a:t>http://www.flickr.com/photos/aidanmorgan/5403823950/sizes/l/in/photostream/</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10</a:t>
            </a:fld>
            <a:endParaRPr lang="en-US"/>
          </a:p>
        </p:txBody>
      </p:sp>
    </p:spTree>
    <p:extLst>
      <p:ext uri="{BB962C8B-B14F-4D97-AF65-F5344CB8AC3E}">
        <p14:creationId xmlns:p14="http://schemas.microsoft.com/office/powerpoint/2010/main" val="284930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Money = FREE = from </a:t>
            </a:r>
            <a:r>
              <a:rPr lang="en-US" dirty="0">
                <a:hlinkClick r:id="rId3"/>
              </a:rPr>
              <a:t>http://upload.wikimedia.org/wikipedia/commons/f/f9/Money_Cash.jpg</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11</a:t>
            </a:fld>
            <a:endParaRPr lang="en-US"/>
          </a:p>
        </p:txBody>
      </p:sp>
    </p:spTree>
    <p:extLst>
      <p:ext uri="{BB962C8B-B14F-4D97-AF65-F5344CB8AC3E}">
        <p14:creationId xmlns:p14="http://schemas.microsoft.com/office/powerpoint/2010/main" val="2509867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28582" y="1189606"/>
            <a:ext cx="10753817" cy="4865534"/>
          </a:xfrm>
        </p:spPr>
        <p:txBody>
          <a:bodyPr>
            <a:normAutofit/>
          </a:bodyPr>
          <a:lstStyle>
            <a:lvl1pPr>
              <a:defRPr sz="4000"/>
            </a:lvl1pPr>
            <a:lvl2pPr>
              <a:defRPr sz="4000"/>
            </a:lvl2pPr>
            <a:lvl3pPr>
              <a:defRPr sz="4000"/>
            </a:lvl3pPr>
            <a:lvl4pPr>
              <a:defRPr sz="4000"/>
            </a:lvl4pPr>
            <a:lvl5pPr>
              <a:defRPr sz="4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635859-EF93-441B-931C-85620F37BFBB}" type="datetimeFigureOut">
              <a:rPr lang="en-US" smtClean="0"/>
              <a:pPr/>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635859-EF93-441B-931C-85620F37BFBB}" type="datetimeFigureOut">
              <a:rPr lang="en-US" smtClean="0"/>
              <a:pPr/>
              <a:t>6/24/2021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635859-EF93-441B-931C-85620F37BFBB}" type="datetimeFigureOut">
              <a:rPr lang="en-US" smtClean="0"/>
              <a:pPr/>
              <a:t>6/24/2021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635859-EF93-441B-931C-85620F37BFBB}" type="datetimeFigureOut">
              <a:rPr lang="en-US" smtClean="0"/>
              <a:pPr/>
              <a:t>6/24/2021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635859-EF93-441B-931C-85620F37BFBB}" type="datetimeFigureOut">
              <a:rPr lang="en-US" smtClean="0"/>
              <a:pPr/>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635859-EF93-441B-931C-85620F37BFBB}" type="datetimeFigureOut">
              <a:rPr lang="en-US" smtClean="0"/>
              <a:pPr/>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13" cstate="print"/>
          <a:srcRect/>
          <a:stretch>
            <a:fillRect/>
          </a:stretch>
        </p:blipFill>
        <p:spPr bwMode="auto">
          <a:xfrm>
            <a:off x="0" y="1"/>
            <a:ext cx="12192000" cy="6858357"/>
          </a:xfrm>
          <a:prstGeom prst="rect">
            <a:avLst/>
          </a:prstGeom>
          <a:noFill/>
          <a:ln w="9525">
            <a:noFill/>
            <a:miter lim="800000"/>
            <a:headEnd/>
            <a:tailEnd/>
          </a:ln>
          <a:effectLst/>
        </p:spPr>
      </p:pic>
      <p:sp>
        <p:nvSpPr>
          <p:cNvPr id="2" name="Title Placeholder 1"/>
          <p:cNvSpPr>
            <a:spLocks noGrp="1"/>
          </p:cNvSpPr>
          <p:nvPr>
            <p:ph type="title"/>
          </p:nvPr>
        </p:nvSpPr>
        <p:spPr>
          <a:xfrm>
            <a:off x="609600" y="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635859-EF93-441B-931C-85620F37BFBB}" type="datetimeFigureOut">
              <a:rPr lang="en-US" smtClean="0"/>
              <a:pPr/>
              <a:t>6/24/2021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B1AC5A-E939-4C34-AF3A-8EB749194D7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5400" b="1" kern="1200">
          <a:solidFill>
            <a:schemeClr val="bg1"/>
          </a:solidFill>
          <a:effectLst>
            <a:outerShdw blurRad="38100" dist="38100" dir="2700000" algn="tl">
              <a:srgbClr val="000000">
                <a:alpha val="43137"/>
              </a:srgbClr>
            </a:outerShdw>
          </a:effectLst>
          <a:latin typeface="Cambria" pitchFamily="18" charset="0"/>
          <a:ea typeface="+mj-ea"/>
          <a:cs typeface="+mj-cs"/>
        </a:defRPr>
      </a:lvl1pPr>
    </p:titleStyle>
    <p:bodyStyle>
      <a:lvl1pPr marL="0" indent="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slideLayout" Target="../slideLayouts/slideLayout2.xml"/><Relationship Id="rId4" Type="http://schemas.openxmlformats.org/officeDocument/2006/relationships/image" Target="../media/image25.wmf"/></Relationships>
</file>

<file path=ppt/slides/_rels/slide44.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5.wmf"/><Relationship Id="rId4" Type="http://schemas.openxmlformats.org/officeDocument/2006/relationships/image" Target="../media/image24.wmf"/></Relationships>
</file>

<file path=ppt/slides/_rels/slide46.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4.wmf"/><Relationship Id="rId4" Type="http://schemas.openxmlformats.org/officeDocument/2006/relationships/image" Target="../media/image23.wmf"/></Relationships>
</file>

<file path=ppt/slides/_rels/slide48.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5.wmf"/><Relationship Id="rId4" Type="http://schemas.openxmlformats.org/officeDocument/2006/relationships/image" Target="../media/image24.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7" name="Picture 3"/>
          <p:cNvPicPr>
            <a:picLocks noChangeAspect="1" noChangeArrowheads="1"/>
          </p:cNvPicPr>
          <p:nvPr/>
        </p:nvPicPr>
        <p:blipFill>
          <a:blip r:embed="rId3" cstate="print"/>
          <a:srcRect/>
          <a:stretch>
            <a:fillRect/>
          </a:stretch>
        </p:blipFill>
        <p:spPr bwMode="auto">
          <a:xfrm>
            <a:off x="0" y="1"/>
            <a:ext cx="12192000" cy="6858357"/>
          </a:xfrm>
          <a:prstGeom prst="rect">
            <a:avLst/>
          </a:prstGeom>
          <a:noFill/>
          <a:ln w="9525">
            <a:noFill/>
            <a:miter lim="800000"/>
            <a:headEnd/>
            <a:tailEnd/>
          </a:ln>
          <a:effectLst/>
        </p:spPr>
      </p:pic>
      <p:pic>
        <p:nvPicPr>
          <p:cNvPr id="5" name="Picture 4">
            <a:extLst>
              <a:ext uri="{FF2B5EF4-FFF2-40B4-BE49-F238E27FC236}">
                <a16:creationId xmlns:a16="http://schemas.microsoft.com/office/drawing/2014/main" id="{206B68E8-BD2C-40DF-90BB-79960F782A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660400" y="5103812"/>
            <a:ext cx="2336800" cy="1069975"/>
          </a:xfrm>
          <a:prstGeom prst="rect">
            <a:avLst/>
          </a:prstGeom>
          <a:noFill/>
          <a:effectLst>
            <a:glow rad="12700">
              <a:schemeClr val="bg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289404"/>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3"/>
          <a:srcRect/>
          <a:stretch>
            <a:fillRect/>
          </a:stretch>
        </p:blipFill>
        <p:spPr bwMode="auto">
          <a:xfrm>
            <a:off x="4692503" y="-509701"/>
            <a:ext cx="7499497" cy="736770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II. Where is it NEEDED?</a:t>
            </a:r>
          </a:p>
        </p:txBody>
      </p:sp>
      <p:sp>
        <p:nvSpPr>
          <p:cNvPr id="3" name="Content Placeholder 2"/>
          <p:cNvSpPr>
            <a:spLocks noGrp="1"/>
          </p:cNvSpPr>
          <p:nvPr>
            <p:ph idx="1"/>
          </p:nvPr>
        </p:nvSpPr>
        <p:spPr>
          <a:xfrm>
            <a:off x="1075039" y="1189606"/>
            <a:ext cx="9135762" cy="4865534"/>
          </a:xfrm>
        </p:spPr>
        <p:txBody>
          <a:bodyPr/>
          <a:lstStyle/>
          <a:p>
            <a:pPr>
              <a:lnSpc>
                <a:spcPct val="90000"/>
              </a:lnSpc>
            </a:pPr>
            <a:r>
              <a:rPr lang="en-US" dirty="0"/>
              <a:t>Food appetite for Dieters</a:t>
            </a:r>
          </a:p>
          <a:p>
            <a:pPr>
              <a:lnSpc>
                <a:spcPct val="90000"/>
              </a:lnSpc>
            </a:pPr>
            <a:r>
              <a:rPr lang="en-US" dirty="0"/>
              <a:t>Alcohol appetite for Drunkards</a:t>
            </a:r>
          </a:p>
          <a:p>
            <a:pPr>
              <a:lnSpc>
                <a:spcPct val="90000"/>
              </a:lnSpc>
            </a:pPr>
            <a:r>
              <a:rPr lang="en-US" dirty="0"/>
              <a:t>High appetite for Addicts</a:t>
            </a:r>
          </a:p>
          <a:p>
            <a:pPr>
              <a:lnSpc>
                <a:spcPct val="90000"/>
              </a:lnSpc>
            </a:pPr>
            <a:r>
              <a:rPr lang="en-US" dirty="0"/>
              <a:t>Thrill appetite for Gamblers</a:t>
            </a:r>
          </a:p>
          <a:p>
            <a:pPr>
              <a:lnSpc>
                <a:spcPct val="90000"/>
              </a:lnSpc>
            </a:pPr>
            <a:r>
              <a:rPr lang="en-US" dirty="0"/>
              <a:t>Deceptive appetite for Liars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a:srcRect r="10014" b="10019"/>
          <a:stretch>
            <a:fillRect/>
          </a:stretch>
        </p:blipFill>
        <p:spPr bwMode="auto">
          <a:xfrm>
            <a:off x="3048000" y="0"/>
            <a:ext cx="91440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II. Where is it NEEDED?</a:t>
            </a:r>
          </a:p>
        </p:txBody>
      </p:sp>
      <p:sp>
        <p:nvSpPr>
          <p:cNvPr id="3" name="Content Placeholder 2"/>
          <p:cNvSpPr>
            <a:spLocks noGrp="1"/>
          </p:cNvSpPr>
          <p:nvPr>
            <p:ph idx="1"/>
          </p:nvPr>
        </p:nvSpPr>
        <p:spPr>
          <a:xfrm>
            <a:off x="1075039" y="1189606"/>
            <a:ext cx="9135762" cy="4865534"/>
          </a:xfrm>
        </p:spPr>
        <p:txBody>
          <a:bodyPr/>
          <a:lstStyle/>
          <a:p>
            <a:pPr>
              <a:lnSpc>
                <a:spcPct val="90000"/>
              </a:lnSpc>
            </a:pPr>
            <a:r>
              <a:rPr lang="en-US" dirty="0"/>
              <a:t>Food appetite for Dieters</a:t>
            </a:r>
          </a:p>
          <a:p>
            <a:pPr>
              <a:lnSpc>
                <a:spcPct val="90000"/>
              </a:lnSpc>
            </a:pPr>
            <a:r>
              <a:rPr lang="en-US" dirty="0"/>
              <a:t>Alcohol appetite for Drunkards</a:t>
            </a:r>
          </a:p>
          <a:p>
            <a:pPr>
              <a:lnSpc>
                <a:spcPct val="90000"/>
              </a:lnSpc>
            </a:pPr>
            <a:r>
              <a:rPr lang="en-US" dirty="0"/>
              <a:t>High appetite for Addicts</a:t>
            </a:r>
          </a:p>
          <a:p>
            <a:pPr>
              <a:lnSpc>
                <a:spcPct val="90000"/>
              </a:lnSpc>
            </a:pPr>
            <a:r>
              <a:rPr lang="en-US" dirty="0"/>
              <a:t>Thrill appetite for Gamblers</a:t>
            </a:r>
          </a:p>
          <a:p>
            <a:pPr>
              <a:lnSpc>
                <a:spcPct val="90000"/>
              </a:lnSpc>
            </a:pPr>
            <a:r>
              <a:rPr lang="en-US" dirty="0"/>
              <a:t>Deceptive appetite for Liars</a:t>
            </a:r>
          </a:p>
          <a:p>
            <a:pPr>
              <a:lnSpc>
                <a:spcPct val="90000"/>
              </a:lnSpc>
            </a:pPr>
            <a:r>
              <a:rPr lang="en-US" dirty="0"/>
              <a:t>Material appetite for Covetous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srcRect r="3036"/>
          <a:stretch>
            <a:fillRect/>
          </a:stretch>
        </p:blipFill>
        <p:spPr bwMode="auto">
          <a:xfrm>
            <a:off x="3197492" y="0"/>
            <a:ext cx="8994508" cy="695747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II. Where is it NEEDED?</a:t>
            </a:r>
          </a:p>
        </p:txBody>
      </p:sp>
      <p:sp>
        <p:nvSpPr>
          <p:cNvPr id="3" name="Content Placeholder 2"/>
          <p:cNvSpPr>
            <a:spLocks noGrp="1"/>
          </p:cNvSpPr>
          <p:nvPr>
            <p:ph idx="1"/>
          </p:nvPr>
        </p:nvSpPr>
        <p:spPr>
          <a:xfrm>
            <a:off x="1075039" y="1189606"/>
            <a:ext cx="9135762" cy="4865534"/>
          </a:xfrm>
        </p:spPr>
        <p:txBody>
          <a:bodyPr/>
          <a:lstStyle/>
          <a:p>
            <a:pPr>
              <a:lnSpc>
                <a:spcPct val="90000"/>
              </a:lnSpc>
            </a:pPr>
            <a:r>
              <a:rPr lang="en-US" dirty="0"/>
              <a:t>Food appetite for Dieters</a:t>
            </a:r>
          </a:p>
          <a:p>
            <a:pPr>
              <a:lnSpc>
                <a:spcPct val="90000"/>
              </a:lnSpc>
            </a:pPr>
            <a:r>
              <a:rPr lang="en-US" dirty="0"/>
              <a:t>Alcohol appetite for Drunkards</a:t>
            </a:r>
          </a:p>
          <a:p>
            <a:pPr>
              <a:lnSpc>
                <a:spcPct val="90000"/>
              </a:lnSpc>
            </a:pPr>
            <a:r>
              <a:rPr lang="en-US" dirty="0"/>
              <a:t>High appetite for Addicts</a:t>
            </a:r>
          </a:p>
          <a:p>
            <a:pPr>
              <a:lnSpc>
                <a:spcPct val="90000"/>
              </a:lnSpc>
            </a:pPr>
            <a:r>
              <a:rPr lang="en-US" dirty="0"/>
              <a:t>Thrill appetite for Gamblers</a:t>
            </a:r>
          </a:p>
          <a:p>
            <a:pPr>
              <a:lnSpc>
                <a:spcPct val="90000"/>
              </a:lnSpc>
            </a:pPr>
            <a:r>
              <a:rPr lang="en-US" dirty="0"/>
              <a:t>Deceptive appetite for Liars</a:t>
            </a:r>
          </a:p>
          <a:p>
            <a:pPr>
              <a:lnSpc>
                <a:spcPct val="90000"/>
              </a:lnSpc>
            </a:pPr>
            <a:r>
              <a:rPr lang="en-US" dirty="0"/>
              <a:t>Material appetite for Covetous</a:t>
            </a:r>
          </a:p>
          <a:p>
            <a:pPr>
              <a:lnSpc>
                <a:spcPct val="90000"/>
              </a:lnSpc>
            </a:pPr>
            <a:r>
              <a:rPr lang="en-US" dirty="0"/>
              <a:t>Talk appetite for Gossips</a:t>
            </a:r>
          </a:p>
          <a:p>
            <a:pPr>
              <a:lnSpc>
                <a:spcPct val="90000"/>
              </a:lnSpc>
            </a:pPr>
            <a:r>
              <a:rPr lang="en-US" dirty="0"/>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srcRect r="8704"/>
          <a:stretch>
            <a:fillRect/>
          </a:stretch>
        </p:blipFill>
        <p:spPr bwMode="auto">
          <a:xfrm>
            <a:off x="6476943" y="3089189"/>
            <a:ext cx="5715057" cy="376881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II. Where is it NEEDED?</a:t>
            </a:r>
          </a:p>
        </p:txBody>
      </p:sp>
      <p:sp>
        <p:nvSpPr>
          <p:cNvPr id="3" name="Content Placeholder 2"/>
          <p:cNvSpPr>
            <a:spLocks noGrp="1"/>
          </p:cNvSpPr>
          <p:nvPr>
            <p:ph idx="1"/>
          </p:nvPr>
        </p:nvSpPr>
        <p:spPr>
          <a:xfrm>
            <a:off x="1062681" y="1189606"/>
            <a:ext cx="9148119" cy="4865534"/>
          </a:xfrm>
        </p:spPr>
        <p:txBody>
          <a:bodyPr/>
          <a:lstStyle/>
          <a:p>
            <a:pPr>
              <a:lnSpc>
                <a:spcPct val="90000"/>
              </a:lnSpc>
            </a:pPr>
            <a:r>
              <a:rPr lang="en-US" dirty="0"/>
              <a:t>Food appetite for Dieters</a:t>
            </a:r>
          </a:p>
          <a:p>
            <a:pPr>
              <a:lnSpc>
                <a:spcPct val="90000"/>
              </a:lnSpc>
            </a:pPr>
            <a:r>
              <a:rPr lang="en-US" dirty="0"/>
              <a:t>Alcohol appetite for Drunkards</a:t>
            </a:r>
          </a:p>
          <a:p>
            <a:pPr>
              <a:lnSpc>
                <a:spcPct val="90000"/>
              </a:lnSpc>
            </a:pPr>
            <a:r>
              <a:rPr lang="en-US" dirty="0"/>
              <a:t>High appetite for Addicts</a:t>
            </a:r>
          </a:p>
          <a:p>
            <a:pPr>
              <a:lnSpc>
                <a:spcPct val="90000"/>
              </a:lnSpc>
            </a:pPr>
            <a:r>
              <a:rPr lang="en-US" dirty="0"/>
              <a:t>Thrill appetite for Gambler</a:t>
            </a:r>
          </a:p>
          <a:p>
            <a:pPr>
              <a:lnSpc>
                <a:spcPct val="90000"/>
              </a:lnSpc>
            </a:pPr>
            <a:r>
              <a:rPr lang="en-US" dirty="0"/>
              <a:t>Deceptive appetite for Liars</a:t>
            </a:r>
          </a:p>
          <a:p>
            <a:pPr>
              <a:lnSpc>
                <a:spcPct val="90000"/>
              </a:lnSpc>
            </a:pPr>
            <a:r>
              <a:rPr lang="en-US" dirty="0"/>
              <a:t>Material appetite for Covetous</a:t>
            </a:r>
          </a:p>
          <a:p>
            <a:pPr>
              <a:lnSpc>
                <a:spcPct val="90000"/>
              </a:lnSpc>
            </a:pPr>
            <a:r>
              <a:rPr lang="en-US" dirty="0"/>
              <a:t>Talk appetite for Gossips</a:t>
            </a:r>
          </a:p>
          <a:p>
            <a:pPr>
              <a:lnSpc>
                <a:spcPct val="90000"/>
              </a:lnSpc>
            </a:pPr>
            <a:r>
              <a:rPr lang="en-US" dirty="0"/>
              <a:t>Sexual appetite for EVERYONE!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8703385" y="1509647"/>
            <a:ext cx="1972235" cy="850605"/>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p:cNvPicPr>
            <a:picLocks noChangeAspect="1" noChangeArrowheads="1"/>
          </p:cNvPicPr>
          <p:nvPr/>
        </p:nvPicPr>
        <p:blipFill>
          <a:blip r:embed="rId3"/>
          <a:srcRect r="8704"/>
          <a:stretch>
            <a:fillRect/>
          </a:stretch>
        </p:blipFill>
        <p:spPr bwMode="auto">
          <a:xfrm>
            <a:off x="6476943" y="3089189"/>
            <a:ext cx="5715057" cy="376881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1 Corinthians 7: 1-5</a:t>
            </a:r>
          </a:p>
        </p:txBody>
      </p:sp>
      <p:sp>
        <p:nvSpPr>
          <p:cNvPr id="4" name="Rectangle 3"/>
          <p:cNvSpPr/>
          <p:nvPr/>
        </p:nvSpPr>
        <p:spPr>
          <a:xfrm>
            <a:off x="618565" y="2020187"/>
            <a:ext cx="2743200" cy="850605"/>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a:lnSpc>
                <a:spcPts val="3800"/>
              </a:lnSpc>
            </a:pPr>
            <a:r>
              <a:rPr lang="en-US" dirty="0"/>
              <a:t> </a:t>
            </a:r>
            <a:r>
              <a:rPr lang="en-US" baseline="30000" dirty="0"/>
              <a:t>1</a:t>
            </a:r>
            <a:r>
              <a:rPr lang="en-US" dirty="0"/>
              <a:t>  Now for the matters you wrote about: It is good for a man not to marry.  </a:t>
            </a:r>
            <a:r>
              <a:rPr lang="en-US" baseline="30000" dirty="0"/>
              <a:t>2</a:t>
            </a:r>
            <a:r>
              <a:rPr lang="en-US" dirty="0"/>
              <a:t> But since there is so much immorality, each man should have his own wife, and each woman her own husband.  </a:t>
            </a:r>
          </a:p>
        </p:txBody>
      </p:sp>
      <p:pic>
        <p:nvPicPr>
          <p:cNvPr id="13314" name="Picture 2"/>
          <p:cNvPicPr>
            <a:picLocks noChangeAspect="1" noChangeArrowheads="1"/>
          </p:cNvPicPr>
          <p:nvPr/>
        </p:nvPicPr>
        <p:blipFill>
          <a:blip r:embed="rId4"/>
          <a:srcRect/>
          <a:stretch>
            <a:fillRect/>
          </a:stretch>
        </p:blipFill>
        <p:spPr bwMode="auto">
          <a:xfrm>
            <a:off x="7299960" y="3718560"/>
            <a:ext cx="2035148" cy="2866390"/>
          </a:xfrm>
          <a:prstGeom prst="rect">
            <a:avLst/>
          </a:prstGeom>
          <a:noFill/>
          <a:ln w="9525">
            <a:noFill/>
            <a:miter lim="800000"/>
            <a:headEnd/>
            <a:tailEnd/>
          </a:ln>
          <a:effectLst/>
        </p:spPr>
      </p:pic>
      <p:pic>
        <p:nvPicPr>
          <p:cNvPr id="13315" name="Picture 3"/>
          <p:cNvPicPr>
            <a:picLocks noChangeAspect="1" noChangeArrowheads="1"/>
          </p:cNvPicPr>
          <p:nvPr/>
        </p:nvPicPr>
        <p:blipFill>
          <a:blip r:embed="rId5"/>
          <a:srcRect/>
          <a:stretch>
            <a:fillRect/>
          </a:stretch>
        </p:blipFill>
        <p:spPr bwMode="auto">
          <a:xfrm>
            <a:off x="3063240" y="3977640"/>
            <a:ext cx="2372360" cy="237236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8703385" y="1509647"/>
            <a:ext cx="1972235" cy="850605"/>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p:cNvPicPr>
            <a:picLocks noChangeAspect="1" noChangeArrowheads="1"/>
          </p:cNvPicPr>
          <p:nvPr/>
        </p:nvPicPr>
        <p:blipFill>
          <a:blip r:embed="rId3"/>
          <a:srcRect r="8704"/>
          <a:stretch>
            <a:fillRect/>
          </a:stretch>
        </p:blipFill>
        <p:spPr bwMode="auto">
          <a:xfrm>
            <a:off x="6476943" y="3089189"/>
            <a:ext cx="5715057" cy="376881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1 Corinthians 7: 1-5</a:t>
            </a:r>
          </a:p>
        </p:txBody>
      </p:sp>
      <p:sp>
        <p:nvSpPr>
          <p:cNvPr id="4" name="Rectangle 3"/>
          <p:cNvSpPr/>
          <p:nvPr/>
        </p:nvSpPr>
        <p:spPr>
          <a:xfrm>
            <a:off x="618565" y="2020187"/>
            <a:ext cx="2743200" cy="850605"/>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a:lnSpc>
                <a:spcPts val="3800"/>
              </a:lnSpc>
            </a:pPr>
            <a:r>
              <a:rPr lang="en-US" dirty="0"/>
              <a:t> </a:t>
            </a:r>
            <a:r>
              <a:rPr lang="en-US" baseline="30000" dirty="0"/>
              <a:t>1</a:t>
            </a:r>
            <a:r>
              <a:rPr lang="en-US" dirty="0"/>
              <a:t>  Now for the matters you wrote about: It is good for a man not to marry.  </a:t>
            </a:r>
            <a:r>
              <a:rPr lang="en-US" baseline="30000" dirty="0"/>
              <a:t>2</a:t>
            </a:r>
            <a:r>
              <a:rPr lang="en-US" dirty="0"/>
              <a:t> But since there is so much immorality, each man should have </a:t>
            </a:r>
            <a:r>
              <a:rPr lang="en-US" dirty="0">
                <a:effectLst>
                  <a:glow rad="127000">
                    <a:srgbClr val="FF0000"/>
                  </a:glow>
                  <a:outerShdw blurRad="38100" dist="38100" dir="2700000" algn="tl">
                    <a:srgbClr val="000000">
                      <a:alpha val="43137"/>
                    </a:srgbClr>
                  </a:outerShdw>
                </a:effectLst>
              </a:rPr>
              <a:t>his own wife</a:t>
            </a:r>
            <a:r>
              <a:rPr lang="en-US" dirty="0"/>
              <a:t>, and each woman her own husband.  </a:t>
            </a:r>
          </a:p>
        </p:txBody>
      </p:sp>
      <p:pic>
        <p:nvPicPr>
          <p:cNvPr id="13314" name="Picture 2"/>
          <p:cNvPicPr>
            <a:picLocks noChangeAspect="1" noChangeArrowheads="1"/>
          </p:cNvPicPr>
          <p:nvPr/>
        </p:nvPicPr>
        <p:blipFill>
          <a:blip r:embed="rId4"/>
          <a:srcRect/>
          <a:stretch>
            <a:fillRect/>
          </a:stretch>
        </p:blipFill>
        <p:spPr bwMode="auto">
          <a:xfrm>
            <a:off x="7299960" y="3718560"/>
            <a:ext cx="2035148" cy="2866390"/>
          </a:xfrm>
          <a:prstGeom prst="rect">
            <a:avLst/>
          </a:prstGeom>
          <a:noFill/>
          <a:ln w="9525">
            <a:noFill/>
            <a:miter lim="800000"/>
            <a:headEnd/>
            <a:tailEnd/>
          </a:ln>
          <a:effectLst/>
        </p:spPr>
      </p:pic>
      <p:pic>
        <p:nvPicPr>
          <p:cNvPr id="13315" name="Picture 3"/>
          <p:cNvPicPr>
            <a:picLocks noChangeAspect="1" noChangeArrowheads="1"/>
          </p:cNvPicPr>
          <p:nvPr/>
        </p:nvPicPr>
        <p:blipFill>
          <a:blip r:embed="rId5"/>
          <a:srcRect/>
          <a:stretch>
            <a:fillRect/>
          </a:stretch>
        </p:blipFill>
        <p:spPr bwMode="auto">
          <a:xfrm>
            <a:off x="3063240" y="3977640"/>
            <a:ext cx="2372360" cy="2372360"/>
          </a:xfrm>
          <a:prstGeom prst="rect">
            <a:avLst/>
          </a:prstGeom>
          <a:noFill/>
          <a:ln w="9525">
            <a:noFill/>
            <a:miter lim="800000"/>
            <a:headEnd/>
            <a:tailEnd/>
          </a:ln>
          <a:effectLst/>
        </p:spPr>
      </p:pic>
      <p:sp>
        <p:nvSpPr>
          <p:cNvPr id="17" name="Right Arrow 16"/>
          <p:cNvSpPr/>
          <p:nvPr/>
        </p:nvSpPr>
        <p:spPr>
          <a:xfrm>
            <a:off x="5563819" y="4149674"/>
            <a:ext cx="1696720" cy="680720"/>
          </a:xfrm>
          <a:prstGeom prst="rightArrow">
            <a:avLst>
              <a:gd name="adj1" fmla="val 32090"/>
              <a:gd name="adj2" fmla="val 50000"/>
            </a:avLst>
          </a:prstGeom>
          <a:solidFill>
            <a:srgbClr val="FF0000"/>
          </a:solidFill>
          <a:ln>
            <a:noFill/>
          </a:ln>
          <a:effectLst>
            <a:glow rad="127000">
              <a:schemeClr val="bg1"/>
            </a:glow>
            <a:outerShdw blurRad="50800" dist="762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6"/>
          <a:stretch>
            <a:fillRect/>
          </a:stretch>
        </p:blipFill>
        <p:spPr>
          <a:xfrm>
            <a:off x="3123151" y="4015433"/>
            <a:ext cx="2135697" cy="2141834"/>
          </a:xfrm>
          <a:prstGeom prst="rect">
            <a:avLst/>
          </a:prstGeom>
          <a:effectLst>
            <a:glow rad="127000">
              <a:schemeClr val="bg1"/>
            </a:glow>
          </a:effectLst>
        </p:spPr>
      </p:pic>
      <p:pic>
        <p:nvPicPr>
          <p:cNvPr id="19" name="Picture 18"/>
          <p:cNvPicPr>
            <a:picLocks noChangeAspect="1"/>
          </p:cNvPicPr>
          <p:nvPr/>
        </p:nvPicPr>
        <p:blipFill>
          <a:blip r:embed="rId7"/>
          <a:stretch>
            <a:fillRect/>
          </a:stretch>
        </p:blipFill>
        <p:spPr>
          <a:xfrm>
            <a:off x="7365552" y="3792069"/>
            <a:ext cx="1804296" cy="2626662"/>
          </a:xfrm>
          <a:prstGeom prst="rect">
            <a:avLst/>
          </a:prstGeom>
          <a:effectLst>
            <a:glow rad="127000">
              <a:schemeClr val="bg1"/>
            </a:glow>
          </a:effectLst>
        </p:spPr>
      </p:pic>
    </p:spTree>
    <p:extLst>
      <p:ext uri="{BB962C8B-B14F-4D97-AF65-F5344CB8AC3E}">
        <p14:creationId xmlns:p14="http://schemas.microsoft.com/office/powerpoint/2010/main" val="2106420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8703385" y="1509647"/>
            <a:ext cx="1972235" cy="850605"/>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p:cNvPicPr>
            <a:picLocks noChangeAspect="1" noChangeArrowheads="1"/>
          </p:cNvPicPr>
          <p:nvPr/>
        </p:nvPicPr>
        <p:blipFill>
          <a:blip r:embed="rId3"/>
          <a:srcRect r="8704"/>
          <a:stretch>
            <a:fillRect/>
          </a:stretch>
        </p:blipFill>
        <p:spPr bwMode="auto">
          <a:xfrm>
            <a:off x="6476943" y="3089189"/>
            <a:ext cx="5715057" cy="376881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1 Corinthians 7: 1-5</a:t>
            </a:r>
          </a:p>
        </p:txBody>
      </p:sp>
      <p:sp>
        <p:nvSpPr>
          <p:cNvPr id="4" name="Rectangle 3"/>
          <p:cNvSpPr/>
          <p:nvPr/>
        </p:nvSpPr>
        <p:spPr>
          <a:xfrm>
            <a:off x="618565" y="2020187"/>
            <a:ext cx="2743200" cy="850605"/>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a:lnSpc>
                <a:spcPts val="3800"/>
              </a:lnSpc>
            </a:pPr>
            <a:r>
              <a:rPr lang="en-US" dirty="0"/>
              <a:t> </a:t>
            </a:r>
            <a:r>
              <a:rPr lang="en-US" baseline="30000" dirty="0"/>
              <a:t>1</a:t>
            </a:r>
            <a:r>
              <a:rPr lang="en-US" dirty="0"/>
              <a:t>  Now for the matters you wrote about: It is good for a man not to marry.  </a:t>
            </a:r>
            <a:r>
              <a:rPr lang="en-US" baseline="30000" dirty="0"/>
              <a:t>2</a:t>
            </a:r>
            <a:r>
              <a:rPr lang="en-US" dirty="0"/>
              <a:t> But since there is so much immorality, each man should have </a:t>
            </a:r>
            <a:r>
              <a:rPr lang="en-US" dirty="0">
                <a:effectLst>
                  <a:glow rad="127000">
                    <a:srgbClr val="FF0000"/>
                  </a:glow>
                  <a:outerShdw blurRad="38100" dist="38100" dir="2700000" algn="tl">
                    <a:srgbClr val="000000">
                      <a:alpha val="43137"/>
                    </a:srgbClr>
                  </a:outerShdw>
                </a:effectLst>
              </a:rPr>
              <a:t>his own wife</a:t>
            </a:r>
            <a:r>
              <a:rPr lang="en-US" dirty="0"/>
              <a:t>, and each woman </a:t>
            </a:r>
            <a:r>
              <a:rPr lang="en-US" dirty="0">
                <a:effectLst>
                  <a:glow rad="127000">
                    <a:srgbClr val="FF0000"/>
                  </a:glow>
                  <a:outerShdw blurRad="38100" dist="38100" dir="2700000" algn="tl">
                    <a:srgbClr val="000000">
                      <a:alpha val="43137"/>
                    </a:srgbClr>
                  </a:outerShdw>
                </a:effectLst>
              </a:rPr>
              <a:t>her own husband</a:t>
            </a:r>
            <a:r>
              <a:rPr lang="en-US" dirty="0"/>
              <a:t>.  </a:t>
            </a:r>
          </a:p>
        </p:txBody>
      </p:sp>
      <p:pic>
        <p:nvPicPr>
          <p:cNvPr id="13314" name="Picture 2"/>
          <p:cNvPicPr>
            <a:picLocks noChangeAspect="1" noChangeArrowheads="1"/>
          </p:cNvPicPr>
          <p:nvPr/>
        </p:nvPicPr>
        <p:blipFill>
          <a:blip r:embed="rId4"/>
          <a:srcRect/>
          <a:stretch>
            <a:fillRect/>
          </a:stretch>
        </p:blipFill>
        <p:spPr bwMode="auto">
          <a:xfrm>
            <a:off x="7299960" y="3718560"/>
            <a:ext cx="2035148" cy="2866390"/>
          </a:xfrm>
          <a:prstGeom prst="rect">
            <a:avLst/>
          </a:prstGeom>
          <a:noFill/>
          <a:ln w="9525">
            <a:noFill/>
            <a:miter lim="800000"/>
            <a:headEnd/>
            <a:tailEnd/>
          </a:ln>
          <a:effectLst/>
        </p:spPr>
      </p:pic>
      <p:pic>
        <p:nvPicPr>
          <p:cNvPr id="13315" name="Picture 3"/>
          <p:cNvPicPr>
            <a:picLocks noChangeAspect="1" noChangeArrowheads="1"/>
          </p:cNvPicPr>
          <p:nvPr/>
        </p:nvPicPr>
        <p:blipFill>
          <a:blip r:embed="rId5"/>
          <a:srcRect/>
          <a:stretch>
            <a:fillRect/>
          </a:stretch>
        </p:blipFill>
        <p:spPr bwMode="auto">
          <a:xfrm>
            <a:off x="3063240" y="3977640"/>
            <a:ext cx="2372360" cy="2372360"/>
          </a:xfrm>
          <a:prstGeom prst="rect">
            <a:avLst/>
          </a:prstGeom>
          <a:noFill/>
          <a:ln w="9525">
            <a:noFill/>
            <a:miter lim="800000"/>
            <a:headEnd/>
            <a:tailEnd/>
          </a:ln>
          <a:effectLst/>
        </p:spPr>
      </p:pic>
      <p:sp>
        <p:nvSpPr>
          <p:cNvPr id="12" name="Right Arrow 11"/>
          <p:cNvSpPr/>
          <p:nvPr/>
        </p:nvSpPr>
        <p:spPr>
          <a:xfrm rot="10800000">
            <a:off x="5491480" y="5201920"/>
            <a:ext cx="1696720" cy="680720"/>
          </a:xfrm>
          <a:prstGeom prst="rightArrow">
            <a:avLst>
              <a:gd name="adj1" fmla="val 32090"/>
              <a:gd name="adj2" fmla="val 50000"/>
            </a:avLst>
          </a:prstGeom>
          <a:solidFill>
            <a:srgbClr val="FF0000"/>
          </a:solidFill>
          <a:ln>
            <a:noFill/>
          </a:ln>
          <a:effectLst>
            <a:glow rad="127000">
              <a:schemeClr val="bg1"/>
            </a:glow>
            <a:outerShdw blurRad="50800" dist="762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5563819" y="4149674"/>
            <a:ext cx="1696720" cy="680720"/>
          </a:xfrm>
          <a:prstGeom prst="rightArrow">
            <a:avLst>
              <a:gd name="adj1" fmla="val 32090"/>
              <a:gd name="adj2" fmla="val 50000"/>
            </a:avLst>
          </a:prstGeom>
          <a:solidFill>
            <a:srgbClr val="FF0000"/>
          </a:solidFill>
          <a:ln>
            <a:noFill/>
          </a:ln>
          <a:effectLst>
            <a:glow rad="127000">
              <a:schemeClr val="bg1"/>
            </a:glow>
            <a:outerShdw blurRad="50800" dist="762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6"/>
          <a:stretch>
            <a:fillRect/>
          </a:stretch>
        </p:blipFill>
        <p:spPr>
          <a:xfrm>
            <a:off x="3123151" y="4015433"/>
            <a:ext cx="2135697" cy="2141834"/>
          </a:xfrm>
          <a:prstGeom prst="rect">
            <a:avLst/>
          </a:prstGeom>
          <a:effectLst>
            <a:glow rad="127000">
              <a:schemeClr val="bg1"/>
            </a:glow>
          </a:effectLst>
        </p:spPr>
      </p:pic>
      <p:pic>
        <p:nvPicPr>
          <p:cNvPr id="21" name="Picture 20"/>
          <p:cNvPicPr>
            <a:picLocks noChangeAspect="1"/>
          </p:cNvPicPr>
          <p:nvPr/>
        </p:nvPicPr>
        <p:blipFill>
          <a:blip r:embed="rId7"/>
          <a:stretch>
            <a:fillRect/>
          </a:stretch>
        </p:blipFill>
        <p:spPr>
          <a:xfrm>
            <a:off x="7365552" y="3792069"/>
            <a:ext cx="1804296" cy="2626662"/>
          </a:xfrm>
          <a:prstGeom prst="rect">
            <a:avLst/>
          </a:prstGeom>
          <a:effectLst>
            <a:glow rad="127000">
              <a:schemeClr val="bg1"/>
            </a:glow>
          </a:effectLst>
        </p:spPr>
      </p:pic>
    </p:spTree>
    <p:extLst>
      <p:ext uri="{BB962C8B-B14F-4D97-AF65-F5344CB8AC3E}">
        <p14:creationId xmlns:p14="http://schemas.microsoft.com/office/powerpoint/2010/main" val="1940168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18565" y="2020187"/>
            <a:ext cx="2743200" cy="850605"/>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261360" y="3035300"/>
            <a:ext cx="5745480" cy="7620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1 Corinthians 7: 1-5</a:t>
            </a:r>
          </a:p>
        </p:txBody>
      </p:sp>
      <p:sp>
        <p:nvSpPr>
          <p:cNvPr id="3" name="Content Placeholder 2"/>
          <p:cNvSpPr>
            <a:spLocks noGrp="1"/>
          </p:cNvSpPr>
          <p:nvPr>
            <p:ph idx="1"/>
          </p:nvPr>
        </p:nvSpPr>
        <p:spPr/>
        <p:txBody>
          <a:bodyPr/>
          <a:lstStyle/>
          <a:p>
            <a:pPr>
              <a:lnSpc>
                <a:spcPts val="3800"/>
              </a:lnSpc>
            </a:pPr>
            <a:r>
              <a:rPr lang="en-US" dirty="0">
                <a:solidFill>
                  <a:schemeClr val="bg1">
                    <a:lumMod val="75000"/>
                  </a:schemeClr>
                </a:solidFill>
              </a:rPr>
              <a:t> </a:t>
            </a:r>
            <a:r>
              <a:rPr lang="en-US" baseline="30000" dirty="0">
                <a:solidFill>
                  <a:schemeClr val="bg1">
                    <a:lumMod val="75000"/>
                  </a:schemeClr>
                </a:solidFill>
              </a:rPr>
              <a:t>1</a:t>
            </a:r>
            <a:r>
              <a:rPr lang="en-US" dirty="0">
                <a:solidFill>
                  <a:schemeClr val="bg1">
                    <a:lumMod val="75000"/>
                  </a:schemeClr>
                </a:solidFill>
              </a:rPr>
              <a:t>  Now for the matters you wrote about: It is good for a man not to marry.  </a:t>
            </a:r>
            <a:r>
              <a:rPr lang="en-US" baseline="30000" dirty="0">
                <a:solidFill>
                  <a:schemeClr val="bg1">
                    <a:lumMod val="75000"/>
                  </a:schemeClr>
                </a:solidFill>
              </a:rPr>
              <a:t>2</a:t>
            </a:r>
            <a:r>
              <a:rPr lang="en-US" dirty="0">
                <a:solidFill>
                  <a:schemeClr val="bg1">
                    <a:lumMod val="75000"/>
                  </a:schemeClr>
                </a:solidFill>
              </a:rPr>
              <a:t> But since there is so much immorality, each man should have his own wife, and each woman her own husband</a:t>
            </a:r>
            <a:r>
              <a:rPr lang="en-US" dirty="0"/>
              <a:t>.  </a:t>
            </a:r>
            <a:r>
              <a:rPr lang="en-US" baseline="30000" dirty="0"/>
              <a:t>3</a:t>
            </a:r>
            <a:r>
              <a:rPr lang="en-US" dirty="0"/>
              <a:t> The husband should fulfill his marital duty to his wife, and likewise the wife to her husband.   </a:t>
            </a:r>
            <a:r>
              <a:rPr lang="en-US" baseline="30000" dirty="0"/>
              <a:t>4</a:t>
            </a:r>
            <a:r>
              <a:rPr lang="en-US" dirty="0"/>
              <a:t> The wife's body does not belong to her alone but also to her husband. In the same way, the husband's body does not belong to him alone but also to his wife.</a:t>
            </a:r>
          </a:p>
        </p:txBody>
      </p:sp>
      <p:sp>
        <p:nvSpPr>
          <p:cNvPr id="7" name="Rectangle 6"/>
          <p:cNvSpPr/>
          <p:nvPr/>
        </p:nvSpPr>
        <p:spPr>
          <a:xfrm>
            <a:off x="5602553" y="2969123"/>
            <a:ext cx="1046480" cy="72136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18565" y="2020187"/>
            <a:ext cx="2743200" cy="850605"/>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26440" y="3543300"/>
            <a:ext cx="5148580" cy="7620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261360" y="3035300"/>
            <a:ext cx="5745480" cy="7620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1 Corinthians 7: 1-5</a:t>
            </a:r>
          </a:p>
        </p:txBody>
      </p:sp>
      <p:sp>
        <p:nvSpPr>
          <p:cNvPr id="3" name="Content Placeholder 2"/>
          <p:cNvSpPr>
            <a:spLocks noGrp="1"/>
          </p:cNvSpPr>
          <p:nvPr>
            <p:ph idx="1"/>
          </p:nvPr>
        </p:nvSpPr>
        <p:spPr/>
        <p:txBody>
          <a:bodyPr/>
          <a:lstStyle/>
          <a:p>
            <a:pPr>
              <a:lnSpc>
                <a:spcPts val="3800"/>
              </a:lnSpc>
            </a:pPr>
            <a:r>
              <a:rPr lang="en-US" dirty="0">
                <a:solidFill>
                  <a:schemeClr val="bg1">
                    <a:lumMod val="75000"/>
                  </a:schemeClr>
                </a:solidFill>
              </a:rPr>
              <a:t> </a:t>
            </a:r>
            <a:r>
              <a:rPr lang="en-US" baseline="30000" dirty="0">
                <a:solidFill>
                  <a:schemeClr val="bg1">
                    <a:lumMod val="75000"/>
                  </a:schemeClr>
                </a:solidFill>
              </a:rPr>
              <a:t>1</a:t>
            </a:r>
            <a:r>
              <a:rPr lang="en-US" dirty="0">
                <a:solidFill>
                  <a:schemeClr val="bg1">
                    <a:lumMod val="75000"/>
                  </a:schemeClr>
                </a:solidFill>
              </a:rPr>
              <a:t>  Now for the matters you wrote about: It is good for a man not to marry.  </a:t>
            </a:r>
            <a:r>
              <a:rPr lang="en-US" baseline="30000" dirty="0">
                <a:solidFill>
                  <a:schemeClr val="bg1">
                    <a:lumMod val="75000"/>
                  </a:schemeClr>
                </a:solidFill>
              </a:rPr>
              <a:t>2</a:t>
            </a:r>
            <a:r>
              <a:rPr lang="en-US" dirty="0">
                <a:solidFill>
                  <a:schemeClr val="bg1">
                    <a:lumMod val="75000"/>
                  </a:schemeClr>
                </a:solidFill>
              </a:rPr>
              <a:t> But since there is so much immorality, each man should have his own wife, and each woman her own husband</a:t>
            </a:r>
            <a:r>
              <a:rPr lang="en-US" dirty="0"/>
              <a:t>.  </a:t>
            </a:r>
            <a:r>
              <a:rPr lang="en-US" baseline="30000" dirty="0"/>
              <a:t>3</a:t>
            </a:r>
            <a:r>
              <a:rPr lang="en-US" dirty="0"/>
              <a:t> The husband should fulfill his marital duty to his wife, and likewise the wife to her husband.   </a:t>
            </a:r>
            <a:r>
              <a:rPr lang="en-US" baseline="30000" dirty="0"/>
              <a:t>4</a:t>
            </a:r>
            <a:r>
              <a:rPr lang="en-US" dirty="0"/>
              <a:t> The wife's body does not belong to her alone but also to her husband. In the same way, the husband's body does not belong to him alone but also to his wife.</a:t>
            </a:r>
          </a:p>
        </p:txBody>
      </p:sp>
      <p:sp>
        <p:nvSpPr>
          <p:cNvPr id="7" name="Rectangle 6"/>
          <p:cNvSpPr/>
          <p:nvPr/>
        </p:nvSpPr>
        <p:spPr>
          <a:xfrm>
            <a:off x="5602553" y="2969123"/>
            <a:ext cx="1046480" cy="72136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4775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18565" y="2020187"/>
            <a:ext cx="2743200" cy="850605"/>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26440" y="3543300"/>
            <a:ext cx="5148580" cy="7620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261360" y="3035300"/>
            <a:ext cx="5745480" cy="7620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1 Corinthians 7: 1-5</a:t>
            </a:r>
          </a:p>
        </p:txBody>
      </p:sp>
      <p:sp>
        <p:nvSpPr>
          <p:cNvPr id="3" name="Content Placeholder 2"/>
          <p:cNvSpPr>
            <a:spLocks noGrp="1"/>
          </p:cNvSpPr>
          <p:nvPr>
            <p:ph idx="1"/>
          </p:nvPr>
        </p:nvSpPr>
        <p:spPr/>
        <p:txBody>
          <a:bodyPr/>
          <a:lstStyle/>
          <a:p>
            <a:pPr>
              <a:lnSpc>
                <a:spcPts val="3800"/>
              </a:lnSpc>
            </a:pPr>
            <a:r>
              <a:rPr lang="en-US" dirty="0">
                <a:solidFill>
                  <a:schemeClr val="bg1">
                    <a:lumMod val="75000"/>
                  </a:schemeClr>
                </a:solidFill>
              </a:rPr>
              <a:t> </a:t>
            </a:r>
            <a:r>
              <a:rPr lang="en-US" baseline="30000" dirty="0">
                <a:solidFill>
                  <a:schemeClr val="bg1">
                    <a:lumMod val="75000"/>
                  </a:schemeClr>
                </a:solidFill>
              </a:rPr>
              <a:t>1</a:t>
            </a:r>
            <a:r>
              <a:rPr lang="en-US" dirty="0">
                <a:solidFill>
                  <a:schemeClr val="bg1">
                    <a:lumMod val="75000"/>
                  </a:schemeClr>
                </a:solidFill>
              </a:rPr>
              <a:t>  Now for the matters you wrote about: It is good for a man not to marry.  </a:t>
            </a:r>
            <a:r>
              <a:rPr lang="en-US" baseline="30000" dirty="0">
                <a:solidFill>
                  <a:schemeClr val="bg1">
                    <a:lumMod val="75000"/>
                  </a:schemeClr>
                </a:solidFill>
              </a:rPr>
              <a:t>2</a:t>
            </a:r>
            <a:r>
              <a:rPr lang="en-US" dirty="0">
                <a:solidFill>
                  <a:schemeClr val="bg1">
                    <a:lumMod val="75000"/>
                  </a:schemeClr>
                </a:solidFill>
              </a:rPr>
              <a:t> But since there is so much immorality, each man should have his own wife, and each woman her own husband</a:t>
            </a:r>
            <a:r>
              <a:rPr lang="en-US" dirty="0"/>
              <a:t>.  </a:t>
            </a:r>
            <a:r>
              <a:rPr lang="en-US" baseline="30000" dirty="0"/>
              <a:t>3</a:t>
            </a:r>
            <a:r>
              <a:rPr lang="en-US" dirty="0"/>
              <a:t> The husband should fulfill his marital duty to his wife, and likewise the wife to her husband.   </a:t>
            </a:r>
            <a:r>
              <a:rPr lang="en-US" baseline="30000" dirty="0"/>
              <a:t>4</a:t>
            </a:r>
            <a:r>
              <a:rPr lang="en-US" dirty="0"/>
              <a:t> The wife's body does not belong to her alone but also to her husband. In the same way, the husband's body does not belong to him alone but also to his wife.</a:t>
            </a:r>
          </a:p>
        </p:txBody>
      </p:sp>
      <p:sp>
        <p:nvSpPr>
          <p:cNvPr id="7" name="Rectangle 6"/>
          <p:cNvSpPr/>
          <p:nvPr/>
        </p:nvSpPr>
        <p:spPr>
          <a:xfrm>
            <a:off x="5602553" y="2969123"/>
            <a:ext cx="1046480" cy="72136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754722" y="3547555"/>
            <a:ext cx="10721546" cy="2088841"/>
          </a:xfrm>
          <a:custGeom>
            <a:avLst/>
            <a:gdLst>
              <a:gd name="connsiteX0" fmla="*/ 6197600 w 8097520"/>
              <a:gd name="connsiteY0" fmla="*/ 121920 h 2540000"/>
              <a:gd name="connsiteX1" fmla="*/ 6207760 w 8097520"/>
              <a:gd name="connsiteY1" fmla="*/ 629920 h 2540000"/>
              <a:gd name="connsiteX2" fmla="*/ 10160 w 8097520"/>
              <a:gd name="connsiteY2" fmla="*/ 629920 h 2540000"/>
              <a:gd name="connsiteX3" fmla="*/ 0 w 8097520"/>
              <a:gd name="connsiteY3" fmla="*/ 2540000 h 2540000"/>
              <a:gd name="connsiteX4" fmla="*/ 5679440 w 8097520"/>
              <a:gd name="connsiteY4" fmla="*/ 2519680 h 2540000"/>
              <a:gd name="connsiteX5" fmla="*/ 5679440 w 8097520"/>
              <a:gd name="connsiteY5" fmla="*/ 2062480 h 2540000"/>
              <a:gd name="connsiteX6" fmla="*/ 8097520 w 8097520"/>
              <a:gd name="connsiteY6" fmla="*/ 2072640 h 2540000"/>
              <a:gd name="connsiteX7" fmla="*/ 8077200 w 8097520"/>
              <a:gd name="connsiteY7" fmla="*/ 0 h 2540000"/>
              <a:gd name="connsiteX8" fmla="*/ 6187440 w 8097520"/>
              <a:gd name="connsiteY8" fmla="*/ 20320 h 2540000"/>
              <a:gd name="connsiteX9" fmla="*/ 6197600 w 8097520"/>
              <a:gd name="connsiteY9" fmla="*/ 121920 h 2540000"/>
              <a:gd name="connsiteX0" fmla="*/ 6197600 w 8097520"/>
              <a:gd name="connsiteY0" fmla="*/ 121920 h 2540000"/>
              <a:gd name="connsiteX1" fmla="*/ 6207760 w 8097520"/>
              <a:gd name="connsiteY1" fmla="*/ 629920 h 2540000"/>
              <a:gd name="connsiteX2" fmla="*/ 10160 w 8097520"/>
              <a:gd name="connsiteY2" fmla="*/ 629920 h 2540000"/>
              <a:gd name="connsiteX3" fmla="*/ 0 w 8097520"/>
              <a:gd name="connsiteY3" fmla="*/ 2540000 h 2540000"/>
              <a:gd name="connsiteX4" fmla="*/ 5679440 w 8097520"/>
              <a:gd name="connsiteY4" fmla="*/ 2519680 h 2540000"/>
              <a:gd name="connsiteX5" fmla="*/ 5679440 w 8097520"/>
              <a:gd name="connsiteY5" fmla="*/ 2062480 h 2540000"/>
              <a:gd name="connsiteX6" fmla="*/ 8097520 w 8097520"/>
              <a:gd name="connsiteY6" fmla="*/ 2072640 h 2540000"/>
              <a:gd name="connsiteX7" fmla="*/ 8077200 w 8097520"/>
              <a:gd name="connsiteY7" fmla="*/ 0 h 2540000"/>
              <a:gd name="connsiteX8" fmla="*/ 8067040 w 8097520"/>
              <a:gd name="connsiteY8" fmla="*/ 10160 h 2540000"/>
              <a:gd name="connsiteX9" fmla="*/ 6187440 w 8097520"/>
              <a:gd name="connsiteY9" fmla="*/ 20320 h 2540000"/>
              <a:gd name="connsiteX10" fmla="*/ 6197600 w 8097520"/>
              <a:gd name="connsiteY10" fmla="*/ 121920 h 2540000"/>
              <a:gd name="connsiteX0" fmla="*/ 6197600 w 8097520"/>
              <a:gd name="connsiteY0" fmla="*/ 121920 h 2540000"/>
              <a:gd name="connsiteX1" fmla="*/ 5429284 w 8097520"/>
              <a:gd name="connsiteY1" fmla="*/ 629920 h 2540000"/>
              <a:gd name="connsiteX2" fmla="*/ 10160 w 8097520"/>
              <a:gd name="connsiteY2" fmla="*/ 629920 h 2540000"/>
              <a:gd name="connsiteX3" fmla="*/ 0 w 8097520"/>
              <a:gd name="connsiteY3" fmla="*/ 2540000 h 2540000"/>
              <a:gd name="connsiteX4" fmla="*/ 5679440 w 8097520"/>
              <a:gd name="connsiteY4" fmla="*/ 2519680 h 2540000"/>
              <a:gd name="connsiteX5" fmla="*/ 5679440 w 8097520"/>
              <a:gd name="connsiteY5" fmla="*/ 2062480 h 2540000"/>
              <a:gd name="connsiteX6" fmla="*/ 8097520 w 8097520"/>
              <a:gd name="connsiteY6" fmla="*/ 2072640 h 2540000"/>
              <a:gd name="connsiteX7" fmla="*/ 8077200 w 8097520"/>
              <a:gd name="connsiteY7" fmla="*/ 0 h 2540000"/>
              <a:gd name="connsiteX8" fmla="*/ 8067040 w 8097520"/>
              <a:gd name="connsiteY8" fmla="*/ 10160 h 2540000"/>
              <a:gd name="connsiteX9" fmla="*/ 6187440 w 8097520"/>
              <a:gd name="connsiteY9" fmla="*/ 20320 h 2540000"/>
              <a:gd name="connsiteX10" fmla="*/ 6197600 w 8097520"/>
              <a:gd name="connsiteY10" fmla="*/ 121920 h 2540000"/>
              <a:gd name="connsiteX0" fmla="*/ 5431481 w 8097520"/>
              <a:gd name="connsiteY0" fmla="*/ 60136 h 2540000"/>
              <a:gd name="connsiteX1" fmla="*/ 5429284 w 8097520"/>
              <a:gd name="connsiteY1" fmla="*/ 629920 h 2540000"/>
              <a:gd name="connsiteX2" fmla="*/ 10160 w 8097520"/>
              <a:gd name="connsiteY2" fmla="*/ 629920 h 2540000"/>
              <a:gd name="connsiteX3" fmla="*/ 0 w 8097520"/>
              <a:gd name="connsiteY3" fmla="*/ 2540000 h 2540000"/>
              <a:gd name="connsiteX4" fmla="*/ 5679440 w 8097520"/>
              <a:gd name="connsiteY4" fmla="*/ 2519680 h 2540000"/>
              <a:gd name="connsiteX5" fmla="*/ 5679440 w 8097520"/>
              <a:gd name="connsiteY5" fmla="*/ 2062480 h 2540000"/>
              <a:gd name="connsiteX6" fmla="*/ 8097520 w 8097520"/>
              <a:gd name="connsiteY6" fmla="*/ 2072640 h 2540000"/>
              <a:gd name="connsiteX7" fmla="*/ 8077200 w 8097520"/>
              <a:gd name="connsiteY7" fmla="*/ 0 h 2540000"/>
              <a:gd name="connsiteX8" fmla="*/ 8067040 w 8097520"/>
              <a:gd name="connsiteY8" fmla="*/ 10160 h 2540000"/>
              <a:gd name="connsiteX9" fmla="*/ 6187440 w 8097520"/>
              <a:gd name="connsiteY9" fmla="*/ 20320 h 2540000"/>
              <a:gd name="connsiteX10" fmla="*/ 5431481 w 8097520"/>
              <a:gd name="connsiteY10" fmla="*/ 60136 h 2540000"/>
              <a:gd name="connsiteX0" fmla="*/ 5431481 w 8097520"/>
              <a:gd name="connsiteY0" fmla="*/ 60136 h 2540000"/>
              <a:gd name="connsiteX1" fmla="*/ 5429284 w 8097520"/>
              <a:gd name="connsiteY1" fmla="*/ 629920 h 2540000"/>
              <a:gd name="connsiteX2" fmla="*/ 10160 w 8097520"/>
              <a:gd name="connsiteY2" fmla="*/ 629920 h 2540000"/>
              <a:gd name="connsiteX3" fmla="*/ 0 w 8097520"/>
              <a:gd name="connsiteY3" fmla="*/ 2540000 h 2540000"/>
              <a:gd name="connsiteX4" fmla="*/ 5679440 w 8097520"/>
              <a:gd name="connsiteY4" fmla="*/ 2519680 h 2540000"/>
              <a:gd name="connsiteX5" fmla="*/ 5679440 w 8097520"/>
              <a:gd name="connsiteY5" fmla="*/ 2062480 h 2540000"/>
              <a:gd name="connsiteX6" fmla="*/ 8097520 w 8097520"/>
              <a:gd name="connsiteY6" fmla="*/ 2072640 h 2540000"/>
              <a:gd name="connsiteX7" fmla="*/ 8077200 w 8097520"/>
              <a:gd name="connsiteY7" fmla="*/ 0 h 2540000"/>
              <a:gd name="connsiteX8" fmla="*/ 8067040 w 8097520"/>
              <a:gd name="connsiteY8" fmla="*/ 10160 h 2540000"/>
              <a:gd name="connsiteX9" fmla="*/ 6187440 w 8097520"/>
              <a:gd name="connsiteY9" fmla="*/ 94461 h 2540000"/>
              <a:gd name="connsiteX10" fmla="*/ 5431481 w 8097520"/>
              <a:gd name="connsiteY10" fmla="*/ 60136 h 2540000"/>
              <a:gd name="connsiteX0" fmla="*/ 5431481 w 10785526"/>
              <a:gd name="connsiteY0" fmla="*/ 60136 h 2540000"/>
              <a:gd name="connsiteX1" fmla="*/ 5429284 w 10785526"/>
              <a:gd name="connsiteY1" fmla="*/ 629920 h 2540000"/>
              <a:gd name="connsiteX2" fmla="*/ 10160 w 10785526"/>
              <a:gd name="connsiteY2" fmla="*/ 629920 h 2540000"/>
              <a:gd name="connsiteX3" fmla="*/ 0 w 10785526"/>
              <a:gd name="connsiteY3" fmla="*/ 2540000 h 2540000"/>
              <a:gd name="connsiteX4" fmla="*/ 5679440 w 10785526"/>
              <a:gd name="connsiteY4" fmla="*/ 2519680 h 2540000"/>
              <a:gd name="connsiteX5" fmla="*/ 5679440 w 10785526"/>
              <a:gd name="connsiteY5" fmla="*/ 2062480 h 2540000"/>
              <a:gd name="connsiteX6" fmla="*/ 8097520 w 10785526"/>
              <a:gd name="connsiteY6" fmla="*/ 2072640 h 2540000"/>
              <a:gd name="connsiteX7" fmla="*/ 8077200 w 10785526"/>
              <a:gd name="connsiteY7" fmla="*/ 0 h 2540000"/>
              <a:gd name="connsiteX8" fmla="*/ 10785526 w 10785526"/>
              <a:gd name="connsiteY8" fmla="*/ 96657 h 2540000"/>
              <a:gd name="connsiteX9" fmla="*/ 6187440 w 10785526"/>
              <a:gd name="connsiteY9" fmla="*/ 94461 h 2540000"/>
              <a:gd name="connsiteX10" fmla="*/ 5431481 w 10785526"/>
              <a:gd name="connsiteY10" fmla="*/ 60136 h 2540000"/>
              <a:gd name="connsiteX0" fmla="*/ 5431481 w 10820400"/>
              <a:gd name="connsiteY0" fmla="*/ 0 h 2479864"/>
              <a:gd name="connsiteX1" fmla="*/ 5429284 w 10820400"/>
              <a:gd name="connsiteY1" fmla="*/ 569784 h 2479864"/>
              <a:gd name="connsiteX2" fmla="*/ 10160 w 10820400"/>
              <a:gd name="connsiteY2" fmla="*/ 569784 h 2479864"/>
              <a:gd name="connsiteX3" fmla="*/ 0 w 10820400"/>
              <a:gd name="connsiteY3" fmla="*/ 2479864 h 2479864"/>
              <a:gd name="connsiteX4" fmla="*/ 5679440 w 10820400"/>
              <a:gd name="connsiteY4" fmla="*/ 2459544 h 2479864"/>
              <a:gd name="connsiteX5" fmla="*/ 5679440 w 10820400"/>
              <a:gd name="connsiteY5" fmla="*/ 2002344 h 2479864"/>
              <a:gd name="connsiteX6" fmla="*/ 8097520 w 10820400"/>
              <a:gd name="connsiteY6" fmla="*/ 2012504 h 2479864"/>
              <a:gd name="connsiteX7" fmla="*/ 10820400 w 10820400"/>
              <a:gd name="connsiteY7" fmla="*/ 2065227 h 2479864"/>
              <a:gd name="connsiteX8" fmla="*/ 10785526 w 10820400"/>
              <a:gd name="connsiteY8" fmla="*/ 36521 h 2479864"/>
              <a:gd name="connsiteX9" fmla="*/ 6187440 w 10820400"/>
              <a:gd name="connsiteY9" fmla="*/ 34325 h 2479864"/>
              <a:gd name="connsiteX10" fmla="*/ 5431481 w 10820400"/>
              <a:gd name="connsiteY10" fmla="*/ 0 h 2479864"/>
              <a:gd name="connsiteX0" fmla="*/ 5431481 w 10785526"/>
              <a:gd name="connsiteY0" fmla="*/ 0 h 2479864"/>
              <a:gd name="connsiteX1" fmla="*/ 5429284 w 10785526"/>
              <a:gd name="connsiteY1" fmla="*/ 569784 h 2479864"/>
              <a:gd name="connsiteX2" fmla="*/ 10160 w 10785526"/>
              <a:gd name="connsiteY2" fmla="*/ 569784 h 2479864"/>
              <a:gd name="connsiteX3" fmla="*/ 0 w 10785526"/>
              <a:gd name="connsiteY3" fmla="*/ 2479864 h 2479864"/>
              <a:gd name="connsiteX4" fmla="*/ 5679440 w 10785526"/>
              <a:gd name="connsiteY4" fmla="*/ 2459544 h 2479864"/>
              <a:gd name="connsiteX5" fmla="*/ 5679440 w 10785526"/>
              <a:gd name="connsiteY5" fmla="*/ 2002344 h 2479864"/>
              <a:gd name="connsiteX6" fmla="*/ 8097520 w 10785526"/>
              <a:gd name="connsiteY6" fmla="*/ 2012504 h 2479864"/>
              <a:gd name="connsiteX7" fmla="*/ 10733903 w 10785526"/>
              <a:gd name="connsiteY7" fmla="*/ 2040514 h 2479864"/>
              <a:gd name="connsiteX8" fmla="*/ 10785526 w 10785526"/>
              <a:gd name="connsiteY8" fmla="*/ 36521 h 2479864"/>
              <a:gd name="connsiteX9" fmla="*/ 6187440 w 10785526"/>
              <a:gd name="connsiteY9" fmla="*/ 34325 h 2479864"/>
              <a:gd name="connsiteX10" fmla="*/ 5431481 w 10785526"/>
              <a:gd name="connsiteY10" fmla="*/ 0 h 2479864"/>
              <a:gd name="connsiteX0" fmla="*/ 5431481 w 10785526"/>
              <a:gd name="connsiteY0" fmla="*/ 0 h 2479864"/>
              <a:gd name="connsiteX1" fmla="*/ 5429284 w 10785526"/>
              <a:gd name="connsiteY1" fmla="*/ 569784 h 2479864"/>
              <a:gd name="connsiteX2" fmla="*/ 10160 w 10785526"/>
              <a:gd name="connsiteY2" fmla="*/ 569784 h 2479864"/>
              <a:gd name="connsiteX3" fmla="*/ 0 w 10785526"/>
              <a:gd name="connsiteY3" fmla="*/ 2479864 h 2479864"/>
              <a:gd name="connsiteX4" fmla="*/ 5679440 w 10785526"/>
              <a:gd name="connsiteY4" fmla="*/ 2459544 h 2479864"/>
              <a:gd name="connsiteX5" fmla="*/ 5679440 w 10785526"/>
              <a:gd name="connsiteY5" fmla="*/ 2002344 h 2479864"/>
              <a:gd name="connsiteX6" fmla="*/ 8097520 w 10785526"/>
              <a:gd name="connsiteY6" fmla="*/ 2012504 h 2479864"/>
              <a:gd name="connsiteX7" fmla="*/ 10721546 w 10785526"/>
              <a:gd name="connsiteY7" fmla="*/ 1608028 h 2479864"/>
              <a:gd name="connsiteX8" fmla="*/ 10785526 w 10785526"/>
              <a:gd name="connsiteY8" fmla="*/ 36521 h 2479864"/>
              <a:gd name="connsiteX9" fmla="*/ 6187440 w 10785526"/>
              <a:gd name="connsiteY9" fmla="*/ 34325 h 2479864"/>
              <a:gd name="connsiteX10" fmla="*/ 5431481 w 10785526"/>
              <a:gd name="connsiteY10" fmla="*/ 0 h 2479864"/>
              <a:gd name="connsiteX0" fmla="*/ 5431481 w 10785526"/>
              <a:gd name="connsiteY0" fmla="*/ 0 h 2479864"/>
              <a:gd name="connsiteX1" fmla="*/ 5429284 w 10785526"/>
              <a:gd name="connsiteY1" fmla="*/ 569784 h 2479864"/>
              <a:gd name="connsiteX2" fmla="*/ 10160 w 10785526"/>
              <a:gd name="connsiteY2" fmla="*/ 569784 h 2479864"/>
              <a:gd name="connsiteX3" fmla="*/ 0 w 10785526"/>
              <a:gd name="connsiteY3" fmla="*/ 2479864 h 2479864"/>
              <a:gd name="connsiteX4" fmla="*/ 5679440 w 10785526"/>
              <a:gd name="connsiteY4" fmla="*/ 2459544 h 2479864"/>
              <a:gd name="connsiteX5" fmla="*/ 5679440 w 10785526"/>
              <a:gd name="connsiteY5" fmla="*/ 2002344 h 2479864"/>
              <a:gd name="connsiteX6" fmla="*/ 6305790 w 10785526"/>
              <a:gd name="connsiteY6" fmla="*/ 1542948 h 2479864"/>
              <a:gd name="connsiteX7" fmla="*/ 10721546 w 10785526"/>
              <a:gd name="connsiteY7" fmla="*/ 1608028 h 2479864"/>
              <a:gd name="connsiteX8" fmla="*/ 10785526 w 10785526"/>
              <a:gd name="connsiteY8" fmla="*/ 36521 h 2479864"/>
              <a:gd name="connsiteX9" fmla="*/ 6187440 w 10785526"/>
              <a:gd name="connsiteY9" fmla="*/ 34325 h 2479864"/>
              <a:gd name="connsiteX10" fmla="*/ 5431481 w 10785526"/>
              <a:gd name="connsiteY10" fmla="*/ 0 h 2479864"/>
              <a:gd name="connsiteX0" fmla="*/ 5431481 w 10785526"/>
              <a:gd name="connsiteY0" fmla="*/ 0 h 2479864"/>
              <a:gd name="connsiteX1" fmla="*/ 5429284 w 10785526"/>
              <a:gd name="connsiteY1" fmla="*/ 569784 h 2479864"/>
              <a:gd name="connsiteX2" fmla="*/ 10160 w 10785526"/>
              <a:gd name="connsiteY2" fmla="*/ 569784 h 2479864"/>
              <a:gd name="connsiteX3" fmla="*/ 0 w 10785526"/>
              <a:gd name="connsiteY3" fmla="*/ 2479864 h 2479864"/>
              <a:gd name="connsiteX4" fmla="*/ 5679440 w 10785526"/>
              <a:gd name="connsiteY4" fmla="*/ 2459544 h 2479864"/>
              <a:gd name="connsiteX5" fmla="*/ 6309635 w 10785526"/>
              <a:gd name="connsiteY5" fmla="*/ 2138268 h 2479864"/>
              <a:gd name="connsiteX6" fmla="*/ 6305790 w 10785526"/>
              <a:gd name="connsiteY6" fmla="*/ 1542948 h 2479864"/>
              <a:gd name="connsiteX7" fmla="*/ 10721546 w 10785526"/>
              <a:gd name="connsiteY7" fmla="*/ 1608028 h 2479864"/>
              <a:gd name="connsiteX8" fmla="*/ 10785526 w 10785526"/>
              <a:gd name="connsiteY8" fmla="*/ 36521 h 2479864"/>
              <a:gd name="connsiteX9" fmla="*/ 6187440 w 10785526"/>
              <a:gd name="connsiteY9" fmla="*/ 34325 h 2479864"/>
              <a:gd name="connsiteX10" fmla="*/ 5431481 w 10785526"/>
              <a:gd name="connsiteY10" fmla="*/ 0 h 2479864"/>
              <a:gd name="connsiteX0" fmla="*/ 5443838 w 10797883"/>
              <a:gd name="connsiteY0" fmla="*/ 0 h 2459544"/>
              <a:gd name="connsiteX1" fmla="*/ 5441641 w 10797883"/>
              <a:gd name="connsiteY1" fmla="*/ 569784 h 2459544"/>
              <a:gd name="connsiteX2" fmla="*/ 22517 w 10797883"/>
              <a:gd name="connsiteY2" fmla="*/ 569784 h 2459544"/>
              <a:gd name="connsiteX3" fmla="*/ 0 w 10797883"/>
              <a:gd name="connsiteY3" fmla="*/ 2047377 h 2459544"/>
              <a:gd name="connsiteX4" fmla="*/ 5691797 w 10797883"/>
              <a:gd name="connsiteY4" fmla="*/ 2459544 h 2459544"/>
              <a:gd name="connsiteX5" fmla="*/ 6321992 w 10797883"/>
              <a:gd name="connsiteY5" fmla="*/ 2138268 h 2459544"/>
              <a:gd name="connsiteX6" fmla="*/ 6318147 w 10797883"/>
              <a:gd name="connsiteY6" fmla="*/ 1542948 h 2459544"/>
              <a:gd name="connsiteX7" fmla="*/ 10733903 w 10797883"/>
              <a:gd name="connsiteY7" fmla="*/ 1608028 h 2459544"/>
              <a:gd name="connsiteX8" fmla="*/ 10797883 w 10797883"/>
              <a:gd name="connsiteY8" fmla="*/ 36521 h 2459544"/>
              <a:gd name="connsiteX9" fmla="*/ 6199797 w 10797883"/>
              <a:gd name="connsiteY9" fmla="*/ 34325 h 2459544"/>
              <a:gd name="connsiteX10" fmla="*/ 5443838 w 10797883"/>
              <a:gd name="connsiteY10" fmla="*/ 0 h 2459544"/>
              <a:gd name="connsiteX0" fmla="*/ 5443838 w 10797883"/>
              <a:gd name="connsiteY0" fmla="*/ 0 h 2138268"/>
              <a:gd name="connsiteX1" fmla="*/ 5441641 w 10797883"/>
              <a:gd name="connsiteY1" fmla="*/ 569784 h 2138268"/>
              <a:gd name="connsiteX2" fmla="*/ 22517 w 10797883"/>
              <a:gd name="connsiteY2" fmla="*/ 569784 h 2138268"/>
              <a:gd name="connsiteX3" fmla="*/ 0 w 10797883"/>
              <a:gd name="connsiteY3" fmla="*/ 2047377 h 2138268"/>
              <a:gd name="connsiteX4" fmla="*/ 5568229 w 10797883"/>
              <a:gd name="connsiteY4" fmla="*/ 2088841 h 2138268"/>
              <a:gd name="connsiteX5" fmla="*/ 6321992 w 10797883"/>
              <a:gd name="connsiteY5" fmla="*/ 2138268 h 2138268"/>
              <a:gd name="connsiteX6" fmla="*/ 6318147 w 10797883"/>
              <a:gd name="connsiteY6" fmla="*/ 1542948 h 2138268"/>
              <a:gd name="connsiteX7" fmla="*/ 10733903 w 10797883"/>
              <a:gd name="connsiteY7" fmla="*/ 1608028 h 2138268"/>
              <a:gd name="connsiteX8" fmla="*/ 10797883 w 10797883"/>
              <a:gd name="connsiteY8" fmla="*/ 36521 h 2138268"/>
              <a:gd name="connsiteX9" fmla="*/ 6199797 w 10797883"/>
              <a:gd name="connsiteY9" fmla="*/ 34325 h 2138268"/>
              <a:gd name="connsiteX10" fmla="*/ 5443838 w 10797883"/>
              <a:gd name="connsiteY10" fmla="*/ 0 h 2138268"/>
              <a:gd name="connsiteX0" fmla="*/ 5443838 w 10797883"/>
              <a:gd name="connsiteY0" fmla="*/ 0 h 2088841"/>
              <a:gd name="connsiteX1" fmla="*/ 5441641 w 10797883"/>
              <a:gd name="connsiteY1" fmla="*/ 569784 h 2088841"/>
              <a:gd name="connsiteX2" fmla="*/ 22517 w 10797883"/>
              <a:gd name="connsiteY2" fmla="*/ 569784 h 2088841"/>
              <a:gd name="connsiteX3" fmla="*/ 0 w 10797883"/>
              <a:gd name="connsiteY3" fmla="*/ 2047377 h 2088841"/>
              <a:gd name="connsiteX4" fmla="*/ 5568229 w 10797883"/>
              <a:gd name="connsiteY4" fmla="*/ 2088841 h 2088841"/>
              <a:gd name="connsiteX5" fmla="*/ 6309635 w 10797883"/>
              <a:gd name="connsiteY5" fmla="*/ 2051771 h 2088841"/>
              <a:gd name="connsiteX6" fmla="*/ 6318147 w 10797883"/>
              <a:gd name="connsiteY6" fmla="*/ 1542948 h 2088841"/>
              <a:gd name="connsiteX7" fmla="*/ 10733903 w 10797883"/>
              <a:gd name="connsiteY7" fmla="*/ 1608028 h 2088841"/>
              <a:gd name="connsiteX8" fmla="*/ 10797883 w 10797883"/>
              <a:gd name="connsiteY8" fmla="*/ 36521 h 2088841"/>
              <a:gd name="connsiteX9" fmla="*/ 6199797 w 10797883"/>
              <a:gd name="connsiteY9" fmla="*/ 34325 h 2088841"/>
              <a:gd name="connsiteX10" fmla="*/ 5443838 w 10797883"/>
              <a:gd name="connsiteY10" fmla="*/ 0 h 2088841"/>
              <a:gd name="connsiteX0" fmla="*/ 5443838 w 10797883"/>
              <a:gd name="connsiteY0" fmla="*/ 0 h 2051771"/>
              <a:gd name="connsiteX1" fmla="*/ 5441641 w 10797883"/>
              <a:gd name="connsiteY1" fmla="*/ 569784 h 2051771"/>
              <a:gd name="connsiteX2" fmla="*/ 22517 w 10797883"/>
              <a:gd name="connsiteY2" fmla="*/ 569784 h 2051771"/>
              <a:gd name="connsiteX3" fmla="*/ 0 w 10797883"/>
              <a:gd name="connsiteY3" fmla="*/ 2047377 h 2051771"/>
              <a:gd name="connsiteX4" fmla="*/ 6309635 w 10797883"/>
              <a:gd name="connsiteY4" fmla="*/ 2051771 h 2051771"/>
              <a:gd name="connsiteX5" fmla="*/ 6318147 w 10797883"/>
              <a:gd name="connsiteY5" fmla="*/ 1542948 h 2051771"/>
              <a:gd name="connsiteX6" fmla="*/ 10733903 w 10797883"/>
              <a:gd name="connsiteY6" fmla="*/ 1608028 h 2051771"/>
              <a:gd name="connsiteX7" fmla="*/ 10797883 w 10797883"/>
              <a:gd name="connsiteY7" fmla="*/ 36521 h 2051771"/>
              <a:gd name="connsiteX8" fmla="*/ 6199797 w 10797883"/>
              <a:gd name="connsiteY8" fmla="*/ 34325 h 2051771"/>
              <a:gd name="connsiteX9" fmla="*/ 5443838 w 10797883"/>
              <a:gd name="connsiteY9" fmla="*/ 0 h 2051771"/>
              <a:gd name="connsiteX0" fmla="*/ 5443838 w 10797883"/>
              <a:gd name="connsiteY0" fmla="*/ 0 h 2113555"/>
              <a:gd name="connsiteX1" fmla="*/ 5441641 w 10797883"/>
              <a:gd name="connsiteY1" fmla="*/ 569784 h 2113555"/>
              <a:gd name="connsiteX2" fmla="*/ 22517 w 10797883"/>
              <a:gd name="connsiteY2" fmla="*/ 569784 h 2113555"/>
              <a:gd name="connsiteX3" fmla="*/ 0 w 10797883"/>
              <a:gd name="connsiteY3" fmla="*/ 2047377 h 2113555"/>
              <a:gd name="connsiteX4" fmla="*/ 6346706 w 10797883"/>
              <a:gd name="connsiteY4" fmla="*/ 2113555 h 2113555"/>
              <a:gd name="connsiteX5" fmla="*/ 6318147 w 10797883"/>
              <a:gd name="connsiteY5" fmla="*/ 1542948 h 2113555"/>
              <a:gd name="connsiteX6" fmla="*/ 10733903 w 10797883"/>
              <a:gd name="connsiteY6" fmla="*/ 1608028 h 2113555"/>
              <a:gd name="connsiteX7" fmla="*/ 10797883 w 10797883"/>
              <a:gd name="connsiteY7" fmla="*/ 36521 h 2113555"/>
              <a:gd name="connsiteX8" fmla="*/ 6199797 w 10797883"/>
              <a:gd name="connsiteY8" fmla="*/ 34325 h 2113555"/>
              <a:gd name="connsiteX9" fmla="*/ 5443838 w 10797883"/>
              <a:gd name="connsiteY9" fmla="*/ 0 h 2113555"/>
              <a:gd name="connsiteX0" fmla="*/ 5443838 w 10797883"/>
              <a:gd name="connsiteY0" fmla="*/ 0 h 2088841"/>
              <a:gd name="connsiteX1" fmla="*/ 5441641 w 10797883"/>
              <a:gd name="connsiteY1" fmla="*/ 569784 h 2088841"/>
              <a:gd name="connsiteX2" fmla="*/ 22517 w 10797883"/>
              <a:gd name="connsiteY2" fmla="*/ 569784 h 2088841"/>
              <a:gd name="connsiteX3" fmla="*/ 0 w 10797883"/>
              <a:gd name="connsiteY3" fmla="*/ 2047377 h 2088841"/>
              <a:gd name="connsiteX4" fmla="*/ 6297279 w 10797883"/>
              <a:gd name="connsiteY4" fmla="*/ 2088841 h 2088841"/>
              <a:gd name="connsiteX5" fmla="*/ 6318147 w 10797883"/>
              <a:gd name="connsiteY5" fmla="*/ 1542948 h 2088841"/>
              <a:gd name="connsiteX6" fmla="*/ 10733903 w 10797883"/>
              <a:gd name="connsiteY6" fmla="*/ 1608028 h 2088841"/>
              <a:gd name="connsiteX7" fmla="*/ 10797883 w 10797883"/>
              <a:gd name="connsiteY7" fmla="*/ 36521 h 2088841"/>
              <a:gd name="connsiteX8" fmla="*/ 6199797 w 10797883"/>
              <a:gd name="connsiteY8" fmla="*/ 34325 h 2088841"/>
              <a:gd name="connsiteX9" fmla="*/ 5443838 w 10797883"/>
              <a:gd name="connsiteY9" fmla="*/ 0 h 2088841"/>
              <a:gd name="connsiteX0" fmla="*/ 5443838 w 10733903"/>
              <a:gd name="connsiteY0" fmla="*/ 0 h 2088841"/>
              <a:gd name="connsiteX1" fmla="*/ 5441641 w 10733903"/>
              <a:gd name="connsiteY1" fmla="*/ 569784 h 2088841"/>
              <a:gd name="connsiteX2" fmla="*/ 22517 w 10733903"/>
              <a:gd name="connsiteY2" fmla="*/ 569784 h 2088841"/>
              <a:gd name="connsiteX3" fmla="*/ 0 w 10733903"/>
              <a:gd name="connsiteY3" fmla="*/ 2047377 h 2088841"/>
              <a:gd name="connsiteX4" fmla="*/ 6297279 w 10733903"/>
              <a:gd name="connsiteY4" fmla="*/ 2088841 h 2088841"/>
              <a:gd name="connsiteX5" fmla="*/ 6318147 w 10733903"/>
              <a:gd name="connsiteY5" fmla="*/ 1542948 h 2088841"/>
              <a:gd name="connsiteX6" fmla="*/ 10733903 w 10733903"/>
              <a:gd name="connsiteY6" fmla="*/ 1608028 h 2088841"/>
              <a:gd name="connsiteX7" fmla="*/ 10711386 w 10733903"/>
              <a:gd name="connsiteY7" fmla="*/ 36521 h 2088841"/>
              <a:gd name="connsiteX8" fmla="*/ 6199797 w 10733903"/>
              <a:gd name="connsiteY8" fmla="*/ 34325 h 2088841"/>
              <a:gd name="connsiteX9" fmla="*/ 5443838 w 10733903"/>
              <a:gd name="connsiteY9" fmla="*/ 0 h 2088841"/>
              <a:gd name="connsiteX0" fmla="*/ 5443838 w 10711386"/>
              <a:gd name="connsiteY0" fmla="*/ 0 h 2088841"/>
              <a:gd name="connsiteX1" fmla="*/ 5441641 w 10711386"/>
              <a:gd name="connsiteY1" fmla="*/ 569784 h 2088841"/>
              <a:gd name="connsiteX2" fmla="*/ 22517 w 10711386"/>
              <a:gd name="connsiteY2" fmla="*/ 569784 h 2088841"/>
              <a:gd name="connsiteX3" fmla="*/ 0 w 10711386"/>
              <a:gd name="connsiteY3" fmla="*/ 2047377 h 2088841"/>
              <a:gd name="connsiteX4" fmla="*/ 6297279 w 10711386"/>
              <a:gd name="connsiteY4" fmla="*/ 2088841 h 2088841"/>
              <a:gd name="connsiteX5" fmla="*/ 6318147 w 10711386"/>
              <a:gd name="connsiteY5" fmla="*/ 1542948 h 2088841"/>
              <a:gd name="connsiteX6" fmla="*/ 10672119 w 10711386"/>
              <a:gd name="connsiteY6" fmla="*/ 1595671 h 2088841"/>
              <a:gd name="connsiteX7" fmla="*/ 10711386 w 10711386"/>
              <a:gd name="connsiteY7" fmla="*/ 36521 h 2088841"/>
              <a:gd name="connsiteX8" fmla="*/ 6199797 w 10711386"/>
              <a:gd name="connsiteY8" fmla="*/ 34325 h 2088841"/>
              <a:gd name="connsiteX9" fmla="*/ 5443838 w 10711386"/>
              <a:gd name="connsiteY9" fmla="*/ 0 h 2088841"/>
              <a:gd name="connsiteX0" fmla="*/ 5443838 w 10721546"/>
              <a:gd name="connsiteY0" fmla="*/ 0 h 2088841"/>
              <a:gd name="connsiteX1" fmla="*/ 5441641 w 10721546"/>
              <a:gd name="connsiteY1" fmla="*/ 569784 h 2088841"/>
              <a:gd name="connsiteX2" fmla="*/ 22517 w 10721546"/>
              <a:gd name="connsiteY2" fmla="*/ 569784 h 2088841"/>
              <a:gd name="connsiteX3" fmla="*/ 0 w 10721546"/>
              <a:gd name="connsiteY3" fmla="*/ 2047377 h 2088841"/>
              <a:gd name="connsiteX4" fmla="*/ 6297279 w 10721546"/>
              <a:gd name="connsiteY4" fmla="*/ 2088841 h 2088841"/>
              <a:gd name="connsiteX5" fmla="*/ 6318147 w 10721546"/>
              <a:gd name="connsiteY5" fmla="*/ 1542948 h 2088841"/>
              <a:gd name="connsiteX6" fmla="*/ 10721546 w 10721546"/>
              <a:gd name="connsiteY6" fmla="*/ 1595671 h 2088841"/>
              <a:gd name="connsiteX7" fmla="*/ 10711386 w 10721546"/>
              <a:gd name="connsiteY7" fmla="*/ 36521 h 2088841"/>
              <a:gd name="connsiteX8" fmla="*/ 6199797 w 10721546"/>
              <a:gd name="connsiteY8" fmla="*/ 34325 h 2088841"/>
              <a:gd name="connsiteX9" fmla="*/ 5443838 w 10721546"/>
              <a:gd name="connsiteY9" fmla="*/ 0 h 208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21546" h="2088841">
                <a:moveTo>
                  <a:pt x="5443838" y="0"/>
                </a:moveTo>
                <a:cubicBezTo>
                  <a:pt x="5443106" y="189928"/>
                  <a:pt x="5442373" y="379856"/>
                  <a:pt x="5441641" y="569784"/>
                </a:cubicBezTo>
                <a:lnTo>
                  <a:pt x="22517" y="569784"/>
                </a:lnTo>
                <a:cubicBezTo>
                  <a:pt x="19130" y="1206477"/>
                  <a:pt x="3387" y="1410684"/>
                  <a:pt x="0" y="2047377"/>
                </a:cubicBezTo>
                <a:lnTo>
                  <a:pt x="6297279" y="2088841"/>
                </a:lnTo>
                <a:cubicBezTo>
                  <a:pt x="6295997" y="1890401"/>
                  <a:pt x="6319429" y="1741388"/>
                  <a:pt x="6318147" y="1542948"/>
                </a:cubicBezTo>
                <a:lnTo>
                  <a:pt x="10721546" y="1595671"/>
                </a:lnTo>
                <a:cubicBezTo>
                  <a:pt x="10718159" y="1075954"/>
                  <a:pt x="10714773" y="556238"/>
                  <a:pt x="10711386" y="36521"/>
                </a:cubicBezTo>
                <a:lnTo>
                  <a:pt x="6199797" y="34325"/>
                </a:lnTo>
                <a:lnTo>
                  <a:pt x="5443838" y="0"/>
                </a:lnTo>
                <a:close/>
              </a:path>
            </a:pathLst>
          </a:cu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29845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3" cstate="print"/>
          <a:srcRect/>
          <a:stretch>
            <a:fillRect/>
          </a:stretch>
        </p:blipFill>
        <p:spPr bwMode="auto">
          <a:xfrm>
            <a:off x="0" y="-357"/>
            <a:ext cx="12192000" cy="6858357"/>
          </a:xfrm>
          <a:prstGeom prst="rect">
            <a:avLst/>
          </a:prstGeom>
          <a:noFill/>
          <a:ln w="9525">
            <a:noFill/>
            <a:miter lim="800000"/>
            <a:headEnd/>
            <a:tailEnd/>
          </a:ln>
          <a:effectLst/>
        </p:spPr>
      </p:pic>
      <p:sp>
        <p:nvSpPr>
          <p:cNvPr id="5" name="TextBox 4"/>
          <p:cNvSpPr txBox="1"/>
          <p:nvPr/>
        </p:nvSpPr>
        <p:spPr>
          <a:xfrm>
            <a:off x="2631441" y="4919008"/>
            <a:ext cx="6888479" cy="1631216"/>
          </a:xfrm>
          <a:prstGeom prst="rect">
            <a:avLst/>
          </a:prstGeom>
          <a:noFill/>
        </p:spPr>
        <p:txBody>
          <a:bodyPr wrap="square" rtlCol="0">
            <a:spAutoFit/>
          </a:bodyPr>
          <a:lstStyle/>
          <a:p>
            <a:pPr algn="ctr"/>
            <a:r>
              <a:rPr lang="en-US" sz="10000" dirty="0">
                <a:solidFill>
                  <a:schemeClr val="bg1"/>
                </a:solidFill>
                <a:effectLst>
                  <a:outerShdw blurRad="38100" dist="38100" dir="2700000" algn="tl">
                    <a:srgbClr val="000000">
                      <a:alpha val="43137"/>
                    </a:srgbClr>
                  </a:outerShdw>
                </a:effectLst>
                <a:latin typeface="Mistral" pitchFamily="66" charset="0"/>
              </a:rPr>
              <a:t>Self-Control</a:t>
            </a:r>
          </a:p>
        </p:txBody>
      </p:sp>
    </p:spTree>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56413" y="4057847"/>
            <a:ext cx="3223260" cy="834016"/>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86470" y="2527150"/>
            <a:ext cx="5570967" cy="848061"/>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1 Corinthians 7: 1-5</a:t>
            </a:r>
          </a:p>
        </p:txBody>
      </p:sp>
      <p:sp>
        <p:nvSpPr>
          <p:cNvPr id="3" name="Content Placeholder 2"/>
          <p:cNvSpPr>
            <a:spLocks noGrp="1"/>
          </p:cNvSpPr>
          <p:nvPr>
            <p:ph idx="1"/>
          </p:nvPr>
        </p:nvSpPr>
        <p:spPr>
          <a:xfrm>
            <a:off x="618565" y="2733040"/>
            <a:ext cx="8315573" cy="3322100"/>
          </a:xfrm>
        </p:spPr>
        <p:txBody>
          <a:bodyPr/>
          <a:lstStyle/>
          <a:p>
            <a:pPr>
              <a:lnSpc>
                <a:spcPts val="3800"/>
              </a:lnSpc>
            </a:pPr>
            <a:r>
              <a:rPr lang="en-US" dirty="0"/>
              <a:t>  </a:t>
            </a:r>
            <a:r>
              <a:rPr lang="en-US" baseline="30000" dirty="0"/>
              <a:t>5</a:t>
            </a:r>
            <a:r>
              <a:rPr lang="en-US" dirty="0"/>
              <a:t> Do not deprive each other except by mutual consent and for a time, so that you may devote yourselves to prayer. Then come together again so that </a:t>
            </a:r>
            <a:br>
              <a:rPr lang="en-US" dirty="0"/>
            </a:br>
            <a:r>
              <a:rPr lang="en-US" dirty="0"/>
              <a:t>Satan will not tempt you because of </a:t>
            </a:r>
            <a:br>
              <a:rPr lang="en-US" dirty="0"/>
            </a:br>
            <a:r>
              <a:rPr lang="en-US" dirty="0"/>
              <a:t>your lack of self-control.</a:t>
            </a:r>
          </a:p>
          <a:p>
            <a:pPr>
              <a:lnSpc>
                <a:spcPts val="3800"/>
              </a:lnSpc>
            </a:pPr>
            <a:endParaRPr lang="en-US" dirty="0">
              <a:solidFill>
                <a:srgbClr val="FFFF00"/>
              </a:solidFill>
            </a:endParaRPr>
          </a:p>
        </p:txBody>
      </p:sp>
      <p:sp>
        <p:nvSpPr>
          <p:cNvPr id="4" name="Rectangle 3"/>
          <p:cNvSpPr/>
          <p:nvPr/>
        </p:nvSpPr>
        <p:spPr>
          <a:xfrm>
            <a:off x="2133600" y="1189038"/>
            <a:ext cx="7823200" cy="116808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14880" y="1189038"/>
            <a:ext cx="7660640" cy="1107996"/>
          </a:xfrm>
          <a:prstGeom prst="rect">
            <a:avLst/>
          </a:prstGeom>
          <a:noFill/>
        </p:spPr>
        <p:txBody>
          <a:bodyPr wrap="square" rtlCol="0">
            <a:spAutoFit/>
          </a:bodyPr>
          <a:lstStyle/>
          <a:p>
            <a:pPr algn="ctr"/>
            <a:r>
              <a:rPr lang="en-US" sz="6600" b="1" dirty="0">
                <a:solidFill>
                  <a:schemeClr val="bg1"/>
                </a:solidFill>
              </a:rPr>
              <a:t>&lt;&lt;The COMMAND&gt;&gt;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8776" y="2548105"/>
            <a:ext cx="3703423" cy="362784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832924" y="4096978"/>
            <a:ext cx="1976952" cy="72898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671403" y="4117808"/>
            <a:ext cx="4153126" cy="834016"/>
          </a:xfrm>
          <a:prstGeom prst="rect">
            <a:avLst/>
          </a:prstGeom>
          <a:solidFill>
            <a:srgbClr val="7030A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88995" y="5128801"/>
            <a:ext cx="5337248" cy="72898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34341" y="4541520"/>
            <a:ext cx="7540426" cy="80264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04644" y="2580938"/>
            <a:ext cx="5544073" cy="821168"/>
          </a:xfrm>
          <a:prstGeom prst="rect">
            <a:avLst/>
          </a:prstGeom>
          <a:solidFill>
            <a:srgbClr val="7030A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1 Corinthians 7: 1-5</a:t>
            </a:r>
          </a:p>
        </p:txBody>
      </p:sp>
      <p:sp>
        <p:nvSpPr>
          <p:cNvPr id="3" name="Content Placeholder 2"/>
          <p:cNvSpPr>
            <a:spLocks noGrp="1"/>
          </p:cNvSpPr>
          <p:nvPr>
            <p:ph idx="1"/>
          </p:nvPr>
        </p:nvSpPr>
        <p:spPr>
          <a:xfrm>
            <a:off x="618565" y="2733040"/>
            <a:ext cx="7970799" cy="3322100"/>
          </a:xfrm>
        </p:spPr>
        <p:txBody>
          <a:bodyPr/>
          <a:lstStyle/>
          <a:p>
            <a:pPr>
              <a:lnSpc>
                <a:spcPts val="3800"/>
              </a:lnSpc>
            </a:pPr>
            <a:r>
              <a:rPr lang="en-US" dirty="0">
                <a:solidFill>
                  <a:schemeClr val="bg1">
                    <a:lumMod val="75000"/>
                  </a:schemeClr>
                </a:solidFill>
              </a:rPr>
              <a:t>  </a:t>
            </a:r>
            <a:r>
              <a:rPr lang="en-US" baseline="30000" dirty="0">
                <a:solidFill>
                  <a:schemeClr val="bg1">
                    <a:lumMod val="75000"/>
                  </a:schemeClr>
                </a:solidFill>
              </a:rPr>
              <a:t>5</a:t>
            </a:r>
            <a:r>
              <a:rPr lang="en-US" dirty="0">
                <a:solidFill>
                  <a:schemeClr val="bg1">
                    <a:lumMod val="75000"/>
                  </a:schemeClr>
                </a:solidFill>
              </a:rPr>
              <a:t> Do not deprive each other except by mutual consent and for a time, so that you may devote yourselves to prayer. Then come together again </a:t>
            </a:r>
            <a:r>
              <a:rPr lang="en-US" dirty="0"/>
              <a:t>so that Satan will not tempt you because of </a:t>
            </a:r>
            <a:r>
              <a:rPr lang="en-US" dirty="0">
                <a:solidFill>
                  <a:srgbClr val="FF0000"/>
                </a:solidFill>
                <a:effectLst>
                  <a:glow rad="190500">
                    <a:schemeClr val="bg1"/>
                  </a:glow>
                  <a:outerShdw blurRad="38100" dist="38100" dir="2700000" algn="tl">
                    <a:srgbClr val="000000">
                      <a:alpha val="43137"/>
                    </a:srgbClr>
                  </a:outerShdw>
                </a:effectLst>
              </a:rPr>
              <a:t>your lack of self-control</a:t>
            </a:r>
            <a:r>
              <a:rPr lang="en-US" dirty="0">
                <a:solidFill>
                  <a:srgbClr val="FFFF00"/>
                </a:solidFill>
              </a:rPr>
              <a:t>.</a:t>
            </a:r>
          </a:p>
          <a:p>
            <a:pPr>
              <a:lnSpc>
                <a:spcPts val="3800"/>
              </a:lnSpc>
            </a:pPr>
            <a:endParaRPr lang="en-US" dirty="0">
              <a:solidFill>
                <a:srgbClr val="FFFF00"/>
              </a:solidFill>
            </a:endParaRPr>
          </a:p>
        </p:txBody>
      </p:sp>
      <p:sp>
        <p:nvSpPr>
          <p:cNvPr id="4" name="Rectangle 3"/>
          <p:cNvSpPr/>
          <p:nvPr/>
        </p:nvSpPr>
        <p:spPr>
          <a:xfrm>
            <a:off x="2133600" y="1189038"/>
            <a:ext cx="7823200" cy="116808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14880" y="1189038"/>
            <a:ext cx="7660640" cy="1107996"/>
          </a:xfrm>
          <a:prstGeom prst="rect">
            <a:avLst/>
          </a:prstGeom>
          <a:noFill/>
        </p:spPr>
        <p:txBody>
          <a:bodyPr wrap="square" rtlCol="0">
            <a:spAutoFit/>
          </a:bodyPr>
          <a:lstStyle/>
          <a:p>
            <a:pPr algn="ctr"/>
            <a:r>
              <a:rPr lang="en-US" sz="6600" b="1" dirty="0">
                <a:solidFill>
                  <a:schemeClr val="bg1">
                    <a:lumMod val="75000"/>
                  </a:schemeClr>
                </a:solidFill>
              </a:rPr>
              <a:t>&lt;&lt;The COMMAND&gt;&gt;</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8776" y="2548105"/>
            <a:ext cx="3703423" cy="3627843"/>
          </a:xfrm>
          <a:prstGeom prst="rect">
            <a:avLst/>
          </a:prstGeom>
        </p:spPr>
      </p:pic>
    </p:spTree>
    <p:extLst>
      <p:ext uri="{BB962C8B-B14F-4D97-AF65-F5344CB8AC3E}">
        <p14:creationId xmlns:p14="http://schemas.microsoft.com/office/powerpoint/2010/main" val="390364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832924" y="4096978"/>
            <a:ext cx="1976952" cy="72898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671403" y="4117808"/>
            <a:ext cx="4153126" cy="834016"/>
          </a:xfrm>
          <a:prstGeom prst="rect">
            <a:avLst/>
          </a:prstGeom>
          <a:solidFill>
            <a:srgbClr val="7030A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88995" y="5128801"/>
            <a:ext cx="5337248" cy="72898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34341" y="4541520"/>
            <a:ext cx="7540426" cy="80264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04644" y="2580938"/>
            <a:ext cx="5544073" cy="821168"/>
          </a:xfrm>
          <a:prstGeom prst="rect">
            <a:avLst/>
          </a:prstGeom>
          <a:solidFill>
            <a:srgbClr val="7030A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1 Corinthians 7: 1-5</a:t>
            </a:r>
          </a:p>
        </p:txBody>
      </p:sp>
      <p:sp>
        <p:nvSpPr>
          <p:cNvPr id="3" name="Content Placeholder 2"/>
          <p:cNvSpPr>
            <a:spLocks noGrp="1"/>
          </p:cNvSpPr>
          <p:nvPr>
            <p:ph idx="1"/>
          </p:nvPr>
        </p:nvSpPr>
        <p:spPr>
          <a:xfrm>
            <a:off x="618565" y="2733040"/>
            <a:ext cx="7970799" cy="3322100"/>
          </a:xfrm>
        </p:spPr>
        <p:txBody>
          <a:bodyPr/>
          <a:lstStyle/>
          <a:p>
            <a:pPr>
              <a:lnSpc>
                <a:spcPts val="3800"/>
              </a:lnSpc>
            </a:pPr>
            <a:r>
              <a:rPr lang="en-US" dirty="0">
                <a:solidFill>
                  <a:schemeClr val="bg1">
                    <a:lumMod val="75000"/>
                  </a:schemeClr>
                </a:solidFill>
              </a:rPr>
              <a:t>  </a:t>
            </a:r>
            <a:r>
              <a:rPr lang="en-US" baseline="30000" dirty="0">
                <a:solidFill>
                  <a:schemeClr val="bg1">
                    <a:lumMod val="75000"/>
                  </a:schemeClr>
                </a:solidFill>
              </a:rPr>
              <a:t>5</a:t>
            </a:r>
            <a:r>
              <a:rPr lang="en-US" dirty="0">
                <a:solidFill>
                  <a:schemeClr val="bg1">
                    <a:lumMod val="75000"/>
                  </a:schemeClr>
                </a:solidFill>
              </a:rPr>
              <a:t> Do not deprive each other except by mutual consent and for a time, so that you may devote yourselves to prayer. Then come together again </a:t>
            </a:r>
            <a:r>
              <a:rPr lang="en-US" dirty="0"/>
              <a:t>so that Satan will not tempt you because of </a:t>
            </a:r>
            <a:r>
              <a:rPr lang="en-US" dirty="0">
                <a:solidFill>
                  <a:srgbClr val="FF0000"/>
                </a:solidFill>
                <a:effectLst>
                  <a:glow rad="190500">
                    <a:schemeClr val="bg1"/>
                  </a:glow>
                  <a:outerShdw blurRad="38100" dist="38100" dir="2700000" algn="tl">
                    <a:srgbClr val="000000">
                      <a:alpha val="43137"/>
                    </a:srgbClr>
                  </a:outerShdw>
                </a:effectLst>
              </a:rPr>
              <a:t>your lack of self-control</a:t>
            </a:r>
            <a:r>
              <a:rPr lang="en-US" dirty="0">
                <a:solidFill>
                  <a:srgbClr val="FFFF00"/>
                </a:solidFill>
              </a:rPr>
              <a:t>.</a:t>
            </a:r>
          </a:p>
          <a:p>
            <a:pPr>
              <a:lnSpc>
                <a:spcPts val="3800"/>
              </a:lnSpc>
            </a:pPr>
            <a:endParaRPr lang="en-US" dirty="0">
              <a:solidFill>
                <a:srgbClr val="FFFF00"/>
              </a:solidFill>
            </a:endParaRPr>
          </a:p>
        </p:txBody>
      </p:sp>
      <p:sp>
        <p:nvSpPr>
          <p:cNvPr id="4" name="Rectangle 3"/>
          <p:cNvSpPr/>
          <p:nvPr/>
        </p:nvSpPr>
        <p:spPr>
          <a:xfrm>
            <a:off x="2133600" y="1189038"/>
            <a:ext cx="7823200" cy="116808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14880" y="1189038"/>
            <a:ext cx="7660640" cy="1107996"/>
          </a:xfrm>
          <a:prstGeom prst="rect">
            <a:avLst/>
          </a:prstGeom>
          <a:noFill/>
        </p:spPr>
        <p:txBody>
          <a:bodyPr wrap="square" rtlCol="0">
            <a:spAutoFit/>
          </a:bodyPr>
          <a:lstStyle/>
          <a:p>
            <a:pPr algn="ctr"/>
            <a:r>
              <a:rPr lang="en-US" sz="6600" b="1" dirty="0">
                <a:solidFill>
                  <a:schemeClr val="bg1">
                    <a:lumMod val="75000"/>
                  </a:schemeClr>
                </a:solidFill>
              </a:rPr>
              <a:t>&lt;&lt;The COMMAND&gt;&gt;</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8776" y="2548105"/>
            <a:ext cx="3703423" cy="3627843"/>
          </a:xfrm>
          <a:prstGeom prst="rect">
            <a:avLst/>
          </a:prstGeom>
        </p:spPr>
      </p:pic>
      <p:sp>
        <p:nvSpPr>
          <p:cNvPr id="14" name="TextBox 13"/>
          <p:cNvSpPr txBox="1"/>
          <p:nvPr/>
        </p:nvSpPr>
        <p:spPr>
          <a:xfrm>
            <a:off x="2164080" y="5811521"/>
            <a:ext cx="7995920"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Arial Narrow" pitchFamily="34" charset="0"/>
              </a:rPr>
              <a:t>Don’t become Satan’s accomplice! </a:t>
            </a:r>
          </a:p>
        </p:txBody>
      </p:sp>
    </p:spTree>
    <p:extLst>
      <p:ext uri="{BB962C8B-B14F-4D97-AF65-F5344CB8AC3E}">
        <p14:creationId xmlns:p14="http://schemas.microsoft.com/office/powerpoint/2010/main" val="1245490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Corinthians 7: 6-9</a:t>
            </a:r>
          </a:p>
        </p:txBody>
      </p:sp>
      <p:sp>
        <p:nvSpPr>
          <p:cNvPr id="3" name="Content Placeholder 2"/>
          <p:cNvSpPr>
            <a:spLocks noGrp="1"/>
          </p:cNvSpPr>
          <p:nvPr>
            <p:ph idx="1"/>
          </p:nvPr>
        </p:nvSpPr>
        <p:spPr>
          <a:xfrm>
            <a:off x="828582" y="1729250"/>
            <a:ext cx="10753817" cy="4865534"/>
          </a:xfrm>
        </p:spPr>
        <p:txBody>
          <a:bodyPr/>
          <a:lstStyle/>
          <a:p>
            <a:pPr>
              <a:lnSpc>
                <a:spcPts val="3800"/>
              </a:lnSpc>
            </a:pPr>
            <a:r>
              <a:rPr lang="en-US" dirty="0"/>
              <a:t> </a:t>
            </a:r>
            <a:r>
              <a:rPr lang="en-US" baseline="30000" dirty="0"/>
              <a:t>6</a:t>
            </a:r>
            <a:r>
              <a:rPr lang="en-US" dirty="0"/>
              <a:t> I say this as a concession, not as a command.  </a:t>
            </a:r>
            <a:r>
              <a:rPr lang="en-US" baseline="30000" dirty="0"/>
              <a:t>7</a:t>
            </a:r>
            <a:r>
              <a:rPr lang="en-US" dirty="0"/>
              <a:t> I wish that all men were as I am. But each man has his own gift from God; one has this gift, another has that.</a:t>
            </a:r>
          </a:p>
        </p:txBody>
      </p:sp>
    </p:spTree>
    <p:extLst>
      <p:ext uri="{BB962C8B-B14F-4D97-AF65-F5344CB8AC3E}">
        <p14:creationId xmlns:p14="http://schemas.microsoft.com/office/powerpoint/2010/main" val="21045717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Corinthians 7: 6-9</a:t>
            </a:r>
          </a:p>
        </p:txBody>
      </p:sp>
      <p:sp>
        <p:nvSpPr>
          <p:cNvPr id="3" name="Content Placeholder 2"/>
          <p:cNvSpPr>
            <a:spLocks noGrp="1"/>
          </p:cNvSpPr>
          <p:nvPr>
            <p:ph idx="1"/>
          </p:nvPr>
        </p:nvSpPr>
        <p:spPr>
          <a:xfrm>
            <a:off x="828582" y="1729250"/>
            <a:ext cx="10753817" cy="4865534"/>
          </a:xfrm>
        </p:spPr>
        <p:txBody>
          <a:bodyPr/>
          <a:lstStyle/>
          <a:p>
            <a:pPr>
              <a:lnSpc>
                <a:spcPts val="3800"/>
              </a:lnSpc>
            </a:pPr>
            <a:r>
              <a:rPr lang="en-US" dirty="0"/>
              <a:t> </a:t>
            </a:r>
            <a:r>
              <a:rPr lang="en-US" baseline="30000" dirty="0"/>
              <a:t>6</a:t>
            </a:r>
            <a:r>
              <a:rPr lang="en-US" dirty="0"/>
              <a:t> I say this as a concession, not as a command.  </a:t>
            </a:r>
            <a:r>
              <a:rPr lang="en-US" baseline="30000" dirty="0"/>
              <a:t>7</a:t>
            </a:r>
            <a:r>
              <a:rPr lang="en-US" dirty="0"/>
              <a:t> I wish that all men were as I am. But each man has his own gift from God; one has this gift, another has that.</a:t>
            </a:r>
          </a:p>
        </p:txBody>
      </p:sp>
      <p:sp>
        <p:nvSpPr>
          <p:cNvPr id="6" name="TextBox 5"/>
          <p:cNvSpPr txBox="1"/>
          <p:nvPr/>
        </p:nvSpPr>
        <p:spPr>
          <a:xfrm>
            <a:off x="762000" y="4629150"/>
            <a:ext cx="10534650" cy="1446550"/>
          </a:xfrm>
          <a:prstGeom prst="rect">
            <a:avLst/>
          </a:prstGeom>
          <a:noFill/>
        </p:spPr>
        <p:txBody>
          <a:bodyPr wrap="square" rtlCol="0">
            <a:spAutoFit/>
          </a:bodyPr>
          <a:lstStyle/>
          <a:p>
            <a:r>
              <a:rPr lang="en-US" sz="4400" b="1" dirty="0">
                <a:solidFill>
                  <a:schemeClr val="bg1"/>
                </a:solidFill>
                <a:effectLst>
                  <a:outerShdw blurRad="38100" dist="38100" dir="2700000" algn="tl">
                    <a:srgbClr val="000000">
                      <a:alpha val="43137"/>
                    </a:srgbClr>
                  </a:outerShdw>
                </a:effectLst>
              </a:rPr>
              <a:t>Point:  It is not a command to get married if your are self-controlled—it is if you are not!</a:t>
            </a:r>
          </a:p>
        </p:txBody>
      </p:sp>
    </p:spTree>
    <p:extLst>
      <p:ext uri="{BB962C8B-B14F-4D97-AF65-F5344CB8AC3E}">
        <p14:creationId xmlns:p14="http://schemas.microsoft.com/office/powerpoint/2010/main" val="784480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Corinthians 7: 6-9</a:t>
            </a:r>
          </a:p>
        </p:txBody>
      </p:sp>
      <p:sp>
        <p:nvSpPr>
          <p:cNvPr id="3" name="Content Placeholder 2"/>
          <p:cNvSpPr>
            <a:spLocks noGrp="1"/>
          </p:cNvSpPr>
          <p:nvPr>
            <p:ph idx="1"/>
          </p:nvPr>
        </p:nvSpPr>
        <p:spPr>
          <a:xfrm>
            <a:off x="828582" y="1729250"/>
            <a:ext cx="10753817" cy="4865534"/>
          </a:xfrm>
        </p:spPr>
        <p:txBody>
          <a:bodyPr/>
          <a:lstStyle/>
          <a:p>
            <a:pPr>
              <a:lnSpc>
                <a:spcPts val="3800"/>
              </a:lnSpc>
            </a:pPr>
            <a:r>
              <a:rPr lang="en-US" dirty="0"/>
              <a:t> </a:t>
            </a:r>
            <a:r>
              <a:rPr lang="en-US" baseline="30000" dirty="0"/>
              <a:t>6</a:t>
            </a:r>
            <a:r>
              <a:rPr lang="en-US" dirty="0"/>
              <a:t> I say this as a concession, not as a command.  </a:t>
            </a:r>
            <a:r>
              <a:rPr lang="en-US" baseline="30000" dirty="0"/>
              <a:t>7</a:t>
            </a:r>
            <a:r>
              <a:rPr lang="en-US" dirty="0"/>
              <a:t> I wish that all men were as I am. But each man has his own gift from God; one has this gift, another has that.</a:t>
            </a:r>
          </a:p>
          <a:p>
            <a:pPr>
              <a:lnSpc>
                <a:spcPts val="3800"/>
              </a:lnSpc>
            </a:pPr>
            <a:r>
              <a:rPr lang="en-US" dirty="0"/>
              <a:t> </a:t>
            </a:r>
            <a:r>
              <a:rPr lang="en-US" baseline="30000" dirty="0"/>
              <a:t>8</a:t>
            </a:r>
            <a:r>
              <a:rPr lang="en-US" dirty="0"/>
              <a:t> Now to the unmarried and the widows I say: It is good for them to stay unmarried, as I am.  </a:t>
            </a:r>
            <a:r>
              <a:rPr lang="en-US" baseline="30000" dirty="0"/>
              <a:t>9</a:t>
            </a:r>
            <a:r>
              <a:rPr lang="en-US" dirty="0"/>
              <a:t> </a:t>
            </a:r>
            <a:r>
              <a:rPr lang="en-US" dirty="0">
                <a:effectLst>
                  <a:glow rad="127000">
                    <a:srgbClr val="FF0000"/>
                  </a:glow>
                  <a:outerShdw blurRad="38100" dist="38100" dir="2700000" algn="tl">
                    <a:srgbClr val="000000">
                      <a:alpha val="43137"/>
                    </a:srgbClr>
                  </a:outerShdw>
                </a:effectLst>
              </a:rPr>
              <a:t>But if they cannot control themselves</a:t>
            </a:r>
            <a:r>
              <a:rPr lang="en-US" dirty="0"/>
              <a:t>, they should marry, for it is better to marry than to burn with passion.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2018" y="5054617"/>
            <a:ext cx="10415082" cy="840658"/>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201470" y="4593484"/>
            <a:ext cx="3977070" cy="840658"/>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1 Corinthians 7: 6-9</a:t>
            </a:r>
          </a:p>
        </p:txBody>
      </p:sp>
      <p:sp>
        <p:nvSpPr>
          <p:cNvPr id="3" name="Content Placeholder 2"/>
          <p:cNvSpPr>
            <a:spLocks noGrp="1"/>
          </p:cNvSpPr>
          <p:nvPr>
            <p:ph idx="1"/>
          </p:nvPr>
        </p:nvSpPr>
        <p:spPr>
          <a:xfrm>
            <a:off x="828582" y="1729250"/>
            <a:ext cx="10753817" cy="4865534"/>
          </a:xfrm>
        </p:spPr>
        <p:txBody>
          <a:bodyPr/>
          <a:lstStyle/>
          <a:p>
            <a:pPr>
              <a:lnSpc>
                <a:spcPts val="3800"/>
              </a:lnSpc>
            </a:pPr>
            <a:r>
              <a:rPr lang="en-US" dirty="0"/>
              <a:t> </a:t>
            </a:r>
            <a:r>
              <a:rPr lang="en-US" baseline="30000" dirty="0"/>
              <a:t>6</a:t>
            </a:r>
            <a:r>
              <a:rPr lang="en-US" dirty="0"/>
              <a:t> I say this as a concession, not as a command.  </a:t>
            </a:r>
            <a:r>
              <a:rPr lang="en-US" baseline="30000" dirty="0"/>
              <a:t>7</a:t>
            </a:r>
            <a:r>
              <a:rPr lang="en-US" dirty="0"/>
              <a:t> I wish that all men were as I am. But each man has his own gift from God; one has this gift, another has that.</a:t>
            </a:r>
          </a:p>
          <a:p>
            <a:pPr>
              <a:lnSpc>
                <a:spcPts val="3800"/>
              </a:lnSpc>
            </a:pPr>
            <a:r>
              <a:rPr lang="en-US" dirty="0"/>
              <a:t> </a:t>
            </a:r>
            <a:r>
              <a:rPr lang="en-US" baseline="30000" dirty="0"/>
              <a:t>8</a:t>
            </a:r>
            <a:r>
              <a:rPr lang="en-US" dirty="0"/>
              <a:t> Now to the unmarried and the widows I say: It is good for them to stay unmarried, as I am.  </a:t>
            </a:r>
            <a:r>
              <a:rPr lang="en-US" baseline="30000" dirty="0"/>
              <a:t>9</a:t>
            </a:r>
            <a:r>
              <a:rPr lang="en-US" dirty="0"/>
              <a:t> </a:t>
            </a:r>
            <a:r>
              <a:rPr lang="en-US" dirty="0">
                <a:effectLst>
                  <a:glow rad="127000">
                    <a:srgbClr val="FF0000"/>
                  </a:glow>
                  <a:outerShdw blurRad="38100" dist="38100" dir="2700000" algn="tl">
                    <a:srgbClr val="000000">
                      <a:alpha val="43137"/>
                    </a:srgbClr>
                  </a:outerShdw>
                </a:effectLst>
              </a:rPr>
              <a:t>But if they cannot control themselves</a:t>
            </a:r>
            <a:r>
              <a:rPr lang="en-US" dirty="0"/>
              <a:t>, they should marry, for it is better to marry than to burn with passion.</a:t>
            </a:r>
          </a:p>
        </p:txBody>
      </p:sp>
    </p:spTree>
    <p:extLst>
      <p:ext uri="{BB962C8B-B14F-4D97-AF65-F5344CB8AC3E}">
        <p14:creationId xmlns:p14="http://schemas.microsoft.com/office/powerpoint/2010/main" val="3700661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dirty="0"/>
              <a:t>III. It is </a:t>
            </a:r>
            <a:r>
              <a:rPr lang="en-US" u="sng" dirty="0">
                <a:effectLst>
                  <a:glow rad="127000">
                    <a:srgbClr val="FF0000"/>
                  </a:glow>
                  <a:outerShdw blurRad="38100" dist="38100" dir="2700000" algn="tl">
                    <a:srgbClr val="000000">
                      <a:alpha val="43137"/>
                    </a:srgbClr>
                  </a:outerShdw>
                </a:effectLst>
              </a:rPr>
              <a:t>Needed</a:t>
            </a:r>
            <a:r>
              <a:rPr lang="en-US" dirty="0">
                <a:effectLst>
                  <a:glow rad="127000">
                    <a:srgbClr val="FF0000"/>
                  </a:glow>
                  <a:outerShdw blurRad="38100" dist="38100" dir="2700000" algn="tl">
                    <a:srgbClr val="000000">
                      <a:alpha val="43137"/>
                    </a:srgbClr>
                  </a:outerShdw>
                </a:effectLst>
              </a:rPr>
              <a:t> </a:t>
            </a:r>
            <a:r>
              <a:rPr lang="en-US" dirty="0"/>
              <a:t>Now More than Ever</a:t>
            </a:r>
          </a:p>
        </p:txBody>
      </p:sp>
      <p:sp>
        <p:nvSpPr>
          <p:cNvPr id="5" name="Content Placeholder 4"/>
          <p:cNvSpPr>
            <a:spLocks noGrp="1"/>
          </p:cNvSpPr>
          <p:nvPr>
            <p:ph idx="1"/>
          </p:nvPr>
        </p:nvSpPr>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srcRect l="-1" r="12920" b="40277"/>
          <a:stretch/>
        </p:blipFill>
        <p:spPr bwMode="auto">
          <a:xfrm>
            <a:off x="5558794" y="2196445"/>
            <a:ext cx="6633206" cy="4661555"/>
          </a:xfrm>
          <a:prstGeom prst="rect">
            <a:avLst/>
          </a:prstGeom>
          <a:noFill/>
          <a:ln w="9525">
            <a:noFill/>
            <a:miter lim="800000"/>
            <a:headEnd/>
            <a:tailEnd/>
          </a:ln>
          <a:effectLst/>
        </p:spPr>
      </p:pic>
      <p:sp>
        <p:nvSpPr>
          <p:cNvPr id="2" name="Title 1"/>
          <p:cNvSpPr>
            <a:spLocks noGrp="1"/>
          </p:cNvSpPr>
          <p:nvPr>
            <p:ph type="title"/>
          </p:nvPr>
        </p:nvSpPr>
        <p:spPr>
          <a:xfrm>
            <a:off x="0" y="0"/>
            <a:ext cx="12192000" cy="1143000"/>
          </a:xfrm>
        </p:spPr>
        <p:txBody>
          <a:bodyPr/>
          <a:lstStyle/>
          <a:p>
            <a:r>
              <a:rPr lang="en-US" dirty="0"/>
              <a:t>III. It is </a:t>
            </a:r>
            <a:r>
              <a:rPr lang="en-US" u="sng" dirty="0">
                <a:effectLst>
                  <a:glow rad="127000">
                    <a:srgbClr val="FF0000"/>
                  </a:glow>
                  <a:outerShdw blurRad="38100" dist="38100" dir="2700000" algn="tl">
                    <a:srgbClr val="000000">
                      <a:alpha val="43137"/>
                    </a:srgbClr>
                  </a:outerShdw>
                </a:effectLst>
              </a:rPr>
              <a:t>Needed</a:t>
            </a:r>
            <a:r>
              <a:rPr lang="en-US" dirty="0">
                <a:effectLst>
                  <a:glow rad="127000">
                    <a:srgbClr val="FF0000"/>
                  </a:glow>
                  <a:outerShdw blurRad="38100" dist="38100" dir="2700000" algn="tl">
                    <a:srgbClr val="000000">
                      <a:alpha val="43137"/>
                    </a:srgbClr>
                  </a:outerShdw>
                </a:effectLst>
              </a:rPr>
              <a:t> </a:t>
            </a:r>
            <a:r>
              <a:rPr lang="en-US" dirty="0"/>
              <a:t>Now More than Ever</a:t>
            </a:r>
          </a:p>
        </p:txBody>
      </p:sp>
      <p:sp>
        <p:nvSpPr>
          <p:cNvPr id="3" name="Content Placeholder 2"/>
          <p:cNvSpPr>
            <a:spLocks noGrp="1"/>
          </p:cNvSpPr>
          <p:nvPr>
            <p:ph idx="1"/>
          </p:nvPr>
        </p:nvSpPr>
        <p:spPr/>
        <p:txBody>
          <a:bodyPr>
            <a:normAutofit/>
          </a:bodyPr>
          <a:lstStyle/>
          <a:p>
            <a:pPr>
              <a:lnSpc>
                <a:spcPts val="3800"/>
              </a:lnSpc>
            </a:pPr>
            <a:r>
              <a:rPr lang="en-US" dirty="0"/>
              <a:t> </a:t>
            </a:r>
            <a:r>
              <a:rPr lang="en-US" baseline="30000" dirty="0"/>
              <a:t>1</a:t>
            </a:r>
            <a:r>
              <a:rPr lang="en-US" dirty="0"/>
              <a:t> But mark this: There will be terrible times in the last days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srcRect r="12974" b="40277"/>
          <a:stretch/>
        </p:blipFill>
        <p:spPr bwMode="auto">
          <a:xfrm>
            <a:off x="5558793" y="2196445"/>
            <a:ext cx="6629031" cy="4661555"/>
          </a:xfrm>
          <a:prstGeom prst="rect">
            <a:avLst/>
          </a:prstGeom>
          <a:noFill/>
          <a:ln w="9525">
            <a:noFill/>
            <a:miter lim="800000"/>
            <a:headEnd/>
            <a:tailEnd/>
          </a:ln>
          <a:effectLst/>
        </p:spPr>
      </p:pic>
      <p:sp>
        <p:nvSpPr>
          <p:cNvPr id="2" name="Title 1"/>
          <p:cNvSpPr>
            <a:spLocks noGrp="1"/>
          </p:cNvSpPr>
          <p:nvPr>
            <p:ph type="title"/>
          </p:nvPr>
        </p:nvSpPr>
        <p:spPr>
          <a:xfrm>
            <a:off x="0" y="0"/>
            <a:ext cx="12192000" cy="1143000"/>
          </a:xfrm>
        </p:spPr>
        <p:txBody>
          <a:bodyPr/>
          <a:lstStyle/>
          <a:p>
            <a:r>
              <a:rPr lang="en-US" dirty="0"/>
              <a:t>III. It is </a:t>
            </a:r>
            <a:r>
              <a:rPr lang="en-US" u="sng" dirty="0">
                <a:effectLst>
                  <a:glow rad="127000">
                    <a:srgbClr val="FF0000"/>
                  </a:glow>
                  <a:outerShdw blurRad="38100" dist="38100" dir="2700000" algn="tl">
                    <a:srgbClr val="000000">
                      <a:alpha val="43137"/>
                    </a:srgbClr>
                  </a:outerShdw>
                </a:effectLst>
              </a:rPr>
              <a:t>Needed</a:t>
            </a:r>
            <a:r>
              <a:rPr lang="en-US" dirty="0"/>
              <a:t> Now More than Ever</a:t>
            </a:r>
          </a:p>
        </p:txBody>
      </p:sp>
      <p:sp>
        <p:nvSpPr>
          <p:cNvPr id="3" name="Content Placeholder 2"/>
          <p:cNvSpPr>
            <a:spLocks noGrp="1"/>
          </p:cNvSpPr>
          <p:nvPr>
            <p:ph idx="1"/>
          </p:nvPr>
        </p:nvSpPr>
        <p:spPr/>
        <p:txBody>
          <a:bodyPr>
            <a:normAutofit/>
          </a:bodyPr>
          <a:lstStyle/>
          <a:p>
            <a:pPr>
              <a:lnSpc>
                <a:spcPts val="3800"/>
              </a:lnSpc>
            </a:pPr>
            <a:r>
              <a:rPr lang="en-US" baseline="30000" dirty="0"/>
              <a:t>2</a:t>
            </a:r>
            <a:r>
              <a:rPr lang="en-US" dirty="0"/>
              <a:t> People will be lovers of themselves, lovers of money, boastful, proud, abusive, </a:t>
            </a:r>
            <a:br>
              <a:rPr lang="en-US" dirty="0"/>
            </a:br>
            <a:r>
              <a:rPr lang="en-US" dirty="0"/>
              <a:t>disobedient to their parents, un-</a:t>
            </a:r>
            <a:br>
              <a:rPr lang="en-US" dirty="0"/>
            </a:br>
            <a:r>
              <a:rPr lang="en-US" dirty="0"/>
              <a:t>grateful, unholy, </a:t>
            </a:r>
            <a:r>
              <a:rPr lang="en-US" baseline="30000" dirty="0"/>
              <a:t>3</a:t>
            </a:r>
            <a:r>
              <a:rPr lang="en-US" dirty="0"/>
              <a:t> without love, </a:t>
            </a:r>
            <a:br>
              <a:rPr lang="en-US" dirty="0"/>
            </a:br>
            <a:r>
              <a:rPr lang="en-US" dirty="0"/>
              <a:t>unforgiving, slanderous, </a:t>
            </a:r>
            <a:br>
              <a:rPr lang="en-US" dirty="0"/>
            </a:br>
            <a:r>
              <a:rPr lang="en-US" dirty="0">
                <a:effectLst>
                  <a:glow rad="127000">
                    <a:srgbClr val="FF0000"/>
                  </a:glow>
                  <a:outerShdw blurRad="38100" dist="38100" dir="2700000" algn="tl">
                    <a:srgbClr val="000000">
                      <a:alpha val="43137"/>
                    </a:srgbClr>
                  </a:outerShdw>
                </a:effectLst>
              </a:rPr>
              <a:t>without self-control, </a:t>
            </a:r>
            <a:br>
              <a:rPr lang="en-US" dirty="0"/>
            </a:br>
            <a:r>
              <a:rPr lang="en-US" dirty="0"/>
              <a:t>brutal, not lovers of </a:t>
            </a:r>
            <a:br>
              <a:rPr lang="en-US" dirty="0"/>
            </a:br>
            <a:r>
              <a:rPr lang="en-US" dirty="0"/>
              <a:t>the good,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What is Self-Control</a:t>
            </a:r>
          </a:p>
        </p:txBody>
      </p:sp>
      <p:sp>
        <p:nvSpPr>
          <p:cNvPr id="5" name="Content Placeholder 4"/>
          <p:cNvSpPr>
            <a:spLocks noGrp="1"/>
          </p:cNvSpPr>
          <p:nvPr>
            <p:ph idx="1"/>
          </p:nvPr>
        </p:nvSpPr>
        <p:spPr/>
        <p:txBody>
          <a:bodyPr/>
          <a:lstStyle/>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srcRect l="-1" r="12420" b="40277"/>
          <a:stretch/>
        </p:blipFill>
        <p:spPr bwMode="auto">
          <a:xfrm>
            <a:off x="5558794" y="2196445"/>
            <a:ext cx="6671306" cy="4661555"/>
          </a:xfrm>
          <a:prstGeom prst="rect">
            <a:avLst/>
          </a:prstGeom>
          <a:noFill/>
          <a:ln w="9525">
            <a:noFill/>
            <a:miter lim="800000"/>
            <a:headEnd/>
            <a:tailEnd/>
          </a:ln>
          <a:effectLst/>
        </p:spPr>
      </p:pic>
      <p:sp>
        <p:nvSpPr>
          <p:cNvPr id="2" name="Title 1"/>
          <p:cNvSpPr>
            <a:spLocks noGrp="1"/>
          </p:cNvSpPr>
          <p:nvPr>
            <p:ph type="title"/>
          </p:nvPr>
        </p:nvSpPr>
        <p:spPr>
          <a:xfrm>
            <a:off x="0" y="0"/>
            <a:ext cx="12192000" cy="1143000"/>
          </a:xfrm>
        </p:spPr>
        <p:txBody>
          <a:bodyPr/>
          <a:lstStyle/>
          <a:p>
            <a:r>
              <a:rPr lang="en-US" dirty="0"/>
              <a:t>III. It is </a:t>
            </a:r>
            <a:r>
              <a:rPr lang="en-US" u="sng" dirty="0">
                <a:effectLst>
                  <a:glow rad="127000">
                    <a:srgbClr val="FF0000"/>
                  </a:glow>
                  <a:outerShdw blurRad="38100" dist="38100" dir="2700000" algn="tl">
                    <a:srgbClr val="000000">
                      <a:alpha val="43137"/>
                    </a:srgbClr>
                  </a:outerShdw>
                </a:effectLst>
              </a:rPr>
              <a:t>Needed</a:t>
            </a:r>
            <a:r>
              <a:rPr lang="en-US" dirty="0"/>
              <a:t> Now More than Ever</a:t>
            </a:r>
          </a:p>
        </p:txBody>
      </p:sp>
      <p:sp>
        <p:nvSpPr>
          <p:cNvPr id="3" name="Content Placeholder 2"/>
          <p:cNvSpPr>
            <a:spLocks noGrp="1"/>
          </p:cNvSpPr>
          <p:nvPr>
            <p:ph idx="1"/>
          </p:nvPr>
        </p:nvSpPr>
        <p:spPr/>
        <p:txBody>
          <a:bodyPr/>
          <a:lstStyle/>
          <a:p>
            <a:pPr>
              <a:lnSpc>
                <a:spcPts val="3800"/>
              </a:lnSpc>
            </a:pPr>
            <a:r>
              <a:rPr lang="en-US" baseline="30000" dirty="0"/>
              <a:t>4</a:t>
            </a:r>
            <a:r>
              <a:rPr lang="en-US" dirty="0"/>
              <a:t> treacherous, rash, conceited, lovers of pleasure rather than lovers of God— </a:t>
            </a:r>
            <a:br>
              <a:rPr lang="en-US" dirty="0"/>
            </a:br>
            <a:r>
              <a:rPr lang="en-US" baseline="30000" dirty="0"/>
              <a:t>5</a:t>
            </a:r>
            <a:r>
              <a:rPr lang="en-US" dirty="0"/>
              <a:t> having a form of godliness </a:t>
            </a:r>
            <a:br>
              <a:rPr lang="en-US" dirty="0"/>
            </a:br>
            <a:r>
              <a:rPr lang="en-US" dirty="0"/>
              <a:t>but denying its power. </a:t>
            </a:r>
            <a:br>
              <a:rPr lang="en-US" dirty="0"/>
            </a:br>
            <a:r>
              <a:rPr lang="en-US" dirty="0">
                <a:effectLst>
                  <a:glow rad="127000">
                    <a:srgbClr val="FF0000"/>
                  </a:glow>
                  <a:outerShdw blurRad="38100" dist="38100" dir="2700000" algn="tl">
                    <a:srgbClr val="000000">
                      <a:alpha val="43137"/>
                    </a:srgbClr>
                  </a:outerShdw>
                </a:effectLst>
              </a:rPr>
              <a:t>Have nothing to do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with them. </a:t>
            </a:r>
            <a:r>
              <a:rPr lang="en-US" baseline="30000" dirty="0"/>
              <a:t>2 Timothy 3:1-5</a:t>
            </a:r>
          </a:p>
          <a:p>
            <a:pPr>
              <a:lnSpc>
                <a:spcPts val="3800"/>
              </a:lnSpc>
            </a:pP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srcRect r="13086" b="40277"/>
          <a:stretch/>
        </p:blipFill>
        <p:spPr bwMode="auto">
          <a:xfrm>
            <a:off x="5558794" y="2196445"/>
            <a:ext cx="6620506" cy="4661555"/>
          </a:xfrm>
          <a:prstGeom prst="rect">
            <a:avLst/>
          </a:prstGeom>
          <a:noFill/>
          <a:ln w="9525">
            <a:noFill/>
            <a:miter lim="800000"/>
            <a:headEnd/>
            <a:tailEnd/>
          </a:ln>
          <a:effectLst/>
        </p:spPr>
      </p:pic>
      <p:sp>
        <p:nvSpPr>
          <p:cNvPr id="8" name="Rectangle 7"/>
          <p:cNvSpPr/>
          <p:nvPr/>
        </p:nvSpPr>
        <p:spPr>
          <a:xfrm>
            <a:off x="5833745" y="5130800"/>
            <a:ext cx="518160" cy="1137920"/>
          </a:xfrm>
          <a:prstGeom prst="rect">
            <a:avLst/>
          </a:prstGeom>
          <a:solidFill>
            <a:schemeClr val="accent4">
              <a:lumMod val="50000"/>
              <a:alpha val="5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12192000" cy="1143000"/>
          </a:xfrm>
        </p:spPr>
        <p:txBody>
          <a:bodyPr/>
          <a:lstStyle/>
          <a:p>
            <a:r>
              <a:rPr lang="en-US" dirty="0"/>
              <a:t>III. It is </a:t>
            </a:r>
            <a:r>
              <a:rPr lang="en-US" u="sng" dirty="0">
                <a:effectLst>
                  <a:glow rad="127000">
                    <a:srgbClr val="FF0000"/>
                  </a:glow>
                  <a:outerShdw blurRad="38100" dist="38100" dir="2700000" algn="tl">
                    <a:srgbClr val="000000">
                      <a:alpha val="43137"/>
                    </a:srgbClr>
                  </a:outerShdw>
                </a:effectLst>
              </a:rPr>
              <a:t>Needed</a:t>
            </a:r>
            <a:r>
              <a:rPr lang="en-US" dirty="0"/>
              <a:t> Now More than Ever</a:t>
            </a:r>
          </a:p>
        </p:txBody>
      </p:sp>
      <p:sp>
        <p:nvSpPr>
          <p:cNvPr id="3" name="Content Placeholder 2"/>
          <p:cNvSpPr>
            <a:spLocks noGrp="1"/>
          </p:cNvSpPr>
          <p:nvPr>
            <p:ph idx="1"/>
          </p:nvPr>
        </p:nvSpPr>
        <p:spPr/>
        <p:txBody>
          <a:bodyPr/>
          <a:lstStyle/>
          <a:p>
            <a:pPr>
              <a:lnSpc>
                <a:spcPts val="3800"/>
              </a:lnSpc>
            </a:pPr>
            <a:r>
              <a:rPr lang="en-US" baseline="30000" dirty="0"/>
              <a:t>4</a:t>
            </a:r>
            <a:r>
              <a:rPr lang="en-US" dirty="0"/>
              <a:t> treacherous, rash, conceited, lovers of pleasure rather than lovers of God— </a:t>
            </a:r>
            <a:br>
              <a:rPr lang="en-US" dirty="0"/>
            </a:br>
            <a:r>
              <a:rPr lang="en-US" baseline="30000" dirty="0"/>
              <a:t>5</a:t>
            </a:r>
            <a:r>
              <a:rPr lang="en-US" dirty="0"/>
              <a:t> having a form of godliness </a:t>
            </a:r>
            <a:br>
              <a:rPr lang="en-US" dirty="0"/>
            </a:br>
            <a:r>
              <a:rPr lang="en-US" dirty="0"/>
              <a:t>but denying its power. </a:t>
            </a:r>
            <a:br>
              <a:rPr lang="en-US" dirty="0"/>
            </a:br>
            <a:r>
              <a:rPr lang="en-US" dirty="0">
                <a:effectLst>
                  <a:glow rad="127000">
                    <a:srgbClr val="FF0000"/>
                  </a:glow>
                  <a:outerShdw blurRad="38100" dist="38100" dir="2700000" algn="tl">
                    <a:srgbClr val="000000">
                      <a:alpha val="43137"/>
                    </a:srgbClr>
                  </a:outerShdw>
                </a:effectLst>
              </a:rPr>
              <a:t>Have nothing to do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with them. </a:t>
            </a:r>
            <a:r>
              <a:rPr lang="en-US" baseline="30000" dirty="0"/>
              <a:t>2 Timothy 3:1-5</a:t>
            </a:r>
          </a:p>
          <a:p>
            <a:pPr>
              <a:lnSpc>
                <a:spcPts val="3800"/>
              </a:lnSpc>
            </a:pPr>
            <a:endParaRPr lang="en-US" dirty="0"/>
          </a:p>
        </p:txBody>
      </p:sp>
      <p:sp>
        <p:nvSpPr>
          <p:cNvPr id="7" name="TextBox 6"/>
          <p:cNvSpPr txBox="1"/>
          <p:nvPr/>
        </p:nvSpPr>
        <p:spPr>
          <a:xfrm>
            <a:off x="764498" y="4886961"/>
            <a:ext cx="7973102" cy="1446550"/>
          </a:xfrm>
          <a:prstGeom prst="rect">
            <a:avLst/>
          </a:prstGeom>
          <a:noFill/>
        </p:spPr>
        <p:txBody>
          <a:bodyPr wrap="square" rtlCol="0">
            <a:spAutoFit/>
          </a:bodyPr>
          <a:lstStyle/>
          <a:p>
            <a:r>
              <a:rPr lang="en-US" sz="4400" b="1" dirty="0">
                <a:solidFill>
                  <a:schemeClr val="bg1"/>
                </a:solidFill>
                <a:effectLst>
                  <a:outerShdw blurRad="38100" dist="38100" dir="2700000" algn="tl">
                    <a:srgbClr val="000000">
                      <a:alpha val="43137"/>
                    </a:srgbClr>
                  </a:outerShdw>
                </a:effectLst>
                <a:latin typeface="Arial Narrow" pitchFamily="34" charset="0"/>
              </a:rPr>
              <a:t>Do not be misled: "Bad company corrupts good character." </a:t>
            </a:r>
            <a:r>
              <a:rPr lang="en-US" sz="4400" b="1" baseline="30000" dirty="0">
                <a:solidFill>
                  <a:schemeClr val="bg1"/>
                </a:solidFill>
                <a:effectLst>
                  <a:outerShdw blurRad="38100" dist="38100" dir="2700000" algn="tl">
                    <a:srgbClr val="000000">
                      <a:alpha val="43137"/>
                    </a:srgbClr>
                  </a:outerShdw>
                </a:effectLst>
                <a:latin typeface="Arial Narrow" pitchFamily="34" charset="0"/>
              </a:rPr>
              <a:t>1Cor 15:33</a:t>
            </a:r>
            <a:r>
              <a:rPr lang="en-US" sz="4400" b="1" dirty="0">
                <a:solidFill>
                  <a:schemeClr val="bg1"/>
                </a:solidFill>
                <a:effectLst>
                  <a:outerShdw blurRad="38100" dist="38100" dir="2700000" algn="tl">
                    <a:srgbClr val="000000">
                      <a:alpha val="43137"/>
                    </a:srgbClr>
                  </a:outerShdw>
                </a:effectLst>
                <a:latin typeface="Arial Narrow" pitchFamily="34" charset="0"/>
              </a:rPr>
              <a:t> </a:t>
            </a:r>
          </a:p>
        </p:txBody>
      </p:sp>
    </p:spTree>
    <p:extLst>
      <p:ext uri="{BB962C8B-B14F-4D97-AF65-F5344CB8AC3E}">
        <p14:creationId xmlns:p14="http://schemas.microsoft.com/office/powerpoint/2010/main" val="2101235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IV. What’s </a:t>
            </a:r>
            <a:r>
              <a:rPr lang="en-US" u="sng" dirty="0">
                <a:effectLst>
                  <a:glow rad="127000">
                    <a:srgbClr val="FF0000"/>
                  </a:glow>
                  <a:outerShdw blurRad="38100" dist="38100" dir="2700000" algn="tl">
                    <a:srgbClr val="000000">
                      <a:alpha val="43137"/>
                    </a:srgbClr>
                  </a:outerShdw>
                </a:effectLst>
              </a:rPr>
              <a:t>Associated</a:t>
            </a:r>
            <a:r>
              <a:rPr lang="en-US" dirty="0"/>
              <a:t> With It? </a:t>
            </a:r>
          </a:p>
        </p:txBody>
      </p:sp>
      <p:sp>
        <p:nvSpPr>
          <p:cNvPr id="4" name="Content Placeholder 3"/>
          <p:cNvSpPr>
            <a:spLocks noGrp="1"/>
          </p:cNvSpPr>
          <p:nvPr>
            <p:ph idx="1"/>
          </p:nvPr>
        </p:nvSpPr>
        <p:spPr/>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r="21634"/>
          <a:stretch>
            <a:fillRect/>
          </a:stretch>
        </p:blipFill>
        <p:spPr bwMode="auto">
          <a:xfrm>
            <a:off x="6092824" y="1565762"/>
            <a:ext cx="6099175" cy="553528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1- </a:t>
            </a:r>
            <a:r>
              <a:rPr lang="en-US" u="sng" dirty="0">
                <a:effectLst>
                  <a:glow rad="127000">
                    <a:srgbClr val="FF0000"/>
                  </a:glow>
                  <a:outerShdw blurRad="38100" dist="38100" dir="2700000" algn="tl">
                    <a:srgbClr val="000000">
                      <a:alpha val="43137"/>
                    </a:srgbClr>
                  </a:outerShdw>
                </a:effectLst>
              </a:rPr>
              <a:t>Ri</a:t>
            </a:r>
            <a:r>
              <a:rPr lang="en-US" dirty="0">
                <a:effectLst>
                  <a:glow rad="127000">
                    <a:srgbClr val="FF0000"/>
                  </a:glow>
                  <a:outerShdw blurRad="38100" dist="38100" dir="2700000" algn="tl">
                    <a:srgbClr val="000000">
                      <a:alpha val="43137"/>
                    </a:srgbClr>
                  </a:outerShdw>
                </a:effectLst>
              </a:rPr>
              <a:t>g</a:t>
            </a:r>
            <a:r>
              <a:rPr lang="en-US" u="sng" dirty="0">
                <a:effectLst>
                  <a:glow rad="127000">
                    <a:srgbClr val="FF0000"/>
                  </a:glow>
                  <a:outerShdw blurRad="38100" dist="38100" dir="2700000" algn="tl">
                    <a:srgbClr val="000000">
                      <a:alpha val="43137"/>
                    </a:srgbClr>
                  </a:outerShdw>
                </a:effectLst>
              </a:rPr>
              <a:t>hteousness</a:t>
            </a:r>
            <a:r>
              <a:rPr lang="en-US" dirty="0"/>
              <a:t> &amp; </a:t>
            </a:r>
            <a:r>
              <a:rPr lang="en-US" u="sng" dirty="0">
                <a:effectLst>
                  <a:glow rad="127000">
                    <a:srgbClr val="FF0000"/>
                  </a:glow>
                  <a:outerShdw blurRad="38100" dist="38100" dir="2700000" algn="tl">
                    <a:srgbClr val="000000">
                      <a:alpha val="43137"/>
                    </a:srgbClr>
                  </a:outerShdw>
                </a:effectLst>
              </a:rPr>
              <a:t>Jud</a:t>
            </a:r>
            <a:r>
              <a:rPr lang="en-US" dirty="0">
                <a:effectLst>
                  <a:glow rad="127000">
                    <a:srgbClr val="FF0000"/>
                  </a:glow>
                  <a:outerShdw blurRad="38100" dist="38100" dir="2700000" algn="tl">
                    <a:srgbClr val="000000">
                      <a:alpha val="43137"/>
                    </a:srgbClr>
                  </a:outerShdw>
                </a:effectLst>
              </a:rPr>
              <a:t>g</a:t>
            </a:r>
            <a:r>
              <a:rPr lang="en-US" u="sng" dirty="0">
                <a:effectLst>
                  <a:glow rad="127000">
                    <a:srgbClr val="FF0000"/>
                  </a:glow>
                  <a:outerShdw blurRad="38100" dist="38100" dir="2700000" algn="tl">
                    <a:srgbClr val="000000">
                      <a:alpha val="43137"/>
                    </a:srgbClr>
                  </a:outerShdw>
                </a:effectLst>
              </a:rPr>
              <a:t>ment</a:t>
            </a:r>
            <a:r>
              <a:rPr lang="en-US" u="sng" dirty="0">
                <a:solidFill>
                  <a:srgbClr val="FFFF00"/>
                </a:solidFill>
              </a:rPr>
              <a:t> </a:t>
            </a:r>
          </a:p>
        </p:txBody>
      </p:sp>
      <p:sp>
        <p:nvSpPr>
          <p:cNvPr id="3" name="Content Placeholder 2"/>
          <p:cNvSpPr>
            <a:spLocks noGrp="1"/>
          </p:cNvSpPr>
          <p:nvPr>
            <p:ph idx="1"/>
          </p:nvPr>
        </p:nvSpPr>
        <p:spPr/>
        <p:txBody>
          <a:bodyPr/>
          <a:lstStyle/>
          <a:p>
            <a:pPr>
              <a:lnSpc>
                <a:spcPts val="4000"/>
              </a:lnSpc>
            </a:pPr>
            <a:r>
              <a:rPr lang="en-US" baseline="30000" dirty="0"/>
              <a:t>24</a:t>
            </a:r>
            <a:r>
              <a:rPr lang="en-US" dirty="0"/>
              <a:t> Several days later Felix …. sent for Paul and listened to him as he spoke about faith in Christ Jesus.   </a:t>
            </a:r>
            <a:r>
              <a:rPr lang="en-US" baseline="30000" dirty="0"/>
              <a:t>25</a:t>
            </a:r>
            <a:r>
              <a:rPr lang="en-US" dirty="0"/>
              <a:t> As Paul discoursed on </a:t>
            </a:r>
            <a:br>
              <a:rPr lang="en-US" dirty="0"/>
            </a:br>
            <a:r>
              <a:rPr lang="en-US" dirty="0">
                <a:effectLst>
                  <a:glow rad="127000">
                    <a:srgbClr val="FF0000"/>
                  </a:glow>
                  <a:outerShdw blurRad="38100" dist="38100" dir="2700000" algn="tl">
                    <a:srgbClr val="000000">
                      <a:alpha val="43137"/>
                    </a:srgbClr>
                  </a:outerShdw>
                </a:effectLst>
              </a:rPr>
              <a:t>righteousness, self-control </a:t>
            </a:r>
            <a:r>
              <a:rPr lang="en-US" dirty="0">
                <a:effectLst>
                  <a:glow rad="127000">
                    <a:srgbClr val="FF0000">
                      <a:alpha val="0"/>
                    </a:srgbClr>
                  </a:glow>
                  <a:outerShdw blurRad="38100" dist="38100" dir="2700000" algn="tl">
                    <a:srgbClr val="000000">
                      <a:alpha val="43137"/>
                    </a:srgbClr>
                  </a:outerShdw>
                </a:effectLst>
              </a:rPr>
              <a:t>and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the judgment to come</a:t>
            </a:r>
            <a:r>
              <a:rPr lang="en-US" dirty="0"/>
              <a:t>, Felix was </a:t>
            </a:r>
            <a:br>
              <a:rPr lang="en-US" dirty="0"/>
            </a:br>
            <a:r>
              <a:rPr lang="en-US" dirty="0"/>
              <a:t>afraid and said, "That's </a:t>
            </a:r>
            <a:br>
              <a:rPr lang="en-US" dirty="0"/>
            </a:br>
            <a:r>
              <a:rPr lang="en-US" dirty="0"/>
              <a:t>enough for now! You may </a:t>
            </a:r>
            <a:br>
              <a:rPr lang="en-US" dirty="0"/>
            </a:br>
            <a:r>
              <a:rPr lang="en-US" dirty="0"/>
              <a:t>leave. When I find it </a:t>
            </a:r>
            <a:br>
              <a:rPr lang="en-US" dirty="0"/>
            </a:br>
            <a:r>
              <a:rPr lang="en-US" dirty="0"/>
              <a:t>convenient, I will send </a:t>
            </a:r>
            <a:br>
              <a:rPr lang="en-US" dirty="0"/>
            </a:br>
            <a:r>
              <a:rPr lang="en-US" dirty="0"/>
              <a:t>for you.” </a:t>
            </a:r>
            <a:r>
              <a:rPr lang="en-US" baseline="30000" dirty="0"/>
              <a:t> Act 24:24-25</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1" y="0"/>
            <a:ext cx="6094414" cy="6858000"/>
          </a:xfrm>
          <a:prstGeom prst="rect">
            <a:avLst/>
          </a:prstGeom>
          <a:solidFill>
            <a:srgbClr val="000000">
              <a:alpha val="65097"/>
            </a:srgbClr>
          </a:solidFill>
          <a:ln w="9525" algn="ctr">
            <a:noFill/>
            <a:miter lim="800000"/>
            <a:headEnd/>
            <a:tailEnd/>
          </a:ln>
        </p:spPr>
        <p:txBody>
          <a:bodyPr wrap="none" anchor="ctr"/>
          <a:lstStyle/>
          <a:p>
            <a:endParaRPr lang="en-US"/>
          </a:p>
        </p:txBody>
      </p:sp>
      <p:sp>
        <p:nvSpPr>
          <p:cNvPr id="7" name="Text Box 4"/>
          <p:cNvSpPr txBox="1">
            <a:spLocks noChangeArrowheads="1"/>
          </p:cNvSpPr>
          <p:nvPr/>
        </p:nvSpPr>
        <p:spPr bwMode="auto">
          <a:xfrm>
            <a:off x="1758633" y="5530534"/>
            <a:ext cx="3106941" cy="1015663"/>
          </a:xfrm>
          <a:prstGeom prst="rect">
            <a:avLst/>
          </a:prstGeom>
          <a:noFill/>
          <a:ln w="9525" algn="ctr">
            <a:noFill/>
            <a:miter lim="800000"/>
            <a:headEnd/>
            <a:tailEnd/>
          </a:ln>
        </p:spPr>
        <p:txBody>
          <a:bodyPr wrap="none">
            <a:spAutoFit/>
          </a:bodyPr>
          <a:lstStyle/>
          <a:p>
            <a:pPr>
              <a:spcBef>
                <a:spcPct val="20000"/>
              </a:spcBef>
              <a:buClr>
                <a:schemeClr val="hlink"/>
              </a:buClr>
              <a:buSzPct val="60000"/>
              <a:buFont typeface="Wingdings" pitchFamily="2" charset="2"/>
              <a:buNone/>
            </a:pPr>
            <a:r>
              <a:rPr lang="en-US" sz="6000" b="1" dirty="0">
                <a:solidFill>
                  <a:schemeClr val="bg1">
                    <a:lumMod val="75000"/>
                  </a:schemeClr>
                </a:solidFill>
              </a:rPr>
              <a:t>Darkness</a:t>
            </a:r>
          </a:p>
        </p:txBody>
      </p:sp>
      <p:pic>
        <p:nvPicPr>
          <p:cNvPr id="4" name="Picture 9"/>
          <p:cNvPicPr>
            <a:picLocks noChangeAspect="1" noChangeArrowheads="1"/>
          </p:cNvPicPr>
          <p:nvPr/>
        </p:nvPicPr>
        <p:blipFill>
          <a:blip r:embed="rId2"/>
          <a:srcRect/>
          <a:stretch>
            <a:fillRect/>
          </a:stretch>
        </p:blipFill>
        <p:spPr bwMode="auto">
          <a:xfrm>
            <a:off x="6096000" y="-1"/>
            <a:ext cx="6096000" cy="6858001"/>
          </a:xfrm>
          <a:prstGeom prst="rect">
            <a:avLst/>
          </a:prstGeom>
          <a:noFill/>
          <a:ln w="9525" algn="ctr">
            <a:noFill/>
            <a:miter lim="800000"/>
            <a:headEnd/>
            <a:tailEnd/>
          </a:ln>
        </p:spPr>
      </p:pic>
      <p:sp>
        <p:nvSpPr>
          <p:cNvPr id="2" name="Title 1"/>
          <p:cNvSpPr>
            <a:spLocks noGrp="1"/>
          </p:cNvSpPr>
          <p:nvPr>
            <p:ph type="title"/>
          </p:nvPr>
        </p:nvSpPr>
        <p:spPr/>
        <p:txBody>
          <a:bodyPr/>
          <a:lstStyle/>
          <a:p>
            <a:r>
              <a:rPr lang="en-US" dirty="0"/>
              <a:t>2. Faith, Love &amp; Hope</a:t>
            </a:r>
          </a:p>
        </p:txBody>
      </p:sp>
      <p:sp>
        <p:nvSpPr>
          <p:cNvPr id="8" name="Text Box 4"/>
          <p:cNvSpPr txBox="1">
            <a:spLocks noChangeArrowheads="1"/>
          </p:cNvSpPr>
          <p:nvPr/>
        </p:nvSpPr>
        <p:spPr bwMode="auto">
          <a:xfrm>
            <a:off x="7898473" y="5619539"/>
            <a:ext cx="1400255" cy="1015663"/>
          </a:xfrm>
          <a:prstGeom prst="rect">
            <a:avLst/>
          </a:prstGeom>
          <a:noFill/>
          <a:ln w="9525" algn="ctr">
            <a:noFill/>
            <a:miter lim="800000"/>
            <a:headEnd/>
            <a:tailEnd/>
          </a:ln>
        </p:spPr>
        <p:txBody>
          <a:bodyPr wrap="none">
            <a:spAutoFit/>
          </a:bodyPr>
          <a:lstStyle/>
          <a:p>
            <a:pPr>
              <a:spcBef>
                <a:spcPct val="20000"/>
              </a:spcBef>
              <a:buClr>
                <a:schemeClr val="hlink"/>
              </a:buClr>
              <a:buSzPct val="60000"/>
              <a:buFont typeface="Wingdings" pitchFamily="2" charset="2"/>
              <a:buNone/>
            </a:pPr>
            <a:r>
              <a:rPr lang="en-US" sz="6000" b="1" dirty="0">
                <a:solidFill>
                  <a:schemeClr val="tx1">
                    <a:lumMod val="85000"/>
                    <a:lumOff val="15000"/>
                  </a:schemeClr>
                </a:solidFill>
              </a:rPr>
              <a:t>Day</a:t>
            </a:r>
          </a:p>
        </p:txBody>
      </p:sp>
      <p:sp>
        <p:nvSpPr>
          <p:cNvPr id="9" name="Rectangle 8"/>
          <p:cNvSpPr/>
          <p:nvPr/>
        </p:nvSpPr>
        <p:spPr>
          <a:xfrm>
            <a:off x="6244945" y="3601982"/>
            <a:ext cx="3150515" cy="848412"/>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120640" y="4196028"/>
            <a:ext cx="1418598" cy="848412"/>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2999" y="1189606"/>
            <a:ext cx="10149841" cy="4865534"/>
          </a:xfrm>
        </p:spPr>
        <p:txBody>
          <a:bodyPr/>
          <a:lstStyle/>
          <a:p>
            <a:r>
              <a:rPr lang="en-US" dirty="0"/>
              <a:t>  </a:t>
            </a:r>
            <a:r>
              <a:rPr lang="en-US" baseline="30000" dirty="0"/>
              <a:t>5</a:t>
            </a:r>
            <a:r>
              <a:rPr lang="en-US" dirty="0"/>
              <a:t> You are all sons of the light and sons of the day. We do not belong to the night or to the darkness. …. </a:t>
            </a:r>
            <a:br>
              <a:rPr lang="en-US" dirty="0"/>
            </a:br>
            <a:r>
              <a:rPr lang="en-US" dirty="0"/>
              <a:t>But since we belong to the day, let us be </a:t>
            </a:r>
            <a:br>
              <a:rPr lang="en-US" dirty="0"/>
            </a:br>
            <a:r>
              <a:rPr lang="en-US" dirty="0">
                <a:solidFill>
                  <a:srgbClr val="FF0000"/>
                </a:solidFill>
                <a:effectLst>
                  <a:glow rad="127000">
                    <a:schemeClr val="bg1"/>
                  </a:glow>
                  <a:outerShdw blurRad="38100" dist="38100" dir="2700000" algn="tl">
                    <a:srgbClr val="000000">
                      <a:alpha val="43137"/>
                    </a:srgbClr>
                  </a:outerShdw>
                </a:effectLst>
              </a:rPr>
              <a:t>self-controlled</a:t>
            </a:r>
            <a:r>
              <a:rPr lang="en-US" dirty="0"/>
              <a:t>, putting on faith and love as a breastplate, and the hope of salvation as a helmet. </a:t>
            </a:r>
            <a:r>
              <a:rPr lang="en-US" baseline="30000" dirty="0"/>
              <a:t>1 Thessalonians 5:5,8</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srcRect r="24928"/>
          <a:stretch>
            <a:fillRect/>
          </a:stretch>
        </p:blipFill>
        <p:spPr bwMode="auto">
          <a:xfrm>
            <a:off x="6169054" y="494270"/>
            <a:ext cx="6022946" cy="636373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3- Mental Processes</a:t>
            </a:r>
          </a:p>
        </p:txBody>
      </p:sp>
      <p:sp>
        <p:nvSpPr>
          <p:cNvPr id="3" name="Content Placeholder 2"/>
          <p:cNvSpPr>
            <a:spLocks noGrp="1"/>
          </p:cNvSpPr>
          <p:nvPr>
            <p:ph idx="1"/>
          </p:nvPr>
        </p:nvSpPr>
        <p:spPr>
          <a:xfrm>
            <a:off x="618565" y="1189606"/>
            <a:ext cx="6193873" cy="4865534"/>
          </a:xfrm>
        </p:spPr>
        <p:txBody>
          <a:bodyPr/>
          <a:lstStyle/>
          <a:p>
            <a:pPr marL="742950" indent="-742950">
              <a:buAutoNum type="arabicPeriod"/>
            </a:pPr>
            <a:r>
              <a:rPr lang="en-US" u="sng" dirty="0">
                <a:effectLst>
                  <a:glow rad="127000">
                    <a:srgbClr val="FF0000"/>
                  </a:glow>
                  <a:outerShdw blurRad="38100" dist="38100" dir="2700000" algn="tl">
                    <a:srgbClr val="000000">
                      <a:alpha val="43137"/>
                    </a:srgbClr>
                  </a:outerShdw>
                </a:effectLst>
              </a:rPr>
              <a:t>Pre</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are</a:t>
            </a:r>
            <a:r>
              <a:rPr lang="en-US" dirty="0">
                <a:effectLst>
                  <a:glow rad="127000">
                    <a:srgbClr val="FF0000"/>
                  </a:glow>
                  <a:outerShdw blurRad="38100" dist="38100" dir="2700000" algn="tl">
                    <a:srgbClr val="000000">
                      <a:alpha val="43137"/>
                    </a:srgbClr>
                  </a:outerShdw>
                </a:effectLst>
              </a:rPr>
              <a:t> </a:t>
            </a:r>
            <a:r>
              <a:rPr lang="en-US" dirty="0"/>
              <a:t> Your Mind </a:t>
            </a:r>
          </a:p>
          <a:p>
            <a:pPr marL="742950" indent="-742950">
              <a:buAutoNum type="arabicPeriod"/>
            </a:pPr>
            <a:endParaRPr lang="en-US" dirty="0"/>
          </a:p>
          <a:p>
            <a:r>
              <a:rPr lang="en-US" dirty="0"/>
              <a:t> </a:t>
            </a:r>
            <a:r>
              <a:rPr lang="en-US" baseline="30000" dirty="0"/>
              <a:t>13</a:t>
            </a:r>
            <a:r>
              <a:rPr lang="en-US" dirty="0"/>
              <a:t> Therefore, </a:t>
            </a:r>
            <a:r>
              <a:rPr lang="en-US" dirty="0">
                <a:effectLst>
                  <a:glow rad="127000">
                    <a:srgbClr val="FF0000"/>
                  </a:glow>
                  <a:outerShdw blurRad="38100" dist="38100" dir="2700000" algn="tl">
                    <a:srgbClr val="000000">
                      <a:alpha val="43137"/>
                    </a:srgbClr>
                  </a:outerShdw>
                </a:effectLst>
              </a:rPr>
              <a:t>prepare your minds</a:t>
            </a:r>
            <a:r>
              <a:rPr lang="en-US" dirty="0">
                <a:solidFill>
                  <a:srgbClr val="FFFF00"/>
                </a:solidFill>
              </a:rPr>
              <a:t> </a:t>
            </a:r>
            <a:r>
              <a:rPr lang="en-US" dirty="0"/>
              <a:t>for action; be </a:t>
            </a:r>
            <a:r>
              <a:rPr lang="en-US" dirty="0">
                <a:effectLst>
                  <a:glow rad="127000">
                    <a:srgbClr val="FF0000"/>
                  </a:glow>
                  <a:outerShdw blurRad="38100" dist="38100" dir="2700000" algn="tl">
                    <a:srgbClr val="000000">
                      <a:alpha val="43137"/>
                    </a:srgbClr>
                  </a:outerShdw>
                </a:effectLst>
              </a:rPr>
              <a:t>self-controlled</a:t>
            </a:r>
            <a:r>
              <a:rPr lang="en-US" dirty="0"/>
              <a:t>; set your hope fully on the grace to be given you when Jesus Christ is revealed. </a:t>
            </a:r>
            <a:r>
              <a:rPr lang="en-US" baseline="30000" dirty="0"/>
              <a:t>1 Peter 1:13</a:t>
            </a:r>
            <a:r>
              <a:rPr lang="en-US" dirty="0"/>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Mental Processes</a:t>
            </a:r>
          </a:p>
        </p:txBody>
      </p:sp>
      <p:sp>
        <p:nvSpPr>
          <p:cNvPr id="3" name="Content Placeholder 2"/>
          <p:cNvSpPr>
            <a:spLocks noGrp="1"/>
          </p:cNvSpPr>
          <p:nvPr>
            <p:ph idx="1"/>
          </p:nvPr>
        </p:nvSpPr>
        <p:spPr>
          <a:xfrm>
            <a:off x="605118" y="1189606"/>
            <a:ext cx="6091517" cy="4865534"/>
          </a:xfrm>
        </p:spPr>
        <p:txBody>
          <a:bodyPr/>
          <a:lstStyle/>
          <a:p>
            <a:pPr marL="568325" indent="-568325">
              <a:buAutoNum type="arabicPeriod" startAt="2"/>
            </a:pPr>
            <a:r>
              <a:rPr lang="en-US" u="sng" dirty="0">
                <a:effectLst>
                  <a:glow rad="127000">
                    <a:srgbClr val="FF0000"/>
                  </a:glow>
                  <a:outerShdw blurRad="38100" dist="38100" dir="2700000" algn="tl">
                    <a:srgbClr val="000000">
                      <a:alpha val="43137"/>
                    </a:srgbClr>
                  </a:outerShdw>
                </a:effectLst>
              </a:rPr>
              <a:t>Clear</a:t>
            </a:r>
            <a:r>
              <a:rPr lang="en-US" dirty="0"/>
              <a:t> Your Mind</a:t>
            </a:r>
          </a:p>
          <a:p>
            <a:pPr marL="742950" indent="-742950"/>
            <a:endParaRPr lang="en-US" dirty="0"/>
          </a:p>
          <a:p>
            <a:r>
              <a:rPr lang="en-US" baseline="30000" dirty="0"/>
              <a:t>7</a:t>
            </a:r>
            <a:r>
              <a:rPr lang="en-US" dirty="0"/>
              <a:t> The end of all things is near. Therefore be </a:t>
            </a:r>
            <a:r>
              <a:rPr lang="en-US" dirty="0">
                <a:effectLst>
                  <a:glow rad="127000">
                    <a:srgbClr val="FF0000"/>
                  </a:glow>
                  <a:outerShdw blurRad="38100" dist="38100" dir="2700000" algn="tl">
                    <a:srgbClr val="000000">
                      <a:alpha val="43137"/>
                    </a:srgbClr>
                  </a:outerShdw>
                </a:effectLst>
              </a:rPr>
              <a:t>clear minded</a:t>
            </a:r>
            <a:r>
              <a:rPr lang="en-US" dirty="0">
                <a:solidFill>
                  <a:srgbClr val="FFFF00"/>
                </a:solidFill>
              </a:rPr>
              <a:t> </a:t>
            </a:r>
            <a:r>
              <a:rPr lang="en-US" dirty="0"/>
              <a:t>and </a:t>
            </a:r>
            <a:r>
              <a:rPr lang="en-US" dirty="0">
                <a:effectLst>
                  <a:glow rad="127000">
                    <a:srgbClr val="FF0000"/>
                  </a:glow>
                  <a:outerShdw blurRad="38100" dist="38100" dir="2700000" algn="tl">
                    <a:srgbClr val="000000">
                      <a:alpha val="43137"/>
                    </a:srgbClr>
                  </a:outerShdw>
                </a:effectLst>
              </a:rPr>
              <a:t>self-controlled</a:t>
            </a:r>
            <a:r>
              <a:rPr lang="en-US" dirty="0"/>
              <a:t> so </a:t>
            </a:r>
            <a:br>
              <a:rPr lang="en-US" dirty="0"/>
            </a:br>
            <a:r>
              <a:rPr lang="en-US" dirty="0"/>
              <a:t>that you can pray. </a:t>
            </a:r>
          </a:p>
          <a:p>
            <a:r>
              <a:rPr lang="en-US" baseline="30000" dirty="0"/>
              <a:t>1Peter 4:7</a:t>
            </a:r>
            <a:endParaRPr lang="en-US" dirty="0"/>
          </a:p>
        </p:txBody>
      </p:sp>
      <p:pic>
        <p:nvPicPr>
          <p:cNvPr id="5" name="Picture 3"/>
          <p:cNvPicPr>
            <a:picLocks noChangeAspect="1" noChangeArrowheads="1"/>
          </p:cNvPicPr>
          <p:nvPr/>
        </p:nvPicPr>
        <p:blipFill>
          <a:blip r:embed="rId3"/>
          <a:srcRect r="24928"/>
          <a:stretch>
            <a:fillRect/>
          </a:stretch>
        </p:blipFill>
        <p:spPr bwMode="auto">
          <a:xfrm>
            <a:off x="6169054" y="494270"/>
            <a:ext cx="6022946" cy="6363730"/>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Mental Processes</a:t>
            </a:r>
          </a:p>
        </p:txBody>
      </p:sp>
      <p:sp>
        <p:nvSpPr>
          <p:cNvPr id="3" name="Content Placeholder 2"/>
          <p:cNvSpPr>
            <a:spLocks noGrp="1"/>
          </p:cNvSpPr>
          <p:nvPr>
            <p:ph idx="1"/>
          </p:nvPr>
        </p:nvSpPr>
        <p:spPr>
          <a:xfrm>
            <a:off x="605118" y="1189606"/>
            <a:ext cx="5933943" cy="4865534"/>
          </a:xfrm>
        </p:spPr>
        <p:txBody>
          <a:bodyPr/>
          <a:lstStyle/>
          <a:p>
            <a:pPr marL="742950" indent="-742950"/>
            <a:r>
              <a:rPr lang="en-US" dirty="0"/>
              <a:t>3.  </a:t>
            </a:r>
            <a:r>
              <a:rPr lang="en-US" u="sng" dirty="0">
                <a:effectLst>
                  <a:glow rad="127000">
                    <a:srgbClr val="FF0000"/>
                  </a:glow>
                  <a:outerShdw blurRad="38100" dist="38100" dir="2700000" algn="tl">
                    <a:srgbClr val="000000">
                      <a:alpha val="43137"/>
                    </a:srgbClr>
                  </a:outerShdw>
                </a:effectLst>
              </a:rPr>
              <a:t>Alert</a:t>
            </a:r>
            <a:r>
              <a:rPr lang="en-US" dirty="0">
                <a:effectLst>
                  <a:glow rad="127000">
                    <a:srgbClr val="FF0000"/>
                  </a:glow>
                  <a:outerShdw blurRad="38100" dist="38100" dir="2700000" algn="tl">
                    <a:srgbClr val="000000">
                      <a:alpha val="43137"/>
                    </a:srgbClr>
                  </a:outerShdw>
                </a:effectLst>
              </a:rPr>
              <a:t> </a:t>
            </a:r>
            <a:r>
              <a:rPr lang="en-US" dirty="0"/>
              <a:t>Your Mind</a:t>
            </a:r>
          </a:p>
          <a:p>
            <a:pPr marL="742950" indent="-742950"/>
            <a:endParaRPr lang="en-US" dirty="0"/>
          </a:p>
          <a:p>
            <a:r>
              <a:rPr lang="en-US" dirty="0"/>
              <a:t> </a:t>
            </a:r>
            <a:r>
              <a:rPr lang="en-US" baseline="30000" dirty="0"/>
              <a:t>8</a:t>
            </a:r>
            <a:r>
              <a:rPr lang="en-US" dirty="0"/>
              <a:t> Be </a:t>
            </a:r>
            <a:r>
              <a:rPr lang="en-US" dirty="0">
                <a:effectLst>
                  <a:glow rad="127000">
                    <a:srgbClr val="FF0000"/>
                  </a:glow>
                  <a:outerShdw blurRad="38100" dist="38100" dir="2700000" algn="tl">
                    <a:srgbClr val="000000">
                      <a:alpha val="43137"/>
                    </a:srgbClr>
                  </a:outerShdw>
                </a:effectLst>
              </a:rPr>
              <a:t>self-controlled</a:t>
            </a:r>
            <a:r>
              <a:rPr lang="en-US" dirty="0"/>
              <a:t> and </a:t>
            </a:r>
            <a:r>
              <a:rPr lang="en-US" dirty="0">
                <a:effectLst>
                  <a:glow rad="127000">
                    <a:srgbClr val="FF0000"/>
                  </a:glow>
                  <a:outerShdw blurRad="38100" dist="38100" dir="2700000" algn="tl">
                    <a:srgbClr val="000000">
                      <a:alpha val="43137"/>
                    </a:srgbClr>
                  </a:outerShdw>
                </a:effectLst>
              </a:rPr>
              <a:t>alert</a:t>
            </a:r>
            <a:r>
              <a:rPr lang="en-US" dirty="0"/>
              <a:t>. Your enemy the devil prowls around like a roaring lion looking for someone to devour. </a:t>
            </a:r>
            <a:r>
              <a:rPr lang="en-US" baseline="30000" dirty="0"/>
              <a:t>1 Peter 5:8</a:t>
            </a:r>
            <a:endParaRPr lang="en-US" dirty="0"/>
          </a:p>
        </p:txBody>
      </p:sp>
      <p:pic>
        <p:nvPicPr>
          <p:cNvPr id="5" name="Picture 3"/>
          <p:cNvPicPr>
            <a:picLocks noChangeAspect="1" noChangeArrowheads="1"/>
          </p:cNvPicPr>
          <p:nvPr/>
        </p:nvPicPr>
        <p:blipFill>
          <a:blip r:embed="rId3"/>
          <a:srcRect r="24928"/>
          <a:stretch>
            <a:fillRect/>
          </a:stretch>
        </p:blipFill>
        <p:spPr bwMode="auto">
          <a:xfrm>
            <a:off x="6169054" y="494270"/>
            <a:ext cx="6022946" cy="6363730"/>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Mental Processes</a:t>
            </a:r>
          </a:p>
        </p:txBody>
      </p:sp>
      <p:sp>
        <p:nvSpPr>
          <p:cNvPr id="3" name="Content Placeholder 2"/>
          <p:cNvSpPr>
            <a:spLocks noGrp="1"/>
          </p:cNvSpPr>
          <p:nvPr>
            <p:ph idx="1"/>
          </p:nvPr>
        </p:nvSpPr>
        <p:spPr>
          <a:xfrm>
            <a:off x="618565" y="1189606"/>
            <a:ext cx="7407835" cy="4865534"/>
          </a:xfrm>
        </p:spPr>
        <p:txBody>
          <a:bodyPr/>
          <a:lstStyle/>
          <a:p>
            <a:pPr marL="742950" indent="-742950">
              <a:buAutoNum type="arabicPeriod" startAt="4"/>
            </a:pPr>
            <a:r>
              <a:rPr lang="en-US" dirty="0"/>
              <a:t>A Knowledgeable Mind</a:t>
            </a:r>
          </a:p>
          <a:p>
            <a:pPr>
              <a:lnSpc>
                <a:spcPts val="3800"/>
              </a:lnSpc>
            </a:pPr>
            <a:r>
              <a:rPr lang="en-US" dirty="0"/>
              <a:t> </a:t>
            </a:r>
            <a:r>
              <a:rPr lang="en-US" baseline="30000" dirty="0"/>
              <a:t>5</a:t>
            </a:r>
            <a:r>
              <a:rPr lang="en-US" dirty="0"/>
              <a:t> For this very reason, make every effort to add to your faith goodness; and to goodness, knowledge;</a:t>
            </a:r>
          </a:p>
          <a:p>
            <a:pPr>
              <a:lnSpc>
                <a:spcPts val="3800"/>
              </a:lnSpc>
            </a:pPr>
            <a:r>
              <a:rPr lang="en-US" dirty="0"/>
              <a:t> </a:t>
            </a:r>
            <a:r>
              <a:rPr lang="en-US" baseline="30000" dirty="0"/>
              <a:t>6</a:t>
            </a:r>
            <a:r>
              <a:rPr lang="en-US" dirty="0"/>
              <a:t> </a:t>
            </a:r>
            <a:r>
              <a:rPr lang="en-US" dirty="0">
                <a:effectLst>
                  <a:glow rad="127000">
                    <a:srgbClr val="FF0000">
                      <a:alpha val="0"/>
                    </a:srgbClr>
                  </a:glow>
                  <a:outerShdw blurRad="38100" dist="38100" dir="2700000" algn="tl">
                    <a:srgbClr val="000000">
                      <a:alpha val="43137"/>
                    </a:srgbClr>
                  </a:outerShdw>
                </a:effectLst>
              </a:rPr>
              <a:t>and </a:t>
            </a:r>
            <a:r>
              <a:rPr lang="en-US" dirty="0">
                <a:effectLst>
                  <a:glow rad="127000">
                    <a:srgbClr val="FF0000"/>
                  </a:glow>
                  <a:outerShdw blurRad="38100" dist="38100" dir="2700000" algn="tl">
                    <a:srgbClr val="000000">
                      <a:alpha val="43137"/>
                    </a:srgbClr>
                  </a:outerShdw>
                </a:effectLst>
              </a:rPr>
              <a:t>to knowledge,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self-control; </a:t>
            </a:r>
            <a:r>
              <a:rPr lang="en-US" dirty="0">
                <a:effectLst>
                  <a:glow rad="127000">
                    <a:srgbClr val="FF0000">
                      <a:alpha val="0"/>
                    </a:srgbClr>
                  </a:glow>
                  <a:outerShdw blurRad="38100" dist="38100" dir="2700000" algn="tl">
                    <a:srgbClr val="000000">
                      <a:alpha val="43137"/>
                    </a:srgbClr>
                  </a:outerShdw>
                </a:effectLst>
              </a:rPr>
              <a:t>and </a:t>
            </a:r>
            <a:r>
              <a:rPr lang="en-US" dirty="0">
                <a:effectLst>
                  <a:glow rad="127000">
                    <a:srgbClr val="FF0000"/>
                  </a:glow>
                  <a:outerShdw blurRad="38100" dist="38100" dir="2700000" algn="tl">
                    <a:srgbClr val="000000">
                      <a:alpha val="43137"/>
                    </a:srgbClr>
                  </a:outerShdw>
                </a:effectLst>
              </a:rPr>
              <a:t>to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self-control, perseverance</a:t>
            </a:r>
            <a:r>
              <a:rPr lang="en-US" dirty="0">
                <a:solidFill>
                  <a:srgbClr val="FFFF00"/>
                </a:solidFill>
              </a:rPr>
              <a:t>; </a:t>
            </a:r>
            <a:br>
              <a:rPr lang="en-US" dirty="0"/>
            </a:br>
            <a:r>
              <a:rPr lang="en-US" dirty="0"/>
              <a:t>and to perseverance,  </a:t>
            </a:r>
            <a:br>
              <a:rPr lang="en-US" dirty="0"/>
            </a:br>
            <a:r>
              <a:rPr lang="en-US" dirty="0"/>
              <a:t>godliness; </a:t>
            </a:r>
          </a:p>
        </p:txBody>
      </p:sp>
      <p:pic>
        <p:nvPicPr>
          <p:cNvPr id="5" name="Picture 3"/>
          <p:cNvPicPr>
            <a:picLocks noChangeAspect="1" noChangeArrowheads="1"/>
          </p:cNvPicPr>
          <p:nvPr/>
        </p:nvPicPr>
        <p:blipFill>
          <a:blip r:embed="rId3"/>
          <a:srcRect r="24928"/>
          <a:stretch>
            <a:fillRect/>
          </a:stretch>
        </p:blipFill>
        <p:spPr bwMode="auto">
          <a:xfrm>
            <a:off x="6169054" y="494270"/>
            <a:ext cx="6022946" cy="6363730"/>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srcRect r="24928"/>
          <a:stretch>
            <a:fillRect/>
          </a:stretch>
        </p:blipFill>
        <p:spPr bwMode="auto">
          <a:xfrm>
            <a:off x="6169054" y="494270"/>
            <a:ext cx="6022946" cy="636373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3- Mental Processes</a:t>
            </a:r>
          </a:p>
        </p:txBody>
      </p:sp>
      <p:sp>
        <p:nvSpPr>
          <p:cNvPr id="3" name="Content Placeholder 2"/>
          <p:cNvSpPr>
            <a:spLocks noGrp="1"/>
          </p:cNvSpPr>
          <p:nvPr>
            <p:ph idx="1"/>
          </p:nvPr>
        </p:nvSpPr>
        <p:spPr>
          <a:xfrm>
            <a:off x="618565" y="1189606"/>
            <a:ext cx="6948017" cy="4865534"/>
          </a:xfrm>
        </p:spPr>
        <p:txBody>
          <a:bodyPr/>
          <a:lstStyle/>
          <a:p>
            <a:pPr marL="742950" indent="-742950"/>
            <a:r>
              <a:rPr lang="en-US" dirty="0"/>
              <a:t>4.  A Knowledgeable Mind</a:t>
            </a:r>
            <a:endParaRPr lang="en-US" sz="1200" dirty="0"/>
          </a:p>
          <a:p>
            <a:pPr marL="742950" indent="-742950"/>
            <a:endParaRPr lang="en-US" sz="1200" dirty="0"/>
          </a:p>
          <a:p>
            <a:pPr>
              <a:lnSpc>
                <a:spcPts val="3800"/>
              </a:lnSpc>
            </a:pPr>
            <a:r>
              <a:rPr lang="en-US" baseline="30000" dirty="0"/>
              <a:t>7</a:t>
            </a:r>
            <a:r>
              <a:rPr lang="en-US" dirty="0"/>
              <a:t> and to godliness, brotherly kindness; and to brotherly kindness, love.  </a:t>
            </a:r>
            <a:r>
              <a:rPr lang="en-US" baseline="30000" dirty="0"/>
              <a:t>8</a:t>
            </a:r>
            <a:r>
              <a:rPr lang="en-US" dirty="0"/>
              <a:t> </a:t>
            </a:r>
            <a:r>
              <a:rPr lang="en-US" dirty="0">
                <a:effectLst>
                  <a:glow rad="127000">
                    <a:srgbClr val="FF0000"/>
                  </a:glow>
                  <a:outerShdw blurRad="38100" dist="38100" dir="2700000" algn="tl">
                    <a:srgbClr val="000000">
                      <a:alpha val="43137"/>
                    </a:srgbClr>
                  </a:outerShdw>
                </a:effectLst>
              </a:rPr>
              <a:t>For if you possess these qualities </a:t>
            </a:r>
            <a:r>
              <a:rPr lang="en-US" dirty="0"/>
              <a:t>in increasing measure, </a:t>
            </a:r>
            <a:r>
              <a:rPr lang="en-US" dirty="0">
                <a:effectLst>
                  <a:glow rad="127000">
                    <a:srgbClr val="FF0000"/>
                  </a:glow>
                  <a:outerShdw blurRad="38100" dist="38100" dir="2700000" algn="tl">
                    <a:srgbClr val="000000">
                      <a:alpha val="43137"/>
                    </a:srgbClr>
                  </a:outerShdw>
                </a:effectLst>
              </a:rPr>
              <a:t>they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will keep you from being ineffective and unproductive </a:t>
            </a:r>
            <a:r>
              <a:rPr lang="en-US" dirty="0"/>
              <a:t>in your knowledge of our Lord Jesus Christ. </a:t>
            </a:r>
            <a:r>
              <a:rPr lang="en-US" baseline="30000" dirty="0"/>
              <a:t> 2 Peter 1:5-8 </a:t>
            </a:r>
          </a:p>
        </p:txBody>
      </p:sp>
    </p:spTree>
    <p:extLst>
      <p:ext uri="{BB962C8B-B14F-4D97-AF65-F5344CB8AC3E}">
        <p14:creationId xmlns:p14="http://schemas.microsoft.com/office/powerpoint/2010/main" val="3912627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r="2206"/>
          <a:stretch>
            <a:fillRect/>
          </a:stretch>
        </p:blipFill>
        <p:spPr bwMode="auto">
          <a:xfrm>
            <a:off x="1524000" y="2187268"/>
            <a:ext cx="9144000" cy="467073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  What is Self-Control</a:t>
            </a:r>
          </a:p>
        </p:txBody>
      </p:sp>
      <p:sp>
        <p:nvSpPr>
          <p:cNvPr id="3" name="Content Placeholder 2"/>
          <p:cNvSpPr>
            <a:spLocks noGrp="1"/>
          </p:cNvSpPr>
          <p:nvPr>
            <p:ph idx="1"/>
          </p:nvPr>
        </p:nvSpPr>
        <p:spPr>
          <a:xfrm>
            <a:off x="376518" y="1189606"/>
            <a:ext cx="11349317" cy="4865534"/>
          </a:xfrm>
        </p:spPr>
        <p:txBody>
          <a:bodyPr/>
          <a:lstStyle/>
          <a:p>
            <a:pPr algn="ctr"/>
            <a:r>
              <a:rPr lang="en-US" dirty="0"/>
              <a:t>It is the virtue of </a:t>
            </a:r>
            <a:r>
              <a:rPr lang="en-US" u="sng" dirty="0">
                <a:effectLst>
                  <a:glow rad="127000">
                    <a:srgbClr val="FF0000"/>
                  </a:glow>
                  <a:outerShdw blurRad="38100" dist="38100" dir="2700000" algn="tl">
                    <a:srgbClr val="000000">
                      <a:alpha val="43137"/>
                    </a:srgbClr>
                  </a:outerShdw>
                </a:effectLst>
              </a:rPr>
              <a:t>masterin</a:t>
            </a:r>
            <a:r>
              <a:rPr lang="en-US" dirty="0">
                <a:effectLst>
                  <a:glow rad="127000">
                    <a:srgbClr val="FF0000"/>
                  </a:glow>
                  <a:outerShdw blurRad="38100" dist="38100" dir="2700000" algn="tl">
                    <a:srgbClr val="000000">
                      <a:alpha val="43137"/>
                    </a:srgbClr>
                  </a:outerShdw>
                </a:effectLst>
              </a:rPr>
              <a:t>g</a:t>
            </a:r>
            <a:r>
              <a:rPr lang="en-US" dirty="0"/>
              <a:t> your desires and passions, especially </a:t>
            </a:r>
            <a:r>
              <a:rPr lang="en-US" u="sng" dirty="0">
                <a:effectLst>
                  <a:glow rad="127000">
                    <a:srgbClr val="FF0000"/>
                  </a:glow>
                  <a:outerShdw blurRad="38100" dist="38100" dir="2700000" algn="tl">
                    <a:srgbClr val="000000">
                      <a:alpha val="43137"/>
                    </a:srgbClr>
                  </a:outerShdw>
                </a:effectLst>
              </a:rPr>
              <a:t>sensual</a:t>
            </a:r>
            <a:r>
              <a:rPr lang="en-US" dirty="0"/>
              <a:t> appetites.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srcRect r="24928"/>
          <a:stretch>
            <a:fillRect/>
          </a:stretch>
        </p:blipFill>
        <p:spPr bwMode="auto">
          <a:xfrm>
            <a:off x="6169054" y="494270"/>
            <a:ext cx="6022946" cy="636373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3- Mental Processes</a:t>
            </a:r>
          </a:p>
        </p:txBody>
      </p:sp>
      <p:sp>
        <p:nvSpPr>
          <p:cNvPr id="3" name="Content Placeholder 2"/>
          <p:cNvSpPr>
            <a:spLocks noGrp="1"/>
          </p:cNvSpPr>
          <p:nvPr>
            <p:ph idx="1"/>
          </p:nvPr>
        </p:nvSpPr>
        <p:spPr>
          <a:xfrm>
            <a:off x="618565" y="1189606"/>
            <a:ext cx="6948017" cy="4865534"/>
          </a:xfrm>
        </p:spPr>
        <p:txBody>
          <a:bodyPr/>
          <a:lstStyle/>
          <a:p>
            <a:pPr marL="742950" indent="-742950"/>
            <a:r>
              <a:rPr lang="en-US" dirty="0"/>
              <a:t>4.  A Knowledgeable Mind</a:t>
            </a:r>
            <a:endParaRPr lang="en-US" sz="1200" dirty="0"/>
          </a:p>
          <a:p>
            <a:pPr marL="742950" indent="-742950"/>
            <a:endParaRPr lang="en-US" sz="1200" dirty="0"/>
          </a:p>
          <a:p>
            <a:pPr>
              <a:lnSpc>
                <a:spcPts val="3800"/>
              </a:lnSpc>
            </a:pPr>
            <a:r>
              <a:rPr lang="en-US" baseline="30000" dirty="0"/>
              <a:t>7</a:t>
            </a:r>
            <a:r>
              <a:rPr lang="en-US" dirty="0"/>
              <a:t> and to godliness, brotherly kindness; and to brotherly kindness, love.  </a:t>
            </a:r>
            <a:r>
              <a:rPr lang="en-US" baseline="30000" dirty="0"/>
              <a:t>8</a:t>
            </a:r>
            <a:r>
              <a:rPr lang="en-US" dirty="0"/>
              <a:t> </a:t>
            </a:r>
            <a:r>
              <a:rPr lang="en-US" dirty="0">
                <a:effectLst>
                  <a:glow rad="127000">
                    <a:srgbClr val="FF0000"/>
                  </a:glow>
                  <a:outerShdw blurRad="38100" dist="38100" dir="2700000" algn="tl">
                    <a:srgbClr val="000000">
                      <a:alpha val="43137"/>
                    </a:srgbClr>
                  </a:outerShdw>
                </a:effectLst>
              </a:rPr>
              <a:t>For if you possess these qualities </a:t>
            </a:r>
            <a:r>
              <a:rPr lang="en-US" dirty="0"/>
              <a:t>in increasing measure, </a:t>
            </a:r>
            <a:r>
              <a:rPr lang="en-US" dirty="0">
                <a:effectLst>
                  <a:glow rad="127000">
                    <a:srgbClr val="FF0000"/>
                  </a:glow>
                  <a:outerShdw blurRad="38100" dist="38100" dir="2700000" algn="tl">
                    <a:srgbClr val="000000">
                      <a:alpha val="43137"/>
                    </a:srgbClr>
                  </a:outerShdw>
                </a:effectLst>
              </a:rPr>
              <a:t>they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will keep you from being ineffective and unproductive </a:t>
            </a:r>
            <a:r>
              <a:rPr lang="en-US" dirty="0"/>
              <a:t>in your knowledge of our Lord Jesus Christ. </a:t>
            </a:r>
            <a:r>
              <a:rPr lang="en-US" baseline="30000" dirty="0"/>
              <a:t> 2 Peter 1:5-8 </a:t>
            </a:r>
          </a:p>
        </p:txBody>
      </p:sp>
      <p:grpSp>
        <p:nvGrpSpPr>
          <p:cNvPr id="10" name="Group 9"/>
          <p:cNvGrpSpPr/>
          <p:nvPr/>
        </p:nvGrpSpPr>
        <p:grpSpPr>
          <a:xfrm>
            <a:off x="8942514" y="2073133"/>
            <a:ext cx="3139125" cy="2941163"/>
            <a:chOff x="5750351" y="2394408"/>
            <a:chExt cx="3139125" cy="2941163"/>
          </a:xfrm>
        </p:grpSpPr>
        <p:sp>
          <p:nvSpPr>
            <p:cNvPr id="5" name="Heart 4"/>
            <p:cNvSpPr/>
            <p:nvPr/>
          </p:nvSpPr>
          <p:spPr>
            <a:xfrm>
              <a:off x="5750351" y="2394408"/>
              <a:ext cx="3139125" cy="2941163"/>
            </a:xfrm>
            <a:prstGeom prst="hear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806912" y="3106364"/>
              <a:ext cx="2997722" cy="1836400"/>
            </a:xfrm>
            <a:prstGeom prst="rect">
              <a:avLst/>
            </a:prstGeom>
            <a:noFill/>
          </p:spPr>
          <p:txBody>
            <a:bodyPr wrap="square" rtlCol="0">
              <a:spAutoFit/>
            </a:bodyPr>
            <a:lstStyle/>
            <a:p>
              <a:pPr algn="ctr">
                <a:lnSpc>
                  <a:spcPts val="3400"/>
                </a:lnSpc>
              </a:pPr>
              <a:r>
                <a:rPr lang="en-US" sz="3400" dirty="0">
                  <a:solidFill>
                    <a:schemeClr val="bg1"/>
                  </a:solidFill>
                </a:rPr>
                <a:t>For as he thinks in his heart, </a:t>
              </a:r>
              <a:br>
                <a:rPr lang="en-US" sz="3400" dirty="0">
                  <a:solidFill>
                    <a:schemeClr val="bg1"/>
                  </a:solidFill>
                </a:rPr>
              </a:br>
              <a:r>
                <a:rPr lang="en-US" sz="3400" dirty="0">
                  <a:solidFill>
                    <a:schemeClr val="bg1"/>
                  </a:solidFill>
                </a:rPr>
                <a:t>so </a:t>
              </a:r>
              <a:r>
                <a:rPr lang="en-US" sz="3400" i="1" dirty="0">
                  <a:solidFill>
                    <a:schemeClr val="bg1"/>
                  </a:solidFill>
                </a:rPr>
                <a:t>is he.  </a:t>
              </a:r>
              <a:br>
                <a:rPr lang="en-US" sz="3400" i="1" dirty="0">
                  <a:solidFill>
                    <a:schemeClr val="bg1"/>
                  </a:solidFill>
                </a:rPr>
              </a:br>
              <a:r>
                <a:rPr lang="en-US" sz="3200" i="1" baseline="30000" dirty="0">
                  <a:solidFill>
                    <a:schemeClr val="bg1"/>
                  </a:solidFill>
                </a:rPr>
                <a:t>Pro 23:7 NKJ</a:t>
              </a:r>
              <a:endParaRPr lang="en-US" sz="3200" baseline="300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  How do you do it?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srcRect b="18169"/>
          <a:stretch>
            <a:fillRect/>
          </a:stretch>
        </p:blipFill>
        <p:spPr bwMode="auto">
          <a:xfrm>
            <a:off x="7052457" y="38462"/>
            <a:ext cx="5139543" cy="681953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V.  How do you do it? </a:t>
            </a:r>
          </a:p>
        </p:txBody>
      </p:sp>
      <p:sp>
        <p:nvSpPr>
          <p:cNvPr id="3" name="Content Placeholder 2"/>
          <p:cNvSpPr>
            <a:spLocks noGrp="1"/>
          </p:cNvSpPr>
          <p:nvPr>
            <p:ph idx="1"/>
          </p:nvPr>
        </p:nvSpPr>
        <p:spPr>
          <a:xfrm>
            <a:off x="618565" y="1122231"/>
            <a:ext cx="7202541" cy="4865534"/>
          </a:xfrm>
        </p:spPr>
        <p:txBody>
          <a:bodyPr/>
          <a:lstStyle/>
          <a:p>
            <a:r>
              <a:rPr lang="en-US" dirty="0"/>
              <a:t>1.  </a:t>
            </a:r>
            <a:r>
              <a:rPr lang="en-US" u="sng" dirty="0">
                <a:effectLst>
                  <a:glow rad="127000">
                    <a:srgbClr val="FF0000"/>
                  </a:glow>
                  <a:outerShdw blurRad="38100" dist="38100" dir="2700000" algn="tl">
                    <a:srgbClr val="000000">
                      <a:alpha val="43137"/>
                    </a:srgbClr>
                  </a:outerShdw>
                </a:effectLst>
              </a:rPr>
              <a:t>Walk</a:t>
            </a:r>
            <a:r>
              <a:rPr lang="en-US" dirty="0">
                <a:solidFill>
                  <a:srgbClr val="FFFF00"/>
                </a:solidFill>
                <a:effectLst>
                  <a:glow rad="127000">
                    <a:srgbClr val="FF0000"/>
                  </a:glow>
                  <a:outerShdw blurRad="38100" dist="38100" dir="2700000" algn="tl">
                    <a:srgbClr val="000000">
                      <a:alpha val="43137"/>
                    </a:srgbClr>
                  </a:outerShdw>
                </a:effectLst>
              </a:rPr>
              <a:t> </a:t>
            </a:r>
            <a:r>
              <a:rPr lang="en-US" dirty="0"/>
              <a:t>in the Spirit</a:t>
            </a:r>
            <a:endParaRPr lang="en-US" sz="1200" dirty="0"/>
          </a:p>
          <a:p>
            <a:endParaRPr lang="en-US" sz="1200" dirty="0"/>
          </a:p>
          <a:p>
            <a:r>
              <a:rPr lang="en-US" dirty="0"/>
              <a:t> I say then: Walk in the Spirit, </a:t>
            </a:r>
            <a:br>
              <a:rPr lang="en-US" dirty="0"/>
            </a:br>
            <a:r>
              <a:rPr lang="en-US" dirty="0"/>
              <a:t>and you shall not fulfill the lust of the flesh. (Gal 5:16 NKJ)</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3"/>
          <p:cNvGrpSpPr/>
          <p:nvPr/>
        </p:nvGrpSpPr>
        <p:grpSpPr>
          <a:xfrm>
            <a:off x="8266751" y="3192455"/>
            <a:ext cx="2909118" cy="4135911"/>
            <a:chOff x="4421580" y="2714153"/>
            <a:chExt cx="2909118" cy="4135911"/>
          </a:xfrm>
          <a:effectLst>
            <a:glow rad="127000">
              <a:schemeClr val="bg1"/>
            </a:glow>
          </a:effectLst>
        </p:grpSpPr>
        <p:pic>
          <p:nvPicPr>
            <p:cNvPr id="9" name="Picture 62" descr="body-temple-2"/>
            <p:cNvPicPr>
              <a:picLocks noChangeAspect="1" noChangeArrowheads="1"/>
            </p:cNvPicPr>
            <p:nvPr/>
          </p:nvPicPr>
          <p:blipFill>
            <a:blip r:embed="rId2" cstate="print"/>
            <a:srcRect/>
            <a:stretch>
              <a:fillRect/>
            </a:stretch>
          </p:blipFill>
          <p:spPr bwMode="auto">
            <a:xfrm>
              <a:off x="5199455" y="4105711"/>
              <a:ext cx="1042988" cy="2108656"/>
            </a:xfrm>
            <a:prstGeom prst="rect">
              <a:avLst/>
            </a:prstGeom>
            <a:noFill/>
            <a:ln w="9525">
              <a:noFill/>
              <a:miter lim="800000"/>
              <a:headEnd/>
              <a:tailEnd/>
            </a:ln>
          </p:spPr>
        </p:pic>
        <p:pic>
          <p:nvPicPr>
            <p:cNvPr id="10" name="Picture 63" descr="halo"/>
            <p:cNvPicPr>
              <a:picLocks noChangeAspect="1" noChangeArrowheads="1"/>
            </p:cNvPicPr>
            <p:nvPr/>
          </p:nvPicPr>
          <p:blipFill>
            <a:blip r:embed="rId3" cstate="print"/>
            <a:srcRect/>
            <a:stretch>
              <a:fillRect/>
            </a:stretch>
          </p:blipFill>
          <p:spPr bwMode="auto">
            <a:xfrm>
              <a:off x="5199455" y="2714153"/>
              <a:ext cx="938213" cy="594998"/>
            </a:xfrm>
            <a:prstGeom prst="rect">
              <a:avLst/>
            </a:prstGeom>
            <a:noFill/>
            <a:ln w="9525">
              <a:noFill/>
              <a:miter lim="800000"/>
              <a:headEnd/>
              <a:tailEnd/>
            </a:ln>
          </p:spPr>
        </p:pic>
        <p:pic>
          <p:nvPicPr>
            <p:cNvPr id="11" name="Picture 64" descr="body-temple-1"/>
            <p:cNvPicPr>
              <a:picLocks noChangeAspect="1" noChangeArrowheads="1"/>
            </p:cNvPicPr>
            <p:nvPr/>
          </p:nvPicPr>
          <p:blipFill>
            <a:blip r:embed="rId4" cstate="print"/>
            <a:srcRect r="782" b="8484"/>
            <a:stretch>
              <a:fillRect/>
            </a:stretch>
          </p:blipFill>
          <p:spPr bwMode="auto">
            <a:xfrm>
              <a:off x="4421580" y="2840130"/>
              <a:ext cx="2909118" cy="4009934"/>
            </a:xfrm>
            <a:prstGeom prst="rect">
              <a:avLst/>
            </a:prstGeom>
            <a:noFill/>
            <a:ln w="9525">
              <a:noFill/>
              <a:miter lim="800000"/>
              <a:headEnd/>
              <a:tailEnd/>
            </a:ln>
          </p:spPr>
        </p:pic>
      </p:grpSp>
      <p:sp>
        <p:nvSpPr>
          <p:cNvPr id="2" name="Title 1"/>
          <p:cNvSpPr>
            <a:spLocks noGrp="1"/>
          </p:cNvSpPr>
          <p:nvPr>
            <p:ph type="title"/>
          </p:nvPr>
        </p:nvSpPr>
        <p:spPr/>
        <p:txBody>
          <a:bodyPr/>
          <a:lstStyle/>
          <a:p>
            <a:r>
              <a:rPr lang="en-US" dirty="0"/>
              <a:t>V.  How do you do it? </a:t>
            </a:r>
          </a:p>
        </p:txBody>
      </p:sp>
      <p:sp>
        <p:nvSpPr>
          <p:cNvPr id="3" name="Content Placeholder 2"/>
          <p:cNvSpPr>
            <a:spLocks noGrp="1"/>
          </p:cNvSpPr>
          <p:nvPr>
            <p:ph idx="1"/>
          </p:nvPr>
        </p:nvSpPr>
        <p:spPr>
          <a:xfrm>
            <a:off x="605119" y="1122231"/>
            <a:ext cx="9605682" cy="4865534"/>
          </a:xfrm>
        </p:spPr>
        <p:txBody>
          <a:bodyPr/>
          <a:lstStyle/>
          <a:p>
            <a:r>
              <a:rPr lang="en-US" dirty="0"/>
              <a:t>2.  God does it in you…</a:t>
            </a:r>
          </a:p>
          <a:p>
            <a:r>
              <a:rPr lang="en-US" dirty="0"/>
              <a:t>for it is God who works in you to will and </a:t>
            </a:r>
            <a:br>
              <a:rPr lang="en-US" dirty="0"/>
            </a:br>
            <a:r>
              <a:rPr lang="en-US" dirty="0"/>
              <a:t>to act according to his good purpose. (Phi 2:13 NIV)</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ody-temple-1"/>
          <p:cNvPicPr>
            <a:picLocks noChangeAspect="1" noChangeArrowheads="1"/>
          </p:cNvPicPr>
          <p:nvPr/>
        </p:nvPicPr>
        <p:blipFill rotWithShape="1">
          <a:blip r:embed="rId3" cstate="print"/>
          <a:srcRect l="-4229" r="1785" b="8484"/>
          <a:stretch/>
        </p:blipFill>
        <p:spPr bwMode="auto">
          <a:xfrm>
            <a:off x="1125415" y="3281725"/>
            <a:ext cx="2995467" cy="3998306"/>
          </a:xfrm>
          <a:prstGeom prst="rect">
            <a:avLst/>
          </a:prstGeom>
          <a:noFill/>
          <a:ln w="9525">
            <a:noFill/>
            <a:miter lim="800000"/>
            <a:headEnd/>
            <a:tailEnd/>
          </a:ln>
          <a:effectLst>
            <a:glow rad="127000">
              <a:schemeClr val="bg1"/>
            </a:glow>
          </a:effectLst>
        </p:spPr>
      </p:pic>
      <p:sp>
        <p:nvSpPr>
          <p:cNvPr id="2" name="Title 1"/>
          <p:cNvSpPr>
            <a:spLocks noGrp="1"/>
          </p:cNvSpPr>
          <p:nvPr>
            <p:ph type="title"/>
          </p:nvPr>
        </p:nvSpPr>
        <p:spPr/>
        <p:txBody>
          <a:bodyPr/>
          <a:lstStyle/>
          <a:p>
            <a:r>
              <a:rPr lang="en-US" dirty="0"/>
              <a:t>V.  How do you do it? </a:t>
            </a:r>
          </a:p>
        </p:txBody>
      </p:sp>
      <p:sp>
        <p:nvSpPr>
          <p:cNvPr id="3" name="Content Placeholder 2"/>
          <p:cNvSpPr>
            <a:spLocks noGrp="1"/>
          </p:cNvSpPr>
          <p:nvPr>
            <p:ph idx="1"/>
          </p:nvPr>
        </p:nvSpPr>
        <p:spPr>
          <a:xfrm>
            <a:off x="618565" y="1122231"/>
            <a:ext cx="10488706" cy="4865534"/>
          </a:xfrm>
        </p:spPr>
        <p:txBody>
          <a:bodyPr/>
          <a:lstStyle/>
          <a:p>
            <a:r>
              <a:rPr lang="en-US" dirty="0"/>
              <a:t>3.  You can </a:t>
            </a:r>
            <a:r>
              <a:rPr lang="en-US" u="sng" dirty="0">
                <a:effectLst>
                  <a:glow rad="127000">
                    <a:srgbClr val="FF0000"/>
                  </a:glow>
                  <a:outerShdw blurRad="38100" dist="38100" dir="2700000" algn="tl">
                    <a:srgbClr val="000000">
                      <a:alpha val="43137"/>
                    </a:srgbClr>
                  </a:outerShdw>
                </a:effectLst>
              </a:rPr>
              <a:t>ONLY</a:t>
            </a:r>
            <a:r>
              <a:rPr lang="en-US" dirty="0">
                <a:effectLst>
                  <a:glow rad="127000">
                    <a:srgbClr val="FF0000"/>
                  </a:glow>
                  <a:outerShdw blurRad="38100" dist="38100" dir="2700000" algn="tl">
                    <a:srgbClr val="000000">
                      <a:alpha val="43137"/>
                    </a:srgbClr>
                  </a:outerShdw>
                </a:effectLst>
              </a:rPr>
              <a:t> </a:t>
            </a:r>
            <a:r>
              <a:rPr lang="en-US" dirty="0"/>
              <a:t>do it by the Spirit …</a:t>
            </a:r>
          </a:p>
          <a:p>
            <a:pPr>
              <a:lnSpc>
                <a:spcPts val="3800"/>
              </a:lnSpc>
            </a:pPr>
            <a:r>
              <a:rPr lang="en-US" baseline="30000" dirty="0"/>
              <a:t>5</a:t>
            </a:r>
            <a:r>
              <a:rPr lang="en-US" dirty="0"/>
              <a:t> Those who live according to the sinful nature have their minds set on what that nature desires; </a:t>
            </a:r>
          </a:p>
        </p:txBody>
      </p:sp>
      <p:sp>
        <p:nvSpPr>
          <p:cNvPr id="9" name="&quot;No&quot; Symbol 8"/>
          <p:cNvSpPr/>
          <p:nvPr/>
        </p:nvSpPr>
        <p:spPr>
          <a:xfrm>
            <a:off x="1873135" y="4788131"/>
            <a:ext cx="1579418" cy="1518516"/>
          </a:xfrm>
          <a:prstGeom prst="noSmoking">
            <a:avLst>
              <a:gd name="adj" fmla="val 11666"/>
            </a:avLst>
          </a:prstGeom>
          <a:solidFill>
            <a:srgbClr val="C0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23"/>
          <p:cNvGrpSpPr/>
          <p:nvPr/>
        </p:nvGrpSpPr>
        <p:grpSpPr>
          <a:xfrm>
            <a:off x="8266751" y="3192455"/>
            <a:ext cx="2909118" cy="4135911"/>
            <a:chOff x="4421580" y="2714153"/>
            <a:chExt cx="2909118" cy="4135911"/>
          </a:xfrm>
          <a:effectLst>
            <a:glow rad="127000">
              <a:schemeClr val="bg1"/>
            </a:glow>
          </a:effectLst>
        </p:grpSpPr>
        <p:pic>
          <p:nvPicPr>
            <p:cNvPr id="11" name="Picture 62" descr="body-temple-2"/>
            <p:cNvPicPr>
              <a:picLocks noChangeAspect="1" noChangeArrowheads="1"/>
            </p:cNvPicPr>
            <p:nvPr/>
          </p:nvPicPr>
          <p:blipFill>
            <a:blip r:embed="rId3" cstate="print"/>
            <a:srcRect/>
            <a:stretch>
              <a:fillRect/>
            </a:stretch>
          </p:blipFill>
          <p:spPr bwMode="auto">
            <a:xfrm>
              <a:off x="5199455" y="4105711"/>
              <a:ext cx="1042988" cy="2108656"/>
            </a:xfrm>
            <a:prstGeom prst="rect">
              <a:avLst/>
            </a:prstGeom>
            <a:noFill/>
            <a:ln w="9525">
              <a:noFill/>
              <a:miter lim="800000"/>
              <a:headEnd/>
              <a:tailEnd/>
            </a:ln>
          </p:spPr>
        </p:pic>
        <p:pic>
          <p:nvPicPr>
            <p:cNvPr id="12" name="Picture 63" descr="halo"/>
            <p:cNvPicPr>
              <a:picLocks noChangeAspect="1" noChangeArrowheads="1"/>
            </p:cNvPicPr>
            <p:nvPr/>
          </p:nvPicPr>
          <p:blipFill>
            <a:blip r:embed="rId4" cstate="print"/>
            <a:srcRect/>
            <a:stretch>
              <a:fillRect/>
            </a:stretch>
          </p:blipFill>
          <p:spPr bwMode="auto">
            <a:xfrm>
              <a:off x="5199455" y="2714153"/>
              <a:ext cx="938213" cy="594998"/>
            </a:xfrm>
            <a:prstGeom prst="rect">
              <a:avLst/>
            </a:prstGeom>
            <a:noFill/>
            <a:ln w="9525">
              <a:noFill/>
              <a:miter lim="800000"/>
              <a:headEnd/>
              <a:tailEnd/>
            </a:ln>
          </p:spPr>
        </p:pic>
        <p:pic>
          <p:nvPicPr>
            <p:cNvPr id="13" name="Picture 64" descr="body-temple-1"/>
            <p:cNvPicPr>
              <a:picLocks noChangeAspect="1" noChangeArrowheads="1"/>
            </p:cNvPicPr>
            <p:nvPr/>
          </p:nvPicPr>
          <p:blipFill>
            <a:blip r:embed="rId5" cstate="print"/>
            <a:srcRect r="782" b="8484"/>
            <a:stretch>
              <a:fillRect/>
            </a:stretch>
          </p:blipFill>
          <p:spPr bwMode="auto">
            <a:xfrm>
              <a:off x="4421580" y="2840130"/>
              <a:ext cx="2909118" cy="4009934"/>
            </a:xfrm>
            <a:prstGeom prst="rect">
              <a:avLst/>
            </a:prstGeom>
            <a:noFill/>
            <a:ln w="9525">
              <a:noFill/>
              <a:miter lim="800000"/>
              <a:headEnd/>
              <a:tailEnd/>
            </a:ln>
          </p:spPr>
        </p:pic>
      </p:grpSp>
      <p:pic>
        <p:nvPicPr>
          <p:cNvPr id="14" name="Picture 13" descr="body-temple-1"/>
          <p:cNvPicPr>
            <a:picLocks noChangeAspect="1" noChangeArrowheads="1"/>
          </p:cNvPicPr>
          <p:nvPr/>
        </p:nvPicPr>
        <p:blipFill rotWithShape="1">
          <a:blip r:embed="rId5" cstate="print"/>
          <a:srcRect l="-4229" r="1785" b="8484"/>
          <a:stretch/>
        </p:blipFill>
        <p:spPr bwMode="auto">
          <a:xfrm>
            <a:off x="1125415" y="3281725"/>
            <a:ext cx="2995467" cy="3998306"/>
          </a:xfrm>
          <a:prstGeom prst="rect">
            <a:avLst/>
          </a:prstGeom>
          <a:noFill/>
          <a:ln w="9525">
            <a:noFill/>
            <a:miter lim="800000"/>
            <a:headEnd/>
            <a:tailEnd/>
          </a:ln>
          <a:effectLst>
            <a:glow rad="127000">
              <a:schemeClr val="bg1"/>
            </a:glow>
          </a:effectLst>
        </p:spPr>
      </p:pic>
      <p:sp>
        <p:nvSpPr>
          <p:cNvPr id="2" name="Title 1"/>
          <p:cNvSpPr>
            <a:spLocks noGrp="1"/>
          </p:cNvSpPr>
          <p:nvPr>
            <p:ph type="title"/>
          </p:nvPr>
        </p:nvSpPr>
        <p:spPr/>
        <p:txBody>
          <a:bodyPr/>
          <a:lstStyle/>
          <a:p>
            <a:r>
              <a:rPr lang="en-US" dirty="0"/>
              <a:t>V.  How do you do it? </a:t>
            </a:r>
          </a:p>
        </p:txBody>
      </p:sp>
      <p:sp>
        <p:nvSpPr>
          <p:cNvPr id="9" name="&quot;No&quot; Symbol 8"/>
          <p:cNvSpPr/>
          <p:nvPr/>
        </p:nvSpPr>
        <p:spPr>
          <a:xfrm>
            <a:off x="1873135" y="4788131"/>
            <a:ext cx="1579418" cy="1518516"/>
          </a:xfrm>
          <a:prstGeom prst="noSmoking">
            <a:avLst>
              <a:gd name="adj" fmla="val 11666"/>
            </a:avLst>
          </a:prstGeom>
          <a:solidFill>
            <a:srgbClr val="C0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Content Placeholder 2"/>
          <p:cNvSpPr>
            <a:spLocks noGrp="1"/>
          </p:cNvSpPr>
          <p:nvPr>
            <p:ph idx="1"/>
          </p:nvPr>
        </p:nvSpPr>
        <p:spPr>
          <a:xfrm>
            <a:off x="618565" y="1122231"/>
            <a:ext cx="10905564" cy="4865534"/>
          </a:xfrm>
        </p:spPr>
        <p:txBody>
          <a:bodyPr/>
          <a:lstStyle/>
          <a:p>
            <a:r>
              <a:rPr lang="en-US" dirty="0">
                <a:solidFill>
                  <a:schemeClr val="bg1">
                    <a:lumMod val="75000"/>
                  </a:schemeClr>
                </a:solidFill>
              </a:rPr>
              <a:t>3.  You can ONLY do it by the Spirit …</a:t>
            </a:r>
          </a:p>
          <a:p>
            <a:pPr>
              <a:lnSpc>
                <a:spcPts val="3800"/>
              </a:lnSpc>
            </a:pPr>
            <a:r>
              <a:rPr lang="en-US" baseline="30000" dirty="0">
                <a:solidFill>
                  <a:schemeClr val="bg1">
                    <a:lumMod val="75000"/>
                  </a:schemeClr>
                </a:solidFill>
              </a:rPr>
              <a:t>5</a:t>
            </a:r>
            <a:r>
              <a:rPr lang="en-US" dirty="0">
                <a:solidFill>
                  <a:schemeClr val="bg1">
                    <a:lumMod val="75000"/>
                  </a:schemeClr>
                </a:solidFill>
              </a:rPr>
              <a:t> Those who live according to the sinful nature have their minds set on what that nature desires; </a:t>
            </a:r>
            <a:r>
              <a:rPr lang="en-US" dirty="0"/>
              <a:t>but those 		    who live in 	accordance with </a:t>
            </a:r>
            <a:br>
              <a:rPr lang="en-US" dirty="0"/>
            </a:br>
            <a:r>
              <a:rPr lang="en-US" dirty="0"/>
              <a:t>			the Spirit have their minds </a:t>
            </a:r>
            <a:br>
              <a:rPr lang="en-US" dirty="0"/>
            </a:br>
            <a:r>
              <a:rPr lang="en-US" dirty="0"/>
              <a:t>			   set on what the Spirit 			</a:t>
            </a:r>
            <a:br>
              <a:rPr lang="en-US" dirty="0"/>
            </a:br>
            <a:r>
              <a:rPr lang="en-US" dirty="0"/>
              <a:t>					desires.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ody-temple-1"/>
          <p:cNvPicPr>
            <a:picLocks noChangeAspect="1" noChangeArrowheads="1"/>
          </p:cNvPicPr>
          <p:nvPr/>
        </p:nvPicPr>
        <p:blipFill rotWithShape="1">
          <a:blip r:embed="rId3" cstate="print"/>
          <a:srcRect l="-4229" r="1785" b="8484"/>
          <a:stretch/>
        </p:blipFill>
        <p:spPr bwMode="auto">
          <a:xfrm>
            <a:off x="1125415" y="3281725"/>
            <a:ext cx="2995467" cy="3998306"/>
          </a:xfrm>
          <a:prstGeom prst="rect">
            <a:avLst/>
          </a:prstGeom>
          <a:noFill/>
          <a:ln w="9525">
            <a:noFill/>
            <a:miter lim="800000"/>
            <a:headEnd/>
            <a:tailEnd/>
          </a:ln>
          <a:effectLst>
            <a:glow rad="127000">
              <a:schemeClr val="bg1"/>
            </a:glow>
          </a:effectLst>
        </p:spPr>
      </p:pic>
      <p:sp>
        <p:nvSpPr>
          <p:cNvPr id="2" name="Title 1"/>
          <p:cNvSpPr>
            <a:spLocks noGrp="1"/>
          </p:cNvSpPr>
          <p:nvPr>
            <p:ph type="title"/>
          </p:nvPr>
        </p:nvSpPr>
        <p:spPr/>
        <p:txBody>
          <a:bodyPr/>
          <a:lstStyle/>
          <a:p>
            <a:r>
              <a:rPr lang="en-US" dirty="0"/>
              <a:t>V.  How do you do it? </a:t>
            </a:r>
          </a:p>
        </p:txBody>
      </p:sp>
      <p:sp>
        <p:nvSpPr>
          <p:cNvPr id="9" name="&quot;No&quot; Symbol 8"/>
          <p:cNvSpPr/>
          <p:nvPr/>
        </p:nvSpPr>
        <p:spPr>
          <a:xfrm>
            <a:off x="1873135" y="4788131"/>
            <a:ext cx="1579418" cy="1518516"/>
          </a:xfrm>
          <a:prstGeom prst="noSmoking">
            <a:avLst>
              <a:gd name="adj" fmla="val 11666"/>
            </a:avLst>
          </a:prstGeom>
          <a:solidFill>
            <a:srgbClr val="C0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Content Placeholder 2"/>
          <p:cNvSpPr>
            <a:spLocks noGrp="1"/>
          </p:cNvSpPr>
          <p:nvPr>
            <p:ph idx="1"/>
          </p:nvPr>
        </p:nvSpPr>
        <p:spPr>
          <a:xfrm>
            <a:off x="605118" y="1122231"/>
            <a:ext cx="9605683" cy="4865534"/>
          </a:xfrm>
        </p:spPr>
        <p:txBody>
          <a:bodyPr/>
          <a:lstStyle/>
          <a:p>
            <a:r>
              <a:rPr lang="en-US" dirty="0">
                <a:solidFill>
                  <a:schemeClr val="bg1">
                    <a:lumMod val="75000"/>
                  </a:schemeClr>
                </a:solidFill>
              </a:rPr>
              <a:t>3.  You can ONLY do it by the Spirit …</a:t>
            </a:r>
          </a:p>
          <a:p>
            <a:pPr>
              <a:lnSpc>
                <a:spcPts val="3800"/>
              </a:lnSpc>
            </a:pPr>
            <a:r>
              <a:rPr lang="en-US" dirty="0"/>
              <a:t>The mind of sinful man is death,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ody-temple-1"/>
          <p:cNvPicPr>
            <a:picLocks noChangeAspect="1" noChangeArrowheads="1"/>
          </p:cNvPicPr>
          <p:nvPr/>
        </p:nvPicPr>
        <p:blipFill rotWithShape="1">
          <a:blip r:embed="rId3" cstate="print"/>
          <a:srcRect l="-4229" r="1785" b="8484"/>
          <a:stretch/>
        </p:blipFill>
        <p:spPr bwMode="auto">
          <a:xfrm>
            <a:off x="1125415" y="3281725"/>
            <a:ext cx="2995467" cy="3998306"/>
          </a:xfrm>
          <a:prstGeom prst="rect">
            <a:avLst/>
          </a:prstGeom>
          <a:noFill/>
          <a:ln w="9525">
            <a:noFill/>
            <a:miter lim="800000"/>
            <a:headEnd/>
            <a:tailEnd/>
          </a:ln>
          <a:effectLst>
            <a:glow rad="127000">
              <a:schemeClr val="bg1"/>
            </a:glow>
          </a:effectLst>
        </p:spPr>
      </p:pic>
      <p:sp>
        <p:nvSpPr>
          <p:cNvPr id="2" name="Title 1"/>
          <p:cNvSpPr>
            <a:spLocks noGrp="1"/>
          </p:cNvSpPr>
          <p:nvPr>
            <p:ph type="title"/>
          </p:nvPr>
        </p:nvSpPr>
        <p:spPr/>
        <p:txBody>
          <a:bodyPr/>
          <a:lstStyle/>
          <a:p>
            <a:r>
              <a:rPr lang="en-US" dirty="0"/>
              <a:t>V.  How do you do it? </a:t>
            </a:r>
          </a:p>
        </p:txBody>
      </p:sp>
      <p:sp>
        <p:nvSpPr>
          <p:cNvPr id="9" name="&quot;No&quot; Symbol 8"/>
          <p:cNvSpPr/>
          <p:nvPr/>
        </p:nvSpPr>
        <p:spPr>
          <a:xfrm>
            <a:off x="1873135" y="4788131"/>
            <a:ext cx="1579418" cy="1518516"/>
          </a:xfrm>
          <a:prstGeom prst="noSmoking">
            <a:avLst>
              <a:gd name="adj" fmla="val 11666"/>
            </a:avLst>
          </a:prstGeom>
          <a:solidFill>
            <a:srgbClr val="C0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Content Placeholder 2"/>
          <p:cNvSpPr>
            <a:spLocks noGrp="1"/>
          </p:cNvSpPr>
          <p:nvPr>
            <p:ph idx="1"/>
          </p:nvPr>
        </p:nvSpPr>
        <p:spPr>
          <a:xfrm>
            <a:off x="618565" y="1122231"/>
            <a:ext cx="10771094" cy="4865534"/>
          </a:xfrm>
        </p:spPr>
        <p:txBody>
          <a:bodyPr/>
          <a:lstStyle/>
          <a:p>
            <a:r>
              <a:rPr lang="en-US" dirty="0">
                <a:solidFill>
                  <a:schemeClr val="bg1">
                    <a:lumMod val="75000"/>
                  </a:schemeClr>
                </a:solidFill>
              </a:rPr>
              <a:t>3.  You can ONLY do it by the Spirit …</a:t>
            </a:r>
          </a:p>
          <a:p>
            <a:pPr>
              <a:lnSpc>
                <a:spcPts val="3800"/>
              </a:lnSpc>
            </a:pPr>
            <a:r>
              <a:rPr lang="en-US" dirty="0">
                <a:solidFill>
                  <a:schemeClr val="bg1">
                    <a:lumMod val="75000"/>
                  </a:schemeClr>
                </a:solidFill>
              </a:rPr>
              <a:t>The mind of sinful man is death, </a:t>
            </a:r>
            <a:r>
              <a:rPr lang="en-US" dirty="0"/>
              <a:t>but the mind </a:t>
            </a:r>
            <a:r>
              <a:rPr lang="en-US" dirty="0">
                <a:effectLst>
                  <a:glow rad="127000">
                    <a:srgbClr val="FF0000"/>
                  </a:glow>
                  <a:outerShdw blurRad="38100" dist="38100" dir="2700000" algn="tl">
                    <a:srgbClr val="000000">
                      <a:alpha val="43137"/>
                    </a:srgbClr>
                  </a:outerShdw>
                </a:effectLst>
              </a:rPr>
              <a:t>controlled</a:t>
            </a:r>
            <a:r>
              <a:rPr lang="en-US" dirty="0"/>
              <a:t> by the Spirit is life and peace;</a:t>
            </a:r>
          </a:p>
        </p:txBody>
      </p:sp>
      <p:grpSp>
        <p:nvGrpSpPr>
          <p:cNvPr id="11" name="Group 23"/>
          <p:cNvGrpSpPr/>
          <p:nvPr/>
        </p:nvGrpSpPr>
        <p:grpSpPr>
          <a:xfrm>
            <a:off x="8266751" y="3192455"/>
            <a:ext cx="2909118" cy="4135911"/>
            <a:chOff x="4421580" y="2714153"/>
            <a:chExt cx="2909118" cy="4135911"/>
          </a:xfrm>
          <a:effectLst>
            <a:glow rad="127000">
              <a:schemeClr val="bg1"/>
            </a:glow>
          </a:effectLst>
        </p:grpSpPr>
        <p:pic>
          <p:nvPicPr>
            <p:cNvPr id="12" name="Picture 62" descr="body-temple-2"/>
            <p:cNvPicPr>
              <a:picLocks noChangeAspect="1" noChangeArrowheads="1"/>
            </p:cNvPicPr>
            <p:nvPr/>
          </p:nvPicPr>
          <p:blipFill>
            <a:blip r:embed="rId4" cstate="print"/>
            <a:srcRect/>
            <a:stretch>
              <a:fillRect/>
            </a:stretch>
          </p:blipFill>
          <p:spPr bwMode="auto">
            <a:xfrm>
              <a:off x="5199455" y="4105711"/>
              <a:ext cx="1042988" cy="2108656"/>
            </a:xfrm>
            <a:prstGeom prst="rect">
              <a:avLst/>
            </a:prstGeom>
            <a:noFill/>
            <a:ln w="9525">
              <a:noFill/>
              <a:miter lim="800000"/>
              <a:headEnd/>
              <a:tailEnd/>
            </a:ln>
          </p:spPr>
        </p:pic>
        <p:pic>
          <p:nvPicPr>
            <p:cNvPr id="13" name="Picture 63" descr="halo"/>
            <p:cNvPicPr>
              <a:picLocks noChangeAspect="1" noChangeArrowheads="1"/>
            </p:cNvPicPr>
            <p:nvPr/>
          </p:nvPicPr>
          <p:blipFill>
            <a:blip r:embed="rId5" cstate="print"/>
            <a:srcRect/>
            <a:stretch>
              <a:fillRect/>
            </a:stretch>
          </p:blipFill>
          <p:spPr bwMode="auto">
            <a:xfrm>
              <a:off x="5199455" y="2714153"/>
              <a:ext cx="938213" cy="594998"/>
            </a:xfrm>
            <a:prstGeom prst="rect">
              <a:avLst/>
            </a:prstGeom>
            <a:noFill/>
            <a:ln w="9525">
              <a:noFill/>
              <a:miter lim="800000"/>
              <a:headEnd/>
              <a:tailEnd/>
            </a:ln>
          </p:spPr>
        </p:pic>
        <p:pic>
          <p:nvPicPr>
            <p:cNvPr id="14" name="Picture 64" descr="body-temple-1"/>
            <p:cNvPicPr>
              <a:picLocks noChangeAspect="1" noChangeArrowheads="1"/>
            </p:cNvPicPr>
            <p:nvPr/>
          </p:nvPicPr>
          <p:blipFill>
            <a:blip r:embed="rId3" cstate="print"/>
            <a:srcRect r="782" b="8484"/>
            <a:stretch>
              <a:fillRect/>
            </a:stretch>
          </p:blipFill>
          <p:spPr bwMode="auto">
            <a:xfrm>
              <a:off x="4421580" y="2840130"/>
              <a:ext cx="2909118" cy="4009934"/>
            </a:xfrm>
            <a:prstGeom prst="rect">
              <a:avLst/>
            </a:prstGeom>
            <a:noFill/>
            <a:ln w="9525">
              <a:noFill/>
              <a:miter lim="800000"/>
              <a:headEnd/>
              <a:tailEnd/>
            </a:ln>
          </p:spPr>
        </p:pic>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ody-temple-1"/>
          <p:cNvPicPr>
            <a:picLocks noChangeAspect="1" noChangeArrowheads="1"/>
          </p:cNvPicPr>
          <p:nvPr/>
        </p:nvPicPr>
        <p:blipFill rotWithShape="1">
          <a:blip r:embed="rId3" cstate="print"/>
          <a:srcRect l="-4229" r="1785" b="8484"/>
          <a:stretch/>
        </p:blipFill>
        <p:spPr bwMode="auto">
          <a:xfrm>
            <a:off x="1125415" y="3281725"/>
            <a:ext cx="2995467" cy="3998306"/>
          </a:xfrm>
          <a:prstGeom prst="rect">
            <a:avLst/>
          </a:prstGeom>
          <a:noFill/>
          <a:ln w="9525">
            <a:noFill/>
            <a:miter lim="800000"/>
            <a:headEnd/>
            <a:tailEnd/>
          </a:ln>
          <a:effectLst>
            <a:glow rad="127000">
              <a:schemeClr val="bg1"/>
            </a:glow>
          </a:effectLst>
        </p:spPr>
      </p:pic>
      <p:sp>
        <p:nvSpPr>
          <p:cNvPr id="10" name="Rectangle 9"/>
          <p:cNvSpPr/>
          <p:nvPr/>
        </p:nvSpPr>
        <p:spPr>
          <a:xfrm>
            <a:off x="4356847" y="3128211"/>
            <a:ext cx="4097342" cy="798896"/>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V.  How do you do it? </a:t>
            </a:r>
          </a:p>
        </p:txBody>
      </p:sp>
      <p:sp>
        <p:nvSpPr>
          <p:cNvPr id="9" name="&quot;No&quot; Symbol 8"/>
          <p:cNvSpPr/>
          <p:nvPr/>
        </p:nvSpPr>
        <p:spPr>
          <a:xfrm>
            <a:off x="1873135" y="4788131"/>
            <a:ext cx="1579418" cy="1518516"/>
          </a:xfrm>
          <a:prstGeom prst="noSmoking">
            <a:avLst>
              <a:gd name="adj" fmla="val 11666"/>
            </a:avLst>
          </a:prstGeom>
          <a:solidFill>
            <a:srgbClr val="C0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Content Placeholder 2"/>
          <p:cNvSpPr>
            <a:spLocks noGrp="1"/>
          </p:cNvSpPr>
          <p:nvPr>
            <p:ph idx="1"/>
          </p:nvPr>
        </p:nvSpPr>
        <p:spPr>
          <a:xfrm>
            <a:off x="605118" y="1189606"/>
            <a:ext cx="10977281" cy="4865534"/>
          </a:xfrm>
        </p:spPr>
        <p:txBody>
          <a:bodyPr/>
          <a:lstStyle/>
          <a:p>
            <a:pPr>
              <a:lnSpc>
                <a:spcPts val="3800"/>
              </a:lnSpc>
            </a:pPr>
            <a:r>
              <a:rPr lang="en-US" dirty="0">
                <a:solidFill>
                  <a:schemeClr val="bg1">
                    <a:lumMod val="75000"/>
                  </a:schemeClr>
                </a:solidFill>
              </a:rPr>
              <a:t>3.  You can ONLY do it by the Spirit …</a:t>
            </a:r>
          </a:p>
          <a:p>
            <a:pPr>
              <a:lnSpc>
                <a:spcPts val="3800"/>
              </a:lnSpc>
            </a:pPr>
            <a:r>
              <a:rPr lang="en-US" baseline="30000" dirty="0"/>
              <a:t>7</a:t>
            </a:r>
            <a:r>
              <a:rPr lang="en-US" dirty="0"/>
              <a:t> the sinful mind is hostile to God. It does not submit to God's law, nor can it do so.</a:t>
            </a:r>
            <a:br>
              <a:rPr lang="en-US" dirty="0"/>
            </a:br>
            <a:r>
              <a:rPr lang="en-US" dirty="0"/>
              <a:t>	         </a:t>
            </a:r>
            <a:r>
              <a:rPr lang="en-US" baseline="30000" dirty="0"/>
              <a:t>8</a:t>
            </a:r>
            <a:r>
              <a:rPr lang="en-US" dirty="0"/>
              <a:t> Those </a:t>
            </a:r>
            <a:r>
              <a:rPr lang="en-US" dirty="0">
                <a:effectLst>
                  <a:glow rad="127000">
                    <a:srgbClr val="FF0000"/>
                  </a:glow>
                  <a:outerShdw blurRad="38100" dist="38100" dir="2700000" algn="tl">
                    <a:srgbClr val="000000">
                      <a:alpha val="43137"/>
                    </a:srgbClr>
                  </a:outerShdw>
                </a:effectLst>
              </a:rPr>
              <a:t>controlled</a:t>
            </a:r>
            <a:r>
              <a:rPr lang="en-US" dirty="0"/>
              <a:t> by the sinful </a:t>
            </a:r>
            <a:br>
              <a:rPr lang="en-US" dirty="0"/>
            </a:br>
            <a:r>
              <a:rPr lang="en-US" dirty="0"/>
              <a:t>	             nature cannot please God.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  How do you do it? </a:t>
            </a:r>
          </a:p>
        </p:txBody>
      </p:sp>
      <p:sp>
        <p:nvSpPr>
          <p:cNvPr id="3" name="Content Placeholder 2"/>
          <p:cNvSpPr>
            <a:spLocks noGrp="1"/>
          </p:cNvSpPr>
          <p:nvPr>
            <p:ph idx="1"/>
          </p:nvPr>
        </p:nvSpPr>
        <p:spPr/>
        <p:txBody>
          <a:bodyPr/>
          <a:lstStyle/>
          <a:p>
            <a:pPr>
              <a:lnSpc>
                <a:spcPts val="3800"/>
              </a:lnSpc>
            </a:pPr>
            <a:r>
              <a:rPr lang="en-US" dirty="0">
                <a:solidFill>
                  <a:schemeClr val="bg1">
                    <a:lumMod val="75000"/>
                  </a:schemeClr>
                </a:solidFill>
              </a:rPr>
              <a:t>3.  You can do it by the Spirit …</a:t>
            </a:r>
          </a:p>
          <a:p>
            <a:r>
              <a:rPr lang="en-US" baseline="30000" dirty="0"/>
              <a:t>9</a:t>
            </a:r>
            <a:r>
              <a:rPr lang="en-US" dirty="0"/>
              <a:t> You, however, are </a:t>
            </a:r>
            <a:r>
              <a:rPr lang="en-US" dirty="0">
                <a:effectLst>
                  <a:glow rad="127000">
                    <a:srgbClr val="FF0000"/>
                  </a:glow>
                  <a:outerShdw blurRad="38100" dist="38100" dir="2700000" algn="tl">
                    <a:srgbClr val="000000">
                      <a:alpha val="43137"/>
                    </a:srgbClr>
                  </a:outerShdw>
                </a:effectLst>
              </a:rPr>
              <a:t>controlled</a:t>
            </a:r>
            <a:r>
              <a:rPr lang="en-US" dirty="0"/>
              <a:t> not by the sinful nature but by the Spirit, if the Spirit of God lives in you. And if anyone does not have the </a:t>
            </a:r>
            <a:br>
              <a:rPr lang="en-US" dirty="0"/>
            </a:br>
            <a:r>
              <a:rPr lang="en-US" dirty="0"/>
              <a:t>Spirit of Christ, he does not belong </a:t>
            </a:r>
            <a:br>
              <a:rPr lang="en-US" dirty="0"/>
            </a:br>
            <a:r>
              <a:rPr lang="en-US" dirty="0"/>
              <a:t>to Christ. </a:t>
            </a:r>
            <a:r>
              <a:rPr lang="en-US" baseline="30000" dirty="0"/>
              <a:t>Romans 8:5-9</a:t>
            </a:r>
          </a:p>
        </p:txBody>
      </p:sp>
      <p:grpSp>
        <p:nvGrpSpPr>
          <p:cNvPr id="8" name="Group 23"/>
          <p:cNvGrpSpPr/>
          <p:nvPr/>
        </p:nvGrpSpPr>
        <p:grpSpPr>
          <a:xfrm>
            <a:off x="8266751" y="3192455"/>
            <a:ext cx="2909118" cy="4135911"/>
            <a:chOff x="4421580" y="2714153"/>
            <a:chExt cx="2909118" cy="4135911"/>
          </a:xfrm>
          <a:effectLst>
            <a:glow rad="127000">
              <a:schemeClr val="bg1"/>
            </a:glow>
          </a:effectLst>
        </p:grpSpPr>
        <p:pic>
          <p:nvPicPr>
            <p:cNvPr id="9" name="Picture 62" descr="body-temple-2"/>
            <p:cNvPicPr>
              <a:picLocks noChangeAspect="1" noChangeArrowheads="1"/>
            </p:cNvPicPr>
            <p:nvPr/>
          </p:nvPicPr>
          <p:blipFill>
            <a:blip r:embed="rId3" cstate="print"/>
            <a:srcRect/>
            <a:stretch>
              <a:fillRect/>
            </a:stretch>
          </p:blipFill>
          <p:spPr bwMode="auto">
            <a:xfrm>
              <a:off x="5199455" y="4105711"/>
              <a:ext cx="1042988" cy="2108656"/>
            </a:xfrm>
            <a:prstGeom prst="rect">
              <a:avLst/>
            </a:prstGeom>
            <a:noFill/>
            <a:ln w="9525">
              <a:noFill/>
              <a:miter lim="800000"/>
              <a:headEnd/>
              <a:tailEnd/>
            </a:ln>
          </p:spPr>
        </p:pic>
        <p:pic>
          <p:nvPicPr>
            <p:cNvPr id="10" name="Picture 63" descr="halo"/>
            <p:cNvPicPr>
              <a:picLocks noChangeAspect="1" noChangeArrowheads="1"/>
            </p:cNvPicPr>
            <p:nvPr/>
          </p:nvPicPr>
          <p:blipFill>
            <a:blip r:embed="rId4" cstate="print"/>
            <a:srcRect/>
            <a:stretch>
              <a:fillRect/>
            </a:stretch>
          </p:blipFill>
          <p:spPr bwMode="auto">
            <a:xfrm>
              <a:off x="5199455" y="2714153"/>
              <a:ext cx="938213" cy="594998"/>
            </a:xfrm>
            <a:prstGeom prst="rect">
              <a:avLst/>
            </a:prstGeom>
            <a:noFill/>
            <a:ln w="9525">
              <a:noFill/>
              <a:miter lim="800000"/>
              <a:headEnd/>
              <a:tailEnd/>
            </a:ln>
          </p:spPr>
        </p:pic>
        <p:pic>
          <p:nvPicPr>
            <p:cNvPr id="11" name="Picture 64" descr="body-temple-1"/>
            <p:cNvPicPr>
              <a:picLocks noChangeAspect="1" noChangeArrowheads="1"/>
            </p:cNvPicPr>
            <p:nvPr/>
          </p:nvPicPr>
          <p:blipFill>
            <a:blip r:embed="rId5" cstate="print"/>
            <a:srcRect r="782" b="8484"/>
            <a:stretch>
              <a:fillRect/>
            </a:stretch>
          </p:blipFill>
          <p:spPr bwMode="auto">
            <a:xfrm>
              <a:off x="4421580" y="2840130"/>
              <a:ext cx="2909118" cy="4009934"/>
            </a:xfrm>
            <a:prstGeom prst="rect">
              <a:avLst/>
            </a:prstGeom>
            <a:noFill/>
            <a:ln w="9525">
              <a:noFill/>
              <a:miter lim="800000"/>
              <a:headEnd/>
              <a:tailEnd/>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 Where is it </a:t>
            </a:r>
            <a:r>
              <a:rPr lang="en-US" u="sng" dirty="0">
                <a:effectLst>
                  <a:glow rad="127000">
                    <a:srgbClr val="FF0000"/>
                  </a:glow>
                  <a:outerShdw blurRad="38100" dist="38100" dir="2700000" algn="tl">
                    <a:srgbClr val="000000">
                      <a:alpha val="43137"/>
                    </a:srgbClr>
                  </a:outerShdw>
                </a:effectLst>
              </a:rPr>
              <a:t>NEEDED</a:t>
            </a:r>
            <a:r>
              <a:rPr lang="en-US" dirty="0"/>
              <a:t>?</a:t>
            </a:r>
          </a:p>
        </p:txBody>
      </p:sp>
      <p:sp>
        <p:nvSpPr>
          <p:cNvPr id="9" name="Content Placeholder 8"/>
          <p:cNvSpPr>
            <a:spLocks noGrp="1"/>
          </p:cNvSpPr>
          <p:nvPr>
            <p:ph idx="1"/>
          </p:nvPr>
        </p:nvSpPr>
        <p:spPr/>
        <p:txBody>
          <a:bodyPr/>
          <a:lstStyle/>
          <a:p>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Bottom Line: </a:t>
            </a:r>
          </a:p>
        </p:txBody>
      </p:sp>
      <p:sp>
        <p:nvSpPr>
          <p:cNvPr id="3" name="Content Placeholder 2"/>
          <p:cNvSpPr>
            <a:spLocks noGrp="1"/>
          </p:cNvSpPr>
          <p:nvPr>
            <p:ph idx="1"/>
          </p:nvPr>
        </p:nvSpPr>
        <p:spPr>
          <a:xfrm>
            <a:off x="2060144" y="1390389"/>
            <a:ext cx="8065363" cy="5467611"/>
          </a:xfrm>
        </p:spPr>
        <p:txBody>
          <a:bodyPr>
            <a:noAutofit/>
          </a:bodyPr>
          <a:lstStyle/>
          <a:p>
            <a:pPr algn="ctr"/>
            <a:r>
              <a:rPr lang="en-US" sz="4800" dirty="0"/>
              <a:t>You can have self-control over any area of your life ...</a:t>
            </a:r>
          </a:p>
          <a:p>
            <a:pPr algn="ctr"/>
            <a:endParaRPr lang="en-US" sz="48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Bottom Line: </a:t>
            </a:r>
          </a:p>
        </p:txBody>
      </p:sp>
      <p:sp>
        <p:nvSpPr>
          <p:cNvPr id="3" name="Content Placeholder 2"/>
          <p:cNvSpPr>
            <a:spLocks noGrp="1"/>
          </p:cNvSpPr>
          <p:nvPr>
            <p:ph idx="1"/>
          </p:nvPr>
        </p:nvSpPr>
        <p:spPr>
          <a:xfrm>
            <a:off x="2060144" y="1390389"/>
            <a:ext cx="8065363" cy="5467611"/>
          </a:xfrm>
        </p:spPr>
        <p:txBody>
          <a:bodyPr>
            <a:noAutofit/>
          </a:bodyPr>
          <a:lstStyle/>
          <a:p>
            <a:pPr algn="ctr"/>
            <a:r>
              <a:rPr lang="en-US" sz="4800" dirty="0"/>
              <a:t>You can have self-control over any area of your life ...</a:t>
            </a:r>
            <a:br>
              <a:rPr lang="en-US" sz="4800" dirty="0"/>
            </a:br>
            <a:br>
              <a:rPr lang="en-US" sz="4800" dirty="0"/>
            </a:br>
            <a:r>
              <a:rPr lang="en-US" sz="4800" dirty="0"/>
              <a:t>If you want to!</a:t>
            </a:r>
          </a:p>
          <a:p>
            <a:pPr algn="ctr"/>
            <a:endParaRPr lang="en-US" sz="4800" dirty="0"/>
          </a:p>
        </p:txBody>
      </p:sp>
    </p:spTree>
    <p:extLst>
      <p:ext uri="{BB962C8B-B14F-4D97-AF65-F5344CB8AC3E}">
        <p14:creationId xmlns:p14="http://schemas.microsoft.com/office/powerpoint/2010/main" val="18175338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Bottom Line: </a:t>
            </a:r>
          </a:p>
        </p:txBody>
      </p:sp>
      <p:sp>
        <p:nvSpPr>
          <p:cNvPr id="3" name="Content Placeholder 2"/>
          <p:cNvSpPr>
            <a:spLocks noGrp="1"/>
          </p:cNvSpPr>
          <p:nvPr>
            <p:ph idx="1"/>
          </p:nvPr>
        </p:nvSpPr>
        <p:spPr>
          <a:xfrm>
            <a:off x="2060144" y="1390389"/>
            <a:ext cx="8065363" cy="5467611"/>
          </a:xfrm>
        </p:spPr>
        <p:txBody>
          <a:bodyPr>
            <a:noAutofit/>
          </a:bodyPr>
          <a:lstStyle/>
          <a:p>
            <a:pPr algn="ctr"/>
            <a:r>
              <a:rPr lang="en-US" sz="4800" dirty="0"/>
              <a:t>You can have self-control over any area of your life ...</a:t>
            </a:r>
            <a:br>
              <a:rPr lang="en-US" sz="4800" dirty="0"/>
            </a:br>
            <a:br>
              <a:rPr lang="en-US" sz="4800" dirty="0"/>
            </a:br>
            <a:r>
              <a:rPr lang="en-US" sz="4800" dirty="0"/>
              <a:t>If you want to!</a:t>
            </a:r>
            <a:br>
              <a:rPr lang="en-US" sz="4800" dirty="0"/>
            </a:br>
            <a:br>
              <a:rPr lang="en-US" sz="4800" dirty="0"/>
            </a:br>
            <a:r>
              <a:rPr lang="en-US" sz="8000" dirty="0"/>
              <a:t>How? </a:t>
            </a:r>
          </a:p>
        </p:txBody>
      </p:sp>
    </p:spTree>
    <p:extLst>
      <p:ext uri="{BB962C8B-B14F-4D97-AF65-F5344CB8AC3E}">
        <p14:creationId xmlns:p14="http://schemas.microsoft.com/office/powerpoint/2010/main" val="26965459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3249827" y="891214"/>
            <a:ext cx="5634681" cy="5743575"/>
          </a:xfrm>
          <a:prstGeom prst="rect">
            <a:avLst/>
          </a:prstGeom>
          <a:noFill/>
          <a:ln w="9525">
            <a:noFill/>
            <a:miter lim="800000"/>
            <a:headEnd/>
            <a:tailEnd/>
          </a:ln>
          <a:effectLst/>
        </p:spPr>
      </p:pic>
      <p:sp>
        <p:nvSpPr>
          <p:cNvPr id="2" name="Title 1"/>
          <p:cNvSpPr>
            <a:spLocks noGrp="1"/>
          </p:cNvSpPr>
          <p:nvPr>
            <p:ph type="title"/>
          </p:nvPr>
        </p:nvSpPr>
        <p:spPr>
          <a:xfrm>
            <a:off x="1981200" y="0"/>
            <a:ext cx="8229600" cy="1657350"/>
          </a:xfrm>
        </p:spPr>
        <p:txBody>
          <a:bodyPr/>
          <a:lstStyle/>
          <a:p>
            <a:r>
              <a:rPr lang="en-US" dirty="0"/>
              <a:t>The Holy Spirit Produces </a:t>
            </a:r>
            <a:br>
              <a:rPr lang="en-US" dirty="0"/>
            </a:br>
            <a:r>
              <a:rPr lang="en-US" dirty="0"/>
              <a:t>SELF-CONTROL when</a:t>
            </a:r>
          </a:p>
        </p:txBody>
      </p:sp>
      <p:sp>
        <p:nvSpPr>
          <p:cNvPr id="3" name="Content Placeholder 2"/>
          <p:cNvSpPr>
            <a:spLocks noGrp="1"/>
          </p:cNvSpPr>
          <p:nvPr>
            <p:ph idx="1"/>
          </p:nvPr>
        </p:nvSpPr>
        <p:spPr>
          <a:xfrm>
            <a:off x="1981200" y="1809751"/>
            <a:ext cx="8229600" cy="4316413"/>
          </a:xfrm>
        </p:spPr>
        <p:txBody>
          <a:bodyPr>
            <a:noAutofit/>
          </a:bodyPr>
          <a:lstStyle/>
          <a:p>
            <a:pPr algn="ctr"/>
            <a:endParaRPr lang="en-US" sz="4800" dirty="0"/>
          </a:p>
          <a:p>
            <a:pPr algn="ctr"/>
            <a:br>
              <a:rPr lang="en-US" sz="4800" dirty="0"/>
            </a:br>
            <a:br>
              <a:rPr lang="en-US" sz="4800" dirty="0"/>
            </a:br>
            <a:br>
              <a:rPr lang="en-US" sz="4800" dirty="0"/>
            </a:br>
            <a:br>
              <a:rPr lang="en-US" sz="4800" dirty="0"/>
            </a:br>
            <a:r>
              <a:rPr lang="en-US" sz="4800" dirty="0"/>
              <a:t>“you walk in the Spirit.” Gal 5:16</a:t>
            </a:r>
          </a:p>
        </p:txBody>
      </p:sp>
    </p:spTree>
  </p:cSld>
  <p:clrMapOvr>
    <a:masterClrMapping/>
  </p:clrMapOvr>
  <p:transition>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1"/>
            <a:ext cx="12192000" cy="685835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Let’s Pray</a:t>
            </a:r>
          </a:p>
        </p:txBody>
      </p:sp>
    </p:spTree>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srcRect/>
          <a:stretch>
            <a:fillRect/>
          </a:stretch>
        </p:blipFill>
        <p:spPr bwMode="auto">
          <a:xfrm>
            <a:off x="0" y="732653"/>
            <a:ext cx="12192000" cy="612534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II. Where is it NEEDED?</a:t>
            </a:r>
          </a:p>
        </p:txBody>
      </p:sp>
      <p:sp>
        <p:nvSpPr>
          <p:cNvPr id="3" name="Content Placeholder 2"/>
          <p:cNvSpPr>
            <a:spLocks noGrp="1"/>
          </p:cNvSpPr>
          <p:nvPr>
            <p:ph idx="1"/>
          </p:nvPr>
        </p:nvSpPr>
        <p:spPr>
          <a:xfrm>
            <a:off x="1075039" y="1189606"/>
            <a:ext cx="9135762" cy="4865534"/>
          </a:xfrm>
        </p:spPr>
        <p:txBody>
          <a:bodyPr/>
          <a:lstStyle/>
          <a:p>
            <a:pPr>
              <a:lnSpc>
                <a:spcPct val="90000"/>
              </a:lnSpc>
            </a:pPr>
            <a:r>
              <a:rPr lang="en-US" dirty="0"/>
              <a:t>Food appetite for Dieters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srcRect/>
          <a:stretch>
            <a:fillRect/>
          </a:stretch>
        </p:blipFill>
        <p:spPr bwMode="auto">
          <a:xfrm>
            <a:off x="0" y="1705232"/>
            <a:ext cx="12192000" cy="566474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II. Where is it NEEDED?</a:t>
            </a:r>
          </a:p>
        </p:txBody>
      </p:sp>
      <p:sp>
        <p:nvSpPr>
          <p:cNvPr id="3" name="Content Placeholder 2"/>
          <p:cNvSpPr>
            <a:spLocks noGrp="1"/>
          </p:cNvSpPr>
          <p:nvPr>
            <p:ph idx="1"/>
          </p:nvPr>
        </p:nvSpPr>
        <p:spPr>
          <a:xfrm>
            <a:off x="1075039" y="1189606"/>
            <a:ext cx="9135762" cy="4865534"/>
          </a:xfrm>
        </p:spPr>
        <p:txBody>
          <a:bodyPr/>
          <a:lstStyle/>
          <a:p>
            <a:pPr>
              <a:lnSpc>
                <a:spcPct val="90000"/>
              </a:lnSpc>
            </a:pPr>
            <a:r>
              <a:rPr lang="en-US" dirty="0"/>
              <a:t>Food appetite for Dieters</a:t>
            </a:r>
          </a:p>
          <a:p>
            <a:pPr>
              <a:lnSpc>
                <a:spcPct val="90000"/>
              </a:lnSpc>
            </a:pPr>
            <a:r>
              <a:rPr lang="en-US" dirty="0"/>
              <a:t>Alcohol appetite for Drunkards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srcRect/>
          <a:stretch>
            <a:fillRect/>
          </a:stretch>
        </p:blipFill>
        <p:spPr bwMode="auto">
          <a:xfrm>
            <a:off x="0" y="1296499"/>
            <a:ext cx="12192000" cy="589838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II. Where is it NEEDED?</a:t>
            </a:r>
          </a:p>
        </p:txBody>
      </p:sp>
      <p:sp>
        <p:nvSpPr>
          <p:cNvPr id="7" name="Rectangle 6"/>
          <p:cNvSpPr/>
          <p:nvPr/>
        </p:nvSpPr>
        <p:spPr>
          <a:xfrm>
            <a:off x="1880136" y="904776"/>
            <a:ext cx="5746282" cy="2541069"/>
          </a:xfrm>
          <a:prstGeom prst="rect">
            <a:avLst/>
          </a:prstGeom>
          <a:solidFill>
            <a:schemeClr val="accent4">
              <a:lumMod val="50000"/>
              <a:alpha val="52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075039" y="1189606"/>
            <a:ext cx="9135762" cy="4865534"/>
          </a:xfrm>
        </p:spPr>
        <p:txBody>
          <a:bodyPr/>
          <a:lstStyle/>
          <a:p>
            <a:pPr>
              <a:lnSpc>
                <a:spcPct val="90000"/>
              </a:lnSpc>
            </a:pPr>
            <a:r>
              <a:rPr lang="en-US" dirty="0"/>
              <a:t>Food appetite for Dieters</a:t>
            </a:r>
          </a:p>
          <a:p>
            <a:pPr>
              <a:lnSpc>
                <a:spcPct val="90000"/>
              </a:lnSpc>
            </a:pPr>
            <a:r>
              <a:rPr lang="en-US" dirty="0"/>
              <a:t>Alcohol appetite for Drunkards</a:t>
            </a:r>
          </a:p>
          <a:p>
            <a:pPr>
              <a:lnSpc>
                <a:spcPct val="90000"/>
              </a:lnSpc>
            </a:pPr>
            <a:r>
              <a:rPr lang="en-US" dirty="0"/>
              <a:t>High appetite for Addicts</a:t>
            </a:r>
          </a:p>
          <a:p>
            <a:pPr>
              <a:lnSpc>
                <a:spcPct val="90000"/>
              </a:lnSpc>
            </a:pPr>
            <a:r>
              <a:rPr lang="en-US" dirty="0"/>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a:stretch>
            <a:fillRect/>
          </a:stretch>
        </p:blipFill>
        <p:spPr bwMode="auto">
          <a:xfrm>
            <a:off x="0" y="3231243"/>
            <a:ext cx="12192000" cy="404701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II. Where is it NEEDED?</a:t>
            </a:r>
          </a:p>
        </p:txBody>
      </p:sp>
      <p:sp>
        <p:nvSpPr>
          <p:cNvPr id="3" name="Content Placeholder 2"/>
          <p:cNvSpPr>
            <a:spLocks noGrp="1"/>
          </p:cNvSpPr>
          <p:nvPr>
            <p:ph idx="1"/>
          </p:nvPr>
        </p:nvSpPr>
        <p:spPr>
          <a:xfrm>
            <a:off x="1075039" y="1189606"/>
            <a:ext cx="9135762" cy="4865534"/>
          </a:xfrm>
        </p:spPr>
        <p:txBody>
          <a:bodyPr/>
          <a:lstStyle/>
          <a:p>
            <a:pPr>
              <a:lnSpc>
                <a:spcPct val="90000"/>
              </a:lnSpc>
            </a:pPr>
            <a:r>
              <a:rPr lang="en-US" dirty="0"/>
              <a:t>Food appetite for Dieters</a:t>
            </a:r>
          </a:p>
          <a:p>
            <a:pPr>
              <a:lnSpc>
                <a:spcPct val="90000"/>
              </a:lnSpc>
            </a:pPr>
            <a:r>
              <a:rPr lang="en-US" dirty="0"/>
              <a:t>Alcohol appetite for Drunkards</a:t>
            </a:r>
          </a:p>
          <a:p>
            <a:pPr>
              <a:lnSpc>
                <a:spcPct val="90000"/>
              </a:lnSpc>
            </a:pPr>
            <a:r>
              <a:rPr lang="en-US" dirty="0"/>
              <a:t>High appetite for Addicts</a:t>
            </a:r>
          </a:p>
          <a:p>
            <a:pPr>
              <a:lnSpc>
                <a:spcPct val="90000"/>
              </a:lnSpc>
            </a:pPr>
            <a:r>
              <a:rPr lang="en-US" dirty="0"/>
              <a:t>Thrill appetite for Gamblers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5920</TotalTime>
  <Words>4732</Words>
  <Application>Microsoft Office PowerPoint</Application>
  <PresentationFormat>Widescreen</PresentationFormat>
  <Paragraphs>300</Paragraphs>
  <Slides>54</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Arial</vt:lpstr>
      <vt:lpstr>Arial Narrow</vt:lpstr>
      <vt:lpstr>Calibri</vt:lpstr>
      <vt:lpstr>Cambria</vt:lpstr>
      <vt:lpstr>Mistral</vt:lpstr>
      <vt:lpstr>Symbol</vt:lpstr>
      <vt:lpstr>Wingdings</vt:lpstr>
      <vt:lpstr>Office Theme</vt:lpstr>
      <vt:lpstr>PowerPoint Presentation</vt:lpstr>
      <vt:lpstr>PowerPoint Presentation</vt:lpstr>
      <vt:lpstr>I.  What is Self-Control</vt:lpstr>
      <vt:lpstr>I.  What is Self-Control</vt:lpstr>
      <vt:lpstr>II. Where is it NEEDED?</vt:lpstr>
      <vt:lpstr>II. Where is it NEEDED?</vt:lpstr>
      <vt:lpstr>II. Where is it NEEDED?</vt:lpstr>
      <vt:lpstr>II. Where is it NEEDED?</vt:lpstr>
      <vt:lpstr>II. Where is it NEEDED?</vt:lpstr>
      <vt:lpstr>II. Where is it NEEDED?</vt:lpstr>
      <vt:lpstr>II. Where is it NEEDED?</vt:lpstr>
      <vt:lpstr>II. Where is it NEEDED?</vt:lpstr>
      <vt:lpstr>II. Where is it NEEDED?</vt:lpstr>
      <vt:lpstr>1 Corinthians 7: 1-5</vt:lpstr>
      <vt:lpstr>1 Corinthians 7: 1-5</vt:lpstr>
      <vt:lpstr>1 Corinthians 7: 1-5</vt:lpstr>
      <vt:lpstr>1 Corinthians 7: 1-5</vt:lpstr>
      <vt:lpstr>1 Corinthians 7: 1-5</vt:lpstr>
      <vt:lpstr>1 Corinthians 7: 1-5</vt:lpstr>
      <vt:lpstr>1 Corinthians 7: 1-5</vt:lpstr>
      <vt:lpstr>1 Corinthians 7: 1-5</vt:lpstr>
      <vt:lpstr>1 Corinthians 7: 1-5</vt:lpstr>
      <vt:lpstr>1 Corinthians 7: 6-9</vt:lpstr>
      <vt:lpstr>1 Corinthians 7: 6-9</vt:lpstr>
      <vt:lpstr>1 Corinthians 7: 6-9</vt:lpstr>
      <vt:lpstr>1 Corinthians 7: 6-9</vt:lpstr>
      <vt:lpstr>III. It is Needed Now More than Ever</vt:lpstr>
      <vt:lpstr>III. It is Needed Now More than Ever</vt:lpstr>
      <vt:lpstr>III. It is Needed Now More than Ever</vt:lpstr>
      <vt:lpstr>III. It is Needed Now More than Ever</vt:lpstr>
      <vt:lpstr>III. It is Needed Now More than Ever</vt:lpstr>
      <vt:lpstr>IV. What’s Associated With It? </vt:lpstr>
      <vt:lpstr>1- Righteousness &amp; Judgment </vt:lpstr>
      <vt:lpstr>2. Faith, Love &amp; Hope</vt:lpstr>
      <vt:lpstr>3- Mental Processes</vt:lpstr>
      <vt:lpstr>3- Mental Processes</vt:lpstr>
      <vt:lpstr>3- Mental Processes</vt:lpstr>
      <vt:lpstr>3- Mental Processes</vt:lpstr>
      <vt:lpstr>3- Mental Processes</vt:lpstr>
      <vt:lpstr>3- Mental Processes</vt:lpstr>
      <vt:lpstr>V.  How do you do it? </vt:lpstr>
      <vt:lpstr>V.  How do you do it? </vt:lpstr>
      <vt:lpstr>V.  How do you do it? </vt:lpstr>
      <vt:lpstr>V.  How do you do it? </vt:lpstr>
      <vt:lpstr>V.  How do you do it? </vt:lpstr>
      <vt:lpstr>V.  How do you do it? </vt:lpstr>
      <vt:lpstr>V.  How do you do it? </vt:lpstr>
      <vt:lpstr>V.  How do you do it? </vt:lpstr>
      <vt:lpstr>V.  How do you do it? </vt:lpstr>
      <vt:lpstr>Bottom Line: </vt:lpstr>
      <vt:lpstr>Bottom Line: </vt:lpstr>
      <vt:lpstr>Bottom Line: </vt:lpstr>
      <vt:lpstr>The Holy Spirit Produces  SELF-CONTROL when</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 Henderson</cp:lastModifiedBy>
  <cp:revision>461</cp:revision>
  <dcterms:created xsi:type="dcterms:W3CDTF">2013-04-08T03:48:04Z</dcterms:created>
  <dcterms:modified xsi:type="dcterms:W3CDTF">2021-06-24T23:17:52Z</dcterms:modified>
</cp:coreProperties>
</file>