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20" r:id="rId2"/>
    <p:sldId id="855" r:id="rId3"/>
    <p:sldId id="258" r:id="rId4"/>
    <p:sldId id="477" r:id="rId5"/>
    <p:sldId id="260" r:id="rId6"/>
    <p:sldId id="259" r:id="rId7"/>
    <p:sldId id="261" r:id="rId8"/>
    <p:sldId id="321" r:id="rId9"/>
    <p:sldId id="380" r:id="rId10"/>
    <p:sldId id="502" r:id="rId11"/>
    <p:sldId id="504" r:id="rId12"/>
    <p:sldId id="478" r:id="rId13"/>
    <p:sldId id="503" r:id="rId14"/>
    <p:sldId id="480" r:id="rId15"/>
    <p:sldId id="510" r:id="rId16"/>
    <p:sldId id="481" r:id="rId17"/>
    <p:sldId id="508" r:id="rId18"/>
    <p:sldId id="482" r:id="rId19"/>
    <p:sldId id="483" r:id="rId20"/>
    <p:sldId id="484" r:id="rId21"/>
    <p:sldId id="519" r:id="rId22"/>
    <p:sldId id="485" r:id="rId23"/>
    <p:sldId id="486" r:id="rId24"/>
    <p:sldId id="505" r:id="rId25"/>
    <p:sldId id="506" r:id="rId26"/>
    <p:sldId id="487" r:id="rId27"/>
    <p:sldId id="507" r:id="rId28"/>
    <p:sldId id="426" r:id="rId29"/>
    <p:sldId id="407" r:id="rId30"/>
    <p:sldId id="509" r:id="rId31"/>
    <p:sldId id="511" r:id="rId32"/>
    <p:sldId id="491" r:id="rId33"/>
    <p:sldId id="512" r:id="rId34"/>
    <p:sldId id="493" r:id="rId35"/>
    <p:sldId id="420" r:id="rId36"/>
    <p:sldId id="513" r:id="rId37"/>
    <p:sldId id="494" r:id="rId38"/>
    <p:sldId id="495" r:id="rId39"/>
    <p:sldId id="496" r:id="rId40"/>
    <p:sldId id="514" r:id="rId41"/>
    <p:sldId id="427" r:id="rId42"/>
    <p:sldId id="497" r:id="rId43"/>
    <p:sldId id="520" r:id="rId44"/>
    <p:sldId id="498" r:id="rId45"/>
    <p:sldId id="499" r:id="rId46"/>
    <p:sldId id="500" r:id="rId47"/>
    <p:sldId id="501" r:id="rId48"/>
    <p:sldId id="521" r:id="rId49"/>
    <p:sldId id="518" r:id="rId50"/>
    <p:sldId id="434" r:id="rId51"/>
    <p:sldId id="515" r:id="rId52"/>
    <p:sldId id="516" r:id="rId53"/>
    <p:sldId id="517" r:id="rId54"/>
    <p:sldId id="262" r:id="rId55"/>
    <p:sldId id="289" r:id="rId56"/>
    <p:sldId id="29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C31"/>
    <a:srgbClr val="3F505A"/>
    <a:srgbClr val="1A262E"/>
    <a:srgbClr val="0D1614"/>
    <a:srgbClr val="9D1A11"/>
    <a:srgbClr val="481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21" autoAdjust="0"/>
    <p:restoredTop sz="90131" autoAdjust="0"/>
  </p:normalViewPr>
  <p:slideViewPr>
    <p:cSldViewPr snapToGrid="0" showGuides="1">
      <p:cViewPr varScale="1">
        <p:scale>
          <a:sx n="74" d="100"/>
          <a:sy n="74" d="100"/>
        </p:scale>
        <p:origin x="221" y="82"/>
      </p:cViewPr>
      <p:guideLst>
        <p:guide orient="horz" pos="2621"/>
        <p:guide pos="243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solidFill>
                  <a:schemeClr val="bg1"/>
                </a:solidFill>
              </a:defRPr>
            </a:pPr>
            <a:r>
              <a:rPr lang="en-US">
                <a:solidFill>
                  <a:schemeClr val="bg1"/>
                </a:solidFill>
              </a:rPr>
              <a:t>Years</a:t>
            </a:r>
          </a:p>
        </c:rich>
      </c:tx>
      <c:layout>
        <c:manualLayout>
          <c:xMode val="edge"/>
          <c:yMode val="edge"/>
          <c:x val="9.607826503340194E-3"/>
          <c:y val="0"/>
        </c:manualLayout>
      </c:layout>
      <c:overlay val="0"/>
    </c:title>
    <c:autoTitleDeleted val="0"/>
    <c:plotArea>
      <c:layout>
        <c:manualLayout>
          <c:layoutTarget val="inner"/>
          <c:xMode val="edge"/>
          <c:yMode val="edge"/>
          <c:x val="0.26022018804734531"/>
          <c:y val="0.14122121240701296"/>
          <c:w val="0.73050066854850704"/>
          <c:h val="0.76289921690504747"/>
        </c:manualLayout>
      </c:layout>
      <c:barChart>
        <c:barDir val="col"/>
        <c:grouping val="clustered"/>
        <c:varyColors val="0"/>
        <c:ser>
          <c:idx val="0"/>
          <c:order val="0"/>
          <c:tx>
            <c:strRef>
              <c:f>Sheet1!$B$1</c:f>
              <c:strCache>
                <c:ptCount val="1"/>
                <c:pt idx="0">
                  <c:v>Series 1</c:v>
                </c:pt>
              </c:strCache>
            </c:strRef>
          </c:tx>
          <c:spPr>
            <a:solidFill>
              <a:schemeClr val="bg1"/>
            </a:solidFill>
          </c:spPr>
          <c:invertIfNegative val="0"/>
          <c:cat>
            <c:strRef>
              <c:f>Sheet1!$A$2:$A$5</c:f>
              <c:strCache>
                <c:ptCount val="2"/>
                <c:pt idx="0">
                  <c:v>Total</c:v>
                </c:pt>
                <c:pt idx="1">
                  <c:v>Peace</c:v>
                </c:pt>
              </c:strCache>
            </c:strRef>
          </c:cat>
          <c:val>
            <c:numRef>
              <c:f>Sheet1!$B$2:$B$5</c:f>
              <c:numCache>
                <c:formatCode>General</c:formatCode>
                <c:ptCount val="4"/>
                <c:pt idx="0">
                  <c:v>5600</c:v>
                </c:pt>
                <c:pt idx="1">
                  <c:v>292</c:v>
                </c:pt>
              </c:numCache>
            </c:numRef>
          </c:val>
          <c:extLst>
            <c:ext xmlns:c16="http://schemas.microsoft.com/office/drawing/2014/chart" uri="{C3380CC4-5D6E-409C-BE32-E72D297353CC}">
              <c16:uniqueId val="{00000000-BE27-41D5-B714-E09F57E57553}"/>
            </c:ext>
          </c:extLst>
        </c:ser>
        <c:dLbls>
          <c:showLegendKey val="0"/>
          <c:showVal val="0"/>
          <c:showCatName val="0"/>
          <c:showSerName val="0"/>
          <c:showPercent val="0"/>
          <c:showBubbleSize val="0"/>
        </c:dLbls>
        <c:gapWidth val="150"/>
        <c:axId val="480959256"/>
        <c:axId val="480959648"/>
      </c:barChart>
      <c:catAx>
        <c:axId val="480959256"/>
        <c:scaling>
          <c:orientation val="minMax"/>
        </c:scaling>
        <c:delete val="0"/>
        <c:axPos val="b"/>
        <c:numFmt formatCode="General" sourceLinked="0"/>
        <c:majorTickMark val="out"/>
        <c:minorTickMark val="none"/>
        <c:tickLblPos val="nextTo"/>
        <c:spPr>
          <a:ln w="38100">
            <a:solidFill>
              <a:schemeClr val="bg1"/>
            </a:solidFill>
          </a:ln>
        </c:spPr>
        <c:txPr>
          <a:bodyPr/>
          <a:lstStyle/>
          <a:p>
            <a:pPr>
              <a:defRPr>
                <a:solidFill>
                  <a:schemeClr val="bg1"/>
                </a:solidFill>
              </a:defRPr>
            </a:pPr>
            <a:endParaRPr lang="en-US"/>
          </a:p>
        </c:txPr>
        <c:crossAx val="480959648"/>
        <c:crosses val="autoZero"/>
        <c:auto val="1"/>
        <c:lblAlgn val="ctr"/>
        <c:lblOffset val="100"/>
        <c:noMultiLvlLbl val="0"/>
      </c:catAx>
      <c:valAx>
        <c:axId val="480959648"/>
        <c:scaling>
          <c:orientation val="minMax"/>
        </c:scaling>
        <c:delete val="0"/>
        <c:axPos val="l"/>
        <c:majorGridlines>
          <c:spPr>
            <a:ln w="38100">
              <a:solidFill>
                <a:schemeClr val="bg1"/>
              </a:solidFill>
            </a:ln>
          </c:spPr>
        </c:majorGridlines>
        <c:numFmt formatCode="General" sourceLinked="1"/>
        <c:majorTickMark val="out"/>
        <c:minorTickMark val="none"/>
        <c:tickLblPos val="nextTo"/>
        <c:txPr>
          <a:bodyPr/>
          <a:lstStyle/>
          <a:p>
            <a:pPr>
              <a:defRPr sz="2400">
                <a:solidFill>
                  <a:schemeClr val="bg1"/>
                </a:solidFill>
              </a:defRPr>
            </a:pPr>
            <a:endParaRPr lang="en-US"/>
          </a:p>
        </c:txPr>
        <c:crossAx val="480959256"/>
        <c:crosses val="autoZero"/>
        <c:crossBetween val="between"/>
      </c:valAx>
      <c:spPr>
        <a:ln>
          <a:solidFill>
            <a:schemeClr val="bg1"/>
          </a:solid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Praying hands = FREE =https://upload.wikimedia.org/wikipedia/commons/e/e9/Prayer_for_USA.jpg</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45</a:t>
            </a:fld>
            <a:endParaRPr lang="en-US"/>
          </a:p>
        </p:txBody>
      </p:sp>
    </p:spTree>
    <p:extLst>
      <p:ext uri="{BB962C8B-B14F-4D97-AF65-F5344CB8AC3E}">
        <p14:creationId xmlns:p14="http://schemas.microsoft.com/office/powerpoint/2010/main" val="61997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 FREE = https://pixabay.com/en/family-children-sunset-silhouette-730320/</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46</a:t>
            </a:fld>
            <a:endParaRPr lang="en-US"/>
          </a:p>
        </p:txBody>
      </p:sp>
    </p:spTree>
    <p:extLst>
      <p:ext uri="{BB962C8B-B14F-4D97-AF65-F5344CB8AC3E}">
        <p14:creationId xmlns:p14="http://schemas.microsoft.com/office/powerpoint/2010/main" val="404353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 FREE =  https://www.pexels.com/photo/sky-earth-galaxy-universe-2422/</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47</a:t>
            </a:fld>
            <a:endParaRPr lang="en-US"/>
          </a:p>
        </p:txBody>
      </p:sp>
    </p:spTree>
    <p:extLst>
      <p:ext uri="{BB962C8B-B14F-4D97-AF65-F5344CB8AC3E}">
        <p14:creationId xmlns:p14="http://schemas.microsoft.com/office/powerpoint/2010/main" val="391585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 = FREE =  https://www.pexels.com/photo/sky-earth-galaxy-universe-2422/</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48</a:t>
            </a:fld>
            <a:endParaRPr lang="en-US"/>
          </a:p>
        </p:txBody>
      </p:sp>
    </p:spTree>
    <p:extLst>
      <p:ext uri="{BB962C8B-B14F-4D97-AF65-F5344CB8AC3E}">
        <p14:creationId xmlns:p14="http://schemas.microsoft.com/office/powerpoint/2010/main" val="354759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54</a:t>
            </a:fld>
            <a:endParaRPr lang="en-US"/>
          </a:p>
        </p:txBody>
      </p:sp>
    </p:spTree>
    <p:extLst>
      <p:ext uri="{BB962C8B-B14F-4D97-AF65-F5344CB8AC3E}">
        <p14:creationId xmlns:p14="http://schemas.microsoft.com/office/powerpoint/2010/main" val="48067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Fist = Public Domain, https://commons.wikimedia.org/w/index.php?curid=1682523</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26172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Fist = Public Domain, https://commons.wikimedia.org/w/index.php?curid=1682523</a:t>
            </a:r>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22948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 FREE = https://www.flickr.com/photos/waitingfortheword/5733158786</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39</a:t>
            </a:fld>
            <a:endParaRPr lang="en-US"/>
          </a:p>
        </p:txBody>
      </p:sp>
    </p:spTree>
    <p:extLst>
      <p:ext uri="{BB962C8B-B14F-4D97-AF65-F5344CB8AC3E}">
        <p14:creationId xmlns:p14="http://schemas.microsoft.com/office/powerpoint/2010/main" val="186808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 FREE = https://www.flickr.com/photos/waitingfortheword/5733158786</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40</a:t>
            </a:fld>
            <a:endParaRPr lang="en-US"/>
          </a:p>
        </p:txBody>
      </p:sp>
    </p:spTree>
    <p:extLst>
      <p:ext uri="{BB962C8B-B14F-4D97-AF65-F5344CB8AC3E}">
        <p14:creationId xmlns:p14="http://schemas.microsoft.com/office/powerpoint/2010/main" val="52625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sign = FREE = https://en.wikipedia.org/wiki/Peace</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41</a:t>
            </a:fld>
            <a:endParaRPr lang="en-US"/>
          </a:p>
        </p:txBody>
      </p:sp>
    </p:spTree>
    <p:extLst>
      <p:ext uri="{BB962C8B-B14F-4D97-AF65-F5344CB8AC3E}">
        <p14:creationId xmlns:p14="http://schemas.microsoft.com/office/powerpoint/2010/main" val="220306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shake = FREE = https://www.flickr.com/photos/53771866@N05/6165902218</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42</a:t>
            </a:fld>
            <a:endParaRPr lang="en-US"/>
          </a:p>
        </p:txBody>
      </p:sp>
    </p:spTree>
    <p:extLst>
      <p:ext uri="{BB962C8B-B14F-4D97-AF65-F5344CB8AC3E}">
        <p14:creationId xmlns:p14="http://schemas.microsoft.com/office/powerpoint/2010/main" val="224973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shake = FREE = https://www.flickr.com/photos/53771866@N05/6165902218</a:t>
            </a:r>
          </a:p>
        </p:txBody>
      </p:sp>
      <p:sp>
        <p:nvSpPr>
          <p:cNvPr id="4" name="Slide Number Placeholder 3"/>
          <p:cNvSpPr>
            <a:spLocks noGrp="1"/>
          </p:cNvSpPr>
          <p:nvPr>
            <p:ph type="sldNum" sz="quarter" idx="10"/>
          </p:nvPr>
        </p:nvSpPr>
        <p:spPr/>
        <p:txBody>
          <a:bodyPr/>
          <a:lstStyle/>
          <a:p>
            <a:fld id="{0AE6B530-7996-41ED-80CF-70DA4A4DD0F3}" type="slidenum">
              <a:rPr lang="en-US" smtClean="0"/>
              <a:pPr/>
              <a:t>43</a:t>
            </a:fld>
            <a:endParaRPr lang="en-US"/>
          </a:p>
        </p:txBody>
      </p:sp>
    </p:spTree>
    <p:extLst>
      <p:ext uri="{BB962C8B-B14F-4D97-AF65-F5344CB8AC3E}">
        <p14:creationId xmlns:p14="http://schemas.microsoft.com/office/powerpoint/2010/main" val="164711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6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18.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5.wmf"/><Relationship Id="rId7" Type="http://schemas.openxmlformats.org/officeDocument/2006/relationships/image" Target="../media/image8.wmf"/><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19.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5.wmf"/><Relationship Id="rId7" Type="http://schemas.openxmlformats.org/officeDocument/2006/relationships/image" Target="../media/image8.wmf"/><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5.wmf"/><Relationship Id="rId7" Type="http://schemas.openxmlformats.org/officeDocument/2006/relationships/image" Target="../media/image8.wmf"/><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5.wmf"/><Relationship Id="rId7" Type="http://schemas.openxmlformats.org/officeDocument/2006/relationships/image" Target="../media/image8.wmf"/><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wmf"/><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wmf"/><Relationship Id="rId5" Type="http://schemas.openxmlformats.org/officeDocument/2006/relationships/image" Target="../media/image6.wmf"/><Relationship Id="rId4" Type="http://schemas.openxmlformats.org/officeDocument/2006/relationships/image" Target="../media/image5.w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wmf"/><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wmf"/><Relationship Id="rId5" Type="http://schemas.openxmlformats.org/officeDocument/2006/relationships/image" Target="../media/image6.wmf"/><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wmf"/><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wmf"/><Relationship Id="rId5" Type="http://schemas.openxmlformats.org/officeDocument/2006/relationships/image" Target="../media/image6.wmf"/><Relationship Id="rId4" Type="http://schemas.openxmlformats.org/officeDocument/2006/relationships/image" Target="../media/image5.wmf"/></Relationships>
</file>

<file path=ppt/slides/_rels/slide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4.wmf"/><Relationship Id="rId4" Type="http://schemas.openxmlformats.org/officeDocument/2006/relationships/image" Target="../media/image6.wmf"/></Relationships>
</file>

<file path=ppt/slides/_rels/slide28.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9.wmf"/><Relationship Id="rId2" Type="http://schemas.openxmlformats.org/officeDocument/2006/relationships/image" Target="../media/image5.wmf"/><Relationship Id="rId1" Type="http://schemas.openxmlformats.org/officeDocument/2006/relationships/slideLayout" Target="../slideLayouts/slideLayout4.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3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3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4.xml"/><Relationship Id="rId4" Type="http://schemas.openxmlformats.org/officeDocument/2006/relationships/image" Target="../media/image4.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w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w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5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5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5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r="3394" b="6561"/>
          <a:stretch>
            <a:fillRect/>
          </a:stretch>
        </p:blipFill>
        <p:spPr bwMode="auto">
          <a:xfrm>
            <a:off x="6986804" y="1384076"/>
            <a:ext cx="5205196" cy="5457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Jesus said ...</a:t>
            </a:r>
          </a:p>
        </p:txBody>
      </p:sp>
      <p:sp>
        <p:nvSpPr>
          <p:cNvPr id="3" name="Content Placeholder 2"/>
          <p:cNvSpPr>
            <a:spLocks noGrp="1"/>
          </p:cNvSpPr>
          <p:nvPr>
            <p:ph idx="1"/>
          </p:nvPr>
        </p:nvSpPr>
        <p:spPr>
          <a:xfrm>
            <a:off x="308758" y="1384076"/>
            <a:ext cx="8740239" cy="4525963"/>
          </a:xfrm>
        </p:spPr>
        <p:txBody>
          <a:bodyPr>
            <a:noAutofit/>
          </a:bodyPr>
          <a:lstStyle/>
          <a:p>
            <a:r>
              <a:rPr lang="en-US" sz="4400" baseline="30000" dirty="0"/>
              <a:t>27</a:t>
            </a:r>
            <a:r>
              <a:rPr lang="en-US" sz="4400" dirty="0"/>
              <a:t> </a:t>
            </a:r>
            <a:r>
              <a:rPr lang="en-US" sz="4400" dirty="0">
                <a:effectLst>
                  <a:glow rad="127000">
                    <a:srgbClr val="FF0000"/>
                  </a:glow>
                  <a:outerShdw blurRad="38100" dist="38100" dir="2700000" algn="tl">
                    <a:srgbClr val="000000">
                      <a:alpha val="43137"/>
                    </a:srgbClr>
                  </a:outerShdw>
                </a:effectLst>
              </a:rPr>
              <a:t>Peace I leave with you; my peace I give you</a:t>
            </a:r>
            <a:r>
              <a:rPr lang="en-US" sz="4400" dirty="0"/>
              <a:t>.  </a:t>
            </a:r>
            <a:r>
              <a:rPr lang="en-US" sz="4400" dirty="0">
                <a:effectLst>
                  <a:glow rad="127000">
                    <a:schemeClr val="tx1"/>
                  </a:glow>
                  <a:outerShdw blurRad="38100" dist="38100" dir="2700000" algn="tl">
                    <a:srgbClr val="000000">
                      <a:alpha val="43137"/>
                    </a:srgbClr>
                  </a:outerShdw>
                </a:effectLst>
              </a:rPr>
              <a:t>I do not give to you as the world gives.  </a:t>
            </a:r>
            <a:r>
              <a:rPr lang="en-US" sz="4400" dirty="0"/>
              <a:t>Do not let your hearts </a:t>
            </a:r>
            <a:br>
              <a:rPr lang="en-US" sz="4400" dirty="0"/>
            </a:br>
            <a:r>
              <a:rPr lang="en-US" sz="4400" dirty="0"/>
              <a:t>be troubled and do not </a:t>
            </a:r>
            <a:br>
              <a:rPr lang="en-US" sz="4400" dirty="0"/>
            </a:br>
            <a:r>
              <a:rPr lang="en-US" sz="4400" dirty="0"/>
              <a:t>be afraid.  John 14:27</a:t>
            </a:r>
          </a:p>
        </p:txBody>
      </p:sp>
    </p:spTree>
    <p:extLst>
      <p:ext uri="{BB962C8B-B14F-4D97-AF65-F5344CB8AC3E}">
        <p14:creationId xmlns:p14="http://schemas.microsoft.com/office/powerpoint/2010/main" val="154474152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3"/>
          <p:cNvGrpSpPr/>
          <p:nvPr/>
        </p:nvGrpSpPr>
        <p:grpSpPr>
          <a:xfrm>
            <a:off x="9104468" y="3363083"/>
            <a:ext cx="2909118" cy="4135911"/>
            <a:chOff x="4421580" y="2714153"/>
            <a:chExt cx="2909118" cy="4135911"/>
          </a:xfrm>
          <a:effectLst>
            <a:glow rad="127000">
              <a:schemeClr val="bg1"/>
            </a:glow>
          </a:effectLst>
        </p:grpSpPr>
        <p:pic>
          <p:nvPicPr>
            <p:cNvPr id="18"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9"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0"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pic>
        <p:nvPicPr>
          <p:cNvPr id="16" name="Picture 7"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Drastically Different  VIEWS</a:t>
            </a:r>
          </a:p>
        </p:txBody>
      </p:sp>
      <p:sp>
        <p:nvSpPr>
          <p:cNvPr id="3" name="Content Placeholder 2"/>
          <p:cNvSpPr>
            <a:spLocks noGrp="1"/>
          </p:cNvSpPr>
          <p:nvPr>
            <p:ph sz="half" idx="1"/>
          </p:nvPr>
        </p:nvSpPr>
        <p:spPr>
          <a:xfrm>
            <a:off x="213756" y="1123951"/>
            <a:ext cx="5806044" cy="5002213"/>
          </a:xfrm>
        </p:spPr>
        <p:txBody>
          <a:bodyPr>
            <a:noAutofit/>
          </a:bodyPr>
          <a:lstStyle/>
          <a:p>
            <a:pPr algn="ctr">
              <a:lnSpc>
                <a:spcPct val="80000"/>
              </a:lnSpc>
            </a:pPr>
            <a:r>
              <a:rPr lang="en-US" sz="4800" dirty="0"/>
              <a:t>WORLD’s PEACE</a:t>
            </a:r>
          </a:p>
          <a:p>
            <a:pPr algn="ctr">
              <a:lnSpc>
                <a:spcPct val="80000"/>
              </a:lnSpc>
            </a:pPr>
            <a:r>
              <a:rPr lang="en-US" sz="4400" baseline="30000" dirty="0"/>
              <a:t>21</a:t>
            </a:r>
            <a:r>
              <a:rPr lang="en-US" sz="4400" dirty="0"/>
              <a:t> "There is </a:t>
            </a:r>
            <a:r>
              <a:rPr lang="en-US" sz="4400" u="sng" dirty="0">
                <a:effectLst>
                  <a:glow rad="127000">
                    <a:srgbClr val="FF0000"/>
                  </a:glow>
                  <a:outerShdw blurRad="38100" dist="38100" dir="2700000" algn="tl">
                    <a:srgbClr val="000000">
                      <a:alpha val="43137"/>
                    </a:srgbClr>
                  </a:outerShdw>
                </a:effectLst>
              </a:rPr>
              <a:t>NO</a:t>
            </a:r>
            <a:r>
              <a:rPr lang="en-US" sz="4400" dirty="0">
                <a:effectLst>
                  <a:glow rad="127000">
                    <a:srgbClr val="FF0000"/>
                  </a:glow>
                  <a:outerShdw blurRad="38100" dist="38100" dir="2700000" algn="tl">
                    <a:srgbClr val="000000">
                      <a:alpha val="43137"/>
                    </a:srgbClr>
                  </a:outerShdw>
                </a:effectLst>
              </a:rPr>
              <a:t> PEACE</a:t>
            </a:r>
            <a:r>
              <a:rPr lang="en-US" sz="4400" dirty="0"/>
              <a:t>," says my God, "for the wicked." Isaiah 57:21 </a:t>
            </a:r>
          </a:p>
          <a:p>
            <a:pPr algn="ctr"/>
            <a:endParaRPr lang="en-US" sz="4400" dirty="0"/>
          </a:p>
        </p:txBody>
      </p:sp>
      <p:sp>
        <p:nvSpPr>
          <p:cNvPr id="4" name="Content Placeholder 3"/>
          <p:cNvSpPr>
            <a:spLocks noGrp="1"/>
          </p:cNvSpPr>
          <p:nvPr>
            <p:ph sz="half" idx="2"/>
          </p:nvPr>
        </p:nvSpPr>
        <p:spPr>
          <a:xfrm>
            <a:off x="6019800" y="1155126"/>
            <a:ext cx="6172199" cy="4887913"/>
          </a:xfrm>
        </p:spPr>
        <p:txBody>
          <a:bodyPr>
            <a:noAutofit/>
          </a:bodyPr>
          <a:lstStyle/>
          <a:p>
            <a:pPr algn="ctr">
              <a:lnSpc>
                <a:spcPct val="80000"/>
              </a:lnSpc>
            </a:pPr>
            <a:r>
              <a:rPr lang="en-US" sz="4800" dirty="0"/>
              <a:t>JESUS’ PEACE</a:t>
            </a:r>
          </a:p>
        </p:txBody>
      </p:sp>
      <p:sp>
        <p:nvSpPr>
          <p:cNvPr id="10" name="&quot;No&quot; Symbol 9"/>
          <p:cNvSpPr/>
          <p:nvPr/>
        </p:nvSpPr>
        <p:spPr>
          <a:xfrm>
            <a:off x="908270"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4029782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3"/>
          <p:cNvGrpSpPr/>
          <p:nvPr/>
        </p:nvGrpSpPr>
        <p:grpSpPr>
          <a:xfrm>
            <a:off x="9104468" y="3363083"/>
            <a:ext cx="2909118" cy="4135911"/>
            <a:chOff x="4421580" y="2714153"/>
            <a:chExt cx="2909118" cy="4135911"/>
          </a:xfrm>
          <a:effectLst>
            <a:glow rad="127000">
              <a:schemeClr val="bg1"/>
            </a:glow>
          </a:effectLst>
        </p:grpSpPr>
        <p:pic>
          <p:nvPicPr>
            <p:cNvPr id="18"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9"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0"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pic>
        <p:nvPicPr>
          <p:cNvPr id="16" name="Picture 7"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Drastically Different  VIEWS</a:t>
            </a:r>
          </a:p>
        </p:txBody>
      </p:sp>
      <p:sp>
        <p:nvSpPr>
          <p:cNvPr id="3" name="Content Placeholder 2"/>
          <p:cNvSpPr>
            <a:spLocks noGrp="1"/>
          </p:cNvSpPr>
          <p:nvPr>
            <p:ph sz="half" idx="1"/>
          </p:nvPr>
        </p:nvSpPr>
        <p:spPr>
          <a:xfrm>
            <a:off x="213756" y="1123951"/>
            <a:ext cx="5806044" cy="5002213"/>
          </a:xfrm>
        </p:spPr>
        <p:txBody>
          <a:bodyPr>
            <a:noAutofit/>
          </a:bodyPr>
          <a:lstStyle/>
          <a:p>
            <a:pPr algn="ctr">
              <a:lnSpc>
                <a:spcPct val="80000"/>
              </a:lnSpc>
            </a:pPr>
            <a:r>
              <a:rPr lang="en-US" sz="4800" dirty="0"/>
              <a:t>WORLD’s PEACE</a:t>
            </a:r>
          </a:p>
          <a:p>
            <a:pPr algn="ctr">
              <a:lnSpc>
                <a:spcPct val="80000"/>
              </a:lnSpc>
            </a:pPr>
            <a:r>
              <a:rPr lang="en-US" sz="4400" baseline="30000" dirty="0"/>
              <a:t>21</a:t>
            </a:r>
            <a:r>
              <a:rPr lang="en-US" sz="4400" dirty="0"/>
              <a:t> "There is </a:t>
            </a:r>
            <a:r>
              <a:rPr lang="en-US" sz="4400" u="sng" dirty="0">
                <a:effectLst>
                  <a:glow rad="127000">
                    <a:srgbClr val="FF0000"/>
                  </a:glow>
                  <a:outerShdw blurRad="38100" dist="38100" dir="2700000" algn="tl">
                    <a:srgbClr val="000000">
                      <a:alpha val="43137"/>
                    </a:srgbClr>
                  </a:outerShdw>
                </a:effectLst>
              </a:rPr>
              <a:t>NO</a:t>
            </a:r>
            <a:r>
              <a:rPr lang="en-US" sz="4400" dirty="0">
                <a:effectLst>
                  <a:glow rad="127000">
                    <a:srgbClr val="FF0000"/>
                  </a:glow>
                  <a:outerShdw blurRad="38100" dist="38100" dir="2700000" algn="tl">
                    <a:srgbClr val="000000">
                      <a:alpha val="43137"/>
                    </a:srgbClr>
                  </a:outerShdw>
                </a:effectLst>
              </a:rPr>
              <a:t> PEACE</a:t>
            </a:r>
            <a:r>
              <a:rPr lang="en-US" sz="4400" dirty="0"/>
              <a:t>," says my God, "for the wicked." Isaiah 57:21 </a:t>
            </a:r>
          </a:p>
          <a:p>
            <a:pPr algn="ctr"/>
            <a:endParaRPr lang="en-US" sz="5400" dirty="0"/>
          </a:p>
        </p:txBody>
      </p:sp>
      <p:sp>
        <p:nvSpPr>
          <p:cNvPr id="4" name="Content Placeholder 3"/>
          <p:cNvSpPr>
            <a:spLocks noGrp="1"/>
          </p:cNvSpPr>
          <p:nvPr>
            <p:ph sz="half" idx="2"/>
          </p:nvPr>
        </p:nvSpPr>
        <p:spPr>
          <a:xfrm>
            <a:off x="6019800" y="1155126"/>
            <a:ext cx="6172199" cy="4887913"/>
          </a:xfrm>
        </p:spPr>
        <p:txBody>
          <a:bodyPr>
            <a:noAutofit/>
          </a:bodyPr>
          <a:lstStyle/>
          <a:p>
            <a:pPr algn="ctr">
              <a:lnSpc>
                <a:spcPct val="80000"/>
              </a:lnSpc>
            </a:pPr>
            <a:r>
              <a:rPr lang="en-US" sz="4800" dirty="0"/>
              <a:t>JESUS’ PEACE</a:t>
            </a:r>
          </a:p>
          <a:p>
            <a:pPr>
              <a:lnSpc>
                <a:spcPct val="80000"/>
              </a:lnSpc>
            </a:pPr>
            <a:r>
              <a:rPr lang="en-US" sz="4400" baseline="30000" dirty="0"/>
              <a:t>27</a:t>
            </a:r>
            <a:r>
              <a:rPr lang="en-US" sz="4400" dirty="0"/>
              <a:t> Peace I leave with you; </a:t>
            </a:r>
            <a:r>
              <a:rPr lang="en-US" sz="4400" u="sng" dirty="0">
                <a:effectLst>
                  <a:glow rad="127000">
                    <a:srgbClr val="FF0000"/>
                  </a:glow>
                  <a:outerShdw blurRad="38100" dist="38100" dir="2700000" algn="tl">
                    <a:srgbClr val="000000">
                      <a:alpha val="43137"/>
                    </a:srgbClr>
                  </a:outerShdw>
                </a:effectLst>
              </a:rPr>
              <a:t>MY</a:t>
            </a:r>
            <a:r>
              <a:rPr lang="en-US" sz="4400" dirty="0">
                <a:effectLst>
                  <a:glow rad="127000">
                    <a:srgbClr val="FF0000"/>
                  </a:glow>
                  <a:outerShdw blurRad="38100" dist="38100" dir="2700000" algn="tl">
                    <a:srgbClr val="000000">
                      <a:alpha val="43137"/>
                    </a:srgbClr>
                  </a:outerShdw>
                </a:effectLst>
              </a:rPr>
              <a:t> PEACE </a:t>
            </a:r>
            <a:r>
              <a:rPr lang="en-US" sz="4400" dirty="0"/>
              <a:t>I give you. </a:t>
            </a:r>
            <a:br>
              <a:rPr lang="en-US" sz="4400" dirty="0"/>
            </a:br>
            <a:r>
              <a:rPr lang="en-US" sz="4400" dirty="0"/>
              <a:t>John 14:26-27</a:t>
            </a:r>
          </a:p>
        </p:txBody>
      </p:sp>
      <p:sp>
        <p:nvSpPr>
          <p:cNvPr id="10" name="&quot;No&quot; Symbol 9"/>
          <p:cNvSpPr/>
          <p:nvPr/>
        </p:nvSpPr>
        <p:spPr>
          <a:xfrm>
            <a:off x="908270"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491239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3"/>
          <p:cNvGrpSpPr/>
          <p:nvPr/>
        </p:nvGrpSpPr>
        <p:grpSpPr>
          <a:xfrm>
            <a:off x="9104468" y="3363083"/>
            <a:ext cx="2909118" cy="4135911"/>
            <a:chOff x="4421580" y="2714153"/>
            <a:chExt cx="2909118" cy="4135911"/>
          </a:xfrm>
          <a:effectLst>
            <a:glow rad="127000">
              <a:schemeClr val="bg1"/>
            </a:glow>
          </a:effectLst>
        </p:grpSpPr>
        <p:pic>
          <p:nvPicPr>
            <p:cNvPr id="18"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9"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0"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pic>
        <p:nvPicPr>
          <p:cNvPr id="16" name="Picture 7"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Drastically Different  VIEWS</a:t>
            </a:r>
          </a:p>
        </p:txBody>
      </p:sp>
      <p:sp>
        <p:nvSpPr>
          <p:cNvPr id="3" name="Content Placeholder 2"/>
          <p:cNvSpPr>
            <a:spLocks noGrp="1"/>
          </p:cNvSpPr>
          <p:nvPr>
            <p:ph sz="half" idx="1"/>
          </p:nvPr>
        </p:nvSpPr>
        <p:spPr>
          <a:xfrm>
            <a:off x="213756" y="1123951"/>
            <a:ext cx="5806044" cy="5002213"/>
          </a:xfrm>
        </p:spPr>
        <p:txBody>
          <a:bodyPr>
            <a:noAutofit/>
          </a:bodyPr>
          <a:lstStyle/>
          <a:p>
            <a:pPr algn="ctr">
              <a:lnSpc>
                <a:spcPct val="80000"/>
              </a:lnSpc>
            </a:pPr>
            <a:r>
              <a:rPr lang="en-US" sz="4800" dirty="0"/>
              <a:t>WORLD’s PEACE</a:t>
            </a:r>
          </a:p>
          <a:p>
            <a:pPr algn="ctr">
              <a:lnSpc>
                <a:spcPct val="80000"/>
              </a:lnSpc>
            </a:pPr>
            <a:r>
              <a:rPr lang="en-US" sz="4400" baseline="30000" dirty="0"/>
              <a:t>21</a:t>
            </a:r>
            <a:r>
              <a:rPr lang="en-US" sz="4400" dirty="0"/>
              <a:t> "There is </a:t>
            </a:r>
            <a:r>
              <a:rPr lang="en-US" sz="4400" u="sng" dirty="0">
                <a:effectLst>
                  <a:glow rad="127000">
                    <a:srgbClr val="FF0000"/>
                  </a:glow>
                  <a:outerShdw blurRad="38100" dist="38100" dir="2700000" algn="tl">
                    <a:srgbClr val="000000">
                      <a:alpha val="43137"/>
                    </a:srgbClr>
                  </a:outerShdw>
                </a:effectLst>
              </a:rPr>
              <a:t>NO</a:t>
            </a:r>
            <a:r>
              <a:rPr lang="en-US" sz="4400" dirty="0">
                <a:effectLst>
                  <a:glow rad="127000">
                    <a:srgbClr val="FF0000"/>
                  </a:glow>
                  <a:outerShdw blurRad="38100" dist="38100" dir="2700000" algn="tl">
                    <a:srgbClr val="000000">
                      <a:alpha val="43137"/>
                    </a:srgbClr>
                  </a:outerShdw>
                </a:effectLst>
              </a:rPr>
              <a:t> PEACE</a:t>
            </a:r>
            <a:r>
              <a:rPr lang="en-US" sz="4400" dirty="0"/>
              <a:t>," says my God, "for the wicked." Isaiah 57:21 </a:t>
            </a:r>
          </a:p>
          <a:p>
            <a:pPr algn="ctr"/>
            <a:endParaRPr lang="en-US" sz="4400" dirty="0"/>
          </a:p>
        </p:txBody>
      </p:sp>
      <p:sp>
        <p:nvSpPr>
          <p:cNvPr id="4" name="Content Placeholder 3"/>
          <p:cNvSpPr>
            <a:spLocks noGrp="1"/>
          </p:cNvSpPr>
          <p:nvPr>
            <p:ph sz="half" idx="2"/>
          </p:nvPr>
        </p:nvSpPr>
        <p:spPr>
          <a:xfrm>
            <a:off x="6019800" y="1155126"/>
            <a:ext cx="6172199" cy="4887913"/>
          </a:xfrm>
        </p:spPr>
        <p:txBody>
          <a:bodyPr>
            <a:noAutofit/>
          </a:bodyPr>
          <a:lstStyle/>
          <a:p>
            <a:pPr algn="ctr">
              <a:lnSpc>
                <a:spcPct val="80000"/>
              </a:lnSpc>
            </a:pPr>
            <a:r>
              <a:rPr lang="en-US" sz="4800" dirty="0"/>
              <a:t>JESUS’ PEACE</a:t>
            </a:r>
          </a:p>
          <a:p>
            <a:pPr>
              <a:lnSpc>
                <a:spcPct val="80000"/>
              </a:lnSpc>
            </a:pPr>
            <a:r>
              <a:rPr lang="en-US" sz="4400" baseline="30000" dirty="0"/>
              <a:t>27</a:t>
            </a:r>
            <a:r>
              <a:rPr lang="en-US" sz="4400" dirty="0"/>
              <a:t> Peace I leave with you; </a:t>
            </a:r>
            <a:r>
              <a:rPr lang="en-US" sz="4400" u="sng" dirty="0">
                <a:effectLst>
                  <a:glow rad="127000">
                    <a:srgbClr val="FF0000"/>
                  </a:glow>
                  <a:outerShdw blurRad="38100" dist="38100" dir="2700000" algn="tl">
                    <a:srgbClr val="000000">
                      <a:alpha val="43137"/>
                    </a:srgbClr>
                  </a:outerShdw>
                </a:effectLst>
              </a:rPr>
              <a:t>MY</a:t>
            </a:r>
            <a:r>
              <a:rPr lang="en-US" sz="4400" dirty="0">
                <a:effectLst>
                  <a:glow rad="127000">
                    <a:srgbClr val="FF0000"/>
                  </a:glow>
                  <a:outerShdw blurRad="38100" dist="38100" dir="2700000" algn="tl">
                    <a:srgbClr val="000000">
                      <a:alpha val="43137"/>
                    </a:srgbClr>
                  </a:outerShdw>
                </a:effectLst>
              </a:rPr>
              <a:t> PEACE </a:t>
            </a:r>
            <a:r>
              <a:rPr lang="en-US" sz="4400" dirty="0"/>
              <a:t>I give you. </a:t>
            </a:r>
            <a:br>
              <a:rPr lang="en-US" sz="4400" dirty="0"/>
            </a:br>
            <a:r>
              <a:rPr lang="en-US" sz="4400" dirty="0"/>
              <a:t>John 14:26-27</a:t>
            </a:r>
          </a:p>
        </p:txBody>
      </p:sp>
      <p:sp>
        <p:nvSpPr>
          <p:cNvPr id="10" name="&quot;No&quot; Symbol 9"/>
          <p:cNvSpPr/>
          <p:nvPr/>
        </p:nvSpPr>
        <p:spPr>
          <a:xfrm>
            <a:off x="908270"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Explosion 2 13"/>
          <p:cNvSpPr/>
          <p:nvPr/>
        </p:nvSpPr>
        <p:spPr>
          <a:xfrm>
            <a:off x="2989455" y="2009834"/>
            <a:ext cx="7148946" cy="4746567"/>
          </a:xfrm>
          <a:prstGeom prst="irregularSeal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20196992">
            <a:off x="4588407" y="3350348"/>
            <a:ext cx="3572388" cy="2172774"/>
          </a:xfrm>
          <a:prstGeom prst="rect">
            <a:avLst/>
          </a:prstGeom>
          <a:noFill/>
        </p:spPr>
        <p:txBody>
          <a:bodyPr wrap="none" rtlCol="0">
            <a:spAutoFit/>
          </a:bodyPr>
          <a:lstStyle/>
          <a:p>
            <a:pPr algn="ctr">
              <a:lnSpc>
                <a:spcPts val="5400"/>
              </a:lnSpc>
            </a:pPr>
            <a:r>
              <a:rPr lang="en-US" sz="5200" b="1" dirty="0">
                <a:solidFill>
                  <a:schemeClr val="bg1"/>
                </a:solidFill>
                <a:effectLst>
                  <a:outerShdw blurRad="38100" dist="38100" dir="2700000" algn="tl">
                    <a:srgbClr val="000000">
                      <a:alpha val="43137"/>
                    </a:srgbClr>
                  </a:outerShdw>
                </a:effectLst>
              </a:rPr>
              <a:t>Different in </a:t>
            </a:r>
          </a:p>
          <a:p>
            <a:pPr algn="ctr">
              <a:lnSpc>
                <a:spcPts val="5400"/>
              </a:lnSpc>
            </a:pPr>
            <a:r>
              <a:rPr lang="en-US" sz="5200" b="1" dirty="0">
                <a:solidFill>
                  <a:schemeClr val="bg1"/>
                </a:solidFill>
                <a:effectLst>
                  <a:outerShdw blurRad="38100" dist="38100" dir="2700000" algn="tl">
                    <a:srgbClr val="000000">
                      <a:alpha val="43137"/>
                    </a:srgbClr>
                  </a:outerShdw>
                </a:effectLst>
              </a:rPr>
              <a:t>THREE </a:t>
            </a:r>
          </a:p>
          <a:p>
            <a:pPr algn="ctr">
              <a:lnSpc>
                <a:spcPts val="5400"/>
              </a:lnSpc>
            </a:pPr>
            <a:r>
              <a:rPr lang="en-US" sz="5200" b="1" dirty="0">
                <a:solidFill>
                  <a:schemeClr val="bg1"/>
                </a:solidFill>
                <a:effectLst>
                  <a:outerShdw blurRad="38100" dist="38100" dir="2700000" algn="tl">
                    <a:srgbClr val="000000">
                      <a:alpha val="43137"/>
                    </a:srgbClr>
                  </a:outerShdw>
                </a:effectLst>
              </a:rPr>
              <a:t>major ways!</a:t>
            </a:r>
          </a:p>
        </p:txBody>
      </p:sp>
    </p:spTree>
    <p:extLst>
      <p:ext uri="{BB962C8B-B14F-4D97-AF65-F5344CB8AC3E}">
        <p14:creationId xmlns:p14="http://schemas.microsoft.com/office/powerpoint/2010/main" val="4882246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a:t>
            </a:r>
            <a:r>
              <a:rPr lang="en-US" dirty="0"/>
              <a:t> Difference</a:t>
            </a:r>
          </a:p>
        </p:txBody>
      </p:sp>
      <p:sp>
        <p:nvSpPr>
          <p:cNvPr id="4" name="Content Placeholder 3"/>
          <p:cNvSpPr>
            <a:spLocks noGrp="1"/>
          </p:cNvSpPr>
          <p:nvPr>
            <p:ph sz="half" idx="2"/>
          </p:nvPr>
        </p:nvSpPr>
        <p:spPr>
          <a:xfrm>
            <a:off x="6019800" y="1143000"/>
            <a:ext cx="6172199" cy="7662236"/>
          </a:xfrm>
        </p:spPr>
        <p:txBody>
          <a:bodyPr>
            <a:noAutofit/>
          </a:bodyPr>
          <a:lstStyle/>
          <a:p>
            <a:pPr algn="ctr">
              <a:lnSpc>
                <a:spcPct val="80000"/>
              </a:lnSpc>
              <a:defRPr/>
            </a:pPr>
            <a:endParaRPr lang="en-US" sz="7200" dirty="0">
              <a:solidFill>
                <a:srgbClr val="FFFF00"/>
              </a:solidFill>
            </a:endParaRPr>
          </a:p>
        </p:txBody>
      </p:sp>
      <p:sp>
        <p:nvSpPr>
          <p:cNvPr id="6" name="Content Placeholder 5"/>
          <p:cNvSpPr>
            <a:spLocks noGrp="1"/>
          </p:cNvSpPr>
          <p:nvPr>
            <p:ph sz="half" idx="1"/>
          </p:nvPr>
        </p:nvSpPr>
        <p:spPr/>
        <p:txBody>
          <a:bodyPr/>
          <a:lstStyle/>
          <a:p>
            <a:endParaRPr lang="en-US"/>
          </a:p>
        </p:txBody>
      </p:sp>
    </p:spTree>
    <p:extLst>
      <p:ext uri="{BB962C8B-B14F-4D97-AF65-F5344CB8AC3E}">
        <p14:creationId xmlns:p14="http://schemas.microsoft.com/office/powerpoint/2010/main" val="153480533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ody-temple-1"/>
          <p:cNvPicPr>
            <a:picLocks noChangeAspect="1" noChangeArrowheads="1"/>
          </p:cNvPicPr>
          <p:nvPr/>
        </p:nvPicPr>
        <p:blipFill rotWithShape="1">
          <a:blip r:embed="rId2"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a:t>
            </a:r>
            <a:r>
              <a:rPr lang="en-US" dirty="0"/>
              <a:t> Difference</a:t>
            </a:r>
          </a:p>
        </p:txBody>
      </p:sp>
      <p:sp>
        <p:nvSpPr>
          <p:cNvPr id="3" name="Content Placeholder 2"/>
          <p:cNvSpPr>
            <a:spLocks noGrp="1"/>
          </p:cNvSpPr>
          <p:nvPr>
            <p:ph sz="half" idx="1"/>
          </p:nvPr>
        </p:nvSpPr>
        <p:spPr>
          <a:xfrm>
            <a:off x="213756" y="1123951"/>
            <a:ext cx="5806044" cy="5002213"/>
          </a:xfrm>
        </p:spPr>
        <p:txBody>
          <a:bodyPr>
            <a:noAutofit/>
          </a:bodyPr>
          <a:lstStyle/>
          <a:p>
            <a:pPr algn="ctr">
              <a:lnSpc>
                <a:spcPct val="80000"/>
              </a:lnSpc>
            </a:pPr>
            <a:r>
              <a:rPr lang="en-US" sz="4800" dirty="0"/>
              <a:t>WORLD’s PEACE</a:t>
            </a:r>
          </a:p>
          <a:p>
            <a:pPr algn="ctr">
              <a:lnSpc>
                <a:spcPct val="80000"/>
              </a:lnSpc>
            </a:pPr>
            <a:r>
              <a:rPr lang="en-US" sz="4400" baseline="30000" dirty="0"/>
              <a:t>21</a:t>
            </a:r>
            <a:r>
              <a:rPr lang="en-US" sz="4400" dirty="0"/>
              <a:t> "There is </a:t>
            </a:r>
            <a:r>
              <a:rPr lang="en-US" sz="4400" dirty="0">
                <a:effectLst>
                  <a:glow rad="127000">
                    <a:srgbClr val="FF0000"/>
                  </a:glow>
                  <a:outerShdw blurRad="38100" dist="38100" dir="2700000" algn="tl">
                    <a:srgbClr val="000000">
                      <a:alpha val="43137"/>
                    </a:srgbClr>
                  </a:outerShdw>
                </a:effectLst>
              </a:rPr>
              <a:t>no peace</a:t>
            </a:r>
            <a:r>
              <a:rPr lang="en-US" sz="4400" dirty="0"/>
              <a:t>," says my God, "for the wicked." Isaiah 57:21 </a:t>
            </a:r>
          </a:p>
          <a:p>
            <a:pPr algn="ctr"/>
            <a:endParaRPr lang="en-US" sz="4400" dirty="0"/>
          </a:p>
        </p:txBody>
      </p:sp>
      <p:sp>
        <p:nvSpPr>
          <p:cNvPr id="4" name="Content Placeholder 3"/>
          <p:cNvSpPr>
            <a:spLocks noGrp="1"/>
          </p:cNvSpPr>
          <p:nvPr>
            <p:ph sz="half" idx="2"/>
          </p:nvPr>
        </p:nvSpPr>
        <p:spPr>
          <a:xfrm>
            <a:off x="6019800" y="1143000"/>
            <a:ext cx="6172199" cy="7662236"/>
          </a:xfrm>
        </p:spPr>
        <p:txBody>
          <a:bodyPr>
            <a:noAutofit/>
          </a:bodyPr>
          <a:lstStyle/>
          <a:p>
            <a:pPr algn="ctr">
              <a:lnSpc>
                <a:spcPct val="80000"/>
              </a:lnSpc>
              <a:defRPr/>
            </a:pPr>
            <a:r>
              <a:rPr lang="en-US" sz="4800" dirty="0">
                <a:effectLst>
                  <a:glow rad="127000">
                    <a:srgbClr val="FF0000">
                      <a:alpha val="0"/>
                    </a:srgbClr>
                  </a:glow>
                  <a:outerShdw blurRad="38100" dist="38100" dir="2700000" algn="tl">
                    <a:srgbClr val="000000">
                      <a:alpha val="43137"/>
                    </a:srgbClr>
                  </a:outerShdw>
                </a:effectLst>
              </a:rPr>
              <a:t>No Peace WITH GOD!</a:t>
            </a:r>
          </a:p>
          <a:p>
            <a:pPr algn="ctr">
              <a:lnSpc>
                <a:spcPct val="80000"/>
              </a:lnSpc>
              <a:defRPr/>
            </a:pPr>
            <a:endParaRPr lang="en-US" sz="7200" dirty="0">
              <a:solidFill>
                <a:srgbClr val="FFFF00"/>
              </a:solidFill>
            </a:endParaRPr>
          </a:p>
        </p:txBody>
      </p:sp>
      <p:sp>
        <p:nvSpPr>
          <p:cNvPr id="10" name="&quot;No&quot; Symbol 9"/>
          <p:cNvSpPr/>
          <p:nvPr/>
        </p:nvSpPr>
        <p:spPr>
          <a:xfrm>
            <a:off x="908270" y="4788131"/>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571" y="3385519"/>
            <a:ext cx="2413071" cy="3607948"/>
          </a:xfrm>
          <a:prstGeom prst="rect">
            <a:avLst/>
          </a:prstGeom>
          <a:effectLst>
            <a:glow rad="127000">
              <a:schemeClr val="bg1">
                <a:alpha val="80000"/>
              </a:schemeClr>
            </a:glow>
          </a:effectLst>
        </p:spPr>
      </p:pic>
    </p:spTree>
    <p:extLst>
      <p:ext uri="{BB962C8B-B14F-4D97-AF65-F5344CB8AC3E}">
        <p14:creationId xmlns:p14="http://schemas.microsoft.com/office/powerpoint/2010/main" val="1193959518"/>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571" y="3385519"/>
            <a:ext cx="2413071" cy="3607948"/>
          </a:xfrm>
          <a:prstGeom prst="rect">
            <a:avLst/>
          </a:prstGeom>
          <a:effectLst>
            <a:glow rad="127000">
              <a:schemeClr val="bg1">
                <a:alpha val="80000"/>
              </a:schemeClr>
            </a:glow>
          </a:effectLst>
        </p:spPr>
      </p:pic>
      <p:pic>
        <p:nvPicPr>
          <p:cNvPr id="13" name="Picture 12"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4"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p>
        </p:txBody>
      </p:sp>
      <p:sp>
        <p:nvSpPr>
          <p:cNvPr id="6" name="TextBox 5"/>
          <p:cNvSpPr txBox="1"/>
          <p:nvPr/>
        </p:nvSpPr>
        <p:spPr>
          <a:xfrm>
            <a:off x="6150077" y="2914649"/>
            <a:ext cx="6041922" cy="4838248"/>
          </a:xfrm>
          <a:prstGeom prst="rect">
            <a:avLst/>
          </a:prstGeom>
          <a:noFill/>
        </p:spPr>
        <p:txBody>
          <a:bodyPr wrap="square" rtlCol="0">
            <a:spAutoFit/>
          </a:bodyPr>
          <a:lstStyle/>
          <a:p>
            <a:pPr>
              <a:lnSpc>
                <a:spcPct val="80000"/>
              </a:lnSpc>
            </a:pPr>
            <a:r>
              <a:rPr lang="en-US" sz="4400" b="1" baseline="30000" dirty="0">
                <a:solidFill>
                  <a:schemeClr val="bg1"/>
                </a:solidFill>
              </a:rPr>
              <a:t>Romans 8:5</a:t>
            </a:r>
            <a:r>
              <a:rPr lang="en-US" sz="4400" b="1" dirty="0">
                <a:solidFill>
                  <a:schemeClr val="bg1"/>
                </a:solidFill>
              </a:rPr>
              <a:t> For </a:t>
            </a:r>
            <a:r>
              <a:rPr lang="en-US" sz="4400" b="1" dirty="0">
                <a:solidFill>
                  <a:schemeClr val="bg1"/>
                </a:solidFill>
                <a:effectLst>
                  <a:glow rad="127000">
                    <a:srgbClr val="FF0000"/>
                  </a:glow>
                </a:effectLst>
              </a:rPr>
              <a:t>those who live according to the flesh </a:t>
            </a:r>
            <a:r>
              <a:rPr lang="en-US" sz="4400" b="1" dirty="0">
                <a:solidFill>
                  <a:schemeClr val="bg1"/>
                </a:solidFill>
              </a:rPr>
              <a:t>set their minds on the things of the flesh, but those who live according to the Spirit, the things of the Spirit.</a:t>
            </a:r>
          </a:p>
          <a:p>
            <a:pPr algn="ctr"/>
            <a:endParaRPr lang="en-US" sz="4400" dirty="0"/>
          </a:p>
          <a:p>
            <a:endParaRPr lang="en-US" dirty="0"/>
          </a:p>
        </p:txBody>
      </p:sp>
      <p:sp>
        <p:nvSpPr>
          <p:cNvPr id="5" name="Left-Right Arrow 4"/>
          <p:cNvSpPr/>
          <p:nvPr/>
        </p:nvSpPr>
        <p:spPr>
          <a:xfrm>
            <a:off x="147484" y="5338916"/>
            <a:ext cx="5678129" cy="82591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14261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571" y="3385519"/>
            <a:ext cx="2413071" cy="3607948"/>
          </a:xfrm>
          <a:prstGeom prst="rect">
            <a:avLst/>
          </a:prstGeom>
          <a:effectLst>
            <a:glow rad="127000">
              <a:schemeClr val="bg1">
                <a:alpha val="80000"/>
              </a:schemeClr>
            </a:glow>
          </a:effectLst>
        </p:spPr>
      </p:pic>
      <p:sp>
        <p:nvSpPr>
          <p:cNvPr id="8" name="Oval 7"/>
          <p:cNvSpPr/>
          <p:nvPr/>
        </p:nvSpPr>
        <p:spPr>
          <a:xfrm>
            <a:off x="1017639" y="3406877"/>
            <a:ext cx="1135626" cy="1253613"/>
          </a:xfrm>
          <a:prstGeom prst="ellipse">
            <a:avLst/>
          </a:prstGeom>
          <a:solidFill>
            <a:schemeClr val="bg1"/>
          </a:solidFill>
          <a:ln>
            <a:noFill/>
          </a:ln>
          <a:effectLst>
            <a:glow rad="317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317500">
                  <a:schemeClr val="bg1"/>
                </a:glow>
              </a:effectLst>
            </a:endParaRPr>
          </a:p>
        </p:txBody>
      </p:sp>
      <p:pic>
        <p:nvPicPr>
          <p:cNvPr id="13" name="Picture 12"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4"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p>
        </p:txBody>
      </p:sp>
      <p:sp>
        <p:nvSpPr>
          <p:cNvPr id="6" name="TextBox 5"/>
          <p:cNvSpPr txBox="1"/>
          <p:nvPr/>
        </p:nvSpPr>
        <p:spPr>
          <a:xfrm>
            <a:off x="6150077" y="2914649"/>
            <a:ext cx="6041922" cy="4838248"/>
          </a:xfrm>
          <a:prstGeom prst="rect">
            <a:avLst/>
          </a:prstGeom>
          <a:noFill/>
        </p:spPr>
        <p:txBody>
          <a:bodyPr wrap="square" rtlCol="0">
            <a:spAutoFit/>
          </a:bodyPr>
          <a:lstStyle/>
          <a:p>
            <a:pPr>
              <a:lnSpc>
                <a:spcPct val="80000"/>
              </a:lnSpc>
            </a:pPr>
            <a:r>
              <a:rPr lang="en-US" sz="4400" b="1" baseline="30000" dirty="0">
                <a:solidFill>
                  <a:schemeClr val="bg1"/>
                </a:solidFill>
              </a:rPr>
              <a:t>Romans 8:5</a:t>
            </a:r>
            <a:r>
              <a:rPr lang="en-US" sz="4400" b="1" dirty="0">
                <a:solidFill>
                  <a:schemeClr val="bg1"/>
                </a:solidFill>
              </a:rPr>
              <a:t> For </a:t>
            </a:r>
            <a:r>
              <a:rPr lang="en-US" sz="4400" b="1" dirty="0">
                <a:solidFill>
                  <a:schemeClr val="bg1"/>
                </a:solidFill>
                <a:effectLst>
                  <a:glow rad="127000">
                    <a:srgbClr val="FF0000">
                      <a:alpha val="0"/>
                    </a:srgbClr>
                  </a:glow>
                </a:effectLst>
              </a:rPr>
              <a:t>those who live according to the flesh </a:t>
            </a:r>
            <a:r>
              <a:rPr lang="en-US" sz="4400" b="1" dirty="0">
                <a:solidFill>
                  <a:schemeClr val="bg1"/>
                </a:solidFill>
                <a:effectLst>
                  <a:glow rad="127000">
                    <a:srgbClr val="FF0000"/>
                  </a:glow>
                </a:effectLst>
              </a:rPr>
              <a:t>set their minds on the things of the flesh</a:t>
            </a:r>
            <a:r>
              <a:rPr lang="en-US" sz="4400" b="1" dirty="0">
                <a:solidFill>
                  <a:schemeClr val="bg1"/>
                </a:solidFill>
              </a:rPr>
              <a:t>, but those who live according to the Spirit, the things of the Spirit.</a:t>
            </a:r>
          </a:p>
          <a:p>
            <a:pPr algn="ctr"/>
            <a:endParaRPr lang="en-US" sz="4400" dirty="0"/>
          </a:p>
          <a:p>
            <a:endParaRPr lang="en-US" dirty="0"/>
          </a:p>
        </p:txBody>
      </p:sp>
      <p:sp>
        <p:nvSpPr>
          <p:cNvPr id="5" name="Left-Right Arrow 4"/>
          <p:cNvSpPr/>
          <p:nvPr/>
        </p:nvSpPr>
        <p:spPr>
          <a:xfrm>
            <a:off x="147484" y="5338916"/>
            <a:ext cx="5678129" cy="82591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 Arrow 6"/>
          <p:cNvSpPr/>
          <p:nvPr/>
        </p:nvSpPr>
        <p:spPr>
          <a:xfrm rot="5400000">
            <a:off x="2813255" y="2850128"/>
            <a:ext cx="1850922" cy="3303639"/>
          </a:xfrm>
          <a:prstGeom prst="bentArrow">
            <a:avLst>
              <a:gd name="adj1" fmla="val 14781"/>
              <a:gd name="adj2" fmla="val 22610"/>
              <a:gd name="adj3" fmla="val 25000"/>
              <a:gd name="adj4" fmla="val 4375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6078491"/>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837" y="3250052"/>
            <a:ext cx="2413071" cy="3607948"/>
          </a:xfrm>
          <a:prstGeom prst="rect">
            <a:avLst/>
          </a:prstGeom>
          <a:effectLst>
            <a:glow rad="127000">
              <a:schemeClr val="bg1">
                <a:alpha val="80000"/>
              </a:schemeClr>
            </a:glow>
          </a:effectLst>
        </p:spPr>
      </p:pic>
      <p:grpSp>
        <p:nvGrpSpPr>
          <p:cNvPr id="22" name="Group 72"/>
          <p:cNvGrpSpPr>
            <a:grpSpLocks/>
          </p:cNvGrpSpPr>
          <p:nvPr/>
        </p:nvGrpSpPr>
        <p:grpSpPr bwMode="auto">
          <a:xfrm>
            <a:off x="3397793" y="2851940"/>
            <a:ext cx="2878137" cy="4610746"/>
            <a:chOff x="2967" y="656"/>
            <a:chExt cx="2793" cy="3664"/>
          </a:xfrm>
          <a:effectLst>
            <a:glow rad="127000">
              <a:schemeClr val="bg1"/>
            </a:glow>
          </a:effectLst>
        </p:grpSpPr>
        <p:pic>
          <p:nvPicPr>
            <p:cNvPr id="23"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24"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25" name="Picture 75" descr="body-temple-1"/>
            <p:cNvPicPr>
              <a:picLocks noChangeAspect="1" noChangeArrowheads="1"/>
            </p:cNvPicPr>
            <p:nvPr/>
          </p:nvPicPr>
          <p:blipFill>
            <a:blip r:embed="rId5" cstate="print"/>
            <a:srcRect r="1785" b="8484"/>
            <a:stretch>
              <a:fillRect/>
            </a:stretch>
          </p:blipFill>
          <p:spPr bwMode="auto">
            <a:xfrm>
              <a:off x="3045" y="1224"/>
              <a:ext cx="2715" cy="3096"/>
            </a:xfrm>
            <a:prstGeom prst="rect">
              <a:avLst/>
            </a:prstGeom>
            <a:noFill/>
            <a:ln w="9525">
              <a:noFill/>
              <a:miter lim="800000"/>
              <a:headEnd/>
              <a:tailEnd/>
            </a:ln>
          </p:spPr>
        </p:pic>
        <p:pic>
          <p:nvPicPr>
            <p:cNvPr id="26"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27"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28"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pic>
        <p:nvPicPr>
          <p:cNvPr id="21" name="Picture 20" descr="body-temple-1"/>
          <p:cNvPicPr>
            <a:picLocks noChangeAspect="1" noChangeArrowheads="1"/>
          </p:cNvPicPr>
          <p:nvPr/>
        </p:nvPicPr>
        <p:blipFill rotWithShape="1">
          <a:blip r:embed="rId5"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4"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p>
          <a:p>
            <a:pPr algn="ctr">
              <a:lnSpc>
                <a:spcPct val="80000"/>
              </a:lnSpc>
              <a:defRPr/>
            </a:pPr>
            <a:endParaRPr lang="en-US" sz="4800" dirty="0">
              <a:solidFill>
                <a:srgbClr val="FFFF00"/>
              </a:solidFill>
            </a:endParaRPr>
          </a:p>
        </p:txBody>
      </p:sp>
      <p:sp>
        <p:nvSpPr>
          <p:cNvPr id="6" name="TextBox 5"/>
          <p:cNvSpPr txBox="1"/>
          <p:nvPr/>
        </p:nvSpPr>
        <p:spPr>
          <a:xfrm>
            <a:off x="6481454" y="3081733"/>
            <a:ext cx="5538481" cy="3477875"/>
          </a:xfrm>
          <a:prstGeom prst="rect">
            <a:avLst/>
          </a:prstGeom>
          <a:noFill/>
        </p:spPr>
        <p:txBody>
          <a:bodyPr wrap="square" rtlCol="0">
            <a:spAutoFit/>
          </a:bodyPr>
          <a:lstStyle/>
          <a:p>
            <a:pPr>
              <a:lnSpc>
                <a:spcPct val="80000"/>
              </a:lnSpc>
            </a:pPr>
            <a:r>
              <a:rPr lang="en-US" sz="4400" b="1" baseline="30000" dirty="0">
                <a:solidFill>
                  <a:schemeClr val="bg1"/>
                </a:solidFill>
                <a:effectLst>
                  <a:glow rad="127000">
                    <a:srgbClr val="FF0000"/>
                  </a:glow>
                </a:effectLst>
              </a:rPr>
              <a:t>6</a:t>
            </a:r>
            <a:r>
              <a:rPr lang="en-US" sz="4400" b="1" dirty="0">
                <a:solidFill>
                  <a:schemeClr val="bg1"/>
                </a:solidFill>
                <a:effectLst>
                  <a:glow rad="127000">
                    <a:srgbClr val="FF0000"/>
                  </a:glow>
                </a:effectLst>
              </a:rPr>
              <a:t> For to be carnally minded is death, </a:t>
            </a:r>
            <a:r>
              <a:rPr lang="en-US" sz="4400" b="1" dirty="0">
                <a:solidFill>
                  <a:schemeClr val="bg1"/>
                </a:solidFill>
              </a:rPr>
              <a:t>but to be spiritually minded is life and peace</a:t>
            </a:r>
          </a:p>
          <a:p>
            <a:endParaRPr lang="en-US" sz="4400" b="1" dirty="0">
              <a:solidFill>
                <a:schemeClr val="bg1"/>
              </a:solidFill>
            </a:endParaRPr>
          </a:p>
        </p:txBody>
      </p:sp>
      <p:sp>
        <p:nvSpPr>
          <p:cNvPr id="17" name="Left-Right Arrow 16"/>
          <p:cNvSpPr/>
          <p:nvPr/>
        </p:nvSpPr>
        <p:spPr>
          <a:xfrm>
            <a:off x="147484" y="5338916"/>
            <a:ext cx="5678129" cy="82591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325353"/>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837" y="3250052"/>
            <a:ext cx="2413071" cy="3607948"/>
          </a:xfrm>
          <a:prstGeom prst="rect">
            <a:avLst/>
          </a:prstGeom>
          <a:effectLst>
            <a:glow rad="127000">
              <a:schemeClr val="bg1">
                <a:alpha val="80000"/>
              </a:schemeClr>
            </a:glow>
          </a:effectLst>
        </p:spPr>
      </p:pic>
      <p:sp>
        <p:nvSpPr>
          <p:cNvPr id="7" name="Rectangle 6"/>
          <p:cNvSpPr/>
          <p:nvPr/>
        </p:nvSpPr>
        <p:spPr>
          <a:xfrm>
            <a:off x="6415548" y="6017342"/>
            <a:ext cx="1592826" cy="589935"/>
          </a:xfrm>
          <a:prstGeom prst="rect">
            <a:avLst/>
          </a:prstGeom>
          <a:solidFill>
            <a:srgbClr val="FF0000"/>
          </a:solidFill>
          <a:ln>
            <a:noFill/>
          </a:ln>
          <a:effectLst>
            <a:glow rad="254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3"/>
          <p:cNvGrpSpPr/>
          <p:nvPr/>
        </p:nvGrpSpPr>
        <p:grpSpPr>
          <a:xfrm>
            <a:off x="9282882" y="3407329"/>
            <a:ext cx="2909118" cy="4135911"/>
            <a:chOff x="4421580" y="2714153"/>
            <a:chExt cx="2909118" cy="4135911"/>
          </a:xfrm>
          <a:effectLst>
            <a:glow rad="127000">
              <a:schemeClr val="bg1"/>
            </a:glow>
          </a:effectLst>
        </p:grpSpPr>
        <p:pic>
          <p:nvPicPr>
            <p:cNvPr id="27"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8"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9"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grpSp>
        <p:nvGrpSpPr>
          <p:cNvPr id="30" name="Group 72"/>
          <p:cNvGrpSpPr>
            <a:grpSpLocks/>
          </p:cNvGrpSpPr>
          <p:nvPr/>
        </p:nvGrpSpPr>
        <p:grpSpPr bwMode="auto">
          <a:xfrm>
            <a:off x="3397793" y="2851940"/>
            <a:ext cx="2878137" cy="4610746"/>
            <a:chOff x="2967" y="656"/>
            <a:chExt cx="2793" cy="3664"/>
          </a:xfrm>
          <a:effectLst>
            <a:glow rad="127000">
              <a:schemeClr val="bg1"/>
            </a:glow>
          </a:effectLst>
        </p:grpSpPr>
        <p:pic>
          <p:nvPicPr>
            <p:cNvPr id="31"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32"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33" name="Picture 75" descr="body-temple-1"/>
            <p:cNvPicPr>
              <a:picLocks noChangeAspect="1" noChangeArrowheads="1"/>
            </p:cNvPicPr>
            <p:nvPr/>
          </p:nvPicPr>
          <p:blipFill>
            <a:blip r:embed="rId5" cstate="print"/>
            <a:srcRect r="1785" b="8484"/>
            <a:stretch>
              <a:fillRect/>
            </a:stretch>
          </p:blipFill>
          <p:spPr bwMode="auto">
            <a:xfrm>
              <a:off x="3045" y="1224"/>
              <a:ext cx="2715" cy="3096"/>
            </a:xfrm>
            <a:prstGeom prst="rect">
              <a:avLst/>
            </a:prstGeom>
            <a:noFill/>
            <a:ln w="9525">
              <a:noFill/>
              <a:miter lim="800000"/>
              <a:headEnd/>
              <a:tailEnd/>
            </a:ln>
          </p:spPr>
        </p:pic>
        <p:pic>
          <p:nvPicPr>
            <p:cNvPr id="34"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35"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36"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pic>
        <p:nvPicPr>
          <p:cNvPr id="25" name="Picture 24" descr="body-temple-1"/>
          <p:cNvPicPr>
            <a:picLocks noChangeAspect="1" noChangeArrowheads="1"/>
          </p:cNvPicPr>
          <p:nvPr/>
        </p:nvPicPr>
        <p:blipFill rotWithShape="1">
          <a:blip r:embed="rId5"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4"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p>
          <a:p>
            <a:pPr algn="ctr">
              <a:lnSpc>
                <a:spcPct val="80000"/>
              </a:lnSpc>
              <a:defRPr/>
            </a:pPr>
            <a:endParaRPr lang="en-US" sz="4800" dirty="0">
              <a:solidFill>
                <a:srgbClr val="FFFF00"/>
              </a:solidFill>
            </a:endParaRPr>
          </a:p>
        </p:txBody>
      </p:sp>
      <p:sp>
        <p:nvSpPr>
          <p:cNvPr id="6" name="TextBox 5"/>
          <p:cNvSpPr txBox="1"/>
          <p:nvPr/>
        </p:nvSpPr>
        <p:spPr>
          <a:xfrm>
            <a:off x="6481454" y="2801514"/>
            <a:ext cx="5435243" cy="4561249"/>
          </a:xfrm>
          <a:prstGeom prst="rect">
            <a:avLst/>
          </a:prstGeom>
          <a:noFill/>
        </p:spPr>
        <p:txBody>
          <a:bodyPr wrap="square" rtlCol="0">
            <a:spAutoFit/>
          </a:bodyPr>
          <a:lstStyle/>
          <a:p>
            <a:pPr>
              <a:lnSpc>
                <a:spcPct val="80000"/>
              </a:lnSpc>
            </a:pPr>
            <a:r>
              <a:rPr lang="en-US" sz="4400" b="1" baseline="30000" dirty="0">
                <a:solidFill>
                  <a:schemeClr val="bg1"/>
                </a:solidFill>
              </a:rPr>
              <a:t>6</a:t>
            </a:r>
            <a:r>
              <a:rPr lang="en-US" sz="4400" b="1" dirty="0">
                <a:solidFill>
                  <a:schemeClr val="bg1"/>
                </a:solidFill>
              </a:rPr>
              <a:t> For to be carnally minded is </a:t>
            </a:r>
            <a:br>
              <a:rPr lang="en-US" sz="4400" b="1" dirty="0">
                <a:solidFill>
                  <a:schemeClr val="bg1"/>
                </a:solidFill>
              </a:rPr>
            </a:br>
            <a:r>
              <a:rPr lang="en-US" sz="4400" b="1" dirty="0">
                <a:solidFill>
                  <a:schemeClr val="bg1"/>
                </a:solidFill>
              </a:rPr>
              <a:t>death, but to</a:t>
            </a:r>
            <a:br>
              <a:rPr lang="en-US" sz="4400" b="1" dirty="0">
                <a:solidFill>
                  <a:schemeClr val="bg1"/>
                </a:solidFill>
              </a:rPr>
            </a:br>
            <a:r>
              <a:rPr lang="en-US" sz="4400" b="1" dirty="0">
                <a:solidFill>
                  <a:schemeClr val="bg1"/>
                </a:solidFill>
              </a:rPr>
              <a:t> be </a:t>
            </a:r>
            <a:r>
              <a:rPr lang="en-US" sz="4400" b="1" dirty="0">
                <a:solidFill>
                  <a:schemeClr val="bg1"/>
                </a:solidFill>
                <a:effectLst>
                  <a:glow rad="127000">
                    <a:srgbClr val="FF0000"/>
                  </a:glow>
                </a:effectLst>
              </a:rPr>
              <a:t>spiritually </a:t>
            </a:r>
            <a:br>
              <a:rPr lang="en-US" sz="4400" b="1" dirty="0">
                <a:solidFill>
                  <a:schemeClr val="bg1"/>
                </a:solidFill>
                <a:effectLst>
                  <a:glow rad="127000">
                    <a:srgbClr val="FF0000"/>
                  </a:glow>
                </a:effectLst>
              </a:rPr>
            </a:br>
            <a:r>
              <a:rPr lang="en-US" sz="4400" b="1" dirty="0">
                <a:solidFill>
                  <a:schemeClr val="bg1"/>
                </a:solidFill>
                <a:effectLst>
                  <a:glow rad="127000">
                    <a:srgbClr val="FF0000"/>
                  </a:glow>
                </a:effectLst>
              </a:rPr>
              <a:t>minded is </a:t>
            </a:r>
            <a:br>
              <a:rPr lang="en-US" sz="4400" b="1" dirty="0">
                <a:solidFill>
                  <a:schemeClr val="bg1"/>
                </a:solidFill>
                <a:effectLst>
                  <a:glow rad="127000">
                    <a:srgbClr val="FF0000"/>
                  </a:glow>
                </a:effectLst>
              </a:rPr>
            </a:br>
            <a:r>
              <a:rPr lang="en-US" sz="4400" b="1" dirty="0">
                <a:solidFill>
                  <a:schemeClr val="bg1"/>
                </a:solidFill>
                <a:effectLst>
                  <a:glow rad="127000">
                    <a:srgbClr val="FF0000"/>
                  </a:glow>
                </a:effectLst>
              </a:rPr>
              <a:t>life and </a:t>
            </a:r>
            <a:br>
              <a:rPr lang="en-US" sz="4400" b="1" dirty="0">
                <a:solidFill>
                  <a:schemeClr val="bg1"/>
                </a:solidFill>
                <a:effectLst>
                  <a:glow rad="127000">
                    <a:srgbClr val="FF0000"/>
                  </a:glow>
                </a:effectLst>
              </a:rPr>
            </a:br>
            <a:r>
              <a:rPr lang="en-US" sz="4400" b="1" dirty="0">
                <a:solidFill>
                  <a:schemeClr val="bg1"/>
                </a:solidFill>
                <a:effectLst>
                  <a:glow rad="127000">
                    <a:srgbClr val="FF0000"/>
                  </a:glow>
                </a:effectLst>
              </a:rPr>
              <a:t>peace</a:t>
            </a:r>
          </a:p>
          <a:p>
            <a:endParaRPr lang="en-US" sz="4400" b="1" dirty="0">
              <a:solidFill>
                <a:schemeClr val="bg1"/>
              </a:solidFill>
              <a:effectLst>
                <a:glow rad="127000">
                  <a:srgbClr val="FF0000"/>
                </a:glow>
              </a:effectLst>
            </a:endParaRPr>
          </a:p>
        </p:txBody>
      </p:sp>
      <p:sp>
        <p:nvSpPr>
          <p:cNvPr id="22" name="Left-Right Arrow 21"/>
          <p:cNvSpPr/>
          <p:nvPr/>
        </p:nvSpPr>
        <p:spPr>
          <a:xfrm>
            <a:off x="147484" y="5338916"/>
            <a:ext cx="5678129" cy="825910"/>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11017045" y="2521975"/>
            <a:ext cx="953729" cy="3937820"/>
          </a:xfrm>
          <a:prstGeom prst="up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75767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1631216"/>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Peace</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104" y="1604133"/>
            <a:ext cx="2413071" cy="3607948"/>
          </a:xfrm>
          <a:prstGeom prst="rect">
            <a:avLst/>
          </a:prstGeom>
          <a:effectLst>
            <a:glow rad="127000">
              <a:schemeClr val="bg1">
                <a:alpha val="80000"/>
              </a:schemeClr>
            </a:glow>
          </a:effectLst>
        </p:spPr>
      </p:pic>
      <p:sp>
        <p:nvSpPr>
          <p:cNvPr id="4" name="Rectangle 3"/>
          <p:cNvSpPr/>
          <p:nvPr/>
        </p:nvSpPr>
        <p:spPr>
          <a:xfrm>
            <a:off x="2596896" y="5047488"/>
            <a:ext cx="1170432" cy="2139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2"/>
          <p:cNvGrpSpPr>
            <a:grpSpLocks/>
          </p:cNvGrpSpPr>
          <p:nvPr/>
        </p:nvGrpSpPr>
        <p:grpSpPr bwMode="auto">
          <a:xfrm>
            <a:off x="3397793" y="2851940"/>
            <a:ext cx="2878137" cy="4610746"/>
            <a:chOff x="2967" y="656"/>
            <a:chExt cx="2793" cy="3664"/>
          </a:xfrm>
          <a:effectLst>
            <a:glow rad="127000">
              <a:schemeClr val="bg1"/>
            </a:glow>
          </a:effectLst>
        </p:grpSpPr>
        <p:pic>
          <p:nvPicPr>
            <p:cNvPr id="32"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33"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34" name="Picture 75" descr="body-temple-1"/>
            <p:cNvPicPr>
              <a:picLocks noChangeAspect="1" noChangeArrowheads="1"/>
            </p:cNvPicPr>
            <p:nvPr/>
          </p:nvPicPr>
          <p:blipFill>
            <a:blip r:embed="rId5" cstate="print"/>
            <a:srcRect r="1785" b="8484"/>
            <a:stretch>
              <a:fillRect/>
            </a:stretch>
          </p:blipFill>
          <p:spPr bwMode="auto">
            <a:xfrm>
              <a:off x="3045" y="1224"/>
              <a:ext cx="2715" cy="3096"/>
            </a:xfrm>
            <a:prstGeom prst="rect">
              <a:avLst/>
            </a:prstGeom>
            <a:noFill/>
            <a:ln w="9525">
              <a:noFill/>
              <a:miter lim="800000"/>
              <a:headEnd/>
              <a:tailEnd/>
            </a:ln>
          </p:spPr>
        </p:pic>
        <p:pic>
          <p:nvPicPr>
            <p:cNvPr id="35"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36"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37"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pic>
        <p:nvPicPr>
          <p:cNvPr id="26" name="Picture 25" descr="body-temple-1"/>
          <p:cNvPicPr>
            <a:picLocks noChangeAspect="1" noChangeArrowheads="1"/>
          </p:cNvPicPr>
          <p:nvPr/>
        </p:nvPicPr>
        <p:blipFill rotWithShape="1">
          <a:blip r:embed="rId5"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6" name="TextBox 5"/>
          <p:cNvSpPr txBox="1"/>
          <p:nvPr/>
        </p:nvSpPr>
        <p:spPr>
          <a:xfrm>
            <a:off x="793864" y="1128922"/>
            <a:ext cx="11384767" cy="757130"/>
          </a:xfrm>
          <a:prstGeom prst="rect">
            <a:avLst/>
          </a:prstGeom>
          <a:noFill/>
        </p:spPr>
        <p:txBody>
          <a:bodyPr wrap="square" rtlCol="0">
            <a:spAutoFit/>
          </a:bodyPr>
          <a:lstStyle/>
          <a:p>
            <a:pPr>
              <a:lnSpc>
                <a:spcPct val="80000"/>
              </a:lnSpc>
            </a:pPr>
            <a:r>
              <a:rPr lang="en-US" sz="5400" b="1" baseline="30000" dirty="0"/>
              <a:t>					</a:t>
            </a:r>
            <a:endParaRPr lang="en-US" sz="4400" b="1" dirty="0">
              <a:solidFill>
                <a:schemeClr val="bg1"/>
              </a:solidFill>
              <a:effectLst>
                <a:glow rad="127000">
                  <a:srgbClr val="481F67">
                    <a:alpha val="0"/>
                  </a:srgbClr>
                </a:glow>
              </a:effectLst>
            </a:endParaRPr>
          </a:p>
        </p:txBody>
      </p:sp>
      <p:sp>
        <p:nvSpPr>
          <p:cNvPr id="15"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solidFill>
                <a:srgbClr val="FFFF00"/>
              </a:solidFill>
            </a:endParaRPr>
          </a:p>
        </p:txBody>
      </p:sp>
      <p:sp>
        <p:nvSpPr>
          <p:cNvPr id="7" name="TextBox 6"/>
          <p:cNvSpPr txBox="1"/>
          <p:nvPr/>
        </p:nvSpPr>
        <p:spPr>
          <a:xfrm>
            <a:off x="6425184" y="2743200"/>
            <a:ext cx="5547360" cy="4278094"/>
          </a:xfrm>
          <a:prstGeom prst="rect">
            <a:avLst/>
          </a:prstGeom>
          <a:noFill/>
        </p:spPr>
        <p:txBody>
          <a:bodyPr wrap="square" rtlCol="0">
            <a:spAutoFit/>
          </a:bodyPr>
          <a:lstStyle/>
          <a:p>
            <a:pPr>
              <a:lnSpc>
                <a:spcPct val="85000"/>
              </a:lnSpc>
            </a:pPr>
            <a:r>
              <a:rPr lang="en-US" sz="4000" b="1" baseline="30000" dirty="0">
                <a:solidFill>
                  <a:schemeClr val="bg1"/>
                </a:solidFill>
                <a:effectLst>
                  <a:glow rad="127000">
                    <a:srgbClr val="481F67">
                      <a:alpha val="0"/>
                    </a:srgbClr>
                  </a:glow>
                </a:effectLst>
              </a:rPr>
              <a:t>7</a:t>
            </a:r>
            <a:r>
              <a:rPr lang="en-US" sz="4000" b="1" dirty="0">
                <a:solidFill>
                  <a:schemeClr val="bg1"/>
                </a:solidFill>
                <a:effectLst>
                  <a:glow rad="127000">
                    <a:srgbClr val="481F67">
                      <a:alpha val="0"/>
                    </a:srgbClr>
                  </a:glow>
                </a:effectLst>
              </a:rPr>
              <a:t> Because </a:t>
            </a:r>
            <a:r>
              <a:rPr lang="en-US" sz="4000" b="1" dirty="0">
                <a:solidFill>
                  <a:schemeClr val="bg1"/>
                </a:solidFill>
                <a:effectLst>
                  <a:glow rad="127000">
                    <a:srgbClr val="FF0000"/>
                  </a:glow>
                </a:effectLst>
              </a:rPr>
              <a:t>the carnal mind is enmity against God; </a:t>
            </a:r>
            <a:r>
              <a:rPr lang="en-US" sz="4000" b="1" dirty="0">
                <a:solidFill>
                  <a:schemeClr val="bg1"/>
                </a:solidFill>
                <a:effectLst>
                  <a:glow rad="127000">
                    <a:srgbClr val="481F67">
                      <a:alpha val="0"/>
                    </a:srgbClr>
                  </a:glow>
                </a:effectLst>
              </a:rPr>
              <a:t>for it is not subject to the law of God, nor indeed can be  </a:t>
            </a:r>
            <a:r>
              <a:rPr lang="en-US" sz="4000" b="1" baseline="30000" dirty="0">
                <a:solidFill>
                  <a:schemeClr val="bg1"/>
                </a:solidFill>
                <a:effectLst>
                  <a:glow rad="127000">
                    <a:srgbClr val="481F67">
                      <a:alpha val="0"/>
                    </a:srgbClr>
                  </a:glow>
                </a:effectLst>
              </a:rPr>
              <a:t>8</a:t>
            </a:r>
            <a:r>
              <a:rPr lang="en-US" sz="4000" b="1" dirty="0">
                <a:solidFill>
                  <a:schemeClr val="bg1"/>
                </a:solidFill>
                <a:effectLst>
                  <a:glow rad="127000">
                    <a:srgbClr val="481F67">
                      <a:alpha val="0"/>
                    </a:srgbClr>
                  </a:glow>
                </a:effectLst>
              </a:rPr>
              <a:t> So then, those who are in the fle</a:t>
            </a:r>
            <a:r>
              <a:rPr lang="en-US" sz="4000" b="1" dirty="0">
                <a:solidFill>
                  <a:schemeClr val="bg1"/>
                </a:solidFill>
                <a:effectLst>
                  <a:glow rad="127000">
                    <a:srgbClr val="481F67">
                      <a:alpha val="0"/>
                    </a:srgbClr>
                  </a:glow>
                  <a:outerShdw blurRad="38100" dist="38100" dir="2700000" algn="tl">
                    <a:srgbClr val="000000">
                      <a:alpha val="43137"/>
                    </a:srgbClr>
                  </a:outerShdw>
                </a:effectLst>
              </a:rPr>
              <a:t>sh ca</a:t>
            </a:r>
            <a:r>
              <a:rPr lang="en-US" sz="4000" b="1" dirty="0">
                <a:solidFill>
                  <a:schemeClr val="bg1"/>
                </a:solidFill>
                <a:effectLst>
                  <a:glow rad="127000">
                    <a:srgbClr val="481F67">
                      <a:alpha val="0"/>
                    </a:srgbClr>
                  </a:glow>
                </a:effectLst>
              </a:rPr>
              <a:t>nnot please  God. </a:t>
            </a:r>
          </a:p>
          <a:p>
            <a:pPr>
              <a:lnSpc>
                <a:spcPct val="85000"/>
              </a:lnSpc>
            </a:pPr>
            <a:endParaRPr lang="en-US" sz="4000" dirty="0"/>
          </a:p>
        </p:txBody>
      </p:sp>
    </p:spTree>
    <p:extLst>
      <p:ext uri="{BB962C8B-B14F-4D97-AF65-F5344CB8AC3E}">
        <p14:creationId xmlns:p14="http://schemas.microsoft.com/office/powerpoint/2010/main" val="355889686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104" y="1604133"/>
            <a:ext cx="2413071" cy="3607948"/>
          </a:xfrm>
          <a:prstGeom prst="rect">
            <a:avLst/>
          </a:prstGeom>
          <a:effectLst>
            <a:glow rad="127000">
              <a:schemeClr val="bg1">
                <a:alpha val="80000"/>
              </a:schemeClr>
            </a:glow>
          </a:effectLst>
        </p:spPr>
      </p:pic>
      <p:sp>
        <p:nvSpPr>
          <p:cNvPr id="4" name="Rectangle 3"/>
          <p:cNvSpPr/>
          <p:nvPr/>
        </p:nvSpPr>
        <p:spPr>
          <a:xfrm>
            <a:off x="2596896" y="5047488"/>
            <a:ext cx="1170432" cy="2139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72"/>
          <p:cNvGrpSpPr>
            <a:grpSpLocks/>
          </p:cNvGrpSpPr>
          <p:nvPr/>
        </p:nvGrpSpPr>
        <p:grpSpPr bwMode="auto">
          <a:xfrm>
            <a:off x="3397793" y="2851940"/>
            <a:ext cx="2878137" cy="4610746"/>
            <a:chOff x="2967" y="656"/>
            <a:chExt cx="2793" cy="3664"/>
          </a:xfrm>
          <a:effectLst>
            <a:glow rad="127000">
              <a:schemeClr val="bg1"/>
            </a:glow>
          </a:effectLst>
        </p:grpSpPr>
        <p:pic>
          <p:nvPicPr>
            <p:cNvPr id="32"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33"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34" name="Picture 75" descr="body-temple-1"/>
            <p:cNvPicPr>
              <a:picLocks noChangeAspect="1" noChangeArrowheads="1"/>
            </p:cNvPicPr>
            <p:nvPr/>
          </p:nvPicPr>
          <p:blipFill>
            <a:blip r:embed="rId5" cstate="print"/>
            <a:srcRect r="1785" b="8484"/>
            <a:stretch>
              <a:fillRect/>
            </a:stretch>
          </p:blipFill>
          <p:spPr bwMode="auto">
            <a:xfrm>
              <a:off x="3045" y="1224"/>
              <a:ext cx="2715" cy="3096"/>
            </a:xfrm>
            <a:prstGeom prst="rect">
              <a:avLst/>
            </a:prstGeom>
            <a:noFill/>
            <a:ln w="9525">
              <a:noFill/>
              <a:miter lim="800000"/>
              <a:headEnd/>
              <a:tailEnd/>
            </a:ln>
          </p:spPr>
        </p:pic>
        <p:pic>
          <p:nvPicPr>
            <p:cNvPr id="35"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36"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37"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pic>
        <p:nvPicPr>
          <p:cNvPr id="26" name="Picture 25" descr="body-temple-1"/>
          <p:cNvPicPr>
            <a:picLocks noChangeAspect="1" noChangeArrowheads="1"/>
          </p:cNvPicPr>
          <p:nvPr/>
        </p:nvPicPr>
        <p:blipFill rotWithShape="1">
          <a:blip r:embed="rId5"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t>WORLD’s PEACE</a:t>
            </a:r>
          </a:p>
        </p:txBody>
      </p:sp>
      <p:sp>
        <p:nvSpPr>
          <p:cNvPr id="6" name="TextBox 5"/>
          <p:cNvSpPr txBox="1"/>
          <p:nvPr/>
        </p:nvSpPr>
        <p:spPr>
          <a:xfrm>
            <a:off x="793864" y="1128922"/>
            <a:ext cx="11384767" cy="757130"/>
          </a:xfrm>
          <a:prstGeom prst="rect">
            <a:avLst/>
          </a:prstGeom>
          <a:noFill/>
        </p:spPr>
        <p:txBody>
          <a:bodyPr wrap="square" rtlCol="0">
            <a:spAutoFit/>
          </a:bodyPr>
          <a:lstStyle/>
          <a:p>
            <a:pPr>
              <a:lnSpc>
                <a:spcPct val="80000"/>
              </a:lnSpc>
            </a:pPr>
            <a:r>
              <a:rPr lang="en-US" sz="5400" b="1" baseline="30000" dirty="0"/>
              <a:t>					</a:t>
            </a:r>
            <a:endParaRPr lang="en-US" sz="4400" b="1" dirty="0">
              <a:solidFill>
                <a:schemeClr val="bg1"/>
              </a:solidFill>
              <a:effectLst>
                <a:glow rad="127000">
                  <a:srgbClr val="481F67">
                    <a:alpha val="0"/>
                  </a:srgbClr>
                </a:glow>
              </a:effectLst>
            </a:endParaRPr>
          </a:p>
        </p:txBody>
      </p:sp>
      <p:sp>
        <p:nvSpPr>
          <p:cNvPr id="15" name="Content Placeholder 3"/>
          <p:cNvSpPr>
            <a:spLocks noGrp="1"/>
          </p:cNvSpPr>
          <p:nvPr>
            <p:ph sz="half" idx="2"/>
          </p:nvPr>
        </p:nvSpPr>
        <p:spPr>
          <a:xfrm>
            <a:off x="6019800" y="1143000"/>
            <a:ext cx="6172199" cy="1814513"/>
          </a:xfrm>
        </p:spPr>
        <p:txBody>
          <a:bodyPr>
            <a:noAutofit/>
          </a:bodyPr>
          <a:lstStyle/>
          <a:p>
            <a:pPr algn="ctr">
              <a:lnSpc>
                <a:spcPct val="80000"/>
              </a:lnSpc>
              <a:defRPr/>
            </a:pPr>
            <a:r>
              <a:rPr lang="en-US" sz="4800" dirty="0"/>
              <a:t>No Peace WITH GOD!</a:t>
            </a:r>
          </a:p>
          <a:p>
            <a:pPr algn="ctr">
              <a:lnSpc>
                <a:spcPct val="80000"/>
              </a:lnSpc>
              <a:defRPr/>
            </a:pPr>
            <a:r>
              <a:rPr lang="en-US" sz="4800" u="sng" dirty="0">
                <a:effectLst>
                  <a:glow rad="127000">
                    <a:srgbClr val="FF0000"/>
                  </a:glow>
                  <a:outerShdw blurRad="38100" dist="38100" dir="2700000" algn="tl">
                    <a:srgbClr val="000000">
                      <a:alpha val="43137"/>
                    </a:srgbClr>
                  </a:outerShdw>
                </a:effectLst>
              </a:rPr>
              <a:t>ENEMIES</a:t>
            </a:r>
            <a:r>
              <a:rPr lang="en-US" sz="4800" dirty="0">
                <a:effectLst>
                  <a:glow rad="127000">
                    <a:srgbClr val="FF0000"/>
                  </a:glow>
                  <a:outerShdw blurRad="38100" dist="38100" dir="2700000" algn="tl">
                    <a:srgbClr val="000000">
                      <a:alpha val="43137"/>
                    </a:srgbClr>
                  </a:outerShdw>
                </a:effectLst>
              </a:rPr>
              <a:t> </a:t>
            </a:r>
            <a:r>
              <a:rPr lang="en-US" sz="4800" dirty="0"/>
              <a:t>against God</a:t>
            </a:r>
          </a:p>
          <a:p>
            <a:pPr algn="ctr">
              <a:lnSpc>
                <a:spcPct val="80000"/>
              </a:lnSpc>
              <a:defRPr/>
            </a:pPr>
            <a:endParaRPr lang="en-US" sz="4800" dirty="0">
              <a:solidFill>
                <a:srgbClr val="FFFF00"/>
              </a:solidFill>
            </a:endParaRPr>
          </a:p>
        </p:txBody>
      </p:sp>
      <p:sp>
        <p:nvSpPr>
          <p:cNvPr id="7" name="TextBox 6"/>
          <p:cNvSpPr txBox="1"/>
          <p:nvPr/>
        </p:nvSpPr>
        <p:spPr>
          <a:xfrm>
            <a:off x="6425184" y="2743200"/>
            <a:ext cx="5547360" cy="4278094"/>
          </a:xfrm>
          <a:prstGeom prst="rect">
            <a:avLst/>
          </a:prstGeom>
          <a:noFill/>
        </p:spPr>
        <p:txBody>
          <a:bodyPr wrap="square" rtlCol="0">
            <a:spAutoFit/>
          </a:bodyPr>
          <a:lstStyle/>
          <a:p>
            <a:pPr>
              <a:lnSpc>
                <a:spcPct val="85000"/>
              </a:lnSpc>
            </a:pPr>
            <a:r>
              <a:rPr lang="en-US" sz="4000" b="1" baseline="30000" dirty="0">
                <a:solidFill>
                  <a:schemeClr val="bg1"/>
                </a:solidFill>
                <a:effectLst>
                  <a:glow rad="127000">
                    <a:srgbClr val="481F67">
                      <a:alpha val="0"/>
                    </a:srgbClr>
                  </a:glow>
                </a:effectLst>
              </a:rPr>
              <a:t>7</a:t>
            </a:r>
            <a:r>
              <a:rPr lang="en-US" sz="4000" b="1" dirty="0">
                <a:solidFill>
                  <a:schemeClr val="bg1"/>
                </a:solidFill>
                <a:effectLst>
                  <a:glow rad="127000">
                    <a:srgbClr val="481F67">
                      <a:alpha val="0"/>
                    </a:srgbClr>
                  </a:glow>
                </a:effectLst>
              </a:rPr>
              <a:t> Because </a:t>
            </a:r>
            <a:r>
              <a:rPr lang="en-US" sz="4000" b="1" dirty="0">
                <a:solidFill>
                  <a:schemeClr val="bg1"/>
                </a:solidFill>
                <a:effectLst>
                  <a:glow rad="127000">
                    <a:srgbClr val="FF0000"/>
                  </a:glow>
                </a:effectLst>
              </a:rPr>
              <a:t>the carnal </a:t>
            </a:r>
            <a:r>
              <a:rPr lang="en-US" sz="4000" b="1" dirty="0">
                <a:solidFill>
                  <a:schemeClr val="bg1"/>
                </a:solidFill>
                <a:effectLst>
                  <a:glow rad="127000">
                    <a:srgbClr val="FF0000">
                      <a:alpha val="0"/>
                    </a:srgbClr>
                  </a:glow>
                </a:effectLst>
              </a:rPr>
              <a:t>mind is enmity against God; </a:t>
            </a:r>
            <a:r>
              <a:rPr lang="en-US" sz="4000" b="1" dirty="0">
                <a:solidFill>
                  <a:schemeClr val="bg1"/>
                </a:solidFill>
                <a:effectLst>
                  <a:glow rad="127000">
                    <a:srgbClr val="481F67">
                      <a:alpha val="0"/>
                    </a:srgbClr>
                  </a:glow>
                </a:effectLst>
              </a:rPr>
              <a:t>for it is not subject to the law of God, nor indeed can be  </a:t>
            </a:r>
            <a:r>
              <a:rPr lang="en-US" sz="4000" b="1" baseline="30000" dirty="0">
                <a:solidFill>
                  <a:schemeClr val="bg1"/>
                </a:solidFill>
                <a:effectLst>
                  <a:glow rad="127000">
                    <a:srgbClr val="481F67">
                      <a:alpha val="0"/>
                    </a:srgbClr>
                  </a:glow>
                </a:effectLst>
              </a:rPr>
              <a:t>8</a:t>
            </a:r>
            <a:r>
              <a:rPr lang="en-US" sz="4000" b="1" dirty="0">
                <a:solidFill>
                  <a:schemeClr val="bg1"/>
                </a:solidFill>
                <a:effectLst>
                  <a:glow rad="127000">
                    <a:srgbClr val="481F67">
                      <a:alpha val="0"/>
                    </a:srgbClr>
                  </a:glow>
                </a:effectLst>
              </a:rPr>
              <a:t> So then, </a:t>
            </a:r>
            <a:r>
              <a:rPr lang="en-US" sz="4000" b="1" dirty="0">
                <a:solidFill>
                  <a:schemeClr val="bg1"/>
                </a:solidFill>
                <a:effectLst>
                  <a:glow rad="127000">
                    <a:srgbClr val="FF0000"/>
                  </a:glow>
                </a:effectLst>
              </a:rPr>
              <a:t>those who are in the fle</a:t>
            </a:r>
            <a:r>
              <a:rPr lang="en-US" sz="4000" b="1" dirty="0">
                <a:solidFill>
                  <a:schemeClr val="bg1"/>
                </a:solidFill>
                <a:effectLst>
                  <a:glow rad="127000">
                    <a:srgbClr val="FF0000"/>
                  </a:glow>
                  <a:outerShdw blurRad="38100" dist="38100" dir="2700000" algn="tl">
                    <a:srgbClr val="000000">
                      <a:alpha val="43137"/>
                    </a:srgbClr>
                  </a:outerShdw>
                </a:effectLst>
              </a:rPr>
              <a:t>sh ca</a:t>
            </a:r>
            <a:r>
              <a:rPr lang="en-US" sz="4000" b="1" dirty="0">
                <a:solidFill>
                  <a:schemeClr val="bg1"/>
                </a:solidFill>
                <a:effectLst>
                  <a:glow rad="127000">
                    <a:srgbClr val="FF0000"/>
                  </a:glow>
                </a:effectLst>
              </a:rPr>
              <a:t>nnot please  God</a:t>
            </a:r>
            <a:r>
              <a:rPr lang="en-US" sz="4000" b="1" dirty="0">
                <a:solidFill>
                  <a:schemeClr val="bg1"/>
                </a:solidFill>
                <a:effectLst>
                  <a:glow rad="127000">
                    <a:srgbClr val="481F67">
                      <a:alpha val="0"/>
                    </a:srgbClr>
                  </a:glow>
                </a:effectLst>
              </a:rPr>
              <a:t>. </a:t>
            </a:r>
          </a:p>
          <a:p>
            <a:pPr>
              <a:lnSpc>
                <a:spcPct val="85000"/>
              </a:lnSpc>
            </a:pPr>
            <a:endParaRPr lang="en-US" sz="4000" dirty="0"/>
          </a:p>
        </p:txBody>
      </p:sp>
    </p:spTree>
    <p:extLst>
      <p:ext uri="{BB962C8B-B14F-4D97-AF65-F5344CB8AC3E}">
        <p14:creationId xmlns:p14="http://schemas.microsoft.com/office/powerpoint/2010/main" val="282991534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085302" y="1150374"/>
            <a:ext cx="4452882" cy="5707626"/>
            <a:chOff x="4085302" y="1150374"/>
            <a:chExt cx="4452882" cy="5707626"/>
          </a:xfrm>
          <a:effectLst>
            <a:glow rad="127000">
              <a:schemeClr val="bg1">
                <a:alpha val="59000"/>
              </a:schemeClr>
            </a:glow>
          </a:effectLst>
        </p:grpSpPr>
        <p:pic>
          <p:nvPicPr>
            <p:cNvPr id="29" name="Picture 28"/>
            <p:cNvPicPr>
              <a:picLocks noChangeAspect="1"/>
            </p:cNvPicPr>
            <p:nvPr/>
          </p:nvPicPr>
          <p:blipFill>
            <a:blip r:embed="rId2"/>
            <a:stretch>
              <a:fillRect/>
            </a:stretch>
          </p:blipFill>
          <p:spPr>
            <a:xfrm>
              <a:off x="4085302" y="1150374"/>
              <a:ext cx="4452882" cy="5176684"/>
            </a:xfrm>
            <a:prstGeom prst="rect">
              <a:avLst/>
            </a:prstGeom>
          </p:spPr>
        </p:pic>
        <p:sp>
          <p:nvSpPr>
            <p:cNvPr id="30" name="Rectangle 29"/>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2"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3"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4" name="Picture 69" descr="body-temple-1"/>
            <p:cNvPicPr>
              <a:picLocks noChangeAspect="1" noChangeArrowheads="1"/>
            </p:cNvPicPr>
            <p:nvPr/>
          </p:nvPicPr>
          <p:blipFill>
            <a:blip r:embed="rId5" cstate="print"/>
            <a:srcRect r="1785" b="8484"/>
            <a:stretch>
              <a:fillRect/>
            </a:stretch>
          </p:blipFill>
          <p:spPr bwMode="auto">
            <a:xfrm>
              <a:off x="3045" y="1219"/>
              <a:ext cx="2715" cy="3096"/>
            </a:xfrm>
            <a:prstGeom prst="rect">
              <a:avLst/>
            </a:prstGeom>
            <a:noFill/>
            <a:ln w="9525">
              <a:noFill/>
              <a:miter lim="800000"/>
              <a:headEnd/>
              <a:tailEnd/>
            </a:ln>
          </p:spPr>
        </p:pic>
        <p:pic>
          <p:nvPicPr>
            <p:cNvPr id="35" name="Picture 70" descr="Pacifier2"/>
            <p:cNvPicPr>
              <a:picLocks noChangeAspect="1" noChangeArrowheads="1"/>
            </p:cNvPicPr>
            <p:nvPr/>
          </p:nvPicPr>
          <p:blipFill>
            <a:blip r:embed="rId6"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875800" y="2498277"/>
            <a:ext cx="4964561" cy="4358116"/>
          </a:xfrm>
          <a:prstGeom prst="rect">
            <a:avLst/>
          </a:prstGeom>
          <a:noFill/>
        </p:spPr>
        <p:txBody>
          <a:bodyPr wrap="square" rtlCol="0">
            <a:spAutoFit/>
          </a:bodyPr>
          <a:lstStyle/>
          <a:p>
            <a:pPr>
              <a:lnSpc>
                <a:spcPct val="90000"/>
              </a:lnSpc>
            </a:pPr>
            <a:r>
              <a:rPr lang="en-US" sz="4400" b="1" dirty="0">
                <a:solidFill>
                  <a:schemeClr val="bg1"/>
                </a:solidFill>
                <a:effectLst>
                  <a:outerShdw blurRad="38100" dist="38100" dir="2700000" algn="tl">
                    <a:srgbClr val="000000">
                      <a:alpha val="43137"/>
                    </a:srgbClr>
                  </a:outerShdw>
                </a:effectLst>
                <a:latin typeface="Arial Narrow" pitchFamily="34" charset="0"/>
              </a:rPr>
              <a:t>Therefore, </a:t>
            </a:r>
            <a:r>
              <a:rPr lang="en-US" sz="4400" b="1" u="sng" dirty="0">
                <a:solidFill>
                  <a:schemeClr val="bg1"/>
                </a:solidFill>
                <a:effectLst>
                  <a:outerShdw blurRad="38100" dist="38100" dir="2700000" algn="tl">
                    <a:srgbClr val="000000">
                      <a:alpha val="43137"/>
                    </a:srgbClr>
                  </a:outerShdw>
                </a:effectLst>
                <a:latin typeface="Arial Narrow" pitchFamily="34" charset="0"/>
              </a:rPr>
              <a:t>since we have been justified through faith</a:t>
            </a:r>
            <a:r>
              <a:rPr lang="en-US" sz="4400" b="1" dirty="0">
                <a:solidFill>
                  <a:schemeClr val="bg1"/>
                </a:solidFill>
                <a:effectLst>
                  <a:outerShdw blurRad="38100" dist="38100" dir="2700000" algn="tl">
                    <a:srgbClr val="000000">
                      <a:alpha val="43137"/>
                    </a:srgbClr>
                  </a:outerShdw>
                </a:effectLst>
                <a:latin typeface="Arial Narrow" pitchFamily="34" charset="0"/>
              </a:rPr>
              <a:t>, </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we have peace with </a:t>
            </a:r>
            <a:b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b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God </a:t>
            </a:r>
            <a:r>
              <a:rPr lang="en-US" sz="4400" b="1" dirty="0">
                <a:solidFill>
                  <a:schemeClr val="bg1"/>
                </a:solidFill>
                <a:effectLst>
                  <a:outerShdw blurRad="38100" dist="38100" dir="2700000" algn="tl">
                    <a:srgbClr val="000000">
                      <a:alpha val="43137"/>
                    </a:srgbClr>
                  </a:outerShdw>
                </a:effectLst>
                <a:latin typeface="Arial Narrow" pitchFamily="34" charset="0"/>
              </a:rPr>
              <a:t>through our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Lord Jesus Christ,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Romans 5:1</a:t>
            </a: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p>
        </p:txBody>
      </p:sp>
      <p:grpSp>
        <p:nvGrpSpPr>
          <p:cNvPr id="23" name="Group 23"/>
          <p:cNvGrpSpPr/>
          <p:nvPr/>
        </p:nvGrpSpPr>
        <p:grpSpPr>
          <a:xfrm>
            <a:off x="9282882" y="3407329"/>
            <a:ext cx="2909118" cy="4135911"/>
            <a:chOff x="4421580" y="2714153"/>
            <a:chExt cx="2909118" cy="4135911"/>
          </a:xfrm>
          <a:effectLst>
            <a:glow rad="127000">
              <a:schemeClr val="bg1"/>
            </a:glow>
          </a:effectLst>
        </p:grpSpPr>
        <p:pic>
          <p:nvPicPr>
            <p:cNvPr id="24"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5"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7"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994205894"/>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04720" y="3365263"/>
            <a:ext cx="3166724" cy="4240709"/>
          </a:xfrm>
          <a:prstGeom prst="rect">
            <a:avLst/>
          </a:prstGeom>
        </p:spPr>
      </p:pic>
      <p:grpSp>
        <p:nvGrpSpPr>
          <p:cNvPr id="4" name="Group 3"/>
          <p:cNvGrpSpPr/>
          <p:nvPr/>
        </p:nvGrpSpPr>
        <p:grpSpPr>
          <a:xfrm>
            <a:off x="4085302" y="1150374"/>
            <a:ext cx="4452882" cy="5707626"/>
            <a:chOff x="4085302" y="1150374"/>
            <a:chExt cx="4452882" cy="5707626"/>
          </a:xfrm>
          <a:effectLst>
            <a:glow rad="127000">
              <a:schemeClr val="bg1">
                <a:alpha val="59000"/>
              </a:schemeClr>
            </a:glow>
          </a:effectLst>
        </p:grpSpPr>
        <p:pic>
          <p:nvPicPr>
            <p:cNvPr id="20" name="Picture 19"/>
            <p:cNvPicPr>
              <a:picLocks noChangeAspect="1"/>
            </p:cNvPicPr>
            <p:nvPr/>
          </p:nvPicPr>
          <p:blipFill>
            <a:blip r:embed="rId3"/>
            <a:stretch>
              <a:fillRect/>
            </a:stretch>
          </p:blipFill>
          <p:spPr>
            <a:xfrm>
              <a:off x="4085302" y="1150374"/>
              <a:ext cx="4452882" cy="5176684"/>
            </a:xfrm>
            <a:prstGeom prst="rect">
              <a:avLst/>
            </a:prstGeom>
          </p:spPr>
        </p:pic>
        <p:sp>
          <p:nvSpPr>
            <p:cNvPr id="21" name="Rectangle 20"/>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7" name="Picture 67" descr="body-temple-2"/>
            <p:cNvPicPr>
              <a:picLocks noChangeAspect="1" noChangeArrowheads="1"/>
            </p:cNvPicPr>
            <p:nvPr/>
          </p:nvPicPr>
          <p:blipFill>
            <a:blip r:embed="rId4" cstate="print"/>
            <a:srcRect/>
            <a:stretch>
              <a:fillRect/>
            </a:stretch>
          </p:blipFill>
          <p:spPr bwMode="auto">
            <a:xfrm>
              <a:off x="3779" y="2191"/>
              <a:ext cx="982" cy="1628"/>
            </a:xfrm>
            <a:prstGeom prst="rect">
              <a:avLst/>
            </a:prstGeom>
            <a:noFill/>
            <a:ln w="9525">
              <a:noFill/>
              <a:miter lim="800000"/>
              <a:headEnd/>
              <a:tailEnd/>
            </a:ln>
          </p:spPr>
        </p:pic>
        <p:pic>
          <p:nvPicPr>
            <p:cNvPr id="38" name="Picture 68" descr="halo"/>
            <p:cNvPicPr>
              <a:picLocks noChangeAspect="1" noChangeArrowheads="1"/>
            </p:cNvPicPr>
            <p:nvPr/>
          </p:nvPicPr>
          <p:blipFill>
            <a:blip r:embed="rId5" cstate="print"/>
            <a:srcRect/>
            <a:stretch>
              <a:fillRect/>
            </a:stretch>
          </p:blipFill>
          <p:spPr bwMode="auto">
            <a:xfrm>
              <a:off x="3779" y="1122"/>
              <a:ext cx="884" cy="460"/>
            </a:xfrm>
            <a:prstGeom prst="rect">
              <a:avLst/>
            </a:prstGeom>
            <a:noFill/>
            <a:ln w="9525">
              <a:noFill/>
              <a:miter lim="800000"/>
              <a:headEnd/>
              <a:tailEnd/>
            </a:ln>
          </p:spPr>
        </p:pic>
        <p:pic>
          <p:nvPicPr>
            <p:cNvPr id="39" name="Picture 69" descr="body-temple-1"/>
            <p:cNvPicPr>
              <a:picLocks noChangeAspect="1" noChangeArrowheads="1"/>
            </p:cNvPicPr>
            <p:nvPr/>
          </p:nvPicPr>
          <p:blipFill>
            <a:blip r:embed="rId6" cstate="print"/>
            <a:srcRect r="1785" b="8484"/>
            <a:stretch>
              <a:fillRect/>
            </a:stretch>
          </p:blipFill>
          <p:spPr bwMode="auto">
            <a:xfrm>
              <a:off x="3045" y="1219"/>
              <a:ext cx="2715" cy="3096"/>
            </a:xfrm>
            <a:prstGeom prst="rect">
              <a:avLst/>
            </a:prstGeom>
            <a:noFill/>
            <a:ln w="9525">
              <a:noFill/>
              <a:miter lim="800000"/>
              <a:headEnd/>
              <a:tailEnd/>
            </a:ln>
          </p:spPr>
        </p:pic>
        <p:pic>
          <p:nvPicPr>
            <p:cNvPr id="40" name="Picture 70" descr="Pacifier2"/>
            <p:cNvPicPr>
              <a:picLocks noChangeAspect="1" noChangeArrowheads="1"/>
            </p:cNvPicPr>
            <p:nvPr/>
          </p:nvPicPr>
          <p:blipFill>
            <a:blip r:embed="rId7"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741998" y="2402037"/>
            <a:ext cx="5068867" cy="3631763"/>
          </a:xfrm>
          <a:prstGeom prst="rect">
            <a:avLst/>
          </a:prstGeom>
          <a:noFill/>
        </p:spPr>
        <p:txBody>
          <a:bodyPr wrap="square" rtlCol="0">
            <a:spAutoFit/>
          </a:bodyPr>
          <a:lstStyle/>
          <a:p>
            <a:r>
              <a:rPr lang="en-US" sz="5400" b="1" dirty="0">
                <a:solidFill>
                  <a:schemeClr val="bg1"/>
                </a:solidFill>
                <a:latin typeface="Arial Narrow" pitchFamily="34" charset="0"/>
              </a:rPr>
              <a:t> </a:t>
            </a:r>
            <a:r>
              <a:rPr lang="en-US" sz="4400" b="1" baseline="30000" dirty="0">
                <a:solidFill>
                  <a:schemeClr val="bg1"/>
                </a:solidFill>
                <a:latin typeface="Arial Narrow" pitchFamily="34" charset="0"/>
              </a:rPr>
              <a:t>10</a:t>
            </a:r>
            <a:r>
              <a:rPr lang="en-US" sz="4400" b="1" dirty="0">
                <a:solidFill>
                  <a:schemeClr val="bg1"/>
                </a:solidFill>
                <a:latin typeface="Arial Narrow" pitchFamily="34" charset="0"/>
              </a:rPr>
              <a:t> For if, </a:t>
            </a:r>
            <a:r>
              <a:rPr lang="en-US" sz="4400" b="1" dirty="0">
                <a:solidFill>
                  <a:schemeClr val="bg1"/>
                </a:solidFill>
                <a:effectLst>
                  <a:glow rad="127000">
                    <a:srgbClr val="FF0000"/>
                  </a:glow>
                </a:effectLst>
                <a:latin typeface="Arial Narrow" pitchFamily="34" charset="0"/>
              </a:rPr>
              <a:t>when we were God's enemies</a:t>
            </a:r>
            <a:r>
              <a:rPr lang="en-US" sz="4400" b="1" dirty="0">
                <a:solidFill>
                  <a:schemeClr val="bg1"/>
                </a:solidFill>
                <a:latin typeface="Arial Narrow" pitchFamily="34" charset="0"/>
              </a:rPr>
              <a:t>, we were reconciled to  him through the death </a:t>
            </a:r>
            <a:br>
              <a:rPr lang="en-US" sz="4400" b="1" dirty="0">
                <a:solidFill>
                  <a:schemeClr val="bg1"/>
                </a:solidFill>
                <a:latin typeface="Arial Narrow" pitchFamily="34" charset="0"/>
              </a:rPr>
            </a:br>
            <a:r>
              <a:rPr lang="en-US" sz="4400" b="1" dirty="0">
                <a:solidFill>
                  <a:schemeClr val="bg1"/>
                </a:solidFill>
                <a:latin typeface="Arial Narrow" pitchFamily="34" charset="0"/>
              </a:rPr>
              <a:t>of his Son, ... </a:t>
            </a:r>
            <a:endParaRPr lang="en-US" sz="4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err="1">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endParaRPr lang="en-US" sz="4800" dirty="0">
              <a:solidFill>
                <a:srgbClr val="FFFF00"/>
              </a:solidFill>
            </a:endParaRPr>
          </a:p>
        </p:txBody>
      </p:sp>
      <p:grpSp>
        <p:nvGrpSpPr>
          <p:cNvPr id="22" name="Group 23"/>
          <p:cNvGrpSpPr/>
          <p:nvPr/>
        </p:nvGrpSpPr>
        <p:grpSpPr>
          <a:xfrm>
            <a:off x="9282882" y="3407329"/>
            <a:ext cx="2909118" cy="4135911"/>
            <a:chOff x="4421580" y="2714153"/>
            <a:chExt cx="2909118" cy="4135911"/>
          </a:xfrm>
          <a:effectLst>
            <a:glow rad="127000">
              <a:schemeClr val="bg1"/>
            </a:glow>
          </a:effectLst>
        </p:grpSpPr>
        <p:pic>
          <p:nvPicPr>
            <p:cNvPr id="23"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24"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25" name="Picture 64" descr="body-temple-1"/>
            <p:cNvPicPr>
              <a:picLocks noChangeAspect="1" noChangeArrowheads="1"/>
            </p:cNvPicPr>
            <p:nvPr/>
          </p:nvPicPr>
          <p:blipFill>
            <a:blip r:embed="rId6"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327757352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04720" y="3365263"/>
            <a:ext cx="3166724" cy="4240709"/>
          </a:xfrm>
          <a:prstGeom prst="rect">
            <a:avLst/>
          </a:prstGeom>
        </p:spPr>
      </p:pic>
      <p:grpSp>
        <p:nvGrpSpPr>
          <p:cNvPr id="25" name="Group 24"/>
          <p:cNvGrpSpPr/>
          <p:nvPr/>
        </p:nvGrpSpPr>
        <p:grpSpPr>
          <a:xfrm>
            <a:off x="4085302" y="1150374"/>
            <a:ext cx="4452882" cy="5707626"/>
            <a:chOff x="4085302" y="1150374"/>
            <a:chExt cx="4452882" cy="5707626"/>
          </a:xfrm>
          <a:effectLst>
            <a:glow rad="127000">
              <a:schemeClr val="bg1">
                <a:alpha val="59000"/>
              </a:schemeClr>
            </a:glow>
          </a:effectLst>
        </p:grpSpPr>
        <p:pic>
          <p:nvPicPr>
            <p:cNvPr id="27" name="Picture 26"/>
            <p:cNvPicPr>
              <a:picLocks noChangeAspect="1"/>
            </p:cNvPicPr>
            <p:nvPr/>
          </p:nvPicPr>
          <p:blipFill>
            <a:blip r:embed="rId3"/>
            <a:stretch>
              <a:fillRect/>
            </a:stretch>
          </p:blipFill>
          <p:spPr>
            <a:xfrm>
              <a:off x="4085302" y="1150374"/>
              <a:ext cx="4452882" cy="5176684"/>
            </a:xfrm>
            <a:prstGeom prst="rect">
              <a:avLst/>
            </a:prstGeom>
          </p:spPr>
        </p:pic>
        <p:sp>
          <p:nvSpPr>
            <p:cNvPr id="28" name="Rectangle 27"/>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7" name="Picture 67" descr="body-temple-2"/>
            <p:cNvPicPr>
              <a:picLocks noChangeAspect="1" noChangeArrowheads="1"/>
            </p:cNvPicPr>
            <p:nvPr/>
          </p:nvPicPr>
          <p:blipFill>
            <a:blip r:embed="rId4" cstate="print"/>
            <a:srcRect/>
            <a:stretch>
              <a:fillRect/>
            </a:stretch>
          </p:blipFill>
          <p:spPr bwMode="auto">
            <a:xfrm>
              <a:off x="3779" y="2191"/>
              <a:ext cx="982" cy="1628"/>
            </a:xfrm>
            <a:prstGeom prst="rect">
              <a:avLst/>
            </a:prstGeom>
            <a:noFill/>
            <a:ln w="9525">
              <a:noFill/>
              <a:miter lim="800000"/>
              <a:headEnd/>
              <a:tailEnd/>
            </a:ln>
          </p:spPr>
        </p:pic>
        <p:pic>
          <p:nvPicPr>
            <p:cNvPr id="38" name="Picture 68" descr="halo"/>
            <p:cNvPicPr>
              <a:picLocks noChangeAspect="1" noChangeArrowheads="1"/>
            </p:cNvPicPr>
            <p:nvPr/>
          </p:nvPicPr>
          <p:blipFill>
            <a:blip r:embed="rId5" cstate="print"/>
            <a:srcRect/>
            <a:stretch>
              <a:fillRect/>
            </a:stretch>
          </p:blipFill>
          <p:spPr bwMode="auto">
            <a:xfrm>
              <a:off x="3779" y="1122"/>
              <a:ext cx="884" cy="460"/>
            </a:xfrm>
            <a:prstGeom prst="rect">
              <a:avLst/>
            </a:prstGeom>
            <a:noFill/>
            <a:ln w="9525">
              <a:noFill/>
              <a:miter lim="800000"/>
              <a:headEnd/>
              <a:tailEnd/>
            </a:ln>
          </p:spPr>
        </p:pic>
        <p:pic>
          <p:nvPicPr>
            <p:cNvPr id="39" name="Picture 69" descr="body-temple-1"/>
            <p:cNvPicPr>
              <a:picLocks noChangeAspect="1" noChangeArrowheads="1"/>
            </p:cNvPicPr>
            <p:nvPr/>
          </p:nvPicPr>
          <p:blipFill>
            <a:blip r:embed="rId6" cstate="print"/>
            <a:srcRect r="1785" b="8484"/>
            <a:stretch>
              <a:fillRect/>
            </a:stretch>
          </p:blipFill>
          <p:spPr bwMode="auto">
            <a:xfrm>
              <a:off x="3045" y="1219"/>
              <a:ext cx="2715" cy="3096"/>
            </a:xfrm>
            <a:prstGeom prst="rect">
              <a:avLst/>
            </a:prstGeom>
            <a:noFill/>
            <a:ln w="9525">
              <a:noFill/>
              <a:miter lim="800000"/>
              <a:headEnd/>
              <a:tailEnd/>
            </a:ln>
          </p:spPr>
        </p:pic>
        <p:pic>
          <p:nvPicPr>
            <p:cNvPr id="40" name="Picture 70" descr="Pacifier2"/>
            <p:cNvPicPr>
              <a:picLocks noChangeAspect="1" noChangeArrowheads="1"/>
            </p:cNvPicPr>
            <p:nvPr/>
          </p:nvPicPr>
          <p:blipFill>
            <a:blip r:embed="rId7"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741998" y="2402037"/>
            <a:ext cx="5172105" cy="3631763"/>
          </a:xfrm>
          <a:prstGeom prst="rect">
            <a:avLst/>
          </a:prstGeom>
          <a:noFill/>
        </p:spPr>
        <p:txBody>
          <a:bodyPr wrap="square" rtlCol="0">
            <a:spAutoFit/>
          </a:bodyPr>
          <a:lstStyle/>
          <a:p>
            <a:r>
              <a:rPr lang="en-US" sz="5400" b="1" dirty="0">
                <a:solidFill>
                  <a:schemeClr val="bg1"/>
                </a:solidFill>
                <a:latin typeface="Arial Narrow" pitchFamily="34" charset="0"/>
              </a:rPr>
              <a:t> </a:t>
            </a:r>
            <a:r>
              <a:rPr lang="en-US" sz="4400" b="1" baseline="30000" dirty="0">
                <a:solidFill>
                  <a:schemeClr val="bg1"/>
                </a:solidFill>
                <a:latin typeface="Arial Narrow" pitchFamily="34" charset="0"/>
              </a:rPr>
              <a:t>10</a:t>
            </a:r>
            <a:r>
              <a:rPr lang="en-US" sz="4400" b="1" dirty="0">
                <a:solidFill>
                  <a:schemeClr val="bg1"/>
                </a:solidFill>
                <a:latin typeface="Arial Narrow" pitchFamily="34" charset="0"/>
              </a:rPr>
              <a:t> For if, </a:t>
            </a:r>
            <a:r>
              <a:rPr lang="en-US" sz="4400" b="1" dirty="0">
                <a:solidFill>
                  <a:schemeClr val="bg1"/>
                </a:solidFill>
                <a:effectLst>
                  <a:glow rad="127000">
                    <a:srgbClr val="FF0000">
                      <a:alpha val="0"/>
                    </a:srgbClr>
                  </a:glow>
                </a:effectLst>
                <a:latin typeface="Arial Narrow" pitchFamily="34" charset="0"/>
              </a:rPr>
              <a:t>when we were God's enemies</a:t>
            </a:r>
            <a:r>
              <a:rPr lang="en-US" sz="4400" b="1" dirty="0">
                <a:solidFill>
                  <a:schemeClr val="bg1"/>
                </a:solidFill>
                <a:latin typeface="Arial Narrow" pitchFamily="34" charset="0"/>
              </a:rPr>
              <a:t>, </a:t>
            </a:r>
            <a:r>
              <a:rPr lang="en-US" sz="4400" b="1" dirty="0">
                <a:solidFill>
                  <a:schemeClr val="bg1"/>
                </a:solidFill>
                <a:effectLst>
                  <a:glow rad="127000">
                    <a:srgbClr val="FF0000"/>
                  </a:glow>
                </a:effectLst>
                <a:latin typeface="Arial Narrow" pitchFamily="34" charset="0"/>
              </a:rPr>
              <a:t>we were reconciled</a:t>
            </a:r>
            <a:r>
              <a:rPr lang="en-US" sz="4400" b="1" dirty="0">
                <a:solidFill>
                  <a:schemeClr val="bg1"/>
                </a:solidFill>
                <a:latin typeface="Arial Narrow" pitchFamily="34" charset="0"/>
              </a:rPr>
              <a:t> to  him through the death </a:t>
            </a:r>
            <a:br>
              <a:rPr lang="en-US" sz="4400" b="1" dirty="0">
                <a:solidFill>
                  <a:schemeClr val="bg1"/>
                </a:solidFill>
                <a:latin typeface="Arial Narrow" pitchFamily="34" charset="0"/>
              </a:rPr>
            </a:br>
            <a:r>
              <a:rPr lang="en-US" sz="4400" b="1" dirty="0">
                <a:solidFill>
                  <a:schemeClr val="bg1"/>
                </a:solidFill>
                <a:latin typeface="Arial Narrow" pitchFamily="34" charset="0"/>
              </a:rPr>
              <a:t>of his Son, ... </a:t>
            </a:r>
            <a:endParaRPr lang="en-US" sz="4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err="1">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endParaRPr lang="en-US" sz="4800" dirty="0">
              <a:solidFill>
                <a:srgbClr val="FFFF00"/>
              </a:solidFill>
            </a:endParaRPr>
          </a:p>
        </p:txBody>
      </p:sp>
      <p:grpSp>
        <p:nvGrpSpPr>
          <p:cNvPr id="21" name="Group 23"/>
          <p:cNvGrpSpPr/>
          <p:nvPr/>
        </p:nvGrpSpPr>
        <p:grpSpPr>
          <a:xfrm>
            <a:off x="9282882" y="3407329"/>
            <a:ext cx="2909118" cy="4135911"/>
            <a:chOff x="4421580" y="2714153"/>
            <a:chExt cx="2909118" cy="4135911"/>
          </a:xfrm>
          <a:effectLst>
            <a:glow rad="127000">
              <a:schemeClr val="bg1"/>
            </a:glow>
          </a:effectLst>
        </p:grpSpPr>
        <p:pic>
          <p:nvPicPr>
            <p:cNvPr id="22"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23"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24" name="Picture 64" descr="body-temple-1"/>
            <p:cNvPicPr>
              <a:picLocks noChangeAspect="1" noChangeArrowheads="1"/>
            </p:cNvPicPr>
            <p:nvPr/>
          </p:nvPicPr>
          <p:blipFill>
            <a:blip r:embed="rId6"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1654627745"/>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204720" y="3365263"/>
            <a:ext cx="3166724" cy="4240709"/>
          </a:xfrm>
          <a:prstGeom prst="rect">
            <a:avLst/>
          </a:prstGeom>
        </p:spPr>
      </p:pic>
      <p:grpSp>
        <p:nvGrpSpPr>
          <p:cNvPr id="25" name="Group 24"/>
          <p:cNvGrpSpPr/>
          <p:nvPr/>
        </p:nvGrpSpPr>
        <p:grpSpPr>
          <a:xfrm>
            <a:off x="4085302" y="1150374"/>
            <a:ext cx="4452882" cy="5707626"/>
            <a:chOff x="4085302" y="1150374"/>
            <a:chExt cx="4452882" cy="5707626"/>
          </a:xfrm>
          <a:effectLst>
            <a:glow rad="127000">
              <a:schemeClr val="bg1">
                <a:alpha val="59000"/>
              </a:schemeClr>
            </a:glow>
          </a:effectLst>
        </p:grpSpPr>
        <p:pic>
          <p:nvPicPr>
            <p:cNvPr id="27" name="Picture 26"/>
            <p:cNvPicPr>
              <a:picLocks noChangeAspect="1"/>
            </p:cNvPicPr>
            <p:nvPr/>
          </p:nvPicPr>
          <p:blipFill>
            <a:blip r:embed="rId3"/>
            <a:stretch>
              <a:fillRect/>
            </a:stretch>
          </p:blipFill>
          <p:spPr>
            <a:xfrm>
              <a:off x="4085302" y="1150374"/>
              <a:ext cx="4452882" cy="5176684"/>
            </a:xfrm>
            <a:prstGeom prst="rect">
              <a:avLst/>
            </a:prstGeom>
          </p:spPr>
        </p:pic>
        <p:sp>
          <p:nvSpPr>
            <p:cNvPr id="28" name="Rectangle 27"/>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7" name="Picture 67" descr="body-temple-2"/>
            <p:cNvPicPr>
              <a:picLocks noChangeAspect="1" noChangeArrowheads="1"/>
            </p:cNvPicPr>
            <p:nvPr/>
          </p:nvPicPr>
          <p:blipFill>
            <a:blip r:embed="rId4" cstate="print"/>
            <a:srcRect/>
            <a:stretch>
              <a:fillRect/>
            </a:stretch>
          </p:blipFill>
          <p:spPr bwMode="auto">
            <a:xfrm>
              <a:off x="3779" y="2191"/>
              <a:ext cx="982" cy="1628"/>
            </a:xfrm>
            <a:prstGeom prst="rect">
              <a:avLst/>
            </a:prstGeom>
            <a:noFill/>
            <a:ln w="9525">
              <a:noFill/>
              <a:miter lim="800000"/>
              <a:headEnd/>
              <a:tailEnd/>
            </a:ln>
          </p:spPr>
        </p:pic>
        <p:pic>
          <p:nvPicPr>
            <p:cNvPr id="38" name="Picture 68" descr="halo"/>
            <p:cNvPicPr>
              <a:picLocks noChangeAspect="1" noChangeArrowheads="1"/>
            </p:cNvPicPr>
            <p:nvPr/>
          </p:nvPicPr>
          <p:blipFill>
            <a:blip r:embed="rId5" cstate="print"/>
            <a:srcRect/>
            <a:stretch>
              <a:fillRect/>
            </a:stretch>
          </p:blipFill>
          <p:spPr bwMode="auto">
            <a:xfrm>
              <a:off x="3779" y="1122"/>
              <a:ext cx="884" cy="460"/>
            </a:xfrm>
            <a:prstGeom prst="rect">
              <a:avLst/>
            </a:prstGeom>
            <a:noFill/>
            <a:ln w="9525">
              <a:noFill/>
              <a:miter lim="800000"/>
              <a:headEnd/>
              <a:tailEnd/>
            </a:ln>
          </p:spPr>
        </p:pic>
        <p:pic>
          <p:nvPicPr>
            <p:cNvPr id="39" name="Picture 69" descr="body-temple-1"/>
            <p:cNvPicPr>
              <a:picLocks noChangeAspect="1" noChangeArrowheads="1"/>
            </p:cNvPicPr>
            <p:nvPr/>
          </p:nvPicPr>
          <p:blipFill>
            <a:blip r:embed="rId6" cstate="print"/>
            <a:srcRect r="1785" b="8484"/>
            <a:stretch>
              <a:fillRect/>
            </a:stretch>
          </p:blipFill>
          <p:spPr bwMode="auto">
            <a:xfrm>
              <a:off x="3045" y="1219"/>
              <a:ext cx="2715" cy="3096"/>
            </a:xfrm>
            <a:prstGeom prst="rect">
              <a:avLst/>
            </a:prstGeom>
            <a:noFill/>
            <a:ln w="9525">
              <a:noFill/>
              <a:miter lim="800000"/>
              <a:headEnd/>
              <a:tailEnd/>
            </a:ln>
          </p:spPr>
        </p:pic>
        <p:pic>
          <p:nvPicPr>
            <p:cNvPr id="40" name="Picture 70" descr="Pacifier2"/>
            <p:cNvPicPr>
              <a:picLocks noChangeAspect="1" noChangeArrowheads="1"/>
            </p:cNvPicPr>
            <p:nvPr/>
          </p:nvPicPr>
          <p:blipFill>
            <a:blip r:embed="rId7"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741999" y="2402037"/>
            <a:ext cx="5127860" cy="3631763"/>
          </a:xfrm>
          <a:prstGeom prst="rect">
            <a:avLst/>
          </a:prstGeom>
          <a:noFill/>
        </p:spPr>
        <p:txBody>
          <a:bodyPr wrap="square" rtlCol="0">
            <a:spAutoFit/>
          </a:bodyPr>
          <a:lstStyle/>
          <a:p>
            <a:r>
              <a:rPr lang="en-US" sz="5400" b="1" dirty="0">
                <a:solidFill>
                  <a:schemeClr val="bg1"/>
                </a:solidFill>
                <a:latin typeface="Arial Narrow" pitchFamily="34" charset="0"/>
              </a:rPr>
              <a:t> </a:t>
            </a:r>
            <a:r>
              <a:rPr lang="en-US" sz="4400" b="1" baseline="30000" dirty="0">
                <a:solidFill>
                  <a:schemeClr val="bg1"/>
                </a:solidFill>
                <a:latin typeface="Arial Narrow" pitchFamily="34" charset="0"/>
              </a:rPr>
              <a:t>10</a:t>
            </a:r>
            <a:r>
              <a:rPr lang="en-US" sz="4400" b="1" dirty="0">
                <a:solidFill>
                  <a:schemeClr val="bg1"/>
                </a:solidFill>
                <a:latin typeface="Arial Narrow" pitchFamily="34" charset="0"/>
              </a:rPr>
              <a:t> For if, </a:t>
            </a:r>
            <a:r>
              <a:rPr lang="en-US" sz="4400" b="1" dirty="0">
                <a:solidFill>
                  <a:schemeClr val="bg1"/>
                </a:solidFill>
                <a:effectLst>
                  <a:glow rad="127000">
                    <a:srgbClr val="FF0000">
                      <a:alpha val="0"/>
                    </a:srgbClr>
                  </a:glow>
                </a:effectLst>
                <a:latin typeface="Arial Narrow" pitchFamily="34" charset="0"/>
              </a:rPr>
              <a:t>when we were God's enemies</a:t>
            </a:r>
            <a:r>
              <a:rPr lang="en-US" sz="4400" b="1" dirty="0">
                <a:solidFill>
                  <a:schemeClr val="bg1"/>
                </a:solidFill>
                <a:latin typeface="Arial Narrow" pitchFamily="34" charset="0"/>
              </a:rPr>
              <a:t>, </a:t>
            </a:r>
            <a:r>
              <a:rPr lang="en-US" sz="4400" b="1" dirty="0">
                <a:solidFill>
                  <a:schemeClr val="bg1"/>
                </a:solidFill>
                <a:effectLst>
                  <a:glow rad="127000">
                    <a:schemeClr val="accent1">
                      <a:alpha val="0"/>
                    </a:schemeClr>
                  </a:glow>
                </a:effectLst>
                <a:latin typeface="Arial Narrow" pitchFamily="34" charset="0"/>
              </a:rPr>
              <a:t>we were reconciled t</a:t>
            </a:r>
            <a:r>
              <a:rPr lang="en-US" sz="4400" b="1" dirty="0">
                <a:solidFill>
                  <a:schemeClr val="bg1"/>
                </a:solidFill>
                <a:latin typeface="Arial Narrow" pitchFamily="34" charset="0"/>
              </a:rPr>
              <a:t>o  him </a:t>
            </a:r>
            <a:r>
              <a:rPr lang="en-US" sz="4400" b="1" dirty="0">
                <a:solidFill>
                  <a:schemeClr val="bg1"/>
                </a:solidFill>
                <a:effectLst>
                  <a:glow rad="127000">
                    <a:srgbClr val="FF0000"/>
                  </a:glow>
                </a:effectLst>
                <a:latin typeface="Arial Narrow" pitchFamily="34" charset="0"/>
              </a:rPr>
              <a:t>through the death </a:t>
            </a:r>
            <a:br>
              <a:rPr lang="en-US" sz="4400" b="1" dirty="0">
                <a:solidFill>
                  <a:schemeClr val="bg1"/>
                </a:solidFill>
                <a:effectLst>
                  <a:glow rad="127000">
                    <a:srgbClr val="FF0000"/>
                  </a:glow>
                </a:effectLst>
                <a:latin typeface="Arial Narrow" pitchFamily="34" charset="0"/>
              </a:rPr>
            </a:br>
            <a:r>
              <a:rPr lang="en-US" sz="4400" b="1" dirty="0">
                <a:solidFill>
                  <a:schemeClr val="bg1"/>
                </a:solidFill>
                <a:effectLst>
                  <a:glow rad="127000">
                    <a:srgbClr val="FF0000"/>
                  </a:glow>
                </a:effectLst>
                <a:latin typeface="Arial Narrow" pitchFamily="34" charset="0"/>
              </a:rPr>
              <a:t>of his Son</a:t>
            </a:r>
            <a:r>
              <a:rPr lang="en-US" sz="4400" b="1" dirty="0">
                <a:solidFill>
                  <a:schemeClr val="bg1"/>
                </a:solidFill>
                <a:latin typeface="Arial Narrow" pitchFamily="34" charset="0"/>
              </a:rPr>
              <a:t>, ... </a:t>
            </a:r>
            <a:endParaRPr lang="en-US" sz="4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err="1">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endParaRPr lang="en-US" sz="4800" dirty="0">
              <a:solidFill>
                <a:srgbClr val="FFFF00"/>
              </a:solidFill>
            </a:endParaRPr>
          </a:p>
        </p:txBody>
      </p:sp>
      <p:grpSp>
        <p:nvGrpSpPr>
          <p:cNvPr id="21" name="Group 23"/>
          <p:cNvGrpSpPr/>
          <p:nvPr/>
        </p:nvGrpSpPr>
        <p:grpSpPr>
          <a:xfrm>
            <a:off x="9282882" y="3407329"/>
            <a:ext cx="2909118" cy="4135911"/>
            <a:chOff x="4421580" y="2714153"/>
            <a:chExt cx="2909118" cy="4135911"/>
          </a:xfrm>
          <a:effectLst>
            <a:glow rad="127000">
              <a:schemeClr val="bg1"/>
            </a:glow>
          </a:effectLst>
        </p:grpSpPr>
        <p:pic>
          <p:nvPicPr>
            <p:cNvPr id="22"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23"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24" name="Picture 64" descr="body-temple-1"/>
            <p:cNvPicPr>
              <a:picLocks noChangeAspect="1" noChangeArrowheads="1"/>
            </p:cNvPicPr>
            <p:nvPr/>
          </p:nvPicPr>
          <p:blipFill>
            <a:blip r:embed="rId6"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57184512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085302" y="1150374"/>
            <a:ext cx="4452882" cy="5707626"/>
            <a:chOff x="4085302" y="1150374"/>
            <a:chExt cx="4452882" cy="5707626"/>
          </a:xfrm>
          <a:effectLst>
            <a:glow rad="127000">
              <a:schemeClr val="bg1">
                <a:alpha val="59000"/>
              </a:schemeClr>
            </a:glow>
          </a:effectLst>
        </p:grpSpPr>
        <p:pic>
          <p:nvPicPr>
            <p:cNvPr id="29" name="Picture 28"/>
            <p:cNvPicPr>
              <a:picLocks noChangeAspect="1"/>
            </p:cNvPicPr>
            <p:nvPr/>
          </p:nvPicPr>
          <p:blipFill>
            <a:blip r:embed="rId2"/>
            <a:stretch>
              <a:fillRect/>
            </a:stretch>
          </p:blipFill>
          <p:spPr>
            <a:xfrm>
              <a:off x="4085302" y="1150374"/>
              <a:ext cx="4452882" cy="5176684"/>
            </a:xfrm>
            <a:prstGeom prst="rect">
              <a:avLst/>
            </a:prstGeom>
          </p:spPr>
        </p:pic>
        <p:sp>
          <p:nvSpPr>
            <p:cNvPr id="30" name="Rectangle 29"/>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3"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4"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5" name="Picture 69" descr="body-temple-1"/>
            <p:cNvPicPr>
              <a:picLocks noChangeAspect="1" noChangeArrowheads="1"/>
            </p:cNvPicPr>
            <p:nvPr/>
          </p:nvPicPr>
          <p:blipFill>
            <a:blip r:embed="rId5" cstate="print"/>
            <a:srcRect r="1785" b="8484"/>
            <a:stretch>
              <a:fillRect/>
            </a:stretch>
          </p:blipFill>
          <p:spPr bwMode="auto">
            <a:xfrm>
              <a:off x="3045" y="1219"/>
              <a:ext cx="2715" cy="3096"/>
            </a:xfrm>
            <a:prstGeom prst="rect">
              <a:avLst/>
            </a:prstGeom>
            <a:noFill/>
            <a:ln w="9525">
              <a:noFill/>
              <a:miter lim="800000"/>
              <a:headEnd/>
              <a:tailEnd/>
            </a:ln>
          </p:spPr>
        </p:pic>
        <p:pic>
          <p:nvPicPr>
            <p:cNvPr id="36" name="Picture 70" descr="Pacifier2"/>
            <p:cNvPicPr>
              <a:picLocks noChangeAspect="1" noChangeArrowheads="1"/>
            </p:cNvPicPr>
            <p:nvPr/>
          </p:nvPicPr>
          <p:blipFill>
            <a:blip r:embed="rId6"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741999" y="2402037"/>
            <a:ext cx="4980375" cy="4154984"/>
          </a:xfrm>
          <a:prstGeom prst="rect">
            <a:avLst/>
          </a:prstGeom>
          <a:noFill/>
        </p:spPr>
        <p:txBody>
          <a:bodyPr wrap="square" rtlCol="0">
            <a:spAutoFit/>
          </a:bodyPr>
          <a:lstStyle/>
          <a:p>
            <a:r>
              <a:rPr lang="en-US" sz="4400" b="1" dirty="0">
                <a:solidFill>
                  <a:schemeClr val="bg1"/>
                </a:solidFill>
                <a:latin typeface="Arial Narrow" pitchFamily="34" charset="0"/>
              </a:rPr>
              <a:t>how much more, </a:t>
            </a:r>
            <a:r>
              <a:rPr lang="en-US" sz="4400" b="1" dirty="0">
                <a:solidFill>
                  <a:schemeClr val="bg1"/>
                </a:solidFill>
                <a:effectLst>
                  <a:glow rad="127000">
                    <a:srgbClr val="FF0000"/>
                  </a:glow>
                </a:effectLst>
                <a:latin typeface="Arial Narrow" pitchFamily="34" charset="0"/>
              </a:rPr>
              <a:t>having been reconciled</a:t>
            </a:r>
            <a:r>
              <a:rPr lang="en-US" sz="4400" b="1" dirty="0">
                <a:solidFill>
                  <a:schemeClr val="bg1"/>
                </a:solidFill>
                <a:latin typeface="Arial Narrow" pitchFamily="34" charset="0"/>
              </a:rPr>
              <a:t>, shall we be  saved through </a:t>
            </a:r>
            <a:br>
              <a:rPr lang="en-US" sz="4400" b="1" dirty="0">
                <a:solidFill>
                  <a:schemeClr val="bg1"/>
                </a:solidFill>
                <a:latin typeface="Arial Narrow" pitchFamily="34" charset="0"/>
              </a:rPr>
            </a:br>
            <a:r>
              <a:rPr lang="en-US" sz="4400" b="1" dirty="0">
                <a:solidFill>
                  <a:schemeClr val="bg1"/>
                </a:solidFill>
                <a:latin typeface="Arial Narrow" pitchFamily="34" charset="0"/>
              </a:rPr>
              <a:t>his life! </a:t>
            </a:r>
            <a:endParaRPr lang="en-US" sz="4400" b="1" dirty="0">
              <a:solidFill>
                <a:schemeClr val="bg1"/>
              </a:solidFill>
              <a:effectLst>
                <a:outerShdw blurRad="38100" dist="38100" dir="2700000" algn="tl">
                  <a:srgbClr val="000000">
                    <a:alpha val="43137"/>
                  </a:srgbClr>
                </a:outerShdw>
              </a:effectLst>
              <a:latin typeface="Arial Narrow" pitchFamily="34" charset="0"/>
            </a:endParaRPr>
          </a:p>
          <a:p>
            <a:endParaRPr lang="en-US" sz="4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err="1">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endParaRPr lang="en-US" sz="4800" dirty="0">
              <a:solidFill>
                <a:srgbClr val="FFFF00"/>
              </a:solidFill>
            </a:endParaRPr>
          </a:p>
        </p:txBody>
      </p:sp>
      <p:grpSp>
        <p:nvGrpSpPr>
          <p:cNvPr id="23" name="Group 23"/>
          <p:cNvGrpSpPr/>
          <p:nvPr/>
        </p:nvGrpSpPr>
        <p:grpSpPr>
          <a:xfrm>
            <a:off x="9282882" y="3407329"/>
            <a:ext cx="2909118" cy="4135911"/>
            <a:chOff x="4421580" y="2714153"/>
            <a:chExt cx="2909118" cy="4135911"/>
          </a:xfrm>
          <a:effectLst>
            <a:glow rad="127000">
              <a:schemeClr val="bg1"/>
            </a:glow>
          </a:effectLst>
        </p:grpSpPr>
        <p:pic>
          <p:nvPicPr>
            <p:cNvPr id="24"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5"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7"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922054482"/>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85302" y="1150374"/>
            <a:ext cx="4452882" cy="5707626"/>
            <a:chOff x="4085302" y="1150374"/>
            <a:chExt cx="4452882" cy="5707626"/>
          </a:xfrm>
          <a:effectLst>
            <a:glow rad="127000">
              <a:schemeClr val="bg1">
                <a:alpha val="59000"/>
              </a:schemeClr>
            </a:glow>
          </a:effectLst>
        </p:grpSpPr>
        <p:pic>
          <p:nvPicPr>
            <p:cNvPr id="27" name="Picture 26"/>
            <p:cNvPicPr>
              <a:picLocks noChangeAspect="1"/>
            </p:cNvPicPr>
            <p:nvPr/>
          </p:nvPicPr>
          <p:blipFill>
            <a:blip r:embed="rId2"/>
            <a:stretch>
              <a:fillRect/>
            </a:stretch>
          </p:blipFill>
          <p:spPr>
            <a:xfrm>
              <a:off x="4085302" y="1150374"/>
              <a:ext cx="4452882" cy="5176684"/>
            </a:xfrm>
            <a:prstGeom prst="rect">
              <a:avLst/>
            </a:prstGeom>
          </p:spPr>
        </p:pic>
        <p:sp>
          <p:nvSpPr>
            <p:cNvPr id="28" name="Rectangle 27"/>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33"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4"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5" name="Picture 69" descr="body-temple-1"/>
            <p:cNvPicPr>
              <a:picLocks noChangeAspect="1" noChangeArrowheads="1"/>
            </p:cNvPicPr>
            <p:nvPr/>
          </p:nvPicPr>
          <p:blipFill>
            <a:blip r:embed="rId5" cstate="print"/>
            <a:srcRect r="1785" b="8484"/>
            <a:stretch>
              <a:fillRect/>
            </a:stretch>
          </p:blipFill>
          <p:spPr bwMode="auto">
            <a:xfrm>
              <a:off x="3045" y="1219"/>
              <a:ext cx="2715" cy="3096"/>
            </a:xfrm>
            <a:prstGeom prst="rect">
              <a:avLst/>
            </a:prstGeom>
            <a:noFill/>
            <a:ln w="9525">
              <a:noFill/>
              <a:miter lim="800000"/>
              <a:headEnd/>
              <a:tailEnd/>
            </a:ln>
          </p:spPr>
        </p:pic>
        <p:pic>
          <p:nvPicPr>
            <p:cNvPr id="36" name="Picture 70" descr="Pacifier2"/>
            <p:cNvPicPr>
              <a:picLocks noChangeAspect="1" noChangeArrowheads="1"/>
            </p:cNvPicPr>
            <p:nvPr/>
          </p:nvPicPr>
          <p:blipFill>
            <a:blip r:embed="rId6" cstate="print"/>
            <a:srcRect/>
            <a:stretch>
              <a:fillRect/>
            </a:stretch>
          </p:blipFill>
          <p:spPr bwMode="auto">
            <a:xfrm>
              <a:off x="3920" y="1888"/>
              <a:ext cx="371" cy="418"/>
            </a:xfrm>
            <a:prstGeom prst="rect">
              <a:avLst/>
            </a:prstGeom>
            <a:noFill/>
            <a:ln w="9525">
              <a:noFill/>
              <a:miter lim="800000"/>
              <a:headEnd/>
              <a:tailEnd/>
            </a:ln>
          </p:spPr>
        </p:pic>
      </p:grpSp>
      <p:sp>
        <p:nvSpPr>
          <p:cNvPr id="2" name="Title 1"/>
          <p:cNvSpPr>
            <a:spLocks noGrp="1"/>
          </p:cNvSpPr>
          <p:nvPr>
            <p:ph type="title"/>
          </p:nvPr>
        </p:nvSpPr>
        <p:spPr>
          <a:xfrm>
            <a:off x="0" y="0"/>
            <a:ext cx="12192000" cy="1143000"/>
          </a:xfrm>
        </p:spPr>
        <p:txBody>
          <a:bodyPr/>
          <a:lstStyle/>
          <a:p>
            <a:r>
              <a:rPr lang="en-US" dirty="0"/>
              <a:t>1.  The </a:t>
            </a:r>
            <a:r>
              <a:rPr lang="en-US" dirty="0">
                <a:effectLst>
                  <a:glow rad="127000">
                    <a:srgbClr val="FF0000"/>
                  </a:glow>
                  <a:outerShdw blurRad="38100" dist="38100" dir="2700000" algn="tl">
                    <a:srgbClr val="000000">
                      <a:alpha val="43137"/>
                    </a:srgbClr>
                  </a:outerShdw>
                </a:effectLst>
              </a:rPr>
              <a:t>UPWARD </a:t>
            </a:r>
            <a:r>
              <a:rPr lang="en-US" dirty="0"/>
              <a:t>Difference</a:t>
            </a:r>
          </a:p>
        </p:txBody>
      </p:sp>
      <p:sp>
        <p:nvSpPr>
          <p:cNvPr id="3" name="Content Placeholder 2"/>
          <p:cNvSpPr>
            <a:spLocks noGrp="1"/>
          </p:cNvSpPr>
          <p:nvPr>
            <p:ph sz="half" idx="1"/>
          </p:nvPr>
        </p:nvSpPr>
        <p:spPr>
          <a:xfrm>
            <a:off x="213756" y="1123952"/>
            <a:ext cx="5806044" cy="687934"/>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 with God</a:t>
            </a:r>
          </a:p>
        </p:txBody>
      </p:sp>
      <p:sp>
        <p:nvSpPr>
          <p:cNvPr id="6" name="TextBox 5"/>
          <p:cNvSpPr txBox="1"/>
          <p:nvPr/>
        </p:nvSpPr>
        <p:spPr>
          <a:xfrm>
            <a:off x="742000" y="2402037"/>
            <a:ext cx="4847640" cy="4154984"/>
          </a:xfrm>
          <a:prstGeom prst="rect">
            <a:avLst/>
          </a:prstGeom>
          <a:noFill/>
        </p:spPr>
        <p:txBody>
          <a:bodyPr wrap="square" rtlCol="0">
            <a:spAutoFit/>
          </a:bodyPr>
          <a:lstStyle/>
          <a:p>
            <a:r>
              <a:rPr lang="en-US" sz="4400" b="1" dirty="0">
                <a:solidFill>
                  <a:schemeClr val="bg1"/>
                </a:solidFill>
                <a:latin typeface="Arial Narrow" pitchFamily="34" charset="0"/>
              </a:rPr>
              <a:t>how much more, </a:t>
            </a:r>
            <a:r>
              <a:rPr lang="en-US" sz="4400" b="1" dirty="0">
                <a:solidFill>
                  <a:schemeClr val="bg1"/>
                </a:solidFill>
                <a:effectLst>
                  <a:glow rad="127000">
                    <a:srgbClr val="FF0000">
                      <a:alpha val="0"/>
                    </a:srgbClr>
                  </a:glow>
                </a:effectLst>
                <a:latin typeface="Arial Narrow" pitchFamily="34" charset="0"/>
              </a:rPr>
              <a:t>having been reconciled</a:t>
            </a:r>
            <a:r>
              <a:rPr lang="en-US" sz="4400" b="1" dirty="0">
                <a:solidFill>
                  <a:schemeClr val="bg1"/>
                </a:solidFill>
                <a:latin typeface="Arial Narrow" pitchFamily="34" charset="0"/>
              </a:rPr>
              <a:t>, shall we be  </a:t>
            </a:r>
            <a:r>
              <a:rPr lang="en-US" sz="4400" b="1" dirty="0">
                <a:solidFill>
                  <a:schemeClr val="bg1"/>
                </a:solidFill>
                <a:effectLst>
                  <a:glow rad="127000">
                    <a:srgbClr val="FF0000"/>
                  </a:glow>
                </a:effectLst>
                <a:latin typeface="Arial Narrow" pitchFamily="34" charset="0"/>
              </a:rPr>
              <a:t>saved through his life</a:t>
            </a:r>
            <a:r>
              <a:rPr lang="en-US" sz="4400" b="1" dirty="0">
                <a:solidFill>
                  <a:schemeClr val="bg1"/>
                </a:solidFill>
                <a:latin typeface="Arial Narrow" pitchFamily="34" charset="0"/>
              </a:rPr>
              <a:t>! </a:t>
            </a:r>
            <a:endParaRPr lang="en-US" sz="4400" b="1" dirty="0">
              <a:solidFill>
                <a:schemeClr val="bg1"/>
              </a:solidFill>
              <a:effectLst>
                <a:outerShdw blurRad="38100" dist="38100" dir="2700000" algn="tl">
                  <a:srgbClr val="000000">
                    <a:alpha val="43137"/>
                  </a:srgbClr>
                </a:outerShdw>
              </a:effectLst>
              <a:latin typeface="Arial Narrow" pitchFamily="34" charset="0"/>
            </a:endParaRPr>
          </a:p>
          <a:p>
            <a:endParaRPr lang="en-US" sz="4400" b="1" dirty="0">
              <a:solidFill>
                <a:schemeClr val="bg1"/>
              </a:solidFill>
              <a:effectLst>
                <a:outerShdw blurRad="38100" dist="38100" dir="2700000" algn="tl">
                  <a:srgbClr val="000000">
                    <a:alpha val="43137"/>
                  </a:srgbClr>
                </a:outerShdw>
              </a:effectLst>
              <a:latin typeface="Arial Narrow" pitchFamily="34" charset="0"/>
            </a:endParaRPr>
          </a:p>
        </p:txBody>
      </p:sp>
      <p:sp>
        <p:nvSpPr>
          <p:cNvPr id="26" name="Content Placeholder 2"/>
          <p:cNvSpPr>
            <a:spLocks noGrp="1"/>
          </p:cNvSpPr>
          <p:nvPr>
            <p:ph sz="half" idx="1"/>
          </p:nvPr>
        </p:nvSpPr>
        <p:spPr>
          <a:xfrm>
            <a:off x="6264022" y="1107627"/>
            <a:ext cx="5806044" cy="687934"/>
          </a:xfrm>
        </p:spPr>
        <p:txBody>
          <a:bodyPr>
            <a:noAutofit/>
          </a:bodyPr>
          <a:lstStyle/>
          <a:p>
            <a:pPr algn="ctr">
              <a:lnSpc>
                <a:spcPct val="80000"/>
              </a:lnSpc>
            </a:pPr>
            <a:r>
              <a:rPr lang="en-US" sz="4800" u="sng" dirty="0"/>
              <a:t>JESUS’ PEACE</a:t>
            </a:r>
            <a:br>
              <a:rPr lang="en-US" sz="4800" u="sng" dirty="0"/>
            </a:br>
            <a:r>
              <a:rPr lang="en-US" sz="4800" u="sng" dirty="0" err="1">
                <a:effectLst>
                  <a:glow rad="127000">
                    <a:srgbClr val="FF0000"/>
                  </a:glow>
                  <a:outerShdw blurRad="38100" dist="38100" dir="2700000" algn="tl">
                    <a:srgbClr val="000000">
                      <a:alpha val="43137"/>
                    </a:srgbClr>
                  </a:outerShdw>
                </a:effectLst>
              </a:rPr>
              <a:t>Peace</a:t>
            </a:r>
            <a:r>
              <a:rPr lang="en-US" sz="4800" dirty="0">
                <a:effectLst>
                  <a:glow rad="127000">
                    <a:srgbClr val="FF0000"/>
                  </a:glow>
                  <a:outerShdw blurRad="38100" dist="38100" dir="2700000" algn="tl">
                    <a:srgbClr val="000000">
                      <a:alpha val="43137"/>
                    </a:srgbClr>
                  </a:outerShdw>
                </a:effectLst>
              </a:rPr>
              <a:t> with God</a:t>
            </a:r>
            <a:endParaRPr lang="en-US" sz="4800" dirty="0">
              <a:solidFill>
                <a:srgbClr val="FFFF00"/>
              </a:solidFill>
            </a:endParaRPr>
          </a:p>
        </p:txBody>
      </p:sp>
      <p:grpSp>
        <p:nvGrpSpPr>
          <p:cNvPr id="21" name="Group 23"/>
          <p:cNvGrpSpPr/>
          <p:nvPr/>
        </p:nvGrpSpPr>
        <p:grpSpPr>
          <a:xfrm>
            <a:off x="9282882" y="3407329"/>
            <a:ext cx="2909118" cy="4135911"/>
            <a:chOff x="4421580" y="2714153"/>
            <a:chExt cx="2909118" cy="4135911"/>
          </a:xfrm>
          <a:effectLst>
            <a:glow rad="127000">
              <a:schemeClr val="bg1"/>
            </a:glow>
          </a:effectLst>
        </p:grpSpPr>
        <p:pic>
          <p:nvPicPr>
            <p:cNvPr id="22"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3"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4"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389043578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72"/>
          <p:cNvGrpSpPr>
            <a:grpSpLocks/>
          </p:cNvGrpSpPr>
          <p:nvPr/>
        </p:nvGrpSpPr>
        <p:grpSpPr bwMode="auto">
          <a:xfrm>
            <a:off x="2866851" y="2925682"/>
            <a:ext cx="2878137" cy="4610746"/>
            <a:chOff x="2967" y="656"/>
            <a:chExt cx="2793" cy="3664"/>
          </a:xfrm>
          <a:effectLst>
            <a:glow rad="127000">
              <a:schemeClr val="bg1"/>
            </a:glow>
          </a:effectLst>
        </p:grpSpPr>
        <p:pic>
          <p:nvPicPr>
            <p:cNvPr id="46" name="Picture 73" descr="body-temple-2"/>
            <p:cNvPicPr>
              <a:picLocks noChangeAspect="1" noChangeArrowheads="1"/>
            </p:cNvPicPr>
            <p:nvPr/>
          </p:nvPicPr>
          <p:blipFill>
            <a:blip r:embed="rId2" cstate="print"/>
            <a:srcRect/>
            <a:stretch>
              <a:fillRect/>
            </a:stretch>
          </p:blipFill>
          <p:spPr bwMode="auto">
            <a:xfrm>
              <a:off x="3779" y="2196"/>
              <a:ext cx="982" cy="1628"/>
            </a:xfrm>
            <a:prstGeom prst="rect">
              <a:avLst/>
            </a:prstGeom>
            <a:noFill/>
            <a:ln w="9525">
              <a:noFill/>
              <a:miter lim="800000"/>
              <a:headEnd/>
              <a:tailEnd/>
            </a:ln>
          </p:spPr>
        </p:pic>
        <p:pic>
          <p:nvPicPr>
            <p:cNvPr id="47" name="Picture 74" descr="halo"/>
            <p:cNvPicPr>
              <a:picLocks noChangeAspect="1" noChangeArrowheads="1"/>
            </p:cNvPicPr>
            <p:nvPr/>
          </p:nvPicPr>
          <p:blipFill>
            <a:blip r:embed="rId3" cstate="print"/>
            <a:srcRect/>
            <a:stretch>
              <a:fillRect/>
            </a:stretch>
          </p:blipFill>
          <p:spPr bwMode="auto">
            <a:xfrm>
              <a:off x="3779" y="1127"/>
              <a:ext cx="884" cy="460"/>
            </a:xfrm>
            <a:prstGeom prst="rect">
              <a:avLst/>
            </a:prstGeom>
            <a:noFill/>
            <a:ln w="9525">
              <a:noFill/>
              <a:miter lim="800000"/>
              <a:headEnd/>
              <a:tailEnd/>
            </a:ln>
          </p:spPr>
        </p:pic>
        <p:pic>
          <p:nvPicPr>
            <p:cNvPr id="48" name="Picture 75" descr="body-temple-1"/>
            <p:cNvPicPr>
              <a:picLocks noChangeAspect="1" noChangeArrowheads="1"/>
            </p:cNvPicPr>
            <p:nvPr/>
          </p:nvPicPr>
          <p:blipFill>
            <a:blip r:embed="rId4" cstate="print"/>
            <a:srcRect r="1785" b="8484"/>
            <a:stretch>
              <a:fillRect/>
            </a:stretch>
          </p:blipFill>
          <p:spPr bwMode="auto">
            <a:xfrm>
              <a:off x="3045" y="1224"/>
              <a:ext cx="2715" cy="3096"/>
            </a:xfrm>
            <a:prstGeom prst="rect">
              <a:avLst/>
            </a:prstGeom>
            <a:noFill/>
            <a:ln w="9525">
              <a:noFill/>
              <a:miter lim="800000"/>
              <a:headEnd/>
              <a:tailEnd/>
            </a:ln>
          </p:spPr>
        </p:pic>
        <p:pic>
          <p:nvPicPr>
            <p:cNvPr id="49"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50"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51"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grpSp>
        <p:nvGrpSpPr>
          <p:cNvPr id="32" name="Group 71"/>
          <p:cNvGrpSpPr>
            <a:grpSpLocks/>
          </p:cNvGrpSpPr>
          <p:nvPr/>
        </p:nvGrpSpPr>
        <p:grpSpPr bwMode="auto">
          <a:xfrm>
            <a:off x="6885196" y="3422498"/>
            <a:ext cx="2803525" cy="4025439"/>
            <a:chOff x="3045" y="1122"/>
            <a:chExt cx="2715" cy="3193"/>
          </a:xfrm>
          <a:effectLst>
            <a:glow rad="127000">
              <a:schemeClr val="bg1"/>
            </a:glow>
          </a:effectLst>
        </p:grpSpPr>
        <p:pic>
          <p:nvPicPr>
            <p:cNvPr id="41" name="Picture 67" descr="body-temple-2"/>
            <p:cNvPicPr>
              <a:picLocks noChangeAspect="1" noChangeArrowheads="1"/>
            </p:cNvPicPr>
            <p:nvPr/>
          </p:nvPicPr>
          <p:blipFill>
            <a:blip r:embed="rId2" cstate="print"/>
            <a:srcRect/>
            <a:stretch>
              <a:fillRect/>
            </a:stretch>
          </p:blipFill>
          <p:spPr bwMode="auto">
            <a:xfrm>
              <a:off x="3779" y="2191"/>
              <a:ext cx="982" cy="1628"/>
            </a:xfrm>
            <a:prstGeom prst="rect">
              <a:avLst/>
            </a:prstGeom>
            <a:noFill/>
            <a:ln w="9525">
              <a:noFill/>
              <a:miter lim="800000"/>
              <a:headEnd/>
              <a:tailEnd/>
            </a:ln>
          </p:spPr>
        </p:pic>
        <p:pic>
          <p:nvPicPr>
            <p:cNvPr id="42" name="Picture 68" descr="halo"/>
            <p:cNvPicPr>
              <a:picLocks noChangeAspect="1" noChangeArrowheads="1"/>
            </p:cNvPicPr>
            <p:nvPr/>
          </p:nvPicPr>
          <p:blipFill>
            <a:blip r:embed="rId3" cstate="print"/>
            <a:srcRect/>
            <a:stretch>
              <a:fillRect/>
            </a:stretch>
          </p:blipFill>
          <p:spPr bwMode="auto">
            <a:xfrm>
              <a:off x="3779" y="1122"/>
              <a:ext cx="884" cy="460"/>
            </a:xfrm>
            <a:prstGeom prst="rect">
              <a:avLst/>
            </a:prstGeom>
            <a:noFill/>
            <a:ln w="9525">
              <a:noFill/>
              <a:miter lim="800000"/>
              <a:headEnd/>
              <a:tailEnd/>
            </a:ln>
          </p:spPr>
        </p:pic>
        <p:pic>
          <p:nvPicPr>
            <p:cNvPr id="43" name="Picture 69" descr="body-temple-1"/>
            <p:cNvPicPr>
              <a:picLocks noChangeAspect="1" noChangeArrowheads="1"/>
            </p:cNvPicPr>
            <p:nvPr/>
          </p:nvPicPr>
          <p:blipFill>
            <a:blip r:embed="rId4" cstate="print"/>
            <a:srcRect r="1785" b="8484"/>
            <a:stretch>
              <a:fillRect/>
            </a:stretch>
          </p:blipFill>
          <p:spPr bwMode="auto">
            <a:xfrm>
              <a:off x="3045" y="1219"/>
              <a:ext cx="2715" cy="3096"/>
            </a:xfrm>
            <a:prstGeom prst="rect">
              <a:avLst/>
            </a:prstGeom>
            <a:noFill/>
            <a:ln w="9525">
              <a:noFill/>
              <a:miter lim="800000"/>
              <a:headEnd/>
              <a:tailEnd/>
            </a:ln>
          </p:spPr>
        </p:pic>
        <p:pic>
          <p:nvPicPr>
            <p:cNvPr id="44"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pic>
        <p:nvPicPr>
          <p:cNvPr id="26" name="Picture 25" descr="body-temple-1"/>
          <p:cNvPicPr>
            <a:picLocks noChangeAspect="1" noChangeArrowheads="1"/>
          </p:cNvPicPr>
          <p:nvPr/>
        </p:nvPicPr>
        <p:blipFill rotWithShape="1">
          <a:blip r:embed="rId4"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1524000" y="0"/>
            <a:ext cx="9144000" cy="1143000"/>
          </a:xfrm>
        </p:spPr>
        <p:txBody>
          <a:bodyPr/>
          <a:lstStyle/>
          <a:p>
            <a:r>
              <a:rPr lang="en-US" dirty="0"/>
              <a:t>What a Difference</a:t>
            </a:r>
          </a:p>
        </p:txBody>
      </p:sp>
      <p:sp>
        <p:nvSpPr>
          <p:cNvPr id="3" name="Content Placeholder 2"/>
          <p:cNvSpPr>
            <a:spLocks noGrp="1"/>
          </p:cNvSpPr>
          <p:nvPr>
            <p:ph sz="half" idx="1"/>
          </p:nvPr>
        </p:nvSpPr>
        <p:spPr>
          <a:xfrm>
            <a:off x="190500" y="1123951"/>
            <a:ext cx="5829300" cy="5002213"/>
          </a:xfrm>
        </p:spPr>
        <p:txBody>
          <a:bodyPr>
            <a:normAutofit/>
          </a:bodyPr>
          <a:lstStyle/>
          <a:p>
            <a:pPr algn="ctr">
              <a:lnSpc>
                <a:spcPct val="80000"/>
              </a:lnSpc>
            </a:pPr>
            <a:r>
              <a:rPr lang="en-US" sz="4800" dirty="0"/>
              <a:t>WORLD’s PEACE</a:t>
            </a:r>
          </a:p>
          <a:p>
            <a:pPr algn="ctr">
              <a:lnSpc>
                <a:spcPct val="80000"/>
              </a:lnSpc>
            </a:pPr>
            <a:r>
              <a:rPr lang="en-US" sz="4400" dirty="0"/>
              <a:t>No Peace with God</a:t>
            </a:r>
          </a:p>
          <a:p>
            <a:pPr algn="ctr">
              <a:lnSpc>
                <a:spcPct val="80000"/>
              </a:lnSpc>
            </a:pPr>
            <a:r>
              <a:rPr lang="en-US" sz="4400" dirty="0"/>
              <a:t>ENEMIES against God</a:t>
            </a:r>
          </a:p>
          <a:p>
            <a:pPr algn="ctr">
              <a:lnSpc>
                <a:spcPct val="80000"/>
              </a:lnSpc>
            </a:pPr>
            <a:endParaRPr lang="en-US" sz="4800" dirty="0"/>
          </a:p>
          <a:p>
            <a:pPr algn="ctr">
              <a:lnSpc>
                <a:spcPct val="80000"/>
              </a:lnSpc>
            </a:pPr>
            <a:endParaRPr lang="en-US" sz="4800" dirty="0"/>
          </a:p>
        </p:txBody>
      </p:sp>
      <p:sp>
        <p:nvSpPr>
          <p:cNvPr id="4" name="Content Placeholder 3"/>
          <p:cNvSpPr>
            <a:spLocks noGrp="1"/>
          </p:cNvSpPr>
          <p:nvPr>
            <p:ph sz="half" idx="2"/>
          </p:nvPr>
        </p:nvSpPr>
        <p:spPr>
          <a:xfrm>
            <a:off x="6561513" y="1097281"/>
            <a:ext cx="5439987" cy="4945758"/>
          </a:xfrm>
        </p:spPr>
        <p:txBody>
          <a:bodyPr>
            <a:normAutofit/>
          </a:bodyPr>
          <a:lstStyle/>
          <a:p>
            <a:pPr>
              <a:lnSpc>
                <a:spcPct val="80000"/>
              </a:lnSpc>
            </a:pPr>
            <a:r>
              <a:rPr lang="en-US" sz="4800" dirty="0"/>
              <a:t>JESUS’ PEACE</a:t>
            </a:r>
          </a:p>
          <a:p>
            <a:pPr>
              <a:lnSpc>
                <a:spcPct val="80000"/>
              </a:lnSpc>
            </a:pPr>
            <a:r>
              <a:rPr lang="en-US" sz="4400" dirty="0"/>
              <a:t>Peace with God</a:t>
            </a:r>
          </a:p>
          <a:p>
            <a:pPr>
              <a:lnSpc>
                <a:spcPct val="80000"/>
              </a:lnSpc>
            </a:pPr>
            <a:r>
              <a:rPr lang="en-US" sz="4400" dirty="0"/>
              <a:t>RECONCILED to God</a:t>
            </a:r>
          </a:p>
        </p:txBody>
      </p:sp>
      <p:sp>
        <p:nvSpPr>
          <p:cNvPr id="16" name="&quot;No&quot; Symbol 15"/>
          <p:cNvSpPr/>
          <p:nvPr/>
        </p:nvSpPr>
        <p:spPr>
          <a:xfrm>
            <a:off x="889910" y="4861873"/>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quot;No&quot; Symbol 24"/>
          <p:cNvSpPr/>
          <p:nvPr/>
        </p:nvSpPr>
        <p:spPr>
          <a:xfrm>
            <a:off x="3380330" y="4866523"/>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p:cNvGrpSpPr/>
          <p:nvPr/>
        </p:nvGrpSpPr>
        <p:grpSpPr>
          <a:xfrm>
            <a:off x="9282882" y="3407329"/>
            <a:ext cx="2909118" cy="4135911"/>
            <a:chOff x="4421580" y="2714153"/>
            <a:chExt cx="2909118" cy="4135911"/>
          </a:xfrm>
          <a:effectLst>
            <a:glow rad="127000">
              <a:schemeClr val="bg1"/>
            </a:glow>
          </a:effectLst>
        </p:grpSpPr>
        <p:pic>
          <p:nvPicPr>
            <p:cNvPr id="28"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33"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34"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Grp="1" noChangeArrowheads="1"/>
          </p:cNvSpPr>
          <p:nvPr>
            <p:ph type="title"/>
          </p:nvPr>
        </p:nvSpPr>
        <p:spPr/>
        <p:txBody>
          <a:bodyPr>
            <a:normAutofit/>
          </a:bodyPr>
          <a:lstStyle/>
          <a:p>
            <a:pPr>
              <a:defRPr/>
            </a:pPr>
            <a:r>
              <a:rPr lang="en-US" sz="6000" dirty="0"/>
              <a:t>Review 4 kinds of people:</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dy-temple-1"/>
          <p:cNvPicPr>
            <a:picLocks noChangeAspect="1" noChangeArrowheads="1"/>
          </p:cNvPicPr>
          <p:nvPr/>
        </p:nvPicPr>
        <p:blipFill rotWithShape="1">
          <a:blip r:embed="rId2"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3" name="Content Placeholder 2"/>
          <p:cNvSpPr>
            <a:spLocks noGrp="1"/>
          </p:cNvSpPr>
          <p:nvPr>
            <p:ph sz="half" idx="1"/>
          </p:nvPr>
        </p:nvSpPr>
        <p:spPr>
          <a:xfrm>
            <a:off x="190500" y="1123951"/>
            <a:ext cx="5829300" cy="5002213"/>
          </a:xfrm>
        </p:spPr>
        <p:txBody>
          <a:bodyPr>
            <a:noAutofit/>
          </a:bodyPr>
          <a:lstStyle/>
          <a:p>
            <a:pPr algn="ctr">
              <a:lnSpc>
                <a:spcPct val="80000"/>
              </a:lnSpc>
            </a:pPr>
            <a:r>
              <a:rPr lang="en-US" sz="4800" dirty="0"/>
              <a:t>WORLD’s PEACE</a:t>
            </a:r>
          </a:p>
          <a:p>
            <a:pPr lvl="0" algn="ctr">
              <a:lnSpc>
                <a:spcPct val="80000"/>
              </a:lnSpc>
            </a:pPr>
            <a:r>
              <a:rPr lang="en-US" sz="4400" baseline="30000" dirty="0"/>
              <a:t>21</a:t>
            </a:r>
            <a:r>
              <a:rPr lang="en-US" sz="4400" dirty="0"/>
              <a:t> "There is no peace," says my God, "for the wicked." Isaiah 57:21 </a:t>
            </a:r>
          </a:p>
          <a:p>
            <a:pPr algn="ctr">
              <a:lnSpc>
                <a:spcPct val="80000"/>
              </a:lnSpc>
            </a:pPr>
            <a:endParaRPr lang="en-US" sz="4400" dirty="0"/>
          </a:p>
          <a:p>
            <a:pPr algn="ctr">
              <a:lnSpc>
                <a:spcPct val="80000"/>
              </a:lnSpc>
            </a:pPr>
            <a:endParaRPr lang="en-US" sz="4400" dirty="0"/>
          </a:p>
          <a:p>
            <a:pPr algn="ctr">
              <a:lnSpc>
                <a:spcPct val="80000"/>
              </a:lnSpc>
            </a:pPr>
            <a:endParaRPr lang="en-US" sz="4400" dirty="0"/>
          </a:p>
          <a:p>
            <a:pPr algn="ctr"/>
            <a:endParaRPr lang="en-US" sz="4400" dirty="0"/>
          </a:p>
        </p:txBody>
      </p:sp>
      <p:sp>
        <p:nvSpPr>
          <p:cNvPr id="7" name="TextBox 6"/>
          <p:cNvSpPr txBox="1"/>
          <p:nvPr/>
        </p:nvSpPr>
        <p:spPr>
          <a:xfrm>
            <a:off x="2038350" y="3574470"/>
            <a:ext cx="3753061" cy="2123658"/>
          </a:xfrm>
          <a:prstGeom prst="rect">
            <a:avLst/>
          </a:prstGeom>
          <a:noFill/>
        </p:spPr>
        <p:txBody>
          <a:bodyPr wrap="square" rtlCol="0">
            <a:spAutoFit/>
          </a:bodyPr>
          <a:lstStyle/>
          <a:p>
            <a:pPr algn="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Worr</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y, </a:t>
            </a: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Anxiet</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y,  </a:t>
            </a:r>
          </a:p>
          <a:p>
            <a:pPr algn="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Fear</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Care,  </a:t>
            </a:r>
          </a:p>
          <a:p>
            <a:pPr algn="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Fretting</a:t>
            </a:r>
          </a:p>
        </p:txBody>
      </p:sp>
      <p:sp>
        <p:nvSpPr>
          <p:cNvPr id="11" name="&quot;No&quot; Symbol 10"/>
          <p:cNvSpPr/>
          <p:nvPr/>
        </p:nvSpPr>
        <p:spPr>
          <a:xfrm>
            <a:off x="889910" y="4861873"/>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910354627"/>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dy-temple-1"/>
          <p:cNvPicPr>
            <a:picLocks noChangeAspect="1" noChangeArrowheads="1"/>
          </p:cNvPicPr>
          <p:nvPr/>
        </p:nvPicPr>
        <p:blipFill rotWithShape="1">
          <a:blip r:embed="rId2" cstate="print"/>
          <a:srcRect l="-1041" r="-882" b="8484"/>
          <a:stretch/>
        </p:blipFill>
        <p:spPr bwMode="auto">
          <a:xfrm>
            <a:off x="288874" y="3479126"/>
            <a:ext cx="2980222" cy="3998306"/>
          </a:xfrm>
          <a:prstGeom prst="rect">
            <a:avLst/>
          </a:prstGeom>
          <a:noFill/>
          <a:ln w="9525">
            <a:noFill/>
            <a:miter lim="800000"/>
            <a:headEnd/>
            <a:tailEnd/>
          </a:ln>
          <a:effectLst>
            <a:glow rad="127000">
              <a:schemeClr val="bg1"/>
            </a:glow>
          </a:effectLst>
        </p:spPr>
      </p:pic>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3" name="Content Placeholder 2"/>
          <p:cNvSpPr>
            <a:spLocks noGrp="1"/>
          </p:cNvSpPr>
          <p:nvPr>
            <p:ph sz="half" idx="1"/>
          </p:nvPr>
        </p:nvSpPr>
        <p:spPr>
          <a:xfrm>
            <a:off x="190500" y="1123951"/>
            <a:ext cx="5829300" cy="5002213"/>
          </a:xfrm>
        </p:spPr>
        <p:txBody>
          <a:bodyPr>
            <a:noAutofit/>
          </a:bodyPr>
          <a:lstStyle/>
          <a:p>
            <a:pPr algn="ctr">
              <a:lnSpc>
                <a:spcPct val="80000"/>
              </a:lnSpc>
            </a:pPr>
            <a:r>
              <a:rPr lang="en-US" sz="4800" dirty="0"/>
              <a:t>WORLD’s PEACE</a:t>
            </a:r>
          </a:p>
          <a:p>
            <a:pPr lvl="0" algn="ctr">
              <a:lnSpc>
                <a:spcPct val="80000"/>
              </a:lnSpc>
            </a:pPr>
            <a:r>
              <a:rPr lang="en-US" sz="4400" baseline="30000" dirty="0"/>
              <a:t>21</a:t>
            </a:r>
            <a:r>
              <a:rPr lang="en-US" sz="4400" dirty="0"/>
              <a:t> "There is no peace," says my God, "for the wicked." Isaiah 57:21 </a:t>
            </a:r>
          </a:p>
          <a:p>
            <a:pPr algn="ctr">
              <a:lnSpc>
                <a:spcPct val="80000"/>
              </a:lnSpc>
            </a:pPr>
            <a:endParaRPr lang="en-US" sz="4400" dirty="0"/>
          </a:p>
          <a:p>
            <a:pPr algn="ctr">
              <a:lnSpc>
                <a:spcPct val="80000"/>
              </a:lnSpc>
            </a:pPr>
            <a:endParaRPr lang="en-US" sz="4400" dirty="0"/>
          </a:p>
          <a:p>
            <a:pPr algn="ctr">
              <a:lnSpc>
                <a:spcPct val="80000"/>
              </a:lnSpc>
            </a:pPr>
            <a:endParaRPr lang="en-US" sz="4400" dirty="0"/>
          </a:p>
          <a:p>
            <a:pPr algn="ctr"/>
            <a:endParaRPr lang="en-US" sz="4400" dirty="0"/>
          </a:p>
        </p:txBody>
      </p:sp>
      <p:sp>
        <p:nvSpPr>
          <p:cNvPr id="4" name="Content Placeholder 3"/>
          <p:cNvSpPr>
            <a:spLocks noGrp="1"/>
          </p:cNvSpPr>
          <p:nvPr>
            <p:ph sz="half" idx="2"/>
          </p:nvPr>
        </p:nvSpPr>
        <p:spPr>
          <a:xfrm>
            <a:off x="6255324" y="990600"/>
            <a:ext cx="5727125" cy="6115050"/>
          </a:xfrm>
        </p:spPr>
        <p:txBody>
          <a:bodyPr>
            <a:noAutofit/>
          </a:bodyPr>
          <a:lstStyle/>
          <a:p>
            <a:pPr algn="ctr">
              <a:lnSpc>
                <a:spcPct val="80000"/>
              </a:lnSpc>
            </a:pPr>
            <a:r>
              <a:rPr lang="en-US" sz="4800" dirty="0"/>
              <a:t>JESUS SAID</a:t>
            </a:r>
          </a:p>
          <a:p>
            <a:pPr>
              <a:lnSpc>
                <a:spcPct val="80000"/>
              </a:lnSpc>
            </a:pPr>
            <a:r>
              <a:rPr lang="en-US" sz="4800" dirty="0"/>
              <a:t> </a:t>
            </a:r>
            <a:r>
              <a:rPr lang="en-US" sz="4400" baseline="30000" dirty="0"/>
              <a:t>31</a:t>
            </a:r>
            <a:r>
              <a:rPr lang="en-US" sz="4400" dirty="0"/>
              <a:t> So do not </a:t>
            </a:r>
            <a:r>
              <a:rPr lang="en-US" sz="4400" dirty="0">
                <a:effectLst>
                  <a:glow rad="127000">
                    <a:srgbClr val="FF0000"/>
                  </a:glow>
                  <a:outerShdw blurRad="38100" dist="38100" dir="2700000" algn="tl">
                    <a:srgbClr val="000000">
                      <a:alpha val="43137"/>
                    </a:srgbClr>
                  </a:outerShdw>
                </a:effectLst>
              </a:rPr>
              <a:t>worry</a:t>
            </a:r>
            <a:r>
              <a:rPr lang="en-US" sz="4400" dirty="0"/>
              <a:t>, saying, 'What shall we eat?' or 'What shall we drink?' or 'What shall we wear?‘   </a:t>
            </a:r>
            <a:r>
              <a:rPr lang="en-US" sz="4400" baseline="30000" dirty="0"/>
              <a:t>32</a:t>
            </a:r>
            <a:r>
              <a:rPr lang="en-US" sz="4400" dirty="0"/>
              <a:t> For the pagans run after all these things, &amp; your Father knows that you need them. Mat 6:31-32</a:t>
            </a:r>
          </a:p>
        </p:txBody>
      </p:sp>
      <p:sp>
        <p:nvSpPr>
          <p:cNvPr id="7" name="TextBox 6"/>
          <p:cNvSpPr txBox="1"/>
          <p:nvPr/>
        </p:nvSpPr>
        <p:spPr>
          <a:xfrm>
            <a:off x="2038350" y="3574470"/>
            <a:ext cx="3753061" cy="2123658"/>
          </a:xfrm>
          <a:prstGeom prst="rect">
            <a:avLst/>
          </a:prstGeom>
          <a:noFill/>
        </p:spPr>
        <p:txBody>
          <a:bodyPr wrap="square" rtlCol="0">
            <a:spAutoFit/>
          </a:bodyPr>
          <a:lstStyle/>
          <a:p>
            <a:pPr algn="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Worr</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y, </a:t>
            </a: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Anxiet</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y,  </a:t>
            </a:r>
          </a:p>
          <a:p>
            <a:pPr algn="r"/>
            <a:r>
              <a:rPr lang="en-US" sz="44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Fear</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Care,  </a:t>
            </a:r>
          </a:p>
          <a:p>
            <a:pPr algn="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Fretting</a:t>
            </a:r>
          </a:p>
        </p:txBody>
      </p:sp>
      <p:sp>
        <p:nvSpPr>
          <p:cNvPr id="11" name="&quot;No&quot; Symbol 10"/>
          <p:cNvSpPr/>
          <p:nvPr/>
        </p:nvSpPr>
        <p:spPr>
          <a:xfrm>
            <a:off x="889910" y="4861873"/>
            <a:ext cx="1579418" cy="1518516"/>
          </a:xfrm>
          <a:prstGeom prst="noSmoking">
            <a:avLst>
              <a:gd name="adj" fmla="val 11666"/>
            </a:avLst>
          </a:pr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3858547"/>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3" name="Content Placeholder 2"/>
          <p:cNvSpPr>
            <a:spLocks noGrp="1"/>
          </p:cNvSpPr>
          <p:nvPr>
            <p:ph sz="half" idx="1"/>
          </p:nvPr>
        </p:nvSpPr>
        <p:spPr>
          <a:xfrm>
            <a:off x="190500" y="1123951"/>
            <a:ext cx="5829300" cy="5002213"/>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a:t>
            </a:r>
          </a:p>
          <a:p>
            <a:pPr algn="ctr">
              <a:lnSpc>
                <a:spcPct val="80000"/>
              </a:lnSpc>
            </a:pPr>
            <a:endParaRPr lang="en-US" sz="5400" dirty="0"/>
          </a:p>
          <a:p>
            <a:pPr algn="ctr">
              <a:lnSpc>
                <a:spcPct val="80000"/>
              </a:lnSpc>
            </a:pPr>
            <a:endParaRPr lang="en-US" sz="5400" dirty="0"/>
          </a:p>
          <a:p>
            <a:pPr algn="ctr">
              <a:lnSpc>
                <a:spcPct val="80000"/>
              </a:lnSpc>
            </a:pPr>
            <a:endParaRPr lang="en-US" sz="5400" dirty="0"/>
          </a:p>
          <a:p>
            <a:pPr algn="ctr"/>
            <a:endParaRPr lang="en-US" sz="5400" dirty="0"/>
          </a:p>
        </p:txBody>
      </p:sp>
      <p:sp>
        <p:nvSpPr>
          <p:cNvPr id="4" name="Content Placeholder 3"/>
          <p:cNvSpPr>
            <a:spLocks noGrp="1"/>
          </p:cNvSpPr>
          <p:nvPr>
            <p:ph sz="half" idx="2"/>
          </p:nvPr>
        </p:nvSpPr>
        <p:spPr>
          <a:xfrm>
            <a:off x="6255324" y="990600"/>
            <a:ext cx="5727125" cy="6115050"/>
          </a:xfrm>
        </p:spPr>
        <p:txBody>
          <a:bodyPr>
            <a:noAutofit/>
          </a:bodyPr>
          <a:lstStyle/>
          <a:p>
            <a:pPr algn="ctr">
              <a:lnSpc>
                <a:spcPct val="80000"/>
              </a:lnSpc>
            </a:pPr>
            <a:r>
              <a:rPr lang="en-US" sz="4800" dirty="0"/>
              <a:t>JESUS’ PEACE</a:t>
            </a:r>
          </a:p>
          <a:p>
            <a:pPr algn="ctr">
              <a:lnSpc>
                <a:spcPct val="75000"/>
              </a:lnSpc>
            </a:pPr>
            <a:r>
              <a:rPr lang="en-US" sz="4800" dirty="0"/>
              <a:t> </a:t>
            </a:r>
            <a:r>
              <a:rPr lang="en-US" sz="4800" dirty="0">
                <a:effectLst>
                  <a:glow rad="127000">
                    <a:srgbClr val="FF0000"/>
                  </a:glow>
                  <a:outerShdw blurRad="38100" dist="38100" dir="2700000" algn="tl">
                    <a:srgbClr val="000000">
                      <a:alpha val="43137"/>
                    </a:srgbClr>
                  </a:outerShdw>
                </a:effectLst>
              </a:rPr>
              <a:t>Peace of </a:t>
            </a:r>
            <a:r>
              <a:rPr lang="en-US" sz="4800" u="sng" dirty="0">
                <a:effectLst>
                  <a:glow rad="127000">
                    <a:srgbClr val="FF0000"/>
                  </a:glow>
                  <a:outerShdw blurRad="38100" dist="38100" dir="2700000" algn="tl">
                    <a:srgbClr val="000000">
                      <a:alpha val="43137"/>
                    </a:srgbClr>
                  </a:outerShdw>
                </a:effectLst>
              </a:rPr>
              <a:t>God</a:t>
            </a:r>
          </a:p>
        </p:txBody>
      </p:sp>
      <p:grpSp>
        <p:nvGrpSpPr>
          <p:cNvPr id="15" name="Group 23"/>
          <p:cNvGrpSpPr/>
          <p:nvPr/>
        </p:nvGrpSpPr>
        <p:grpSpPr>
          <a:xfrm>
            <a:off x="9104468" y="3363083"/>
            <a:ext cx="2909118" cy="4135911"/>
            <a:chOff x="4421580" y="2714153"/>
            <a:chExt cx="2909118" cy="4135911"/>
          </a:xfrm>
          <a:effectLst>
            <a:glow rad="127000">
              <a:schemeClr val="bg1"/>
            </a:glow>
          </a:effectLst>
        </p:grpSpPr>
        <p:pic>
          <p:nvPicPr>
            <p:cNvPr id="1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1898481292"/>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3" name="Content Placeholder 2"/>
          <p:cNvSpPr>
            <a:spLocks noGrp="1"/>
          </p:cNvSpPr>
          <p:nvPr>
            <p:ph sz="half" idx="1"/>
          </p:nvPr>
        </p:nvSpPr>
        <p:spPr>
          <a:xfrm>
            <a:off x="190500" y="1123951"/>
            <a:ext cx="5829300" cy="5002213"/>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a:t>
            </a:r>
          </a:p>
          <a:p>
            <a:pPr algn="ctr">
              <a:lnSpc>
                <a:spcPct val="80000"/>
              </a:lnSpc>
            </a:pPr>
            <a:endParaRPr lang="en-US" sz="5400" dirty="0"/>
          </a:p>
          <a:p>
            <a:pPr algn="ctr">
              <a:lnSpc>
                <a:spcPct val="80000"/>
              </a:lnSpc>
            </a:pPr>
            <a:endParaRPr lang="en-US" sz="5400" dirty="0"/>
          </a:p>
          <a:p>
            <a:pPr algn="ctr">
              <a:lnSpc>
                <a:spcPct val="80000"/>
              </a:lnSpc>
            </a:pPr>
            <a:endParaRPr lang="en-US" sz="5400" dirty="0"/>
          </a:p>
          <a:p>
            <a:pPr algn="ctr"/>
            <a:endParaRPr lang="en-US" sz="5400" dirty="0"/>
          </a:p>
        </p:txBody>
      </p:sp>
      <p:sp>
        <p:nvSpPr>
          <p:cNvPr id="4" name="Content Placeholder 3"/>
          <p:cNvSpPr>
            <a:spLocks noGrp="1"/>
          </p:cNvSpPr>
          <p:nvPr>
            <p:ph sz="half" idx="2"/>
          </p:nvPr>
        </p:nvSpPr>
        <p:spPr>
          <a:xfrm>
            <a:off x="6255324" y="990600"/>
            <a:ext cx="5727125" cy="6115050"/>
          </a:xfrm>
        </p:spPr>
        <p:txBody>
          <a:bodyPr>
            <a:noAutofit/>
          </a:bodyPr>
          <a:lstStyle/>
          <a:p>
            <a:pPr algn="ctr">
              <a:lnSpc>
                <a:spcPct val="80000"/>
              </a:lnSpc>
            </a:pPr>
            <a:r>
              <a:rPr lang="en-US" sz="4800" dirty="0"/>
              <a:t>JESUS’ PEACE</a:t>
            </a:r>
          </a:p>
          <a:p>
            <a:pPr algn="ctr">
              <a:lnSpc>
                <a:spcPct val="75000"/>
              </a:lnSpc>
            </a:pPr>
            <a:r>
              <a:rPr lang="en-US" sz="4800" dirty="0"/>
              <a:t> </a:t>
            </a:r>
            <a:r>
              <a:rPr lang="en-US" sz="4800" dirty="0">
                <a:effectLst>
                  <a:glow rad="127000">
                    <a:srgbClr val="FF0000"/>
                  </a:glow>
                  <a:outerShdw blurRad="38100" dist="38100" dir="2700000" algn="tl">
                    <a:srgbClr val="000000">
                      <a:alpha val="43137"/>
                    </a:srgbClr>
                  </a:outerShdw>
                </a:effectLst>
              </a:rPr>
              <a:t>Peace of </a:t>
            </a:r>
            <a:r>
              <a:rPr lang="en-US" sz="4800" u="sng" dirty="0">
                <a:effectLst>
                  <a:glow rad="127000">
                    <a:srgbClr val="FF0000"/>
                  </a:glow>
                  <a:outerShdw blurRad="38100" dist="38100" dir="2700000" algn="tl">
                    <a:srgbClr val="000000">
                      <a:alpha val="43137"/>
                    </a:srgbClr>
                  </a:outerShdw>
                </a:effectLst>
              </a:rPr>
              <a:t>God</a:t>
            </a:r>
          </a:p>
        </p:txBody>
      </p:sp>
      <p:sp>
        <p:nvSpPr>
          <p:cNvPr id="14" name="Content Placeholder 3"/>
          <p:cNvSpPr txBox="1">
            <a:spLocks/>
          </p:cNvSpPr>
          <p:nvPr/>
        </p:nvSpPr>
        <p:spPr>
          <a:xfrm>
            <a:off x="666751" y="2527070"/>
            <a:ext cx="9096681" cy="4330931"/>
          </a:xfrm>
          <a:prstGeom prst="rect">
            <a:avLst/>
          </a:prstGeom>
        </p:spPr>
        <p:txBody>
          <a:bodyPr vert="horz" lIns="91440" tIns="45720" rIns="91440" bIns="45720" rtlCol="0">
            <a:noAutofit/>
          </a:bodyPr>
          <a:lstStyle/>
          <a:p>
            <a:pPr>
              <a:lnSpc>
                <a:spcPct val="90000"/>
              </a:lnSpc>
            </a:pPr>
            <a:r>
              <a:rPr lang="en-US" sz="4400" b="1" baseline="30000" dirty="0">
                <a:solidFill>
                  <a:schemeClr val="bg1"/>
                </a:solidFill>
                <a:effectLst>
                  <a:outerShdw blurRad="38100" dist="38100" dir="2700000" algn="tl">
                    <a:srgbClr val="000000">
                      <a:alpha val="43137"/>
                    </a:srgbClr>
                  </a:outerShdw>
                </a:effectLst>
                <a:latin typeface="Arial Narrow" pitchFamily="34" charset="0"/>
              </a:rPr>
              <a:t>Phi 4:6</a:t>
            </a:r>
            <a:r>
              <a:rPr lang="en-US" sz="4400" b="1" dirty="0">
                <a:solidFill>
                  <a:schemeClr val="bg1"/>
                </a:solidFill>
                <a:effectLst>
                  <a:outerShdw blurRad="38100" dist="38100" dir="2700000" algn="tl">
                    <a:srgbClr val="000000">
                      <a:alpha val="43137"/>
                    </a:srgbClr>
                  </a:outerShdw>
                </a:effectLst>
                <a:latin typeface="Arial Narrow" pitchFamily="34" charset="0"/>
              </a:rPr>
              <a:t> Do not be anxious about anything, but in everything, by prayer and petition, with thanksgiving, present your requests to God. </a:t>
            </a:r>
            <a:r>
              <a:rPr lang="en-US" sz="4400" b="1" baseline="30000" dirty="0">
                <a:solidFill>
                  <a:schemeClr val="bg1"/>
                </a:solidFill>
                <a:effectLst>
                  <a:outerShdw blurRad="38100" dist="38100" dir="2700000" algn="tl">
                    <a:srgbClr val="000000">
                      <a:alpha val="43137"/>
                    </a:srgbClr>
                  </a:outerShdw>
                </a:effectLst>
                <a:latin typeface="Arial Narrow" pitchFamily="34" charset="0"/>
              </a:rPr>
              <a:t>7</a:t>
            </a:r>
            <a:r>
              <a:rPr lang="en-US" sz="4400" b="1" dirty="0">
                <a:solidFill>
                  <a:schemeClr val="bg1"/>
                </a:solidFill>
                <a:effectLst>
                  <a:outerShdw blurRad="38100" dist="38100" dir="2700000" algn="tl">
                    <a:srgbClr val="000000">
                      <a:alpha val="43137"/>
                    </a:srgbClr>
                  </a:outerShdw>
                </a:effectLst>
                <a:latin typeface="Arial Narrow" pitchFamily="34" charset="0"/>
              </a:rPr>
              <a:t> And the </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peace of God</a:t>
            </a:r>
            <a:r>
              <a:rPr lang="en-US" sz="4400" b="1" dirty="0">
                <a:solidFill>
                  <a:schemeClr val="bg1"/>
                </a:solidFill>
                <a:effectLst>
                  <a:outerShdw blurRad="38100" dist="38100" dir="2700000" algn="tl">
                    <a:srgbClr val="000000">
                      <a:alpha val="43137"/>
                    </a:srgbClr>
                  </a:outerShdw>
                </a:effectLst>
                <a:latin typeface="Arial Narrow" pitchFamily="34" charset="0"/>
              </a:rPr>
              <a:t>, which transcends all understanding,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will guard your hearts and your minds in Christ Jesus.</a:t>
            </a:r>
          </a:p>
          <a:p>
            <a:pPr>
              <a:lnSpc>
                <a:spcPct val="90000"/>
              </a:lnSpc>
              <a:spcBef>
                <a:spcPct val="20000"/>
              </a:spcBef>
              <a:defRPr/>
            </a:pPr>
            <a:r>
              <a:rPr lang="en-US" sz="4400" b="1" dirty="0">
                <a:solidFill>
                  <a:schemeClr val="bg1"/>
                </a:solidFill>
                <a:effectLst>
                  <a:outerShdw blurRad="38100" dist="38100" dir="2700000" algn="tl">
                    <a:srgbClr val="000000">
                      <a:alpha val="43137"/>
                    </a:srgbClr>
                  </a:outerShdw>
                </a:effectLst>
                <a:latin typeface="Arial Narrow" pitchFamily="34" charset="0"/>
              </a:rPr>
              <a:t> </a:t>
            </a:r>
          </a:p>
          <a:p>
            <a:pPr>
              <a:lnSpc>
                <a:spcPct val="90000"/>
              </a:lnSpc>
              <a:spcBef>
                <a:spcPct val="20000"/>
              </a:spcBef>
              <a:defRPr/>
            </a:pPr>
            <a:endParaRPr lang="en-US" sz="4400" b="1" dirty="0">
              <a:solidFill>
                <a:schemeClr val="bg1"/>
              </a:solidFill>
              <a:effectLst>
                <a:outerShdw blurRad="38100" dist="38100" dir="2700000" algn="tl">
                  <a:srgbClr val="000000">
                    <a:alpha val="43137"/>
                  </a:srgbClr>
                </a:outerShdw>
              </a:effectLst>
              <a:latin typeface="Arial Narrow" pitchFamily="34" charset="0"/>
            </a:endParaRPr>
          </a:p>
          <a:p>
            <a:pPr>
              <a:lnSpc>
                <a:spcPct val="90000"/>
              </a:lnSpc>
              <a:spcBef>
                <a:spcPct val="20000"/>
              </a:spcBef>
              <a:defRPr/>
            </a:pPr>
            <a:r>
              <a:rPr lang="en-US" sz="4400" b="1" dirty="0">
                <a:solidFill>
                  <a:schemeClr val="bg1"/>
                </a:solidFill>
                <a:effectLst>
                  <a:outerShdw blurRad="38100" dist="38100" dir="2700000" algn="tl">
                    <a:srgbClr val="000000">
                      <a:alpha val="43137"/>
                    </a:srgbClr>
                  </a:outerShdw>
                </a:effectLst>
                <a:latin typeface="Arial Narrow" pitchFamily="34" charset="0"/>
              </a:rPr>
              <a:t> </a:t>
            </a:r>
          </a:p>
        </p:txBody>
      </p:sp>
      <p:grpSp>
        <p:nvGrpSpPr>
          <p:cNvPr id="15" name="Group 23"/>
          <p:cNvGrpSpPr/>
          <p:nvPr/>
        </p:nvGrpSpPr>
        <p:grpSpPr>
          <a:xfrm>
            <a:off x="9104468" y="3363083"/>
            <a:ext cx="2909118" cy="4135911"/>
            <a:chOff x="4421580" y="2714153"/>
            <a:chExt cx="2909118" cy="4135911"/>
          </a:xfrm>
          <a:effectLst>
            <a:glow rad="127000">
              <a:schemeClr val="bg1"/>
            </a:glow>
          </a:effectLst>
        </p:grpSpPr>
        <p:pic>
          <p:nvPicPr>
            <p:cNvPr id="1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1079515131"/>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2.  </a:t>
            </a:r>
            <a:r>
              <a:rPr lang="en-US" dirty="0">
                <a:effectLst>
                  <a:glow rad="127000">
                    <a:srgbClr val="FF0000"/>
                  </a:glow>
                  <a:outerShdw blurRad="38100" dist="38100" dir="2700000" algn="tl">
                    <a:srgbClr val="000000">
                      <a:alpha val="43137"/>
                    </a:srgbClr>
                  </a:outerShdw>
                </a:effectLst>
              </a:rPr>
              <a:t>Inward</a:t>
            </a:r>
            <a:r>
              <a:rPr lang="en-US" dirty="0"/>
              <a:t> Differences</a:t>
            </a:r>
          </a:p>
        </p:txBody>
      </p:sp>
      <p:sp>
        <p:nvSpPr>
          <p:cNvPr id="3" name="Content Placeholder 2"/>
          <p:cNvSpPr>
            <a:spLocks noGrp="1"/>
          </p:cNvSpPr>
          <p:nvPr>
            <p:ph sz="half" idx="1"/>
          </p:nvPr>
        </p:nvSpPr>
        <p:spPr>
          <a:xfrm>
            <a:off x="190500" y="1123951"/>
            <a:ext cx="5829300" cy="5002213"/>
          </a:xfrm>
        </p:spPr>
        <p:txBody>
          <a:bodyPr>
            <a:noAutofit/>
          </a:bodyPr>
          <a:lstStyle/>
          <a:p>
            <a:pPr algn="ctr">
              <a:lnSpc>
                <a:spcPct val="80000"/>
              </a:lnSpc>
            </a:pPr>
            <a:r>
              <a:rPr lang="en-US" sz="4800" dirty="0">
                <a:solidFill>
                  <a:schemeClr val="accent4">
                    <a:lumMod val="40000"/>
                    <a:lumOff val="60000"/>
                  </a:schemeClr>
                </a:solidFill>
              </a:rPr>
              <a:t>WORLD’s PEACE</a:t>
            </a:r>
            <a:br>
              <a:rPr lang="en-US" sz="4800" dirty="0">
                <a:solidFill>
                  <a:schemeClr val="accent4">
                    <a:lumMod val="40000"/>
                    <a:lumOff val="60000"/>
                  </a:schemeClr>
                </a:solidFill>
              </a:rPr>
            </a:br>
            <a:r>
              <a:rPr lang="en-US" sz="4800" dirty="0">
                <a:solidFill>
                  <a:schemeClr val="accent4">
                    <a:lumMod val="40000"/>
                    <a:lumOff val="60000"/>
                  </a:schemeClr>
                </a:solidFill>
              </a:rPr>
              <a:t>No Peace</a:t>
            </a:r>
          </a:p>
          <a:p>
            <a:pPr algn="ctr">
              <a:lnSpc>
                <a:spcPct val="80000"/>
              </a:lnSpc>
            </a:pPr>
            <a:endParaRPr lang="en-US" sz="5400" dirty="0"/>
          </a:p>
          <a:p>
            <a:pPr algn="ctr">
              <a:lnSpc>
                <a:spcPct val="80000"/>
              </a:lnSpc>
            </a:pPr>
            <a:endParaRPr lang="en-US" sz="5400" dirty="0"/>
          </a:p>
          <a:p>
            <a:pPr algn="ctr">
              <a:lnSpc>
                <a:spcPct val="80000"/>
              </a:lnSpc>
            </a:pPr>
            <a:endParaRPr lang="en-US" sz="5400" dirty="0"/>
          </a:p>
          <a:p>
            <a:pPr algn="ctr"/>
            <a:endParaRPr lang="en-US" sz="5400" dirty="0"/>
          </a:p>
        </p:txBody>
      </p:sp>
      <p:sp>
        <p:nvSpPr>
          <p:cNvPr id="4" name="Content Placeholder 3"/>
          <p:cNvSpPr>
            <a:spLocks noGrp="1"/>
          </p:cNvSpPr>
          <p:nvPr>
            <p:ph sz="half" idx="2"/>
          </p:nvPr>
        </p:nvSpPr>
        <p:spPr>
          <a:xfrm>
            <a:off x="6255324" y="990600"/>
            <a:ext cx="5727125" cy="6115050"/>
          </a:xfrm>
        </p:spPr>
        <p:txBody>
          <a:bodyPr>
            <a:noAutofit/>
          </a:bodyPr>
          <a:lstStyle/>
          <a:p>
            <a:pPr algn="ctr">
              <a:lnSpc>
                <a:spcPct val="80000"/>
              </a:lnSpc>
            </a:pPr>
            <a:r>
              <a:rPr lang="en-US" sz="4800" dirty="0"/>
              <a:t>JESUS’ PEACE</a:t>
            </a:r>
          </a:p>
          <a:p>
            <a:pPr algn="ctr">
              <a:lnSpc>
                <a:spcPct val="75000"/>
              </a:lnSpc>
            </a:pPr>
            <a:r>
              <a:rPr lang="en-US" sz="4800" dirty="0"/>
              <a:t> </a:t>
            </a:r>
            <a:r>
              <a:rPr lang="en-US" sz="4800" dirty="0">
                <a:effectLst>
                  <a:glow rad="127000">
                    <a:srgbClr val="FF0000"/>
                  </a:glow>
                  <a:outerShdw blurRad="38100" dist="38100" dir="2700000" algn="tl">
                    <a:srgbClr val="000000">
                      <a:alpha val="43137"/>
                    </a:srgbClr>
                  </a:outerShdw>
                </a:effectLst>
              </a:rPr>
              <a:t>Peace of </a:t>
            </a:r>
            <a:r>
              <a:rPr lang="en-US" sz="4800" u="sng" dirty="0">
                <a:effectLst>
                  <a:glow rad="127000">
                    <a:srgbClr val="FF0000"/>
                  </a:glow>
                  <a:outerShdw blurRad="38100" dist="38100" dir="2700000" algn="tl">
                    <a:srgbClr val="000000">
                      <a:alpha val="43137"/>
                    </a:srgbClr>
                  </a:outerShdw>
                </a:effectLst>
              </a:rPr>
              <a:t>God</a:t>
            </a:r>
            <a:endParaRPr lang="en-US" sz="4800" u="sng" dirty="0">
              <a:solidFill>
                <a:srgbClr val="FFFF00"/>
              </a:solidFill>
            </a:endParaRPr>
          </a:p>
        </p:txBody>
      </p:sp>
      <p:sp>
        <p:nvSpPr>
          <p:cNvPr id="14" name="Content Placeholder 3"/>
          <p:cNvSpPr txBox="1">
            <a:spLocks/>
          </p:cNvSpPr>
          <p:nvPr/>
        </p:nvSpPr>
        <p:spPr>
          <a:xfrm>
            <a:off x="666750" y="2527070"/>
            <a:ext cx="10858500" cy="4330931"/>
          </a:xfrm>
          <a:prstGeom prst="rect">
            <a:avLst/>
          </a:prstGeom>
        </p:spPr>
        <p:txBody>
          <a:bodyPr vert="horz" lIns="91440" tIns="45720" rIns="91440" bIns="45720" rtlCol="0">
            <a:noAutofit/>
          </a:bodyPr>
          <a:lstStyle/>
          <a:p>
            <a:r>
              <a:rPr lang="en-US" sz="4400" b="1" baseline="30000" dirty="0">
                <a:solidFill>
                  <a:schemeClr val="bg1"/>
                </a:solidFill>
                <a:effectLst>
                  <a:outerShdw blurRad="38100" dist="38100" dir="2700000" algn="tl">
                    <a:srgbClr val="000000">
                      <a:alpha val="43137"/>
                    </a:srgbClr>
                  </a:outerShdw>
                </a:effectLst>
                <a:latin typeface="Arial Narrow" pitchFamily="34" charset="0"/>
              </a:rPr>
              <a:t>6</a:t>
            </a:r>
            <a:r>
              <a:rPr lang="en-US" sz="4400" b="1" dirty="0">
                <a:solidFill>
                  <a:schemeClr val="bg1"/>
                </a:solidFill>
                <a:effectLst>
                  <a:outerShdw blurRad="38100" dist="38100" dir="2700000" algn="tl">
                    <a:srgbClr val="000000">
                      <a:alpha val="43137"/>
                    </a:srgbClr>
                  </a:outerShdw>
                </a:effectLst>
                <a:latin typeface="Arial Narrow" pitchFamily="34" charset="0"/>
              </a:rPr>
              <a:t> Humble yourselves, therefore, under God's mighty hand, that he may lift you up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in due time.   </a:t>
            </a:r>
            <a:r>
              <a:rPr lang="en-US" sz="4400" b="1" baseline="30000" dirty="0">
                <a:solidFill>
                  <a:schemeClr val="bg1"/>
                </a:solidFill>
                <a:effectLst>
                  <a:outerShdw blurRad="38100" dist="38100" dir="2700000" algn="tl">
                    <a:srgbClr val="000000">
                      <a:alpha val="43137"/>
                    </a:srgbClr>
                  </a:outerShdw>
                </a:effectLst>
                <a:latin typeface="Arial Narrow" pitchFamily="34" charset="0"/>
              </a:rPr>
              <a:t>7</a:t>
            </a:r>
            <a:r>
              <a:rPr lang="en-US" sz="4400" b="1" dirty="0">
                <a:solidFill>
                  <a:schemeClr val="bg1"/>
                </a:solidFill>
                <a:effectLst>
                  <a:outerShdw blurRad="38100" dist="38100" dir="2700000" algn="tl">
                    <a:srgbClr val="000000">
                      <a:alpha val="43137"/>
                    </a:srgbClr>
                  </a:outerShdw>
                </a:effectLst>
                <a:latin typeface="Arial Narrow" pitchFamily="34" charset="0"/>
              </a:rPr>
              <a:t> Cast all your anxiety </a:t>
            </a:r>
            <a:br>
              <a:rPr lang="en-US" sz="4400" b="1" dirty="0">
                <a:solidFill>
                  <a:schemeClr val="bg1"/>
                </a:solidFill>
                <a:effectLst>
                  <a:outerShdw blurRad="38100" dist="38100" dir="2700000" algn="tl">
                    <a:srgbClr val="000000">
                      <a:alpha val="43137"/>
                    </a:srgbClr>
                  </a:outerShdw>
                </a:effectLst>
                <a:latin typeface="Arial Narrow" pitchFamily="34" charset="0"/>
              </a:rPr>
            </a:br>
            <a:r>
              <a:rPr lang="en-US" sz="4400" b="1" dirty="0">
                <a:solidFill>
                  <a:schemeClr val="bg1"/>
                </a:solidFill>
                <a:effectLst>
                  <a:outerShdw blurRad="38100" dist="38100" dir="2700000" algn="tl">
                    <a:srgbClr val="000000">
                      <a:alpha val="43137"/>
                    </a:srgbClr>
                  </a:outerShdw>
                </a:effectLst>
                <a:latin typeface="Arial Narrow" pitchFamily="34" charset="0"/>
              </a:rPr>
              <a:t>on him because </a:t>
            </a:r>
            <a:r>
              <a:rPr lang="en-US" sz="44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he cares for you</a:t>
            </a:r>
            <a:r>
              <a:rPr lang="en-US" sz="4400" b="1" dirty="0">
                <a:solidFill>
                  <a:schemeClr val="bg1"/>
                </a:solidFill>
                <a:effectLst>
                  <a:outerShdw blurRad="38100" dist="38100" dir="2700000" algn="tl">
                    <a:srgbClr val="000000">
                      <a:alpha val="43137"/>
                    </a:srgbClr>
                  </a:outerShdw>
                </a:effectLst>
                <a:latin typeface="Arial Narrow" pitchFamily="34" charset="0"/>
              </a:rPr>
              <a:t>. </a:t>
            </a:r>
          </a:p>
          <a:p>
            <a:r>
              <a:rPr lang="en-US" sz="4400" b="1" dirty="0">
                <a:solidFill>
                  <a:schemeClr val="bg1"/>
                </a:solidFill>
                <a:effectLst>
                  <a:outerShdw blurRad="38100" dist="38100" dir="2700000" algn="tl">
                    <a:srgbClr val="000000">
                      <a:alpha val="43137"/>
                    </a:srgbClr>
                  </a:outerShdw>
                </a:effectLst>
                <a:latin typeface="Arial Narrow" pitchFamily="34" charset="0"/>
              </a:rPr>
              <a:t>1Peter 5:6-7 </a:t>
            </a:r>
          </a:p>
          <a:p>
            <a:pPr>
              <a:lnSpc>
                <a:spcPct val="90000"/>
              </a:lnSpc>
              <a:spcBef>
                <a:spcPct val="20000"/>
              </a:spcBef>
              <a:defRPr/>
            </a:pPr>
            <a:r>
              <a:rPr lang="en-US" sz="4400" b="1" dirty="0">
                <a:solidFill>
                  <a:schemeClr val="bg1"/>
                </a:solidFill>
                <a:effectLst>
                  <a:outerShdw blurRad="38100" dist="38100" dir="2700000" algn="tl">
                    <a:srgbClr val="000000">
                      <a:alpha val="43137"/>
                    </a:srgbClr>
                  </a:outerShdw>
                </a:effectLst>
                <a:latin typeface="Arial Narrow" pitchFamily="34" charset="0"/>
              </a:rPr>
              <a:t> </a:t>
            </a:r>
          </a:p>
        </p:txBody>
      </p:sp>
      <p:grpSp>
        <p:nvGrpSpPr>
          <p:cNvPr id="15" name="Group 23"/>
          <p:cNvGrpSpPr/>
          <p:nvPr/>
        </p:nvGrpSpPr>
        <p:grpSpPr>
          <a:xfrm>
            <a:off x="9104468" y="3363083"/>
            <a:ext cx="2909118" cy="4135911"/>
            <a:chOff x="4421580" y="2714153"/>
            <a:chExt cx="2909118" cy="4135911"/>
          </a:xfrm>
          <a:effectLst>
            <a:glow rad="127000">
              <a:schemeClr val="bg1"/>
            </a:glow>
          </a:effectLst>
        </p:grpSpPr>
        <p:pic>
          <p:nvPicPr>
            <p:cNvPr id="16"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7"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8"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extLst>
      <p:ext uri="{BB962C8B-B14F-4D97-AF65-F5344CB8AC3E}">
        <p14:creationId xmlns:p14="http://schemas.microsoft.com/office/powerpoint/2010/main" val="318944503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4" name="Content Placeholder 3"/>
          <p:cNvSpPr>
            <a:spLocks noGrp="1"/>
          </p:cNvSpPr>
          <p:nvPr>
            <p:ph sz="half" idx="1"/>
          </p:nvPr>
        </p:nvSpPr>
        <p:spPr/>
        <p:txBody>
          <a:bodyPr/>
          <a:lstStyle/>
          <a:p>
            <a:endParaRPr lang="en-US"/>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507435" y="1123951"/>
            <a:ext cx="5886450" cy="5002213"/>
          </a:xfrm>
        </p:spPr>
        <p:txBody>
          <a:bodyPr>
            <a:normAutofit/>
          </a:bodyPr>
          <a:lstStyle/>
          <a:p>
            <a:pPr algn="ctr"/>
            <a:r>
              <a:rPr lang="en-US" sz="4800" u="sng" dirty="0"/>
              <a:t>WORLD’s PEACE</a:t>
            </a:r>
          </a:p>
          <a:p>
            <a:pPr algn="ctr"/>
            <a:r>
              <a:rPr lang="en-US" sz="4400" dirty="0"/>
              <a:t>“Less </a:t>
            </a:r>
            <a:r>
              <a:rPr lang="en-US" sz="4400" u="sng" dirty="0">
                <a:effectLst>
                  <a:glow rad="127000">
                    <a:srgbClr val="FF0000"/>
                  </a:glow>
                  <a:outerShdw blurRad="38100" dist="38100" dir="2700000" algn="tl">
                    <a:srgbClr val="000000">
                      <a:alpha val="43137"/>
                    </a:srgbClr>
                  </a:outerShdw>
                </a:effectLst>
              </a:rPr>
              <a:t>conflict</a:t>
            </a:r>
            <a:r>
              <a:rPr lang="en-US" sz="4400" dirty="0">
                <a:effectLst>
                  <a:glow rad="127000">
                    <a:srgbClr val="FF0000"/>
                  </a:glow>
                  <a:outerShdw blurRad="38100" dist="38100" dir="2700000" algn="tl">
                    <a:srgbClr val="000000">
                      <a:alpha val="43137"/>
                    </a:srgbClr>
                  </a:outerShdw>
                </a:effectLst>
              </a:rPr>
              <a:t> </a:t>
            </a:r>
            <a:r>
              <a:rPr lang="en-US" sz="4400" dirty="0"/>
              <a:t>/ </a:t>
            </a:r>
            <a:r>
              <a:rPr lang="en-US" sz="4400" u="sng" dirty="0">
                <a:effectLst>
                  <a:glow rad="127000">
                    <a:srgbClr val="FF0000"/>
                  </a:glow>
                  <a:outerShdw blurRad="38100" dist="38100" dir="2700000" algn="tl">
                    <a:srgbClr val="000000">
                      <a:alpha val="43137"/>
                    </a:srgbClr>
                  </a:outerShdw>
                </a:effectLst>
              </a:rPr>
              <a:t>war</a:t>
            </a:r>
            <a:r>
              <a:rPr lang="en-US" sz="4400" dirty="0"/>
              <a:t>”</a:t>
            </a:r>
            <a:endParaRPr lang="en-US" sz="2000" dirty="0"/>
          </a:p>
        </p:txBody>
      </p:sp>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3630308824"/>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133350" y="1123951"/>
            <a:ext cx="6629400" cy="5002213"/>
          </a:xfrm>
        </p:spPr>
        <p:txBody>
          <a:bodyPr>
            <a:normAutofit/>
          </a:bodyPr>
          <a:lstStyle/>
          <a:p>
            <a:pPr algn="ctr"/>
            <a:r>
              <a:rPr lang="en-US" sz="4800" dirty="0"/>
              <a:t>WORLD’s PEACE</a:t>
            </a:r>
          </a:p>
          <a:p>
            <a:pPr algn="ctr"/>
            <a:r>
              <a:rPr lang="en-US" sz="4400" dirty="0"/>
              <a:t>“Less </a:t>
            </a:r>
            <a:r>
              <a:rPr lang="en-US" sz="4400" u="sng" dirty="0">
                <a:effectLst>
                  <a:glow rad="127000">
                    <a:srgbClr val="FF0000"/>
                  </a:glow>
                  <a:outerShdw blurRad="38100" dist="38100" dir="2700000" algn="tl">
                    <a:srgbClr val="000000">
                      <a:alpha val="43137"/>
                    </a:srgbClr>
                  </a:outerShdw>
                </a:effectLst>
              </a:rPr>
              <a:t>conflict</a:t>
            </a:r>
            <a:r>
              <a:rPr lang="en-US" sz="4400" dirty="0">
                <a:effectLst>
                  <a:glow rad="127000">
                    <a:srgbClr val="FF0000"/>
                  </a:glow>
                  <a:outerShdw blurRad="38100" dist="38100" dir="2700000" algn="tl">
                    <a:srgbClr val="000000">
                      <a:alpha val="43137"/>
                    </a:srgbClr>
                  </a:outerShdw>
                </a:effectLst>
              </a:rPr>
              <a:t> </a:t>
            </a:r>
            <a:r>
              <a:rPr lang="en-US" sz="4400" dirty="0"/>
              <a:t>/ </a:t>
            </a:r>
            <a:r>
              <a:rPr lang="en-US" sz="4400" u="sng" dirty="0">
                <a:effectLst>
                  <a:glow rad="127000">
                    <a:srgbClr val="FF0000"/>
                  </a:glow>
                  <a:outerShdw blurRad="38100" dist="38100" dir="2700000" algn="tl">
                    <a:srgbClr val="000000">
                      <a:alpha val="43137"/>
                    </a:srgbClr>
                  </a:outerShdw>
                </a:effectLst>
              </a:rPr>
              <a:t>war</a:t>
            </a:r>
            <a:r>
              <a:rPr lang="en-US" sz="4400" dirty="0"/>
              <a:t>”</a:t>
            </a:r>
            <a:endParaRPr lang="en-US" sz="2000" dirty="0"/>
          </a:p>
          <a:p>
            <a:pPr algn="ctr"/>
            <a:endParaRPr lang="en-US" sz="2000" dirty="0"/>
          </a:p>
          <a:p>
            <a:pPr algn="ctr"/>
            <a:r>
              <a:rPr lang="en-US" sz="4400" dirty="0"/>
              <a:t>"In the last 5600 years there have been only 292 years of peace."</a:t>
            </a:r>
          </a:p>
          <a:p>
            <a:pPr algn="ctr"/>
            <a:r>
              <a:rPr lang="en-US" sz="4400" i="1" dirty="0"/>
              <a:t>Peace Pledge Union</a:t>
            </a:r>
          </a:p>
          <a:p>
            <a:pPr algn="ctr"/>
            <a:endParaRPr lang="en-US" sz="4800" dirty="0"/>
          </a:p>
          <a:p>
            <a:pPr algn="ctr"/>
            <a:endParaRPr lang="en-US" sz="4800" dirty="0"/>
          </a:p>
        </p:txBody>
      </p:sp>
      <p:graphicFrame>
        <p:nvGraphicFramePr>
          <p:cNvPr id="6" name="Content Placeholder 4"/>
          <p:cNvGraphicFramePr>
            <a:graphicFrameLocks noGrp="1"/>
          </p:cNvGraphicFramePr>
          <p:nvPr>
            <p:ph sz="half" idx="2"/>
            <p:extLst>
              <p:ext uri="{D42A27DB-BD31-4B8C-83A1-F6EECF244321}">
                <p14:modId xmlns:p14="http://schemas.microsoft.com/office/powerpoint/2010/main" val="2418698376"/>
              </p:ext>
            </p:extLst>
          </p:nvPr>
        </p:nvGraphicFramePr>
        <p:xfrm>
          <a:off x="6504710" y="1123952"/>
          <a:ext cx="5439640" cy="5676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8764734"/>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9203"/>
          <a:stretch>
            <a:fillRect/>
          </a:stretch>
        </p:blipFill>
        <p:spPr bwMode="auto">
          <a:xfrm>
            <a:off x="7620000" y="144552"/>
            <a:ext cx="4572000" cy="6713448"/>
          </a:xfrm>
          <a:prstGeom prst="rect">
            <a:avLst/>
          </a:prstGeom>
          <a:noFill/>
          <a:ln w="9525">
            <a:noFill/>
            <a:miter lim="800000"/>
            <a:headEnd/>
            <a:tailEnd/>
          </a:ln>
          <a:effectLst/>
        </p:spPr>
      </p:pic>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133351" y="1123951"/>
            <a:ext cx="8110998" cy="5002213"/>
          </a:xfrm>
        </p:spPr>
        <p:txBody>
          <a:bodyPr>
            <a:normAutofit/>
          </a:bodyPr>
          <a:lstStyle/>
          <a:p>
            <a:r>
              <a:rPr lang="en-US" sz="4800" dirty="0"/>
              <a:t>        WORLD’s PEACE</a:t>
            </a:r>
          </a:p>
          <a:p>
            <a:r>
              <a:rPr lang="en-US" sz="4400" dirty="0"/>
              <a:t>        “Less </a:t>
            </a:r>
            <a:r>
              <a:rPr lang="en-US" sz="4400" u="sng" dirty="0">
                <a:effectLst>
                  <a:glow rad="127000">
                    <a:srgbClr val="FF0000"/>
                  </a:glow>
                  <a:outerShdw blurRad="38100" dist="38100" dir="2700000" algn="tl">
                    <a:srgbClr val="000000">
                      <a:alpha val="43137"/>
                    </a:srgbClr>
                  </a:outerShdw>
                </a:effectLst>
              </a:rPr>
              <a:t>conflict</a:t>
            </a:r>
            <a:r>
              <a:rPr lang="en-US" sz="4400" dirty="0">
                <a:effectLst>
                  <a:glow rad="127000">
                    <a:srgbClr val="FF0000"/>
                  </a:glow>
                  <a:outerShdw blurRad="38100" dist="38100" dir="2700000" algn="tl">
                    <a:srgbClr val="000000">
                      <a:alpha val="43137"/>
                    </a:srgbClr>
                  </a:outerShdw>
                </a:effectLst>
              </a:rPr>
              <a:t> </a:t>
            </a:r>
            <a:r>
              <a:rPr lang="en-US" sz="4400" dirty="0"/>
              <a:t>/ </a:t>
            </a:r>
            <a:r>
              <a:rPr lang="en-US" sz="4400" u="sng" dirty="0">
                <a:effectLst>
                  <a:glow rad="127000">
                    <a:srgbClr val="FF0000"/>
                  </a:glow>
                  <a:outerShdw blurRad="38100" dist="38100" dir="2700000" algn="tl">
                    <a:srgbClr val="000000">
                      <a:alpha val="43137"/>
                    </a:srgbClr>
                  </a:outerShdw>
                </a:effectLst>
              </a:rPr>
              <a:t>war</a:t>
            </a:r>
            <a:r>
              <a:rPr lang="en-US" sz="4400" dirty="0"/>
              <a:t>”</a:t>
            </a:r>
            <a:endParaRPr lang="en-US" sz="2000" dirty="0"/>
          </a:p>
          <a:p>
            <a:endParaRPr lang="en-US" sz="1000" dirty="0"/>
          </a:p>
          <a:p>
            <a:pPr algn="ctr">
              <a:lnSpc>
                <a:spcPct val="75000"/>
              </a:lnSpc>
            </a:pPr>
            <a:r>
              <a:rPr lang="en-US" sz="4400" dirty="0"/>
              <a:t>"... there have been a total of 194 actual "wars" between 1945 and 2001, and that does not include the more than 3000 (!) different disputes that went on since 1945.“  </a:t>
            </a:r>
          </a:p>
          <a:p>
            <a:pPr algn="ctr">
              <a:lnSpc>
                <a:spcPct val="75000"/>
              </a:lnSpc>
            </a:pPr>
            <a:r>
              <a:rPr lang="en-US" sz="4400" i="1" dirty="0"/>
              <a:t>--Yahoo Answers</a:t>
            </a:r>
          </a:p>
          <a:p>
            <a:pPr algn="ctr">
              <a:lnSpc>
                <a:spcPct val="75000"/>
              </a:lnSpc>
            </a:pPr>
            <a:endParaRPr lang="en-US" sz="4800" dirty="0"/>
          </a:p>
          <a:p>
            <a:pPr algn="ctr">
              <a:lnSpc>
                <a:spcPct val="75000"/>
              </a:lnSpc>
            </a:pPr>
            <a:endParaRPr lang="en-US" sz="4800" dirty="0"/>
          </a:p>
        </p:txBody>
      </p:sp>
    </p:spTree>
    <p:extLst>
      <p:ext uri="{BB962C8B-B14F-4D97-AF65-F5344CB8AC3E}">
        <p14:creationId xmlns:p14="http://schemas.microsoft.com/office/powerpoint/2010/main" val="904697883"/>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0219" y="1182943"/>
            <a:ext cx="6302476" cy="5002213"/>
          </a:xfrm>
        </p:spPr>
        <p:txBody>
          <a:bodyPr>
            <a:normAutofit/>
          </a:bodyPr>
          <a:lstStyle/>
          <a:p>
            <a:pPr algn="ctr">
              <a:lnSpc>
                <a:spcPct val="90000"/>
              </a:lnSpc>
            </a:pPr>
            <a:r>
              <a:rPr lang="en-US" sz="4800" dirty="0"/>
              <a:t>WORLD’s PEACE</a:t>
            </a:r>
          </a:p>
          <a:p>
            <a:pPr algn="ctr"/>
            <a:r>
              <a:rPr lang="en-US" sz="4400" dirty="0"/>
              <a:t>“Less </a:t>
            </a:r>
            <a:r>
              <a:rPr lang="en-US" sz="4400" u="sng" dirty="0">
                <a:effectLst>
                  <a:glow rad="127000">
                    <a:srgbClr val="FF0000"/>
                  </a:glow>
                  <a:outerShdw blurRad="38100" dist="38100" dir="2700000" algn="tl">
                    <a:srgbClr val="000000">
                      <a:alpha val="43137"/>
                    </a:srgbClr>
                  </a:outerShdw>
                </a:effectLst>
              </a:rPr>
              <a:t>conflict</a:t>
            </a:r>
            <a:r>
              <a:rPr lang="en-US" sz="4400" dirty="0">
                <a:effectLst>
                  <a:glow rad="127000">
                    <a:srgbClr val="FF0000"/>
                  </a:glow>
                  <a:outerShdw blurRad="38100" dist="38100" dir="2700000" algn="tl">
                    <a:srgbClr val="000000">
                      <a:alpha val="43137"/>
                    </a:srgbClr>
                  </a:outerShdw>
                </a:effectLst>
              </a:rPr>
              <a:t> </a:t>
            </a:r>
            <a:r>
              <a:rPr lang="en-US" sz="4400" dirty="0"/>
              <a:t>/ </a:t>
            </a:r>
            <a:r>
              <a:rPr lang="en-US" sz="4400" u="sng" dirty="0">
                <a:effectLst>
                  <a:glow rad="127000">
                    <a:srgbClr val="FF0000"/>
                  </a:glow>
                  <a:outerShdw blurRad="38100" dist="38100" dir="2700000" algn="tl">
                    <a:srgbClr val="000000">
                      <a:alpha val="43137"/>
                    </a:srgbClr>
                  </a:outerShdw>
                </a:effectLst>
              </a:rPr>
              <a:t>war</a:t>
            </a:r>
            <a:r>
              <a:rPr lang="en-US" sz="4400" dirty="0"/>
              <a:t>”</a:t>
            </a:r>
            <a:endParaRPr lang="en-US" sz="2000" dirty="0"/>
          </a:p>
          <a:p>
            <a:pPr algn="ctr">
              <a:lnSpc>
                <a:spcPct val="90000"/>
              </a:lnSpc>
            </a:pPr>
            <a:endParaRPr lang="en-US" sz="4400" dirty="0"/>
          </a:p>
          <a:p>
            <a:pPr algn="ctr">
              <a:lnSpc>
                <a:spcPct val="90000"/>
              </a:lnSpc>
            </a:pPr>
            <a:r>
              <a:rPr lang="en-US" sz="4400" dirty="0"/>
              <a:t>Peace means:</a:t>
            </a:r>
            <a:br>
              <a:rPr lang="en-US" sz="4400" dirty="0"/>
            </a:br>
            <a:r>
              <a:rPr lang="en-US" sz="4400" dirty="0"/>
              <a:t>"Less War" or </a:t>
            </a:r>
          </a:p>
          <a:p>
            <a:pPr algn="ctr">
              <a:lnSpc>
                <a:spcPct val="90000"/>
              </a:lnSpc>
            </a:pPr>
            <a:r>
              <a:rPr lang="en-US" sz="4400" dirty="0"/>
              <a:t>“Manageable War" or even "Acceptable Casualties</a:t>
            </a:r>
            <a:r>
              <a:rPr lang="en-US" sz="4800" dirty="0"/>
              <a:t>"</a:t>
            </a:r>
          </a:p>
          <a:p>
            <a:pPr algn="ctr">
              <a:lnSpc>
                <a:spcPct val="90000"/>
              </a:lnSpc>
            </a:pPr>
            <a:endParaRPr lang="en-US" sz="4800" dirty="0"/>
          </a:p>
        </p:txBody>
      </p:sp>
      <p:sp>
        <p:nvSpPr>
          <p:cNvPr id="6" name="Content Placeholder 5"/>
          <p:cNvSpPr>
            <a:spLocks noGrp="1"/>
          </p:cNvSpPr>
          <p:nvPr>
            <p:ph sz="half" idx="2"/>
          </p:nvPr>
        </p:nvSpPr>
        <p:spPr/>
        <p:txBody>
          <a:bodyPr/>
          <a:lstStyle/>
          <a:p>
            <a:endParaRPr lang="en-US"/>
          </a:p>
        </p:txBody>
      </p:sp>
      <p:pic>
        <p:nvPicPr>
          <p:cNvPr id="7" name="Picture 2"/>
          <p:cNvPicPr>
            <a:picLocks noChangeAspect="1" noChangeArrowheads="1"/>
          </p:cNvPicPr>
          <p:nvPr/>
        </p:nvPicPr>
        <p:blipFill>
          <a:blip r:embed="rId3" cstate="print"/>
          <a:srcRect r="9203"/>
          <a:stretch>
            <a:fillRect/>
          </a:stretch>
        </p:blipFill>
        <p:spPr bwMode="auto">
          <a:xfrm>
            <a:off x="7620000" y="144552"/>
            <a:ext cx="4572000" cy="6713448"/>
          </a:xfrm>
          <a:prstGeom prst="rect">
            <a:avLst/>
          </a:prstGeom>
          <a:noFill/>
          <a:ln w="9525">
            <a:noFill/>
            <a:miter lim="800000"/>
            <a:headEnd/>
            <a:tailEnd/>
          </a:ln>
          <a:effectLst/>
        </p:spPr>
      </p:pic>
    </p:spTree>
    <p:extLst>
      <p:ext uri="{BB962C8B-B14F-4D97-AF65-F5344CB8AC3E}">
        <p14:creationId xmlns:p14="http://schemas.microsoft.com/office/powerpoint/2010/main" val="25497034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5635"/>
            <a:ext cx="12192000" cy="1569660"/>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rial Narrow" pitchFamily="34" charset="0"/>
              </a:rPr>
              <a:t>The man </a:t>
            </a: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without the Spirit </a:t>
            </a:r>
            <a:r>
              <a:rPr lang="en-US" sz="4800" b="1" dirty="0">
                <a:solidFill>
                  <a:schemeClr val="bg1"/>
                </a:solidFill>
                <a:effectLst>
                  <a:outerShdw blurRad="38100" dist="38100" dir="2700000" algn="tl">
                    <a:srgbClr val="000000">
                      <a:alpha val="43137"/>
                    </a:srgbClr>
                  </a:outerShdw>
                </a:effectLst>
                <a:latin typeface="Arial Narrow" pitchFamily="34" charset="0"/>
              </a:rPr>
              <a:t>does not accept the things that come from the Spirit of God, </a:t>
            </a:r>
            <a:r>
              <a:rPr lang="en-US" sz="3200" b="1" dirty="0">
                <a:solidFill>
                  <a:schemeClr val="bg1"/>
                </a:solidFill>
                <a:effectLst>
                  <a:outerShdw blurRad="38100" dist="38100" dir="2700000" algn="tl">
                    <a:srgbClr val="000000">
                      <a:alpha val="43137"/>
                    </a:srgbClr>
                  </a:outerShdw>
                </a:effectLst>
                <a:latin typeface="Arial Narrow" pitchFamily="34" charset="0"/>
              </a:rPr>
              <a:t>1Cor 2:14 </a:t>
            </a:r>
          </a:p>
        </p:txBody>
      </p:sp>
      <p:pic>
        <p:nvPicPr>
          <p:cNvPr id="6"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7"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spTree>
    <p:extLst>
      <p:ext uri="{BB962C8B-B14F-4D97-AF65-F5344CB8AC3E}">
        <p14:creationId xmlns:p14="http://schemas.microsoft.com/office/powerpoint/2010/main" val="2176160341"/>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05200" y="931411"/>
            <a:ext cx="5192017" cy="6586989"/>
          </a:xfrm>
          <a:prstGeom prst="rect">
            <a:avLst/>
          </a:prstGeom>
        </p:spPr>
      </p:pic>
      <p:sp>
        <p:nvSpPr>
          <p:cNvPr id="2" name="Title 1"/>
          <p:cNvSpPr>
            <a:spLocks noGrp="1"/>
          </p:cNvSpPr>
          <p:nvPr>
            <p:ph type="title"/>
          </p:nvPr>
        </p:nvSpPr>
        <p:spPr>
          <a:xfrm>
            <a:off x="0" y="0"/>
            <a:ext cx="12192000" cy="1143000"/>
          </a:xfrm>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0219" y="1182943"/>
            <a:ext cx="6302476" cy="5002213"/>
          </a:xfrm>
        </p:spPr>
        <p:txBody>
          <a:bodyPr>
            <a:normAutofit/>
          </a:bodyPr>
          <a:lstStyle/>
          <a:p>
            <a:pPr algn="ctr">
              <a:lnSpc>
                <a:spcPct val="90000"/>
              </a:lnSpc>
            </a:pPr>
            <a:r>
              <a:rPr lang="en-US" sz="4800" dirty="0"/>
              <a:t>WORLD’s PEACE</a:t>
            </a:r>
          </a:p>
          <a:p>
            <a:pPr algn="ctr"/>
            <a:r>
              <a:rPr lang="en-US" sz="4400" dirty="0"/>
              <a:t>“Less </a:t>
            </a:r>
            <a:r>
              <a:rPr lang="en-US" sz="4400" u="sng" dirty="0">
                <a:effectLst>
                  <a:glow rad="127000">
                    <a:srgbClr val="FF0000"/>
                  </a:glow>
                  <a:outerShdw blurRad="38100" dist="38100" dir="2700000" algn="tl">
                    <a:srgbClr val="000000">
                      <a:alpha val="43137"/>
                    </a:srgbClr>
                  </a:outerShdw>
                </a:effectLst>
              </a:rPr>
              <a:t>conflict</a:t>
            </a:r>
            <a:r>
              <a:rPr lang="en-US" sz="4400" dirty="0">
                <a:effectLst>
                  <a:glow rad="127000">
                    <a:srgbClr val="FF0000"/>
                  </a:glow>
                  <a:outerShdw blurRad="38100" dist="38100" dir="2700000" algn="tl">
                    <a:srgbClr val="000000">
                      <a:alpha val="43137"/>
                    </a:srgbClr>
                  </a:outerShdw>
                </a:effectLst>
              </a:rPr>
              <a:t> </a:t>
            </a:r>
            <a:r>
              <a:rPr lang="en-US" sz="4400" dirty="0"/>
              <a:t>/ </a:t>
            </a:r>
            <a:r>
              <a:rPr lang="en-US" sz="4400" u="sng" dirty="0">
                <a:effectLst>
                  <a:glow rad="127000">
                    <a:srgbClr val="FF0000"/>
                  </a:glow>
                  <a:outerShdw blurRad="38100" dist="38100" dir="2700000" algn="tl">
                    <a:srgbClr val="000000">
                      <a:alpha val="43137"/>
                    </a:srgbClr>
                  </a:outerShdw>
                </a:effectLst>
              </a:rPr>
              <a:t>war</a:t>
            </a:r>
            <a:r>
              <a:rPr lang="en-US" sz="4400" dirty="0"/>
              <a:t>”</a:t>
            </a:r>
            <a:endParaRPr lang="en-US" sz="2000" dirty="0"/>
          </a:p>
          <a:p>
            <a:pPr algn="ctr">
              <a:lnSpc>
                <a:spcPct val="90000"/>
              </a:lnSpc>
            </a:pPr>
            <a:endParaRPr lang="en-US" sz="4400" dirty="0"/>
          </a:p>
          <a:p>
            <a:pPr algn="ctr">
              <a:lnSpc>
                <a:spcPct val="90000"/>
              </a:lnSpc>
            </a:pPr>
            <a:r>
              <a:rPr lang="en-US" sz="4400" dirty="0"/>
              <a:t>Peace means:</a:t>
            </a:r>
            <a:br>
              <a:rPr lang="en-US" sz="4400" dirty="0"/>
            </a:br>
            <a:r>
              <a:rPr lang="en-US" sz="4400" dirty="0"/>
              <a:t>"Less War" or </a:t>
            </a:r>
          </a:p>
          <a:p>
            <a:pPr algn="ctr">
              <a:lnSpc>
                <a:spcPct val="90000"/>
              </a:lnSpc>
            </a:pPr>
            <a:r>
              <a:rPr lang="en-US" sz="4400" dirty="0"/>
              <a:t>“Manageable War" or even "Acceptable Casualties</a:t>
            </a:r>
            <a:r>
              <a:rPr lang="en-US" sz="4800" dirty="0"/>
              <a:t>"</a:t>
            </a:r>
          </a:p>
          <a:p>
            <a:pPr algn="ctr">
              <a:lnSpc>
                <a:spcPct val="90000"/>
              </a:lnSpc>
            </a:pPr>
            <a:endParaRPr lang="en-US" sz="4800" dirty="0"/>
          </a:p>
        </p:txBody>
      </p:sp>
      <p:sp>
        <p:nvSpPr>
          <p:cNvPr id="5" name="Content Placeholder 3"/>
          <p:cNvSpPr>
            <a:spLocks noGrp="1"/>
          </p:cNvSpPr>
          <p:nvPr>
            <p:ph sz="half" idx="2"/>
          </p:nvPr>
        </p:nvSpPr>
        <p:spPr>
          <a:xfrm>
            <a:off x="6652260" y="1250250"/>
            <a:ext cx="5109210" cy="4887913"/>
          </a:xfrm>
        </p:spPr>
        <p:txBody>
          <a:bodyPr>
            <a:noAutofit/>
          </a:bodyPr>
          <a:lstStyle/>
          <a:p>
            <a:pPr algn="ctr">
              <a:lnSpc>
                <a:spcPct val="75000"/>
              </a:lnSpc>
            </a:pPr>
            <a:r>
              <a:rPr lang="en-US" sz="4800" dirty="0"/>
              <a:t>JESUS’ PEACE</a:t>
            </a:r>
          </a:p>
          <a:p>
            <a:pPr algn="ctr">
              <a:lnSpc>
                <a:spcPct val="75000"/>
              </a:lnSpc>
            </a:pPr>
            <a:r>
              <a:rPr lang="en-US" sz="4400" dirty="0"/>
              <a:t>Politically there will be 1,000 years of peace as Jesus rules </a:t>
            </a:r>
            <a:br>
              <a:rPr lang="en-US" sz="4400" dirty="0"/>
            </a:br>
            <a:r>
              <a:rPr lang="en-US" sz="4400" dirty="0"/>
              <a:t>in the coming millennial kingdom. </a:t>
            </a:r>
          </a:p>
          <a:p>
            <a:pPr algn="ctr">
              <a:lnSpc>
                <a:spcPct val="75000"/>
              </a:lnSpc>
            </a:pPr>
            <a:r>
              <a:rPr lang="en-US" sz="4400" dirty="0"/>
              <a:t>"No War" </a:t>
            </a:r>
            <a:br>
              <a:rPr lang="en-US" sz="4400" dirty="0"/>
            </a:br>
            <a:r>
              <a:rPr lang="en-US" sz="4400" dirty="0"/>
              <a:t>'No conflict" </a:t>
            </a:r>
            <a:br>
              <a:rPr lang="en-US" sz="4400" dirty="0"/>
            </a:br>
            <a:r>
              <a:rPr lang="en-US" sz="4400" dirty="0"/>
              <a:t>"No casualties</a:t>
            </a:r>
            <a:r>
              <a:rPr lang="en-US" sz="4800" dirty="0"/>
              <a:t>" </a:t>
            </a:r>
          </a:p>
          <a:p>
            <a:pPr algn="ctr">
              <a:lnSpc>
                <a:spcPct val="75000"/>
              </a:lnSpc>
            </a:pPr>
            <a:endParaRPr lang="en-US" sz="4800" dirty="0"/>
          </a:p>
          <a:p>
            <a:pPr algn="ctr">
              <a:lnSpc>
                <a:spcPct val="75000"/>
              </a:lnSpc>
            </a:pPr>
            <a:endParaRPr lang="en-US" sz="4800" dirty="0"/>
          </a:p>
        </p:txBody>
      </p:sp>
    </p:spTree>
    <p:extLst>
      <p:ext uri="{BB962C8B-B14F-4D97-AF65-F5344CB8AC3E}">
        <p14:creationId xmlns:p14="http://schemas.microsoft.com/office/powerpoint/2010/main" val="499439206"/>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46204" y="3483092"/>
            <a:ext cx="2964200" cy="2964200"/>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6808224" cy="4945756"/>
          </a:xfrm>
        </p:spPr>
        <p:txBody>
          <a:bodyPr>
            <a:normAutofit lnSpcReduction="10000"/>
          </a:bodyPr>
          <a:lstStyle/>
          <a:p>
            <a:r>
              <a:rPr lang="en-US" sz="4400" baseline="30000" dirty="0"/>
              <a:t> 2 </a:t>
            </a:r>
            <a:r>
              <a:rPr lang="en-US" sz="4400" baseline="30000" dirty="0" err="1"/>
              <a:t>Cor</a:t>
            </a:r>
            <a:r>
              <a:rPr lang="en-US" sz="4400" baseline="30000" dirty="0"/>
              <a:t> 5:17</a:t>
            </a:r>
            <a:r>
              <a:rPr lang="en-US" sz="4400" dirty="0"/>
              <a:t> Therefore, if anyone is in Christ, he is a new creation; the old has gone, the new has come!  </a:t>
            </a:r>
            <a:r>
              <a:rPr lang="en-US" sz="4400" baseline="30000" dirty="0"/>
              <a:t>18</a:t>
            </a:r>
            <a:r>
              <a:rPr lang="en-US" sz="4400" dirty="0"/>
              <a:t> All this is from God, who reconciled us to himself through Christ and gave us </a:t>
            </a:r>
            <a:r>
              <a:rPr lang="en-US" sz="4400" dirty="0">
                <a:effectLst>
                  <a:glow rad="127000">
                    <a:srgbClr val="FF0000"/>
                  </a:glow>
                  <a:outerShdw blurRad="38100" dist="38100" dir="2700000" algn="tl">
                    <a:srgbClr val="000000">
                      <a:alpha val="43137"/>
                    </a:srgbClr>
                  </a:outerShdw>
                </a:effectLst>
              </a:rPr>
              <a:t>the ministry of reconciliation:</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Make us </a:t>
            </a:r>
            <a:r>
              <a:rPr lang="en-US" sz="4800" u="sng" dirty="0">
                <a:effectLst>
                  <a:glow rad="127000">
                    <a:srgbClr val="FF0000"/>
                  </a:glow>
                  <a:outerShdw blurRad="38100" dist="38100" dir="2700000" algn="tl">
                    <a:srgbClr val="000000">
                      <a:alpha val="43137"/>
                    </a:srgbClr>
                  </a:outerShdw>
                </a:effectLst>
              </a:rPr>
              <a:t>Peacemakers</a:t>
            </a:r>
          </a:p>
          <a:p>
            <a:endParaRPr lang="en-US" sz="4800" dirty="0"/>
          </a:p>
        </p:txBody>
      </p:sp>
      <p:pic>
        <p:nvPicPr>
          <p:cNvPr id="10" name="Picture 9"/>
          <p:cNvPicPr>
            <a:picLocks noChangeAspect="1"/>
          </p:cNvPicPr>
          <p:nvPr/>
        </p:nvPicPr>
        <p:blipFill>
          <a:blip r:embed="rId4"/>
          <a:stretch>
            <a:fillRect/>
          </a:stretch>
        </p:blipFill>
        <p:spPr>
          <a:xfrm>
            <a:off x="8969948" y="3258597"/>
            <a:ext cx="3148312" cy="4381862"/>
          </a:xfrm>
          <a:prstGeom prst="rect">
            <a:avLst/>
          </a:prstGeom>
        </p:spPr>
      </p:pic>
      <p:pic>
        <p:nvPicPr>
          <p:cNvPr id="11" name="Picture 10"/>
          <p:cNvPicPr>
            <a:picLocks noChangeAspect="1"/>
          </p:cNvPicPr>
          <p:nvPr/>
        </p:nvPicPr>
        <p:blipFill>
          <a:blip r:embed="rId4"/>
          <a:stretch>
            <a:fillRect/>
          </a:stretch>
        </p:blipFill>
        <p:spPr>
          <a:xfrm>
            <a:off x="8969948" y="3258597"/>
            <a:ext cx="3148312" cy="4381862"/>
          </a:xfrm>
          <a:prstGeom prst="rect">
            <a:avLst/>
          </a:prstGeom>
        </p:spPr>
      </p:pic>
      <p:pic>
        <p:nvPicPr>
          <p:cNvPr id="12" name="Picture 11"/>
          <p:cNvPicPr>
            <a:picLocks noChangeAspect="1"/>
          </p:cNvPicPr>
          <p:nvPr/>
        </p:nvPicPr>
        <p:blipFill>
          <a:blip r:embed="rId4"/>
          <a:stretch>
            <a:fillRect/>
          </a:stretch>
        </p:blipFill>
        <p:spPr>
          <a:xfrm>
            <a:off x="8965748" y="3256585"/>
            <a:ext cx="3148312" cy="4381862"/>
          </a:xfrm>
          <a:prstGeom prst="rect">
            <a:avLst/>
          </a:prstGeom>
        </p:spPr>
      </p:pic>
      <p:sp>
        <p:nvSpPr>
          <p:cNvPr id="7" name="Left-Right Arrow 6"/>
          <p:cNvSpPr/>
          <p:nvPr/>
        </p:nvSpPr>
        <p:spPr>
          <a:xfrm>
            <a:off x="1028700" y="5791200"/>
            <a:ext cx="8858250" cy="609600"/>
          </a:xfrm>
          <a:prstGeom prst="leftRigh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94679" y="2488107"/>
            <a:ext cx="3911240" cy="5013359"/>
            <a:chOff x="4085302" y="1150374"/>
            <a:chExt cx="4452882" cy="5707626"/>
          </a:xfrm>
          <a:effectLst>
            <a:glow rad="127000">
              <a:schemeClr val="bg1">
                <a:alpha val="59000"/>
              </a:schemeClr>
            </a:glow>
          </a:effectLst>
        </p:grpSpPr>
        <p:pic>
          <p:nvPicPr>
            <p:cNvPr id="10" name="Picture 9"/>
            <p:cNvPicPr>
              <a:picLocks noChangeAspect="1"/>
            </p:cNvPicPr>
            <p:nvPr/>
          </p:nvPicPr>
          <p:blipFill>
            <a:blip r:embed="rId3"/>
            <a:stretch>
              <a:fillRect/>
            </a:stretch>
          </p:blipFill>
          <p:spPr>
            <a:xfrm>
              <a:off x="4085302" y="1150374"/>
              <a:ext cx="4452882" cy="5176684"/>
            </a:xfrm>
            <a:prstGeom prst="rect">
              <a:avLst/>
            </a:prstGeom>
          </p:spPr>
        </p:pic>
        <p:sp>
          <p:nvSpPr>
            <p:cNvPr id="11" name="Rectangle 10"/>
            <p:cNvSpPr/>
            <p:nvPr/>
          </p:nvSpPr>
          <p:spPr>
            <a:xfrm>
              <a:off x="5781368" y="5958348"/>
              <a:ext cx="1061884" cy="899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6601747" cy="4945756"/>
          </a:xfrm>
        </p:spPr>
        <p:txBody>
          <a:bodyPr>
            <a:normAutofit lnSpcReduction="10000"/>
          </a:bodyPr>
          <a:lstStyle/>
          <a:p>
            <a:r>
              <a:rPr lang="en-US" sz="4400" baseline="30000" dirty="0"/>
              <a:t> 19</a:t>
            </a:r>
            <a:r>
              <a:rPr lang="en-US" sz="4400" dirty="0"/>
              <a:t> that </a:t>
            </a:r>
            <a:r>
              <a:rPr lang="en-US" sz="4400" dirty="0">
                <a:effectLst>
                  <a:glow rad="127000">
                    <a:srgbClr val="FF0000"/>
                  </a:glow>
                  <a:outerShdw blurRad="38100" dist="38100" dir="2700000" algn="tl">
                    <a:srgbClr val="000000">
                      <a:alpha val="43137"/>
                    </a:srgbClr>
                  </a:outerShdw>
                </a:effectLst>
              </a:rPr>
              <a:t>God was reconciling the world to himself in Christ</a:t>
            </a:r>
            <a:r>
              <a:rPr lang="en-US" sz="4400" dirty="0"/>
              <a:t>, not counting </a:t>
            </a:r>
            <a:br>
              <a:rPr lang="en-US" sz="4400" dirty="0"/>
            </a:br>
            <a:r>
              <a:rPr lang="en-US" sz="4400" dirty="0"/>
              <a:t>men's sins against </a:t>
            </a:r>
            <a:br>
              <a:rPr lang="en-US" sz="4400" dirty="0"/>
            </a:br>
            <a:r>
              <a:rPr lang="en-US" sz="4400" dirty="0"/>
              <a:t>them.  And he has </a:t>
            </a:r>
            <a:br>
              <a:rPr lang="en-US" sz="4400" dirty="0"/>
            </a:br>
            <a:r>
              <a:rPr lang="en-US" sz="4400" dirty="0"/>
              <a:t>committed to us </a:t>
            </a:r>
            <a:br>
              <a:rPr lang="en-US" sz="4400" dirty="0"/>
            </a:br>
            <a:r>
              <a:rPr lang="en-US" sz="4400" dirty="0"/>
              <a:t>the </a:t>
            </a:r>
            <a:r>
              <a:rPr lang="en-US" sz="4400" dirty="0">
                <a:effectLst>
                  <a:glow rad="127000">
                    <a:srgbClr val="FF0000">
                      <a:alpha val="0"/>
                    </a:srgbClr>
                  </a:glow>
                  <a:outerShdw blurRad="38100" dist="38100" dir="2700000" algn="tl">
                    <a:srgbClr val="000000">
                      <a:alpha val="43137"/>
                    </a:srgbClr>
                  </a:outerShdw>
                </a:effectLst>
              </a:rPr>
              <a:t>message of reconciliation.</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Means: </a:t>
            </a:r>
            <a:br>
              <a:rPr lang="en-US" sz="4800" dirty="0">
                <a:effectLst>
                  <a:glow rad="127000">
                    <a:srgbClr val="FF0000"/>
                  </a:glow>
                  <a:outerShdw blurRad="38100" dist="38100" dir="2700000" algn="tl">
                    <a:srgbClr val="000000">
                      <a:alpha val="43137"/>
                    </a:srgbClr>
                  </a:outerShdw>
                </a:effectLst>
              </a:rPr>
            </a:br>
            <a:r>
              <a:rPr lang="en-US" sz="4800" dirty="0">
                <a:effectLst>
                  <a:glow rad="127000">
                    <a:srgbClr val="FF0000"/>
                  </a:glow>
                  <a:outerShdw blurRad="38100" dist="38100" dir="2700000" algn="tl">
                    <a:srgbClr val="000000">
                      <a:alpha val="43137"/>
                    </a:srgbClr>
                  </a:outerShdw>
                </a:effectLst>
              </a:rPr>
              <a:t>The Cross</a:t>
            </a:r>
          </a:p>
          <a:p>
            <a:endParaRPr lang="en-US" sz="4800" dirty="0">
              <a:effectLst>
                <a:glow rad="127000">
                  <a:srgbClr val="FF0000"/>
                </a:glow>
                <a:outerShdw blurRad="38100" dist="38100" dir="2700000" algn="tl">
                  <a:srgbClr val="000000">
                    <a:alpha val="43137"/>
                  </a:srgbClr>
                </a:outerShdw>
              </a:effectLst>
            </a:endParaRPr>
          </a:p>
        </p:txBody>
      </p:sp>
      <p:pic>
        <p:nvPicPr>
          <p:cNvPr id="14" name="Picture 13"/>
          <p:cNvPicPr>
            <a:picLocks noChangeAspect="1"/>
          </p:cNvPicPr>
          <p:nvPr/>
        </p:nvPicPr>
        <p:blipFill>
          <a:blip r:embed="rId4"/>
          <a:stretch>
            <a:fillRect/>
          </a:stretch>
        </p:blipFill>
        <p:spPr>
          <a:xfrm>
            <a:off x="8969948" y="3258597"/>
            <a:ext cx="3148312" cy="4381862"/>
          </a:xfrm>
          <a:prstGeom prst="rect">
            <a:avLst/>
          </a:prstGeom>
        </p:spPr>
      </p:pic>
      <p:pic>
        <p:nvPicPr>
          <p:cNvPr id="7" name="Picture 6"/>
          <p:cNvPicPr>
            <a:picLocks noChangeAspect="1"/>
          </p:cNvPicPr>
          <p:nvPr/>
        </p:nvPicPr>
        <p:blipFill>
          <a:blip r:embed="rId4"/>
          <a:stretch>
            <a:fillRect/>
          </a:stretch>
        </p:blipFill>
        <p:spPr>
          <a:xfrm>
            <a:off x="8969948" y="3258597"/>
            <a:ext cx="3148312" cy="4381862"/>
          </a:xfrm>
          <a:prstGeom prst="rect">
            <a:avLst/>
          </a:prstGeom>
        </p:spPr>
      </p:pic>
      <p:pic>
        <p:nvPicPr>
          <p:cNvPr id="8" name="Picture 7"/>
          <p:cNvPicPr>
            <a:picLocks noChangeAspect="1"/>
          </p:cNvPicPr>
          <p:nvPr/>
        </p:nvPicPr>
        <p:blipFill>
          <a:blip r:embed="rId4"/>
          <a:stretch>
            <a:fillRect/>
          </a:stretch>
        </p:blipFill>
        <p:spPr>
          <a:xfrm>
            <a:off x="8965748" y="3256585"/>
            <a:ext cx="3148312" cy="4381862"/>
          </a:xfrm>
          <a:prstGeom prst="rect">
            <a:avLst/>
          </a:prstGeom>
        </p:spPr>
      </p:pic>
    </p:spTree>
    <p:extLst>
      <p:ext uri="{BB962C8B-B14F-4D97-AF65-F5344CB8AC3E}">
        <p14:creationId xmlns:p14="http://schemas.microsoft.com/office/powerpoint/2010/main" val="3004918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60877" y="1278052"/>
            <a:ext cx="9146084" cy="6859563"/>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6601747" cy="4945756"/>
          </a:xfrm>
        </p:spPr>
        <p:txBody>
          <a:bodyPr>
            <a:normAutofit lnSpcReduction="10000"/>
          </a:bodyPr>
          <a:lstStyle/>
          <a:p>
            <a:r>
              <a:rPr lang="en-US" sz="4400" baseline="30000" dirty="0"/>
              <a:t> 19</a:t>
            </a:r>
            <a:r>
              <a:rPr lang="en-US" sz="4400" dirty="0"/>
              <a:t> that God was reconciling the world to himself in Christ, not counting </a:t>
            </a:r>
            <a:br>
              <a:rPr lang="en-US" sz="4400" dirty="0"/>
            </a:br>
            <a:r>
              <a:rPr lang="en-US" sz="4400" dirty="0"/>
              <a:t>men's sins against </a:t>
            </a:r>
            <a:br>
              <a:rPr lang="en-US" sz="4400" dirty="0"/>
            </a:br>
            <a:r>
              <a:rPr lang="en-US" sz="4400" dirty="0"/>
              <a:t>them.  And he has </a:t>
            </a:r>
            <a:br>
              <a:rPr lang="en-US" sz="4400" dirty="0"/>
            </a:br>
            <a:r>
              <a:rPr lang="en-US" sz="4400" dirty="0"/>
              <a:t>committed to us </a:t>
            </a:r>
            <a:br>
              <a:rPr lang="en-US" sz="4400" dirty="0"/>
            </a:br>
            <a:r>
              <a:rPr lang="en-US" sz="4400" dirty="0"/>
              <a:t>the </a:t>
            </a:r>
            <a:r>
              <a:rPr lang="en-US" sz="4400" dirty="0">
                <a:effectLst>
                  <a:glow rad="127000">
                    <a:srgbClr val="FF0000"/>
                  </a:glow>
                  <a:outerShdw blurRad="38100" dist="38100" dir="2700000" algn="tl">
                    <a:srgbClr val="000000">
                      <a:alpha val="43137"/>
                    </a:srgbClr>
                  </a:outerShdw>
                </a:effectLst>
              </a:rPr>
              <a:t>message of reconciliation.</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Message: Reconciliation</a:t>
            </a:r>
          </a:p>
          <a:p>
            <a:endParaRPr lang="en-US" sz="4800" dirty="0">
              <a:effectLst>
                <a:glow rad="127000">
                  <a:srgbClr val="FF0000"/>
                </a:glow>
                <a:outerShdw blurRad="38100" dist="38100" dir="2700000" algn="tl">
                  <a:srgbClr val="000000">
                    <a:alpha val="43137"/>
                  </a:srgbClr>
                </a:outerShdw>
              </a:effectLst>
            </a:endParaRPr>
          </a:p>
        </p:txBody>
      </p:sp>
      <p:pic>
        <p:nvPicPr>
          <p:cNvPr id="14" name="Picture 13"/>
          <p:cNvPicPr>
            <a:picLocks noChangeAspect="1"/>
          </p:cNvPicPr>
          <p:nvPr/>
        </p:nvPicPr>
        <p:blipFill>
          <a:blip r:embed="rId4"/>
          <a:stretch>
            <a:fillRect/>
          </a:stretch>
        </p:blipFill>
        <p:spPr>
          <a:xfrm>
            <a:off x="8969948" y="3258597"/>
            <a:ext cx="3148312" cy="4381862"/>
          </a:xfrm>
          <a:prstGeom prst="rect">
            <a:avLst/>
          </a:prstGeom>
        </p:spPr>
      </p:pic>
      <p:pic>
        <p:nvPicPr>
          <p:cNvPr id="7" name="Picture 6"/>
          <p:cNvPicPr>
            <a:picLocks noChangeAspect="1"/>
          </p:cNvPicPr>
          <p:nvPr/>
        </p:nvPicPr>
        <p:blipFill>
          <a:blip r:embed="rId4"/>
          <a:stretch>
            <a:fillRect/>
          </a:stretch>
        </p:blipFill>
        <p:spPr>
          <a:xfrm>
            <a:off x="8969948" y="3258597"/>
            <a:ext cx="3148312" cy="4381862"/>
          </a:xfrm>
          <a:prstGeom prst="rect">
            <a:avLst/>
          </a:prstGeom>
        </p:spPr>
      </p:pic>
      <p:pic>
        <p:nvPicPr>
          <p:cNvPr id="8" name="Picture 7"/>
          <p:cNvPicPr>
            <a:picLocks noChangeAspect="1"/>
          </p:cNvPicPr>
          <p:nvPr/>
        </p:nvPicPr>
        <p:blipFill>
          <a:blip r:embed="rId4"/>
          <a:stretch>
            <a:fillRect/>
          </a:stretch>
        </p:blipFill>
        <p:spPr>
          <a:xfrm>
            <a:off x="8965748" y="3256585"/>
            <a:ext cx="3148312" cy="4381862"/>
          </a:xfrm>
          <a:prstGeom prst="rect">
            <a:avLst/>
          </a:prstGeom>
        </p:spPr>
      </p:pic>
    </p:spTree>
    <p:extLst>
      <p:ext uri="{BB962C8B-B14F-4D97-AF65-F5344CB8AC3E}">
        <p14:creationId xmlns:p14="http://schemas.microsoft.com/office/powerpoint/2010/main" val="397794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6896715" cy="4945756"/>
          </a:xfrm>
        </p:spPr>
        <p:txBody>
          <a:bodyPr>
            <a:normAutofit lnSpcReduction="10000"/>
          </a:bodyPr>
          <a:lstStyle/>
          <a:p>
            <a:pPr>
              <a:lnSpc>
                <a:spcPct val="85000"/>
              </a:lnSpc>
            </a:pPr>
            <a:r>
              <a:rPr lang="en-US" baseline="30000" dirty="0"/>
              <a:t> </a:t>
            </a:r>
            <a:r>
              <a:rPr lang="en-US" sz="4400" baseline="30000" dirty="0"/>
              <a:t>20</a:t>
            </a:r>
            <a:r>
              <a:rPr lang="en-US" sz="4400" dirty="0"/>
              <a:t> We are therefore Christ's ambassadors, as though God were making his appeal through us. </a:t>
            </a:r>
            <a:r>
              <a:rPr lang="en-US" sz="4400" dirty="0">
                <a:effectLst>
                  <a:glow rad="127000">
                    <a:srgbClr val="FF0000"/>
                  </a:glow>
                  <a:outerShdw blurRad="38100" dist="38100" dir="2700000" algn="tl">
                    <a:srgbClr val="000000">
                      <a:alpha val="43137"/>
                    </a:srgbClr>
                  </a:outerShdw>
                </a:effectLst>
              </a:rPr>
              <a:t>We implore you </a:t>
            </a:r>
            <a:r>
              <a:rPr lang="en-US" sz="4400" dirty="0"/>
              <a:t>on Christ's behalf: Be reconciled to God.</a:t>
            </a:r>
          </a:p>
          <a:p>
            <a:pPr>
              <a:lnSpc>
                <a:spcPct val="85000"/>
              </a:lnSpc>
            </a:pPr>
            <a:r>
              <a:rPr lang="en-US" sz="4400" dirty="0"/>
              <a:t> </a:t>
            </a:r>
            <a:r>
              <a:rPr lang="en-US" sz="4400" baseline="30000" dirty="0"/>
              <a:t>21</a:t>
            </a:r>
            <a:r>
              <a:rPr lang="en-US" sz="4400" dirty="0"/>
              <a:t> God made him who had no sin to be sin for us, so that in him we might become the righteousness of God.</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Method: Implore people</a:t>
            </a:r>
          </a:p>
          <a:p>
            <a:endParaRPr lang="en-US" sz="4800" dirty="0"/>
          </a:p>
        </p:txBody>
      </p:sp>
      <p:pic>
        <p:nvPicPr>
          <p:cNvPr id="14" name="Picture 13"/>
          <p:cNvPicPr>
            <a:picLocks noChangeAspect="1"/>
          </p:cNvPicPr>
          <p:nvPr/>
        </p:nvPicPr>
        <p:blipFill>
          <a:blip r:embed="rId2"/>
          <a:stretch>
            <a:fillRect/>
          </a:stretch>
        </p:blipFill>
        <p:spPr>
          <a:xfrm>
            <a:off x="6592529" y="2697649"/>
            <a:ext cx="3401268" cy="5145332"/>
          </a:xfrm>
          <a:prstGeom prst="rect">
            <a:avLst/>
          </a:prstGeom>
        </p:spPr>
      </p:pic>
      <p:pic>
        <p:nvPicPr>
          <p:cNvPr id="7" name="Picture 6"/>
          <p:cNvPicPr>
            <a:picLocks noChangeAspect="1"/>
          </p:cNvPicPr>
          <p:nvPr/>
        </p:nvPicPr>
        <p:blipFill>
          <a:blip r:embed="rId3"/>
          <a:stretch>
            <a:fillRect/>
          </a:stretch>
        </p:blipFill>
        <p:spPr>
          <a:xfrm>
            <a:off x="8969948" y="3258597"/>
            <a:ext cx="3148312" cy="4381862"/>
          </a:xfrm>
          <a:prstGeom prst="rect">
            <a:avLst/>
          </a:prstGeom>
        </p:spPr>
      </p:pic>
      <p:pic>
        <p:nvPicPr>
          <p:cNvPr id="8" name="Picture 7"/>
          <p:cNvPicPr>
            <a:picLocks noChangeAspect="1"/>
          </p:cNvPicPr>
          <p:nvPr/>
        </p:nvPicPr>
        <p:blipFill>
          <a:blip r:embed="rId3"/>
          <a:stretch>
            <a:fillRect/>
          </a:stretch>
        </p:blipFill>
        <p:spPr>
          <a:xfrm>
            <a:off x="8969948" y="3258597"/>
            <a:ext cx="3148312" cy="4381862"/>
          </a:xfrm>
          <a:prstGeom prst="rect">
            <a:avLst/>
          </a:prstGeom>
        </p:spPr>
      </p:pic>
      <p:pic>
        <p:nvPicPr>
          <p:cNvPr id="9" name="Picture 8"/>
          <p:cNvPicPr>
            <a:picLocks noChangeAspect="1"/>
          </p:cNvPicPr>
          <p:nvPr/>
        </p:nvPicPr>
        <p:blipFill>
          <a:blip r:embed="rId3"/>
          <a:stretch>
            <a:fillRect/>
          </a:stretch>
        </p:blipFill>
        <p:spPr>
          <a:xfrm>
            <a:off x="8965748" y="3256585"/>
            <a:ext cx="3148312" cy="4381862"/>
          </a:xfrm>
          <a:prstGeom prst="rect">
            <a:avLst/>
          </a:prstGeom>
        </p:spPr>
      </p:pic>
    </p:spTree>
    <p:extLst>
      <p:ext uri="{BB962C8B-B14F-4D97-AF65-F5344CB8AC3E}">
        <p14:creationId xmlns:p14="http://schemas.microsoft.com/office/powerpoint/2010/main" val="3019986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33600" y="4057650"/>
            <a:ext cx="3600450" cy="723900"/>
          </a:xfrm>
          <a:prstGeom prst="roundRect">
            <a:avLst/>
          </a:prstGeom>
          <a:solidFill>
            <a:srgbClr val="FF0000"/>
          </a:solidFill>
          <a:ln>
            <a:noFill/>
          </a:ln>
          <a:effectLst>
            <a:glow rad="127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303524" y="3214969"/>
            <a:ext cx="4164576" cy="3643031"/>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7581900" cy="4945756"/>
          </a:xfrm>
        </p:spPr>
        <p:txBody>
          <a:bodyPr>
            <a:normAutofit lnSpcReduction="10000"/>
          </a:bodyPr>
          <a:lstStyle/>
          <a:p>
            <a:pPr>
              <a:lnSpc>
                <a:spcPct val="90000"/>
              </a:lnSpc>
              <a:defRPr/>
            </a:pPr>
            <a:r>
              <a:rPr lang="en-US" baseline="30000" dirty="0"/>
              <a:t> </a:t>
            </a:r>
            <a:r>
              <a:rPr lang="en-US" sz="4800" baseline="30000" dirty="0"/>
              <a:t>Phi 4:6</a:t>
            </a:r>
            <a:r>
              <a:rPr lang="en-US" sz="4800" dirty="0"/>
              <a:t> Do not be anxious </a:t>
            </a:r>
            <a:br>
              <a:rPr lang="en-US" sz="4800" dirty="0"/>
            </a:br>
            <a:r>
              <a:rPr lang="en-US" sz="4800" dirty="0"/>
              <a:t>about anything, but in everything, </a:t>
            </a:r>
            <a:r>
              <a:rPr lang="en-US" sz="4800" dirty="0">
                <a:effectLst>
                  <a:glow rad="127000">
                    <a:srgbClr val="FF0000"/>
                  </a:glow>
                  <a:outerShdw blurRad="38100" dist="38100" dir="2700000" algn="tl">
                    <a:srgbClr val="000000">
                      <a:alpha val="43137"/>
                    </a:srgbClr>
                  </a:outerShdw>
                </a:effectLst>
              </a:rPr>
              <a:t>by prayer </a:t>
            </a:r>
            <a:r>
              <a:rPr lang="en-US" sz="4800" dirty="0"/>
              <a:t>and petition, with thanksgiving, present your requests to God. </a:t>
            </a:r>
            <a:r>
              <a:rPr lang="en-US" sz="4800" dirty="0">
                <a:effectLst>
                  <a:glow rad="127000">
                    <a:srgbClr val="FF0000"/>
                  </a:glow>
                  <a:outerShdw blurRad="38100" dist="38100" dir="2700000" algn="tl">
                    <a:srgbClr val="000000">
                      <a:alpha val="43137"/>
                    </a:srgbClr>
                  </a:outerShdw>
                </a:effectLst>
              </a:rPr>
              <a:t>And the </a:t>
            </a:r>
            <a:r>
              <a:rPr lang="en-US" sz="4800" dirty="0">
                <a:effectLst>
                  <a:glow rad="127000">
                    <a:srgbClr val="7030A0">
                      <a:alpha val="0"/>
                    </a:srgbClr>
                  </a:glow>
                  <a:outerShdw blurRad="38100" dist="38100" dir="2700000" algn="tl">
                    <a:srgbClr val="000000">
                      <a:alpha val="43137"/>
                    </a:srgbClr>
                  </a:outerShdw>
                </a:effectLst>
              </a:rPr>
              <a:t>peace of God</a:t>
            </a:r>
            <a:r>
              <a:rPr lang="en-US" sz="4800" dirty="0"/>
              <a:t>, </a:t>
            </a:r>
            <a:r>
              <a:rPr lang="en-US" sz="4800" dirty="0">
                <a:effectLst>
                  <a:glow rad="127000">
                    <a:srgbClr val="FF0000"/>
                  </a:glow>
                  <a:outerShdw blurRad="38100" dist="38100" dir="2700000" algn="tl">
                    <a:srgbClr val="000000">
                      <a:alpha val="43137"/>
                    </a:srgbClr>
                  </a:outerShdw>
                </a:effectLst>
              </a:rPr>
              <a:t>which transcends all understanding</a:t>
            </a:r>
            <a:r>
              <a:rPr lang="en-US" sz="4800" dirty="0"/>
              <a:t>, will guard your hearts and your minds in Christ Jesus.</a:t>
            </a:r>
          </a:p>
          <a:p>
            <a:pPr lvl="0">
              <a:defRPr/>
            </a:pPr>
            <a:r>
              <a:rPr lang="en-US" sz="4800" dirty="0"/>
              <a:t> </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Method: Prayer Warriors</a:t>
            </a:r>
          </a:p>
          <a:p>
            <a:endParaRPr lang="en-US" sz="4800" dirty="0">
              <a:effectLst>
                <a:glow rad="127000">
                  <a:srgbClr val="FF0000"/>
                </a:glow>
                <a:outerShdw blurRad="38100" dist="38100" dir="2700000" algn="tl">
                  <a:srgbClr val="000000">
                    <a:alpha val="43137"/>
                  </a:srgbClr>
                </a:outerShdw>
              </a:effectLst>
            </a:endParaRPr>
          </a:p>
        </p:txBody>
      </p:sp>
      <p:pic>
        <p:nvPicPr>
          <p:cNvPr id="7" name="Picture 6"/>
          <p:cNvPicPr>
            <a:picLocks noChangeAspect="1"/>
          </p:cNvPicPr>
          <p:nvPr/>
        </p:nvPicPr>
        <p:blipFill>
          <a:blip r:embed="rId4"/>
          <a:stretch>
            <a:fillRect/>
          </a:stretch>
        </p:blipFill>
        <p:spPr>
          <a:xfrm>
            <a:off x="8969948" y="3258597"/>
            <a:ext cx="3148312" cy="4381862"/>
          </a:xfrm>
          <a:prstGeom prst="rect">
            <a:avLst/>
          </a:prstGeom>
        </p:spPr>
      </p:pic>
      <p:pic>
        <p:nvPicPr>
          <p:cNvPr id="9" name="Picture 8"/>
          <p:cNvPicPr>
            <a:picLocks noChangeAspect="1"/>
          </p:cNvPicPr>
          <p:nvPr/>
        </p:nvPicPr>
        <p:blipFill>
          <a:blip r:embed="rId4"/>
          <a:stretch>
            <a:fillRect/>
          </a:stretch>
        </p:blipFill>
        <p:spPr>
          <a:xfrm>
            <a:off x="8969948" y="3258597"/>
            <a:ext cx="3148312" cy="4381862"/>
          </a:xfrm>
          <a:prstGeom prst="rect">
            <a:avLst/>
          </a:prstGeom>
        </p:spPr>
      </p:pic>
      <p:pic>
        <p:nvPicPr>
          <p:cNvPr id="10" name="Picture 9"/>
          <p:cNvPicPr>
            <a:picLocks noChangeAspect="1"/>
          </p:cNvPicPr>
          <p:nvPr/>
        </p:nvPicPr>
        <p:blipFill>
          <a:blip r:embed="rId4"/>
          <a:stretch>
            <a:fillRect/>
          </a:stretch>
        </p:blipFill>
        <p:spPr>
          <a:xfrm>
            <a:off x="8965748" y="3256585"/>
            <a:ext cx="3148312" cy="4381862"/>
          </a:xfrm>
          <a:prstGeom prst="rect">
            <a:avLst/>
          </a:prstGeom>
        </p:spPr>
      </p:pic>
    </p:spTree>
    <p:extLst>
      <p:ext uri="{BB962C8B-B14F-4D97-AF65-F5344CB8AC3E}">
        <p14:creationId xmlns:p14="http://schemas.microsoft.com/office/powerpoint/2010/main" val="3584483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010400" y="3109558"/>
            <a:ext cx="5892800" cy="5202687"/>
          </a:xfrm>
          <a:prstGeom prst="rect">
            <a:avLst/>
          </a:prstGeom>
        </p:spPr>
      </p:pic>
      <p:pic>
        <p:nvPicPr>
          <p:cNvPr id="15" name="Picture 14"/>
          <p:cNvPicPr>
            <a:picLocks noChangeAspect="1"/>
          </p:cNvPicPr>
          <p:nvPr/>
        </p:nvPicPr>
        <p:blipFill>
          <a:blip r:embed="rId4"/>
          <a:stretch>
            <a:fillRect/>
          </a:stretch>
        </p:blipFill>
        <p:spPr>
          <a:xfrm>
            <a:off x="8969362" y="3277028"/>
            <a:ext cx="3148312" cy="4381862"/>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3" name="Content Placeholder 2"/>
          <p:cNvSpPr>
            <a:spLocks noGrp="1"/>
          </p:cNvSpPr>
          <p:nvPr>
            <p:ph sz="half" idx="1"/>
          </p:nvPr>
        </p:nvSpPr>
        <p:spPr>
          <a:xfrm>
            <a:off x="285750" y="1180408"/>
            <a:ext cx="7162800" cy="4945756"/>
          </a:xfrm>
        </p:spPr>
        <p:txBody>
          <a:bodyPr>
            <a:normAutofit lnSpcReduction="10000"/>
          </a:bodyPr>
          <a:lstStyle/>
          <a:p>
            <a:pPr>
              <a:lnSpc>
                <a:spcPct val="90000"/>
              </a:lnSpc>
            </a:pPr>
            <a:r>
              <a:rPr lang="en-US" baseline="30000" dirty="0"/>
              <a:t> </a:t>
            </a:r>
            <a:r>
              <a:rPr lang="en-US" sz="4800" baseline="30000" dirty="0"/>
              <a:t>23</a:t>
            </a:r>
            <a:r>
              <a:rPr lang="en-US" sz="4800" dirty="0"/>
              <a:t> "Therefore, if you are offering your gift at the altar and there remember that your brother has something against you,  </a:t>
            </a:r>
            <a:r>
              <a:rPr lang="en-US" sz="4800" baseline="30000" dirty="0"/>
              <a:t>24</a:t>
            </a:r>
            <a:r>
              <a:rPr lang="en-US" sz="4800" dirty="0"/>
              <a:t> leave your gift there in front of the altar. First go and </a:t>
            </a:r>
            <a:r>
              <a:rPr lang="en-US" sz="4800" dirty="0">
                <a:effectLst>
                  <a:glow rad="127000">
                    <a:srgbClr val="FF0000"/>
                  </a:glow>
                  <a:outerShdw blurRad="38100" dist="38100" dir="2700000" algn="tl">
                    <a:srgbClr val="000000">
                      <a:alpha val="43137"/>
                    </a:srgbClr>
                  </a:outerShdw>
                </a:effectLst>
              </a:rPr>
              <a:t>be reconciled to your brother</a:t>
            </a:r>
            <a:r>
              <a:rPr lang="en-US" sz="4800" dirty="0"/>
              <a:t>; then come and offer your gift.  Mat 5:23-24</a:t>
            </a:r>
          </a:p>
          <a:p>
            <a:pPr>
              <a:lnSpc>
                <a:spcPct val="90000"/>
              </a:lnSpc>
              <a:defRPr/>
            </a:pPr>
            <a:endParaRPr lang="en-US" sz="4800" dirty="0"/>
          </a:p>
          <a:p>
            <a:pPr lvl="0">
              <a:defRPr/>
            </a:pPr>
            <a:r>
              <a:rPr lang="en-US" sz="4800" dirty="0"/>
              <a:t> </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Family: Peace Makers</a:t>
            </a:r>
          </a:p>
          <a:p>
            <a:endParaRPr lang="en-US" sz="4800" dirty="0">
              <a:effectLst>
                <a:glow rad="127000">
                  <a:srgbClr val="FF0000"/>
                </a:glow>
                <a:outerShdw blurRad="38100" dist="38100" dir="2700000" algn="tl">
                  <a:srgbClr val="000000">
                    <a:alpha val="43137"/>
                  </a:srgbClr>
                </a:outerShdw>
              </a:effectLst>
            </a:endParaRPr>
          </a:p>
        </p:txBody>
      </p:sp>
      <p:pic>
        <p:nvPicPr>
          <p:cNvPr id="16" name="Picture 15"/>
          <p:cNvPicPr>
            <a:picLocks noChangeAspect="1"/>
          </p:cNvPicPr>
          <p:nvPr/>
        </p:nvPicPr>
        <p:blipFill>
          <a:blip r:embed="rId4"/>
          <a:stretch>
            <a:fillRect/>
          </a:stretch>
        </p:blipFill>
        <p:spPr>
          <a:xfrm>
            <a:off x="8967217" y="3281321"/>
            <a:ext cx="3148312" cy="4381862"/>
          </a:xfrm>
          <a:prstGeom prst="rect">
            <a:avLst/>
          </a:prstGeom>
        </p:spPr>
      </p:pic>
    </p:spTree>
    <p:extLst>
      <p:ext uri="{BB962C8B-B14F-4D97-AF65-F5344CB8AC3E}">
        <p14:creationId xmlns:p14="http://schemas.microsoft.com/office/powerpoint/2010/main" val="1400549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0483" t="6011" r="11211" b="58620"/>
          <a:stretch/>
        </p:blipFill>
        <p:spPr>
          <a:xfrm>
            <a:off x="4927599" y="3488267"/>
            <a:ext cx="7281333" cy="3369733"/>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World: Peace Makers</a:t>
            </a:r>
          </a:p>
          <a:p>
            <a:endParaRPr lang="en-US" sz="4800"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85750" y="1180408"/>
            <a:ext cx="6277282" cy="4945756"/>
          </a:xfrm>
        </p:spPr>
        <p:txBody>
          <a:bodyPr>
            <a:normAutofit lnSpcReduction="10000"/>
          </a:bodyPr>
          <a:lstStyle/>
          <a:p>
            <a:pPr>
              <a:lnSpc>
                <a:spcPct val="90000"/>
              </a:lnSpc>
            </a:pPr>
            <a:r>
              <a:rPr lang="en-US" sz="4400" baseline="30000" dirty="0"/>
              <a:t>18</a:t>
            </a:r>
            <a:r>
              <a:rPr lang="en-US" sz="4400" dirty="0"/>
              <a:t> If it is possible, as far as </a:t>
            </a:r>
            <a:br>
              <a:rPr lang="en-US" sz="4400" dirty="0"/>
            </a:br>
            <a:r>
              <a:rPr lang="en-US" sz="4400" dirty="0"/>
              <a:t>it depends on you, </a:t>
            </a:r>
            <a:r>
              <a:rPr lang="en-US" sz="4400" dirty="0">
                <a:effectLst>
                  <a:glow rad="127000">
                    <a:srgbClr val="FF0000"/>
                  </a:glow>
                  <a:outerShdw blurRad="38100" dist="38100" dir="2700000" algn="tl">
                    <a:srgbClr val="000000">
                      <a:alpha val="43137"/>
                    </a:srgbClr>
                  </a:outerShdw>
                </a:effectLst>
              </a:rPr>
              <a:t>live at peace with everyone</a:t>
            </a:r>
            <a:r>
              <a:rPr lang="en-US" sz="4400" dirty="0"/>
              <a:t>. </a:t>
            </a:r>
            <a:br>
              <a:rPr lang="en-US" sz="4400" dirty="0"/>
            </a:br>
            <a:r>
              <a:rPr lang="en-US" sz="3200" dirty="0"/>
              <a:t>Romans 12:18</a:t>
            </a:r>
          </a:p>
          <a:p>
            <a:pPr>
              <a:lnSpc>
                <a:spcPct val="90000"/>
              </a:lnSpc>
            </a:pPr>
            <a:endParaRPr lang="en-US" sz="1100" dirty="0"/>
          </a:p>
        </p:txBody>
      </p:sp>
      <p:pic>
        <p:nvPicPr>
          <p:cNvPr id="8" name="Picture 7"/>
          <p:cNvPicPr>
            <a:picLocks noChangeAspect="1"/>
          </p:cNvPicPr>
          <p:nvPr/>
        </p:nvPicPr>
        <p:blipFill>
          <a:blip r:embed="rId4"/>
          <a:stretch>
            <a:fillRect/>
          </a:stretch>
        </p:blipFill>
        <p:spPr>
          <a:xfrm>
            <a:off x="8969948" y="3258597"/>
            <a:ext cx="3148312" cy="4381862"/>
          </a:xfrm>
          <a:prstGeom prst="rect">
            <a:avLst/>
          </a:prstGeom>
        </p:spPr>
      </p:pic>
      <p:pic>
        <p:nvPicPr>
          <p:cNvPr id="9" name="Picture 8"/>
          <p:cNvPicPr>
            <a:picLocks noChangeAspect="1"/>
          </p:cNvPicPr>
          <p:nvPr/>
        </p:nvPicPr>
        <p:blipFill>
          <a:blip r:embed="rId4"/>
          <a:stretch>
            <a:fillRect/>
          </a:stretch>
        </p:blipFill>
        <p:spPr>
          <a:xfrm>
            <a:off x="8969948" y="3258597"/>
            <a:ext cx="3148312" cy="4381862"/>
          </a:xfrm>
          <a:prstGeom prst="rect">
            <a:avLst/>
          </a:prstGeom>
        </p:spPr>
      </p:pic>
      <p:pic>
        <p:nvPicPr>
          <p:cNvPr id="10" name="Picture 9"/>
          <p:cNvPicPr>
            <a:picLocks noChangeAspect="1"/>
          </p:cNvPicPr>
          <p:nvPr/>
        </p:nvPicPr>
        <p:blipFill>
          <a:blip r:embed="rId4"/>
          <a:stretch>
            <a:fillRect/>
          </a:stretch>
        </p:blipFill>
        <p:spPr>
          <a:xfrm>
            <a:off x="8965748" y="3256585"/>
            <a:ext cx="3148312" cy="4381862"/>
          </a:xfrm>
          <a:prstGeom prst="rect">
            <a:avLst/>
          </a:prstGeom>
        </p:spPr>
      </p:pic>
      <p:grpSp>
        <p:nvGrpSpPr>
          <p:cNvPr id="11" name="Group 23"/>
          <p:cNvGrpSpPr/>
          <p:nvPr/>
        </p:nvGrpSpPr>
        <p:grpSpPr>
          <a:xfrm>
            <a:off x="9104468" y="3363083"/>
            <a:ext cx="2909118" cy="4135911"/>
            <a:chOff x="4421580" y="2714153"/>
            <a:chExt cx="2909118" cy="4135911"/>
          </a:xfrm>
          <a:effectLst>
            <a:glow rad="127000">
              <a:schemeClr val="bg1"/>
            </a:glow>
          </a:effectLst>
        </p:grpSpPr>
        <p:pic>
          <p:nvPicPr>
            <p:cNvPr id="12" name="Picture 62" descr="body-temple-2"/>
            <p:cNvPicPr>
              <a:picLocks noChangeAspect="1" noChangeArrowheads="1"/>
            </p:cNvPicPr>
            <p:nvPr/>
          </p:nvPicPr>
          <p:blipFill>
            <a:blip r:embed="rId5" cstate="print"/>
            <a:srcRect/>
            <a:stretch>
              <a:fillRect/>
            </a:stretch>
          </p:blipFill>
          <p:spPr bwMode="auto">
            <a:xfrm>
              <a:off x="5199455" y="4105711"/>
              <a:ext cx="1042988" cy="2108656"/>
            </a:xfrm>
            <a:prstGeom prst="rect">
              <a:avLst/>
            </a:prstGeom>
            <a:noFill/>
            <a:ln w="9525">
              <a:noFill/>
              <a:miter lim="800000"/>
              <a:headEnd/>
              <a:tailEnd/>
            </a:ln>
          </p:spPr>
        </p:pic>
        <p:pic>
          <p:nvPicPr>
            <p:cNvPr id="13" name="Picture 63" descr="halo"/>
            <p:cNvPicPr>
              <a:picLocks noChangeAspect="1" noChangeArrowheads="1"/>
            </p:cNvPicPr>
            <p:nvPr/>
          </p:nvPicPr>
          <p:blipFill>
            <a:blip r:embed="rId6" cstate="print"/>
            <a:srcRect/>
            <a:stretch>
              <a:fillRect/>
            </a:stretch>
          </p:blipFill>
          <p:spPr bwMode="auto">
            <a:xfrm>
              <a:off x="5199455" y="2714153"/>
              <a:ext cx="938213" cy="594998"/>
            </a:xfrm>
            <a:prstGeom prst="rect">
              <a:avLst/>
            </a:prstGeom>
            <a:noFill/>
            <a:ln w="9525">
              <a:noFill/>
              <a:miter lim="800000"/>
              <a:headEnd/>
              <a:tailEnd/>
            </a:ln>
          </p:spPr>
        </p:pic>
        <p:pic>
          <p:nvPicPr>
            <p:cNvPr id="14" name="Picture 64" descr="body-temple-1"/>
            <p:cNvPicPr>
              <a:picLocks noChangeAspect="1" noChangeArrowheads="1"/>
            </p:cNvPicPr>
            <p:nvPr/>
          </p:nvPicPr>
          <p:blipFill>
            <a:blip r:embed="rId7"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5" name="Left-Right Arrow 14"/>
          <p:cNvSpPr/>
          <p:nvPr/>
        </p:nvSpPr>
        <p:spPr>
          <a:xfrm>
            <a:off x="1028700" y="5791200"/>
            <a:ext cx="8858250" cy="609600"/>
          </a:xfrm>
          <a:prstGeom prst="leftRigh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58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0483" t="6011" r="11211" b="58620"/>
          <a:stretch/>
        </p:blipFill>
        <p:spPr>
          <a:xfrm>
            <a:off x="4927599" y="3488267"/>
            <a:ext cx="7281333" cy="3369733"/>
          </a:xfrm>
          <a:prstGeom prst="rect">
            <a:avLst/>
          </a:prstGeom>
        </p:spPr>
      </p:pic>
      <p:sp>
        <p:nvSpPr>
          <p:cNvPr id="2" name="Title 1"/>
          <p:cNvSpPr>
            <a:spLocks noGrp="1"/>
          </p:cNvSpPr>
          <p:nvPr>
            <p:ph type="title"/>
          </p:nvPr>
        </p:nvSpPr>
        <p:spPr/>
        <p:txBody>
          <a:bodyPr/>
          <a:lstStyle/>
          <a:p>
            <a:r>
              <a:rPr lang="en-US" dirty="0"/>
              <a:t>3.  </a:t>
            </a:r>
            <a:r>
              <a:rPr lang="en-US" dirty="0">
                <a:effectLst>
                  <a:glow rad="127000">
                    <a:srgbClr val="FF0000"/>
                  </a:glow>
                  <a:outerShdw blurRad="38100" dist="38100" dir="2700000" algn="tl">
                    <a:srgbClr val="000000">
                      <a:alpha val="43137"/>
                    </a:srgbClr>
                  </a:outerShdw>
                </a:effectLst>
              </a:rPr>
              <a:t>Outward </a:t>
            </a:r>
            <a:r>
              <a:rPr lang="en-US" dirty="0"/>
              <a:t>Differences</a:t>
            </a:r>
          </a:p>
        </p:txBody>
      </p:sp>
      <p:sp>
        <p:nvSpPr>
          <p:cNvPr id="4" name="Content Placeholder 3"/>
          <p:cNvSpPr>
            <a:spLocks noGrp="1"/>
          </p:cNvSpPr>
          <p:nvPr>
            <p:ph sz="half" idx="2"/>
          </p:nvPr>
        </p:nvSpPr>
        <p:spPr>
          <a:xfrm>
            <a:off x="7306532" y="1130532"/>
            <a:ext cx="4038600" cy="4995632"/>
          </a:xfrm>
        </p:spPr>
        <p:txBody>
          <a:bodyPr>
            <a:normAutofit lnSpcReduction="10000"/>
          </a:bodyPr>
          <a:lstStyle/>
          <a:p>
            <a:r>
              <a:rPr lang="en-US" sz="4800" dirty="0">
                <a:effectLst>
                  <a:glow rad="127000">
                    <a:srgbClr val="FF0000">
                      <a:alpha val="0"/>
                    </a:srgbClr>
                  </a:glow>
                  <a:outerShdw blurRad="38100" dist="38100" dir="2700000" algn="tl">
                    <a:srgbClr val="000000">
                      <a:alpha val="43137"/>
                    </a:srgbClr>
                  </a:outerShdw>
                </a:effectLst>
              </a:rPr>
              <a:t>JESUS’ PEACE</a:t>
            </a:r>
          </a:p>
          <a:p>
            <a:r>
              <a:rPr lang="en-US" sz="4800" dirty="0">
                <a:effectLst>
                  <a:glow rad="127000">
                    <a:srgbClr val="FF0000"/>
                  </a:glow>
                  <a:outerShdw blurRad="38100" dist="38100" dir="2700000" algn="tl">
                    <a:srgbClr val="000000">
                      <a:alpha val="43137"/>
                    </a:srgbClr>
                  </a:outerShdw>
                </a:effectLst>
              </a:rPr>
              <a:t>Our World: Peace Makers</a:t>
            </a:r>
          </a:p>
          <a:p>
            <a:endParaRPr lang="en-US" sz="4800" dirty="0">
              <a:effectLst>
                <a:glow rad="127000">
                  <a:srgbClr val="FF0000"/>
                </a:glow>
                <a:outerShdw blurRad="38100" dist="38100" dir="2700000" algn="tl">
                  <a:srgbClr val="000000">
                    <a:alpha val="43137"/>
                  </a:srgbClr>
                </a:outerShdw>
              </a:effectLst>
            </a:endParaRPr>
          </a:p>
        </p:txBody>
      </p:sp>
      <p:pic>
        <p:nvPicPr>
          <p:cNvPr id="8" name="Picture 7"/>
          <p:cNvPicPr>
            <a:picLocks noChangeAspect="1"/>
          </p:cNvPicPr>
          <p:nvPr/>
        </p:nvPicPr>
        <p:blipFill>
          <a:blip r:embed="rId4"/>
          <a:stretch>
            <a:fillRect/>
          </a:stretch>
        </p:blipFill>
        <p:spPr>
          <a:xfrm>
            <a:off x="8969948" y="3258597"/>
            <a:ext cx="3148312" cy="4381862"/>
          </a:xfrm>
          <a:prstGeom prst="rect">
            <a:avLst/>
          </a:prstGeom>
        </p:spPr>
      </p:pic>
      <p:pic>
        <p:nvPicPr>
          <p:cNvPr id="9" name="Picture 8"/>
          <p:cNvPicPr>
            <a:picLocks noChangeAspect="1"/>
          </p:cNvPicPr>
          <p:nvPr/>
        </p:nvPicPr>
        <p:blipFill>
          <a:blip r:embed="rId4"/>
          <a:stretch>
            <a:fillRect/>
          </a:stretch>
        </p:blipFill>
        <p:spPr>
          <a:xfrm>
            <a:off x="8969948" y="3258597"/>
            <a:ext cx="3148312" cy="4381862"/>
          </a:xfrm>
          <a:prstGeom prst="rect">
            <a:avLst/>
          </a:prstGeom>
        </p:spPr>
      </p:pic>
      <p:pic>
        <p:nvPicPr>
          <p:cNvPr id="10" name="Picture 9"/>
          <p:cNvPicPr>
            <a:picLocks noChangeAspect="1"/>
          </p:cNvPicPr>
          <p:nvPr/>
        </p:nvPicPr>
        <p:blipFill>
          <a:blip r:embed="rId4"/>
          <a:stretch>
            <a:fillRect/>
          </a:stretch>
        </p:blipFill>
        <p:spPr>
          <a:xfrm>
            <a:off x="8965748" y="3256585"/>
            <a:ext cx="3148312" cy="4381862"/>
          </a:xfrm>
          <a:prstGeom prst="rect">
            <a:avLst/>
          </a:prstGeom>
        </p:spPr>
      </p:pic>
      <p:grpSp>
        <p:nvGrpSpPr>
          <p:cNvPr id="11" name="Group 23"/>
          <p:cNvGrpSpPr/>
          <p:nvPr/>
        </p:nvGrpSpPr>
        <p:grpSpPr>
          <a:xfrm>
            <a:off x="9104468" y="3363083"/>
            <a:ext cx="2909118" cy="4135911"/>
            <a:chOff x="4421580" y="2714153"/>
            <a:chExt cx="2909118" cy="4135911"/>
          </a:xfrm>
          <a:effectLst>
            <a:glow rad="127000">
              <a:schemeClr val="bg1"/>
            </a:glow>
          </a:effectLst>
        </p:grpSpPr>
        <p:pic>
          <p:nvPicPr>
            <p:cNvPr id="12" name="Picture 62" descr="body-temple-2"/>
            <p:cNvPicPr>
              <a:picLocks noChangeAspect="1" noChangeArrowheads="1"/>
            </p:cNvPicPr>
            <p:nvPr/>
          </p:nvPicPr>
          <p:blipFill>
            <a:blip r:embed="rId5" cstate="print"/>
            <a:srcRect/>
            <a:stretch>
              <a:fillRect/>
            </a:stretch>
          </p:blipFill>
          <p:spPr bwMode="auto">
            <a:xfrm>
              <a:off x="5199455" y="4105711"/>
              <a:ext cx="1042988" cy="2108656"/>
            </a:xfrm>
            <a:prstGeom prst="rect">
              <a:avLst/>
            </a:prstGeom>
            <a:noFill/>
            <a:ln w="9525">
              <a:noFill/>
              <a:miter lim="800000"/>
              <a:headEnd/>
              <a:tailEnd/>
            </a:ln>
          </p:spPr>
        </p:pic>
        <p:pic>
          <p:nvPicPr>
            <p:cNvPr id="13" name="Picture 63" descr="halo"/>
            <p:cNvPicPr>
              <a:picLocks noChangeAspect="1" noChangeArrowheads="1"/>
            </p:cNvPicPr>
            <p:nvPr/>
          </p:nvPicPr>
          <p:blipFill>
            <a:blip r:embed="rId6" cstate="print"/>
            <a:srcRect/>
            <a:stretch>
              <a:fillRect/>
            </a:stretch>
          </p:blipFill>
          <p:spPr bwMode="auto">
            <a:xfrm>
              <a:off x="5199455" y="2714153"/>
              <a:ext cx="938213" cy="594998"/>
            </a:xfrm>
            <a:prstGeom prst="rect">
              <a:avLst/>
            </a:prstGeom>
            <a:noFill/>
            <a:ln w="9525">
              <a:noFill/>
              <a:miter lim="800000"/>
              <a:headEnd/>
              <a:tailEnd/>
            </a:ln>
          </p:spPr>
        </p:pic>
        <p:pic>
          <p:nvPicPr>
            <p:cNvPr id="14" name="Picture 64" descr="body-temple-1"/>
            <p:cNvPicPr>
              <a:picLocks noChangeAspect="1" noChangeArrowheads="1"/>
            </p:cNvPicPr>
            <p:nvPr/>
          </p:nvPicPr>
          <p:blipFill>
            <a:blip r:embed="rId7"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5" name="Left-Right Arrow 14"/>
          <p:cNvSpPr/>
          <p:nvPr/>
        </p:nvSpPr>
        <p:spPr>
          <a:xfrm>
            <a:off x="1028700" y="5791200"/>
            <a:ext cx="8858250" cy="609600"/>
          </a:xfrm>
          <a:prstGeom prst="leftRigh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85750" y="1180408"/>
            <a:ext cx="6277282" cy="4945756"/>
          </a:xfrm>
        </p:spPr>
        <p:txBody>
          <a:bodyPr>
            <a:normAutofit lnSpcReduction="10000"/>
          </a:bodyPr>
          <a:lstStyle/>
          <a:p>
            <a:pPr>
              <a:lnSpc>
                <a:spcPct val="90000"/>
              </a:lnSpc>
            </a:pPr>
            <a:r>
              <a:rPr lang="en-US" sz="4400" baseline="30000" dirty="0"/>
              <a:t>18</a:t>
            </a:r>
            <a:r>
              <a:rPr lang="en-US" sz="4400" dirty="0"/>
              <a:t> If it is possible, as far as </a:t>
            </a:r>
            <a:br>
              <a:rPr lang="en-US" sz="4400" dirty="0"/>
            </a:br>
            <a:r>
              <a:rPr lang="en-US" sz="4400" dirty="0"/>
              <a:t>it depends on you, </a:t>
            </a:r>
            <a:r>
              <a:rPr lang="en-US" sz="4400" dirty="0">
                <a:effectLst>
                  <a:glow rad="127000">
                    <a:srgbClr val="FF0000"/>
                  </a:glow>
                  <a:outerShdw blurRad="38100" dist="38100" dir="2700000" algn="tl">
                    <a:srgbClr val="000000">
                      <a:alpha val="43137"/>
                    </a:srgbClr>
                  </a:outerShdw>
                </a:effectLst>
              </a:rPr>
              <a:t>live at peace with everyone</a:t>
            </a:r>
            <a:r>
              <a:rPr lang="en-US" sz="4400" dirty="0"/>
              <a:t>. </a:t>
            </a:r>
            <a:br>
              <a:rPr lang="en-US" sz="4400" dirty="0"/>
            </a:br>
            <a:r>
              <a:rPr lang="en-US" sz="3200" dirty="0"/>
              <a:t>Romans 12:18</a:t>
            </a:r>
          </a:p>
          <a:p>
            <a:pPr>
              <a:lnSpc>
                <a:spcPct val="90000"/>
              </a:lnSpc>
            </a:pPr>
            <a:endParaRPr lang="en-US" sz="1100" dirty="0"/>
          </a:p>
          <a:p>
            <a:pPr>
              <a:lnSpc>
                <a:spcPct val="90000"/>
              </a:lnSpc>
            </a:pPr>
            <a:r>
              <a:rPr lang="en-US" sz="4400" baseline="30000" dirty="0"/>
              <a:t>14</a:t>
            </a:r>
            <a:r>
              <a:rPr lang="en-US" sz="4400" dirty="0"/>
              <a:t> Make every effort to </a:t>
            </a:r>
            <a:r>
              <a:rPr lang="en-US" sz="4400" dirty="0">
                <a:effectLst>
                  <a:glow rad="127000">
                    <a:srgbClr val="FF0000"/>
                  </a:glow>
                  <a:outerShdw blurRad="38100" dist="38100" dir="2700000" algn="tl">
                    <a:srgbClr val="000000">
                      <a:alpha val="43137"/>
                    </a:srgbClr>
                  </a:outerShdw>
                </a:effectLst>
              </a:rPr>
              <a:t>live in peace with all men </a:t>
            </a:r>
            <a:r>
              <a:rPr lang="en-US" sz="4400" dirty="0"/>
              <a:t>and to be holy; without holiness no one will see the Lord. </a:t>
            </a:r>
            <a:r>
              <a:rPr lang="en-US" sz="3200" dirty="0"/>
              <a:t>Hebrews 12:14</a:t>
            </a:r>
          </a:p>
          <a:p>
            <a:pPr>
              <a:lnSpc>
                <a:spcPct val="90000"/>
              </a:lnSpc>
              <a:defRPr/>
            </a:pPr>
            <a:endParaRPr lang="en-US" sz="4800" dirty="0"/>
          </a:p>
          <a:p>
            <a:pPr lvl="0">
              <a:lnSpc>
                <a:spcPct val="90000"/>
              </a:lnSpc>
              <a:defRPr/>
            </a:pPr>
            <a:r>
              <a:rPr lang="en-US" sz="4800" dirty="0"/>
              <a:t> </a:t>
            </a:r>
          </a:p>
        </p:txBody>
      </p:sp>
    </p:spTree>
    <p:extLst>
      <p:ext uri="{BB962C8B-B14F-4D97-AF65-F5344CB8AC3E}">
        <p14:creationId xmlns:p14="http://schemas.microsoft.com/office/powerpoint/2010/main" val="189307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 it up!</a:t>
            </a:r>
          </a:p>
        </p:txBody>
      </p:sp>
      <p:sp>
        <p:nvSpPr>
          <p:cNvPr id="5" name="Content Placeholder 4"/>
          <p:cNvSpPr>
            <a:spLocks noGrp="1"/>
          </p:cNvSpPr>
          <p:nvPr>
            <p:ph idx="1"/>
          </p:nvPr>
        </p:nvSpPr>
        <p:spPr>
          <a:xfrm>
            <a:off x="381000" y="1330037"/>
            <a:ext cx="11449050" cy="4796127"/>
          </a:xfrm>
        </p:spPr>
        <p:txBody>
          <a:bodyPr>
            <a:noAutofit/>
          </a:bodyPr>
          <a:lstStyle/>
          <a:p>
            <a:r>
              <a:rPr lang="en-US" sz="4400" dirty="0"/>
              <a:t>You can have: </a:t>
            </a:r>
            <a:br>
              <a:rPr lang="en-US" sz="4400" dirty="0"/>
            </a:br>
            <a:endParaRPr lang="en-US" sz="2400" dirty="0"/>
          </a:p>
        </p:txBody>
      </p:sp>
    </p:spTree>
    <p:extLst>
      <p:ext uri="{BB962C8B-B14F-4D97-AF65-F5344CB8AC3E}">
        <p14:creationId xmlns:p14="http://schemas.microsoft.com/office/powerpoint/2010/main" val="2458081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147480"/>
            <a:ext cx="12192000" cy="1569660"/>
          </a:xfrm>
          <a:prstGeom prst="rect">
            <a:avLst/>
          </a:prstGeom>
          <a:noFill/>
        </p:spPr>
        <p:txBody>
          <a:bodyPr wrap="square" rtlCol="0">
            <a:spAutoFit/>
          </a:bodyPr>
          <a:lstStyle/>
          <a:p>
            <a:pPr algn="ctr"/>
            <a:r>
              <a:rPr lang="en-US" sz="4800" b="1" dirty="0">
                <a:solidFill>
                  <a:schemeClr val="bg1"/>
                </a:solidFill>
              </a:rPr>
              <a:t> </a:t>
            </a:r>
            <a:r>
              <a:rPr lang="en-US" sz="4800" b="1" baseline="30000" dirty="0">
                <a:solidFill>
                  <a:schemeClr val="bg1"/>
                </a:solidFill>
                <a:effectLst>
                  <a:outerShdw blurRad="38100" dist="38100" dir="2700000" algn="tl">
                    <a:srgbClr val="000000">
                      <a:alpha val="43137"/>
                    </a:srgbClr>
                  </a:outerShdw>
                </a:effectLst>
              </a:rPr>
              <a:t>15</a:t>
            </a:r>
            <a:r>
              <a:rPr lang="en-US" sz="4800" b="1" dirty="0">
                <a:solidFill>
                  <a:schemeClr val="bg1"/>
                </a:solidFill>
                <a:effectLst>
                  <a:outerShdw blurRad="38100" dist="38100" dir="2700000" algn="tl">
                    <a:srgbClr val="000000">
                      <a:alpha val="43137"/>
                    </a:srgbClr>
                  </a:outerShdw>
                </a:effectLst>
              </a:rPr>
              <a:t> </a:t>
            </a:r>
            <a:r>
              <a:rPr lang="en-US" sz="4800" b="1" dirty="0">
                <a:solidFill>
                  <a:schemeClr val="bg1"/>
                </a:solidFill>
                <a:effectLst>
                  <a:glow rad="127000">
                    <a:srgbClr val="FF0000"/>
                  </a:glow>
                  <a:outerShdw blurRad="38100" dist="38100" dir="2700000" algn="tl">
                    <a:srgbClr val="000000">
                      <a:alpha val="43137"/>
                    </a:srgbClr>
                  </a:outerShdw>
                </a:effectLst>
              </a:rPr>
              <a:t>The spiritual man </a:t>
            </a:r>
            <a:r>
              <a:rPr lang="en-US" sz="4800" b="1" dirty="0">
                <a:solidFill>
                  <a:schemeClr val="bg1"/>
                </a:solidFill>
                <a:effectLst>
                  <a:outerShdw blurRad="38100" dist="38100" dir="2700000" algn="tl">
                    <a:srgbClr val="000000">
                      <a:alpha val="43137"/>
                    </a:srgbClr>
                  </a:outerShdw>
                </a:effectLst>
              </a:rPr>
              <a:t>makes judgments about all things,  </a:t>
            </a:r>
            <a:r>
              <a:rPr lang="en-US" sz="3200" b="1" dirty="0">
                <a:solidFill>
                  <a:schemeClr val="bg1"/>
                </a:solidFill>
                <a:effectLst>
                  <a:outerShdw blurRad="38100" dist="38100" dir="2700000" algn="tl">
                    <a:srgbClr val="000000">
                      <a:alpha val="43137"/>
                    </a:srgbClr>
                  </a:outerShdw>
                </a:effectLst>
              </a:rPr>
              <a:t>1Cor 2:15</a:t>
            </a:r>
            <a:endParaRPr lang="en-US" sz="32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25" name="Group 23"/>
          <p:cNvGrpSpPr/>
          <p:nvPr/>
        </p:nvGrpSpPr>
        <p:grpSpPr>
          <a:xfrm>
            <a:off x="9133963" y="2714154"/>
            <a:ext cx="2909118" cy="4135911"/>
            <a:chOff x="4421580" y="2714153"/>
            <a:chExt cx="2909118" cy="4135911"/>
          </a:xfrm>
          <a:effectLst>
            <a:glow rad="127000">
              <a:schemeClr val="bg1"/>
            </a:glow>
          </a:effectLst>
        </p:grpSpPr>
        <p:pic>
          <p:nvPicPr>
            <p:cNvPr id="26"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7"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8"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9"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9350086" y="573232"/>
            <a:ext cx="1352550" cy="4305300"/>
          </a:xfrm>
          <a:prstGeom prst="up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Sum it up!</a:t>
            </a:r>
          </a:p>
        </p:txBody>
      </p:sp>
      <p:sp>
        <p:nvSpPr>
          <p:cNvPr id="5" name="Content Placeholder 4"/>
          <p:cNvSpPr>
            <a:spLocks noGrp="1"/>
          </p:cNvSpPr>
          <p:nvPr>
            <p:ph idx="1"/>
          </p:nvPr>
        </p:nvSpPr>
        <p:spPr>
          <a:xfrm>
            <a:off x="381000" y="1330037"/>
            <a:ext cx="11449050" cy="4796127"/>
          </a:xfrm>
        </p:spPr>
        <p:txBody>
          <a:bodyPr>
            <a:noAutofit/>
          </a:bodyPr>
          <a:lstStyle/>
          <a:p>
            <a:r>
              <a:rPr lang="en-US" sz="4400" dirty="0"/>
              <a:t>You can have: </a:t>
            </a:r>
            <a:br>
              <a:rPr lang="en-US" sz="4400" dirty="0"/>
            </a:br>
            <a:endParaRPr lang="en-US" sz="2400" dirty="0"/>
          </a:p>
          <a:p>
            <a:r>
              <a:rPr lang="en-US" sz="4400" dirty="0"/>
              <a:t>UPWARD PEACE – WITH GOD</a:t>
            </a:r>
          </a:p>
        </p:txBody>
      </p:sp>
      <p:grpSp>
        <p:nvGrpSpPr>
          <p:cNvPr id="9" name="Group 23"/>
          <p:cNvGrpSpPr/>
          <p:nvPr/>
        </p:nvGrpSpPr>
        <p:grpSpPr>
          <a:xfrm>
            <a:off x="8792740" y="3009792"/>
            <a:ext cx="2909118" cy="4135911"/>
            <a:chOff x="4421580" y="2714153"/>
            <a:chExt cx="2909118" cy="4135911"/>
          </a:xfrm>
          <a:effectLst>
            <a:glow rad="127000">
              <a:schemeClr val="bg1"/>
            </a:glow>
          </a:effectLst>
        </p:grpSpPr>
        <p:pic>
          <p:nvPicPr>
            <p:cNvPr id="10"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16"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17"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Up Arrow 16"/>
          <p:cNvSpPr/>
          <p:nvPr/>
        </p:nvSpPr>
        <p:spPr>
          <a:xfrm>
            <a:off x="9350086" y="573232"/>
            <a:ext cx="1352550" cy="4305300"/>
          </a:xfrm>
          <a:prstGeom prst="up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3"/>
          <p:cNvGrpSpPr/>
          <p:nvPr/>
        </p:nvGrpSpPr>
        <p:grpSpPr>
          <a:xfrm>
            <a:off x="8792740" y="3009792"/>
            <a:ext cx="2909118" cy="4135911"/>
            <a:chOff x="4421580" y="2714153"/>
            <a:chExt cx="2909118" cy="4135911"/>
          </a:xfrm>
          <a:effectLst>
            <a:glow rad="127000">
              <a:schemeClr val="bg1"/>
            </a:glow>
          </a:effectLst>
        </p:grpSpPr>
        <p:pic>
          <p:nvPicPr>
            <p:cNvPr id="19"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0"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1"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dirty="0"/>
              <a:t>Sum it up!</a:t>
            </a:r>
          </a:p>
        </p:txBody>
      </p:sp>
      <p:sp>
        <p:nvSpPr>
          <p:cNvPr id="5" name="Content Placeholder 4"/>
          <p:cNvSpPr>
            <a:spLocks noGrp="1"/>
          </p:cNvSpPr>
          <p:nvPr>
            <p:ph idx="1"/>
          </p:nvPr>
        </p:nvSpPr>
        <p:spPr>
          <a:xfrm>
            <a:off x="381000" y="1330037"/>
            <a:ext cx="11449050" cy="4796127"/>
          </a:xfrm>
        </p:spPr>
        <p:txBody>
          <a:bodyPr>
            <a:noAutofit/>
          </a:bodyPr>
          <a:lstStyle/>
          <a:p>
            <a:r>
              <a:rPr lang="en-US" sz="4400" dirty="0"/>
              <a:t>You can have: </a:t>
            </a:r>
            <a:br>
              <a:rPr lang="en-US" sz="4400" dirty="0"/>
            </a:br>
            <a:endParaRPr lang="en-US" sz="2400" dirty="0"/>
          </a:p>
          <a:p>
            <a:r>
              <a:rPr lang="en-US" sz="4400" dirty="0"/>
              <a:t>UPWARD PEACE – WITH GOD</a:t>
            </a:r>
          </a:p>
          <a:p>
            <a:r>
              <a:rPr lang="en-US" sz="4400" dirty="0"/>
              <a:t>INWARD PEACE – OF GOD</a:t>
            </a:r>
          </a:p>
        </p:txBody>
      </p:sp>
      <p:sp>
        <p:nvSpPr>
          <p:cNvPr id="3" name="Right Arrow 2"/>
          <p:cNvSpPr/>
          <p:nvPr/>
        </p:nvSpPr>
        <p:spPr>
          <a:xfrm rot="2136975">
            <a:off x="7912781" y="38411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9463025" flipH="1">
            <a:off x="10389281" y="38602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463025" flipV="1">
            <a:off x="8027081" y="59176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136975" flipH="1" flipV="1">
            <a:off x="10503581" y="59366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010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Up Arrow 16"/>
          <p:cNvSpPr/>
          <p:nvPr/>
        </p:nvSpPr>
        <p:spPr>
          <a:xfrm>
            <a:off x="9350086" y="573232"/>
            <a:ext cx="1352550" cy="4305300"/>
          </a:xfrm>
          <a:prstGeom prst="up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3"/>
          <p:cNvGrpSpPr/>
          <p:nvPr/>
        </p:nvGrpSpPr>
        <p:grpSpPr>
          <a:xfrm>
            <a:off x="8792740" y="3009792"/>
            <a:ext cx="2909118" cy="4135911"/>
            <a:chOff x="4421580" y="2714153"/>
            <a:chExt cx="2909118" cy="4135911"/>
          </a:xfrm>
          <a:effectLst>
            <a:glow rad="127000">
              <a:schemeClr val="bg1"/>
            </a:glow>
          </a:effectLst>
        </p:grpSpPr>
        <p:pic>
          <p:nvPicPr>
            <p:cNvPr id="20"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1"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2"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3" name="Right Arrow 22"/>
          <p:cNvSpPr/>
          <p:nvPr/>
        </p:nvSpPr>
        <p:spPr>
          <a:xfrm rot="2136975">
            <a:off x="7912781" y="38411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9463025" flipH="1">
            <a:off x="10389281" y="38602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9463025" flipV="1">
            <a:off x="8027081" y="59176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2136975" flipH="1" flipV="1">
            <a:off x="10503581" y="59366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Sum it up!</a:t>
            </a:r>
          </a:p>
        </p:txBody>
      </p:sp>
      <p:sp>
        <p:nvSpPr>
          <p:cNvPr id="5" name="Content Placeholder 4"/>
          <p:cNvSpPr>
            <a:spLocks noGrp="1"/>
          </p:cNvSpPr>
          <p:nvPr>
            <p:ph idx="1"/>
          </p:nvPr>
        </p:nvSpPr>
        <p:spPr>
          <a:xfrm>
            <a:off x="381000" y="1330037"/>
            <a:ext cx="11449050" cy="4796127"/>
          </a:xfrm>
        </p:spPr>
        <p:txBody>
          <a:bodyPr>
            <a:noAutofit/>
          </a:bodyPr>
          <a:lstStyle/>
          <a:p>
            <a:r>
              <a:rPr lang="en-US" sz="4400" dirty="0"/>
              <a:t>You can have: </a:t>
            </a:r>
            <a:br>
              <a:rPr lang="en-US" sz="4400" dirty="0"/>
            </a:br>
            <a:endParaRPr lang="en-US" sz="2400" dirty="0"/>
          </a:p>
          <a:p>
            <a:r>
              <a:rPr lang="en-US" sz="4400" dirty="0"/>
              <a:t>UPWARD PEACE – WITH GOD</a:t>
            </a:r>
          </a:p>
          <a:p>
            <a:r>
              <a:rPr lang="en-US" sz="4400" dirty="0"/>
              <a:t>INWARD PEACE – OF GOD</a:t>
            </a:r>
          </a:p>
          <a:p>
            <a:r>
              <a:rPr lang="en-US" sz="4400" dirty="0"/>
              <a:t>OUTWARD PEACE – WITH OTHERS</a:t>
            </a:r>
          </a:p>
          <a:p>
            <a:pPr marL="3259138"/>
            <a:endParaRPr lang="en-US" sz="2400" dirty="0"/>
          </a:p>
          <a:p>
            <a:pPr algn="ctr"/>
            <a:r>
              <a:rPr lang="en-US" sz="4400" dirty="0"/>
              <a:t>                        </a:t>
            </a:r>
          </a:p>
        </p:txBody>
      </p:sp>
      <p:sp>
        <p:nvSpPr>
          <p:cNvPr id="18" name="Left-Right Arrow 17"/>
          <p:cNvSpPr/>
          <p:nvPr/>
        </p:nvSpPr>
        <p:spPr>
          <a:xfrm>
            <a:off x="467590" y="5086350"/>
            <a:ext cx="9277350" cy="1276350"/>
          </a:xfrm>
          <a:prstGeom prst="leftRigh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3034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p Arrow 17"/>
          <p:cNvSpPr/>
          <p:nvPr/>
        </p:nvSpPr>
        <p:spPr>
          <a:xfrm>
            <a:off x="9350086" y="573232"/>
            <a:ext cx="1352550" cy="4305300"/>
          </a:xfrm>
          <a:prstGeom prst="upArrow">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3"/>
          <p:cNvGrpSpPr/>
          <p:nvPr/>
        </p:nvGrpSpPr>
        <p:grpSpPr>
          <a:xfrm>
            <a:off x="8792740" y="3009792"/>
            <a:ext cx="2909118" cy="4135911"/>
            <a:chOff x="4421580" y="2714153"/>
            <a:chExt cx="2909118" cy="4135911"/>
          </a:xfrm>
          <a:effectLst>
            <a:glow rad="127000">
              <a:schemeClr val="bg1"/>
            </a:glow>
          </a:effectLst>
        </p:grpSpPr>
        <p:pic>
          <p:nvPicPr>
            <p:cNvPr id="20" name="Picture 62" descr="body-temple-2"/>
            <p:cNvPicPr>
              <a:picLocks noChangeAspect="1" noChangeArrowheads="1"/>
            </p:cNvPicPr>
            <p:nvPr/>
          </p:nvPicPr>
          <p:blipFill>
            <a:blip r:embed="rId2" cstate="print"/>
            <a:srcRect/>
            <a:stretch>
              <a:fillRect/>
            </a:stretch>
          </p:blipFill>
          <p:spPr bwMode="auto">
            <a:xfrm>
              <a:off x="5199455" y="4105711"/>
              <a:ext cx="1042988" cy="2108656"/>
            </a:xfrm>
            <a:prstGeom prst="rect">
              <a:avLst/>
            </a:prstGeom>
            <a:noFill/>
            <a:ln w="9525">
              <a:noFill/>
              <a:miter lim="800000"/>
              <a:headEnd/>
              <a:tailEnd/>
            </a:ln>
          </p:spPr>
        </p:pic>
        <p:pic>
          <p:nvPicPr>
            <p:cNvPr id="21" name="Picture 63" descr="halo"/>
            <p:cNvPicPr>
              <a:picLocks noChangeAspect="1" noChangeArrowheads="1"/>
            </p:cNvPicPr>
            <p:nvPr/>
          </p:nvPicPr>
          <p:blipFill>
            <a:blip r:embed="rId3" cstate="print"/>
            <a:srcRect/>
            <a:stretch>
              <a:fillRect/>
            </a:stretch>
          </p:blipFill>
          <p:spPr bwMode="auto">
            <a:xfrm>
              <a:off x="5199455" y="2714153"/>
              <a:ext cx="938213" cy="594998"/>
            </a:xfrm>
            <a:prstGeom prst="rect">
              <a:avLst/>
            </a:prstGeom>
            <a:noFill/>
            <a:ln w="9525">
              <a:noFill/>
              <a:miter lim="800000"/>
              <a:headEnd/>
              <a:tailEnd/>
            </a:ln>
          </p:spPr>
        </p:pic>
        <p:pic>
          <p:nvPicPr>
            <p:cNvPr id="22" name="Picture 64" descr="body-temple-1"/>
            <p:cNvPicPr>
              <a:picLocks noChangeAspect="1" noChangeArrowheads="1"/>
            </p:cNvPicPr>
            <p:nvPr/>
          </p:nvPicPr>
          <p:blipFill>
            <a:blip r:embed="rId4"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3" name="Right Arrow 22"/>
          <p:cNvSpPr/>
          <p:nvPr/>
        </p:nvSpPr>
        <p:spPr>
          <a:xfrm rot="2136975">
            <a:off x="7912781" y="38411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9463025" flipH="1">
            <a:off x="10389281" y="38602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9463025" flipV="1">
            <a:off x="8027081" y="591762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2136975" flipH="1" flipV="1">
            <a:off x="10503581" y="5936672"/>
            <a:ext cx="1581150" cy="876300"/>
          </a:xfrm>
          <a:prstGeom prst="rightArrow">
            <a:avLst/>
          </a:prstGeom>
          <a:solidFill>
            <a:srgbClr val="FF0000"/>
          </a:solidFill>
          <a:ln w="57150">
            <a:solidFill>
              <a:schemeClr val="bg1"/>
            </a:solidFill>
          </a:ln>
          <a:effectLst>
            <a:outerShdw blurRad="101600" dist="508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Right Arrow 26"/>
          <p:cNvSpPr/>
          <p:nvPr/>
        </p:nvSpPr>
        <p:spPr>
          <a:xfrm>
            <a:off x="467590" y="5086350"/>
            <a:ext cx="9277350" cy="1276350"/>
          </a:xfrm>
          <a:prstGeom prst="leftRigh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Sum it up!</a:t>
            </a:r>
          </a:p>
        </p:txBody>
      </p:sp>
      <p:sp>
        <p:nvSpPr>
          <p:cNvPr id="5" name="Content Placeholder 4"/>
          <p:cNvSpPr>
            <a:spLocks noGrp="1"/>
          </p:cNvSpPr>
          <p:nvPr>
            <p:ph idx="1"/>
          </p:nvPr>
        </p:nvSpPr>
        <p:spPr>
          <a:xfrm>
            <a:off x="381000" y="1330037"/>
            <a:ext cx="11449050" cy="4796127"/>
          </a:xfrm>
        </p:spPr>
        <p:txBody>
          <a:bodyPr>
            <a:noAutofit/>
          </a:bodyPr>
          <a:lstStyle/>
          <a:p>
            <a:r>
              <a:rPr lang="en-US" sz="4400" dirty="0"/>
              <a:t>You can have: </a:t>
            </a:r>
            <a:br>
              <a:rPr lang="en-US" sz="4400" dirty="0"/>
            </a:br>
            <a:endParaRPr lang="en-US" sz="2400" dirty="0"/>
          </a:p>
          <a:p>
            <a:r>
              <a:rPr lang="en-US" sz="4400" dirty="0"/>
              <a:t>UPWARD PEACE – WITH GOD</a:t>
            </a:r>
          </a:p>
          <a:p>
            <a:r>
              <a:rPr lang="en-US" sz="4400" dirty="0"/>
              <a:t>INWARD PEACE – OF GOD</a:t>
            </a:r>
          </a:p>
          <a:p>
            <a:r>
              <a:rPr lang="en-US" sz="4400" dirty="0"/>
              <a:t>OUTWARD PEACE – WITH OTHERS</a:t>
            </a:r>
          </a:p>
          <a:p>
            <a:pPr algn="ctr"/>
            <a:endParaRPr lang="en-US" sz="2400" dirty="0"/>
          </a:p>
          <a:p>
            <a:r>
              <a:rPr lang="en-US" sz="2400" dirty="0"/>
              <a:t>		</a:t>
            </a:r>
            <a:r>
              <a:rPr lang="en-US" sz="4400" dirty="0"/>
              <a:t>WHERE DO YOU GET IT?</a:t>
            </a:r>
          </a:p>
        </p:txBody>
      </p:sp>
    </p:spTree>
    <p:extLst>
      <p:ext uri="{BB962C8B-B14F-4D97-AF65-F5344CB8AC3E}">
        <p14:creationId xmlns:p14="http://schemas.microsoft.com/office/powerpoint/2010/main" val="3027678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1672"/>
            <a:ext cx="8229600" cy="1143000"/>
          </a:xfrm>
        </p:spPr>
        <p:txBody>
          <a:bodyPr>
            <a:normAutofit fontScale="90000"/>
          </a:bodyPr>
          <a:lstStyle/>
          <a:p>
            <a:r>
              <a:rPr lang="en-US" dirty="0"/>
              <a:t> </a:t>
            </a:r>
            <a:r>
              <a:rPr lang="en-US" baseline="30000" dirty="0"/>
              <a:t>22</a:t>
            </a:r>
            <a:r>
              <a:rPr lang="en-US" dirty="0"/>
              <a:t> But the fruit of the Spirit is love, joy, </a:t>
            </a:r>
            <a:r>
              <a:rPr lang="en-US" dirty="0">
                <a:effectLst>
                  <a:glow rad="127000">
                    <a:srgbClr val="FF0000"/>
                  </a:glow>
                  <a:outerShdw blurRad="38100" dist="38100" dir="2700000" algn="tl">
                    <a:srgbClr val="000000">
                      <a:alpha val="43137"/>
                    </a:srgbClr>
                  </a:outerShdw>
                </a:effectLst>
              </a:rPr>
              <a:t>peace </a:t>
            </a: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283527" y="891214"/>
            <a:ext cx="5541818" cy="5743575"/>
          </a:xfrm>
          <a:prstGeom prst="rect">
            <a:avLst/>
          </a:prstGeom>
          <a:noFill/>
          <a:ln w="9525">
            <a:noFill/>
            <a:miter lim="800000"/>
            <a:headEnd/>
            <a:tailEnd/>
          </a:ln>
          <a:effectLst/>
        </p:spPr>
      </p:pic>
      <p:sp>
        <p:nvSpPr>
          <p:cNvPr id="2" name="Title 1"/>
          <p:cNvSpPr>
            <a:spLocks noGrp="1"/>
          </p:cNvSpPr>
          <p:nvPr>
            <p:ph type="title"/>
          </p:nvPr>
        </p:nvSpPr>
        <p:spPr>
          <a:xfrm>
            <a:off x="1981200" y="191724"/>
            <a:ext cx="8229600" cy="1657350"/>
          </a:xfrm>
        </p:spPr>
        <p:txBody>
          <a:bodyPr/>
          <a:lstStyle/>
          <a:p>
            <a:pPr>
              <a:lnSpc>
                <a:spcPct val="85000"/>
              </a:lnSpc>
            </a:pPr>
            <a:r>
              <a:rPr lang="en-US" dirty="0"/>
              <a:t>The Holy Spirit Produces it when</a:t>
            </a:r>
          </a:p>
        </p:txBody>
      </p:sp>
      <p:sp>
        <p:nvSpPr>
          <p:cNvPr id="3" name="Content Placeholder 2"/>
          <p:cNvSpPr>
            <a:spLocks noGrp="1"/>
          </p:cNvSpPr>
          <p:nvPr>
            <p:ph idx="1"/>
          </p:nvPr>
        </p:nvSpPr>
        <p:spPr>
          <a:xfrm>
            <a:off x="1981200" y="1809751"/>
            <a:ext cx="8229600" cy="4316413"/>
          </a:xfrm>
        </p:spPr>
        <p:txBody>
          <a:bodyPr>
            <a:noAutofit/>
          </a:bodyPr>
          <a:lstStyle/>
          <a:p>
            <a:pPr algn="ctr"/>
            <a:endParaRPr lang="en-US" sz="4800" dirty="0"/>
          </a:p>
          <a:p>
            <a:pPr algn="ctr"/>
            <a:br>
              <a:rPr lang="en-US" sz="4800" dirty="0"/>
            </a:br>
            <a:br>
              <a:rPr lang="en-US" sz="4800" dirty="0"/>
            </a:br>
            <a:br>
              <a:rPr lang="en-US" sz="4800" dirty="0"/>
            </a:br>
            <a:br>
              <a:rPr lang="en-US" sz="4800" dirty="0"/>
            </a:br>
            <a:r>
              <a:rPr lang="en-US" sz="4800" dirty="0"/>
              <a:t>you walk in the Spirit. Gal 5:16</a:t>
            </a:r>
          </a:p>
        </p:txBody>
      </p:sp>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17984"/>
            <a:ext cx="12192000" cy="1569660"/>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rial Narrow" pitchFamily="34" charset="0"/>
              </a:rPr>
              <a:t>I could not address you as spiritual but as worldly--mere </a:t>
            </a: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infants</a:t>
            </a:r>
            <a:r>
              <a:rPr lang="en-US" sz="4800" b="1" dirty="0">
                <a:solidFill>
                  <a:schemeClr val="bg1"/>
                </a:solidFill>
                <a:effectLst>
                  <a:outerShdw blurRad="38100" dist="38100" dir="2700000" algn="tl">
                    <a:srgbClr val="000000">
                      <a:alpha val="43137"/>
                    </a:srgbClr>
                  </a:outerShdw>
                </a:effectLst>
                <a:latin typeface="Arial Narrow" pitchFamily="34" charset="0"/>
              </a:rPr>
              <a:t> in Christ. </a:t>
            </a:r>
            <a:r>
              <a:rPr lang="en-US" sz="3200" b="1" dirty="0">
                <a:solidFill>
                  <a:schemeClr val="bg1"/>
                </a:solidFill>
                <a:effectLst>
                  <a:outerShdw blurRad="38100" dist="38100" dir="2700000" algn="tl">
                    <a:srgbClr val="000000">
                      <a:alpha val="43137"/>
                    </a:srgbClr>
                  </a:outerShdw>
                </a:effectLst>
                <a:latin typeface="Arial Narrow" pitchFamily="34" charset="0"/>
              </a:rPr>
              <a:t>1Cor 3:1</a:t>
            </a:r>
          </a:p>
        </p:txBody>
      </p:sp>
      <p:pic>
        <p:nvPicPr>
          <p:cNvPr id="12"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13"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14" name="Group 71"/>
          <p:cNvGrpSpPr>
            <a:grpSpLocks/>
          </p:cNvGrpSpPr>
          <p:nvPr/>
        </p:nvGrpSpPr>
        <p:grpSpPr bwMode="auto">
          <a:xfrm>
            <a:off x="6192021" y="2832562"/>
            <a:ext cx="2803525" cy="4025439"/>
            <a:chOff x="3045" y="1122"/>
            <a:chExt cx="2715" cy="3193"/>
          </a:xfrm>
          <a:effectLst>
            <a:glow rad="127000">
              <a:schemeClr val="bg1"/>
            </a:glow>
          </a:effectLst>
        </p:grpSpPr>
        <p:pic>
          <p:nvPicPr>
            <p:cNvPr id="15"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16"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17"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18"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19" name="Text Box 81"/>
          <p:cNvSpPr txBox="1">
            <a:spLocks noChangeArrowheads="1"/>
          </p:cNvSpPr>
          <p:nvPr/>
        </p:nvSpPr>
        <p:spPr bwMode="auto">
          <a:xfrm>
            <a:off x="6488883" y="2067857"/>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20" name="Group 23"/>
          <p:cNvGrpSpPr/>
          <p:nvPr/>
        </p:nvGrpSpPr>
        <p:grpSpPr>
          <a:xfrm>
            <a:off x="9133963" y="2714154"/>
            <a:ext cx="2909118" cy="4135911"/>
            <a:chOff x="4421580" y="2714153"/>
            <a:chExt cx="2909118" cy="4135911"/>
          </a:xfrm>
          <a:effectLst>
            <a:glow rad="127000">
              <a:schemeClr val="bg1"/>
            </a:glow>
          </a:effectLst>
        </p:grpSpPr>
        <p:pic>
          <p:nvPicPr>
            <p:cNvPr id="21"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22"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23"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24"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221863"/>
            <a:ext cx="12192000" cy="1865126"/>
          </a:xfrm>
          <a:prstGeom prst="rect">
            <a:avLst/>
          </a:prstGeom>
          <a:noFill/>
        </p:spPr>
        <p:txBody>
          <a:bodyPr wrap="square" rtlCol="0">
            <a:spAutoFit/>
          </a:bodyPr>
          <a:lstStyle/>
          <a:p>
            <a:pPr algn="ctr">
              <a:lnSpc>
                <a:spcPct val="90000"/>
              </a:lnSpc>
            </a:pPr>
            <a:r>
              <a:rPr lang="en-US" sz="4800" b="1" dirty="0">
                <a:solidFill>
                  <a:schemeClr val="bg1"/>
                </a:solidFill>
              </a:rPr>
              <a:t>... </a:t>
            </a:r>
            <a:r>
              <a:rPr lang="en-US" sz="4800" b="1" dirty="0">
                <a:solidFill>
                  <a:schemeClr val="bg1"/>
                </a:solidFill>
                <a:effectLst>
                  <a:outerShdw blurRad="38100" dist="38100" dir="2700000" algn="tl">
                    <a:srgbClr val="000000">
                      <a:alpha val="43137"/>
                    </a:srgbClr>
                  </a:outerShdw>
                </a:effectLst>
                <a:latin typeface="Arial Narrow" pitchFamily="34" charset="0"/>
              </a:rPr>
              <a:t>Indeed, you are still not ready. </a:t>
            </a:r>
            <a:r>
              <a:rPr lang="en-US" sz="4800" b="1" baseline="30000" dirty="0">
                <a:solidFill>
                  <a:schemeClr val="bg1"/>
                </a:solidFill>
                <a:effectLst>
                  <a:outerShdw blurRad="38100" dist="38100" dir="2700000" algn="tl">
                    <a:srgbClr val="000000">
                      <a:alpha val="43137"/>
                    </a:srgbClr>
                  </a:outerShdw>
                </a:effectLst>
                <a:latin typeface="Arial Narrow" pitchFamily="34" charset="0"/>
              </a:rPr>
              <a:t>3</a:t>
            </a:r>
            <a:r>
              <a:rPr lang="en-US" sz="4800" b="1" dirty="0">
                <a:solidFill>
                  <a:schemeClr val="bg1"/>
                </a:solidFill>
                <a:effectLst>
                  <a:outerShdw blurRad="38100" dist="38100" dir="2700000" algn="tl">
                    <a:srgbClr val="000000">
                      <a:alpha val="43137"/>
                    </a:srgbClr>
                  </a:outerShdw>
                </a:effectLst>
                <a:latin typeface="Arial Narrow" pitchFamily="34" charset="0"/>
              </a:rPr>
              <a:t> You are still </a:t>
            </a:r>
            <a:r>
              <a:rPr lang="en-US" sz="48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worldly</a:t>
            </a:r>
            <a:r>
              <a:rPr lang="en-US" sz="4800" b="1" dirty="0">
                <a:solidFill>
                  <a:schemeClr val="bg1"/>
                </a:solidFill>
                <a:effectLst>
                  <a:outerShdw blurRad="38100" dist="38100" dir="2700000" algn="tl">
                    <a:srgbClr val="000000">
                      <a:alpha val="43137"/>
                    </a:srgbClr>
                  </a:outerShdw>
                </a:effectLst>
                <a:latin typeface="Arial Narrow" pitchFamily="34" charset="0"/>
              </a:rPr>
              <a:t>.... Are you not acting like mere men?  </a:t>
            </a:r>
            <a:br>
              <a:rPr lang="en-US" sz="4800" b="1" dirty="0">
                <a:solidFill>
                  <a:schemeClr val="bg1"/>
                </a:solidFill>
                <a:effectLst>
                  <a:outerShdw blurRad="38100" dist="38100" dir="2700000" algn="tl">
                    <a:srgbClr val="000000">
                      <a:alpha val="43137"/>
                    </a:srgbClr>
                  </a:outerShdw>
                </a:effectLst>
                <a:latin typeface="Arial Narrow" pitchFamily="34" charset="0"/>
              </a:rPr>
            </a:br>
            <a:r>
              <a:rPr lang="en-US" sz="3200" b="1" dirty="0">
                <a:solidFill>
                  <a:schemeClr val="bg1"/>
                </a:solidFill>
                <a:effectLst>
                  <a:outerShdw blurRad="38100" dist="38100" dir="2700000" algn="tl">
                    <a:srgbClr val="000000">
                      <a:alpha val="43137"/>
                    </a:srgbClr>
                  </a:outerShdw>
                </a:effectLst>
                <a:latin typeface="Arial Narrow" pitchFamily="34" charset="0"/>
              </a:rPr>
              <a:t>1Co 3:2-3</a:t>
            </a:r>
          </a:p>
        </p:txBody>
      </p:sp>
      <p:pic>
        <p:nvPicPr>
          <p:cNvPr id="27" name="Picture 7" descr="body-temple-1"/>
          <p:cNvPicPr>
            <a:picLocks noChangeAspect="1" noChangeArrowheads="1"/>
          </p:cNvPicPr>
          <p:nvPr/>
        </p:nvPicPr>
        <p:blipFill rotWithShape="1">
          <a:blip r:embed="rId2"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28"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29" name="Group 71"/>
          <p:cNvGrpSpPr>
            <a:grpSpLocks/>
          </p:cNvGrpSpPr>
          <p:nvPr/>
        </p:nvGrpSpPr>
        <p:grpSpPr bwMode="auto">
          <a:xfrm>
            <a:off x="6192021" y="2832562"/>
            <a:ext cx="2803525" cy="4025439"/>
            <a:chOff x="3045" y="1122"/>
            <a:chExt cx="2715" cy="3193"/>
          </a:xfrm>
          <a:effectLst>
            <a:glow rad="127000">
              <a:schemeClr val="bg1"/>
            </a:glow>
          </a:effectLst>
        </p:grpSpPr>
        <p:pic>
          <p:nvPicPr>
            <p:cNvPr id="3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3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32" name="Picture 69" descr="body-temple-1"/>
            <p:cNvPicPr>
              <a:picLocks noChangeAspect="1" noChangeArrowheads="1"/>
            </p:cNvPicPr>
            <p:nvPr/>
          </p:nvPicPr>
          <p:blipFill>
            <a:blip r:embed="rId2" cstate="print"/>
            <a:srcRect r="1785" b="8484"/>
            <a:stretch>
              <a:fillRect/>
            </a:stretch>
          </p:blipFill>
          <p:spPr bwMode="auto">
            <a:xfrm>
              <a:off x="3045" y="1219"/>
              <a:ext cx="2715" cy="3096"/>
            </a:xfrm>
            <a:prstGeom prst="rect">
              <a:avLst/>
            </a:prstGeom>
            <a:noFill/>
            <a:ln w="9525">
              <a:noFill/>
              <a:miter lim="800000"/>
              <a:headEnd/>
              <a:tailEnd/>
            </a:ln>
          </p:spPr>
        </p:pic>
        <p:pic>
          <p:nvPicPr>
            <p:cNvPr id="33" name="Picture 70" descr="Pacifier2"/>
            <p:cNvPicPr>
              <a:picLocks noChangeAspect="1" noChangeArrowheads="1"/>
            </p:cNvPicPr>
            <p:nvPr/>
          </p:nvPicPr>
          <p:blipFill>
            <a:blip r:embed="rId5" cstate="print"/>
            <a:srcRect/>
            <a:stretch>
              <a:fillRect/>
            </a:stretch>
          </p:blipFill>
          <p:spPr bwMode="auto">
            <a:xfrm>
              <a:off x="3920" y="1888"/>
              <a:ext cx="371" cy="418"/>
            </a:xfrm>
            <a:prstGeom prst="rect">
              <a:avLst/>
            </a:prstGeom>
            <a:noFill/>
            <a:ln w="9525">
              <a:noFill/>
              <a:miter lim="800000"/>
              <a:headEnd/>
              <a:tailEnd/>
            </a:ln>
          </p:spPr>
        </p:pic>
      </p:grpSp>
      <p:sp>
        <p:nvSpPr>
          <p:cNvPr id="34" name="Text Box 81"/>
          <p:cNvSpPr txBox="1">
            <a:spLocks noChangeArrowheads="1"/>
          </p:cNvSpPr>
          <p:nvPr/>
        </p:nvSpPr>
        <p:spPr bwMode="auto">
          <a:xfrm>
            <a:off x="6488883" y="2067857"/>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grpSp>
        <p:nvGrpSpPr>
          <p:cNvPr id="35" name="Group 23"/>
          <p:cNvGrpSpPr/>
          <p:nvPr/>
        </p:nvGrpSpPr>
        <p:grpSpPr>
          <a:xfrm>
            <a:off x="9133963" y="2714154"/>
            <a:ext cx="2909118" cy="4135911"/>
            <a:chOff x="4421580" y="2714153"/>
            <a:chExt cx="2909118" cy="4135911"/>
          </a:xfrm>
          <a:effectLst>
            <a:glow rad="127000">
              <a:schemeClr val="bg1"/>
            </a:glow>
          </a:effectLst>
        </p:grpSpPr>
        <p:pic>
          <p:nvPicPr>
            <p:cNvPr id="36"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37"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38" name="Picture 64" descr="body-temple-1"/>
            <p:cNvPicPr>
              <a:picLocks noChangeAspect="1" noChangeArrowheads="1"/>
            </p:cNvPicPr>
            <p:nvPr/>
          </p:nvPicPr>
          <p:blipFill>
            <a:blip r:embed="rId2"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39"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grpSp>
        <p:nvGrpSpPr>
          <p:cNvPr id="40" name="Group 72"/>
          <p:cNvGrpSpPr>
            <a:grpSpLocks/>
          </p:cNvGrpSpPr>
          <p:nvPr/>
        </p:nvGrpSpPr>
        <p:grpSpPr bwMode="auto">
          <a:xfrm>
            <a:off x="3206064" y="2247256"/>
            <a:ext cx="2878137" cy="4610746"/>
            <a:chOff x="2967" y="656"/>
            <a:chExt cx="2793" cy="3664"/>
          </a:xfrm>
          <a:effectLst>
            <a:glow rad="127000">
              <a:schemeClr val="bg1"/>
            </a:glow>
          </a:effectLst>
        </p:grpSpPr>
        <p:pic>
          <p:nvPicPr>
            <p:cNvPr id="41"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42"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43" name="Picture 75" descr="body-temple-1"/>
            <p:cNvPicPr>
              <a:picLocks noChangeAspect="1" noChangeArrowheads="1"/>
            </p:cNvPicPr>
            <p:nvPr/>
          </p:nvPicPr>
          <p:blipFill>
            <a:blip r:embed="rId2" cstate="print"/>
            <a:srcRect r="1785" b="8484"/>
            <a:stretch>
              <a:fillRect/>
            </a:stretch>
          </p:blipFill>
          <p:spPr bwMode="auto">
            <a:xfrm>
              <a:off x="3045" y="1224"/>
              <a:ext cx="2715" cy="3096"/>
            </a:xfrm>
            <a:prstGeom prst="rect">
              <a:avLst/>
            </a:prstGeom>
            <a:noFill/>
            <a:ln w="9525">
              <a:noFill/>
              <a:miter lim="800000"/>
              <a:headEnd/>
              <a:tailEnd/>
            </a:ln>
          </p:spPr>
        </p:pic>
        <p:pic>
          <p:nvPicPr>
            <p:cNvPr id="44" name="Picture 76" descr="Pacifier2"/>
            <p:cNvPicPr>
              <a:picLocks noChangeAspect="1" noChangeArrowheads="1"/>
            </p:cNvPicPr>
            <p:nvPr/>
          </p:nvPicPr>
          <p:blipFill>
            <a:blip r:embed="rId5" cstate="print"/>
            <a:srcRect/>
            <a:stretch>
              <a:fillRect/>
            </a:stretch>
          </p:blipFill>
          <p:spPr bwMode="auto">
            <a:xfrm>
              <a:off x="3920" y="1893"/>
              <a:ext cx="371" cy="418"/>
            </a:xfrm>
            <a:prstGeom prst="rect">
              <a:avLst/>
            </a:prstGeom>
            <a:noFill/>
            <a:ln w="9525">
              <a:noFill/>
              <a:miter lim="800000"/>
              <a:headEnd/>
              <a:tailEnd/>
            </a:ln>
          </p:spPr>
        </p:pic>
        <p:pic>
          <p:nvPicPr>
            <p:cNvPr id="45" name="Picture 77" descr="balloon"/>
            <p:cNvPicPr>
              <a:picLocks noChangeAspect="1" noChangeArrowheads="1"/>
            </p:cNvPicPr>
            <p:nvPr/>
          </p:nvPicPr>
          <p:blipFill>
            <a:blip r:embed="rId6" cstate="print"/>
            <a:srcRect/>
            <a:stretch>
              <a:fillRect/>
            </a:stretch>
          </p:blipFill>
          <p:spPr bwMode="auto">
            <a:xfrm>
              <a:off x="4725" y="656"/>
              <a:ext cx="867" cy="2440"/>
            </a:xfrm>
            <a:prstGeom prst="rect">
              <a:avLst/>
            </a:prstGeom>
            <a:noFill/>
            <a:ln w="9525">
              <a:noFill/>
              <a:miter lim="800000"/>
              <a:headEnd/>
              <a:tailEnd/>
            </a:ln>
          </p:spPr>
        </p:pic>
        <p:pic>
          <p:nvPicPr>
            <p:cNvPr id="46" name="Picture 78" descr="teddybear"/>
            <p:cNvPicPr>
              <a:picLocks noChangeAspect="1" noChangeArrowheads="1"/>
            </p:cNvPicPr>
            <p:nvPr/>
          </p:nvPicPr>
          <p:blipFill>
            <a:blip r:embed="rId7" cstate="print"/>
            <a:srcRect/>
            <a:stretch>
              <a:fillRect/>
            </a:stretch>
          </p:blipFill>
          <p:spPr bwMode="auto">
            <a:xfrm>
              <a:off x="2967" y="2069"/>
              <a:ext cx="1167" cy="1017"/>
            </a:xfrm>
            <a:prstGeom prst="rect">
              <a:avLst/>
            </a:prstGeom>
            <a:noFill/>
            <a:ln w="9525">
              <a:noFill/>
              <a:miter lim="800000"/>
              <a:headEnd/>
              <a:tailEnd/>
            </a:ln>
          </p:spPr>
        </p:pic>
      </p:grpSp>
      <p:sp>
        <p:nvSpPr>
          <p:cNvPr id="47" name="Text Box 82"/>
          <p:cNvSpPr txBox="1">
            <a:spLocks noChangeArrowheads="1"/>
          </p:cNvSpPr>
          <p:nvPr/>
        </p:nvSpPr>
        <p:spPr bwMode="auto">
          <a:xfrm>
            <a:off x="3836301" y="2067857"/>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3834939" y="4919008"/>
            <a:ext cx="4189614" cy="1938992"/>
          </a:xfrm>
          <a:prstGeom prst="rect">
            <a:avLst/>
          </a:prstGeom>
          <a:noFill/>
        </p:spPr>
        <p:txBody>
          <a:bodyPr wrap="square" rtlCol="0">
            <a:spAutoFit/>
          </a:bodyPr>
          <a:lstStyle/>
          <a:p>
            <a:pPr algn="ctr"/>
            <a:r>
              <a:rPr lang="en-US" sz="12000" dirty="0">
                <a:solidFill>
                  <a:schemeClr val="bg1"/>
                </a:solidFill>
                <a:effectLst>
                  <a:outerShdw blurRad="38100" dist="38100" dir="2700000" algn="tl">
                    <a:srgbClr val="000000">
                      <a:alpha val="43137"/>
                    </a:srgbClr>
                  </a:outerShdw>
                </a:effectLst>
                <a:latin typeface="Mistral" pitchFamily="66" charset="0"/>
              </a:rPr>
              <a:t>Peace</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r="3394" b="6561"/>
          <a:stretch>
            <a:fillRect/>
          </a:stretch>
        </p:blipFill>
        <p:spPr bwMode="auto">
          <a:xfrm>
            <a:off x="6986804" y="1384076"/>
            <a:ext cx="5205196" cy="5457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Jesus said ...</a:t>
            </a:r>
          </a:p>
        </p:txBody>
      </p:sp>
      <p:sp>
        <p:nvSpPr>
          <p:cNvPr id="3" name="Content Placeholder 2"/>
          <p:cNvSpPr>
            <a:spLocks noGrp="1"/>
          </p:cNvSpPr>
          <p:nvPr>
            <p:ph idx="1"/>
          </p:nvPr>
        </p:nvSpPr>
        <p:spPr>
          <a:xfrm>
            <a:off x="308758" y="1384076"/>
            <a:ext cx="8740239" cy="4525963"/>
          </a:xfrm>
        </p:spPr>
        <p:txBody>
          <a:bodyPr>
            <a:noAutofit/>
          </a:bodyPr>
          <a:lstStyle/>
          <a:p>
            <a:r>
              <a:rPr lang="en-US" sz="4400" baseline="30000" dirty="0"/>
              <a:t>27</a:t>
            </a:r>
            <a:r>
              <a:rPr lang="en-US" sz="4400" dirty="0"/>
              <a:t> </a:t>
            </a:r>
            <a:r>
              <a:rPr lang="en-US" sz="4400" dirty="0">
                <a:effectLst>
                  <a:glow rad="127000">
                    <a:srgbClr val="FF0000"/>
                  </a:glow>
                  <a:outerShdw blurRad="38100" dist="38100" dir="2700000" algn="tl">
                    <a:srgbClr val="000000">
                      <a:alpha val="43137"/>
                    </a:srgbClr>
                  </a:outerShdw>
                </a:effectLst>
              </a:rPr>
              <a:t>Peace I leave with you; my peace I give you</a:t>
            </a:r>
            <a:r>
              <a:rPr lang="en-US" sz="4400" dirty="0"/>
              <a:t>.  I do not give to you as the world gives.  Do not let your hearts </a:t>
            </a:r>
            <a:br>
              <a:rPr lang="en-US" sz="4400" dirty="0"/>
            </a:br>
            <a:r>
              <a:rPr lang="en-US" sz="4400" dirty="0"/>
              <a:t>be troubled and do not </a:t>
            </a:r>
            <a:br>
              <a:rPr lang="en-US" sz="4400" dirty="0"/>
            </a:br>
            <a:r>
              <a:rPr lang="en-US" sz="4400" dirty="0"/>
              <a:t>be afraid.  John 14:27</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3323</TotalTime>
  <Words>3722</Words>
  <Application>Microsoft Office PowerPoint</Application>
  <PresentationFormat>Widescreen</PresentationFormat>
  <Paragraphs>327</Paragraphs>
  <Slides>56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 Narrow</vt:lpstr>
      <vt:lpstr>Calibri</vt:lpstr>
      <vt:lpstr>Cambria</vt:lpstr>
      <vt:lpstr>Mistral</vt:lpstr>
      <vt:lpstr>Symbol</vt:lpstr>
      <vt:lpstr>Office Theme</vt:lpstr>
      <vt:lpstr>PowerPoint Presentation</vt:lpstr>
      <vt:lpstr>PowerPoint Presentation</vt:lpstr>
      <vt:lpstr>Review 4 kinds of people:</vt:lpstr>
      <vt:lpstr>PowerPoint Presentation</vt:lpstr>
      <vt:lpstr>PowerPoint Presentation</vt:lpstr>
      <vt:lpstr>PowerPoint Presentation</vt:lpstr>
      <vt:lpstr>PowerPoint Presentation</vt:lpstr>
      <vt:lpstr>PowerPoint Presentation</vt:lpstr>
      <vt:lpstr>Jesus said ...</vt:lpstr>
      <vt:lpstr>Jesus said ...</vt:lpstr>
      <vt:lpstr>Drastically Different  VIEWS</vt:lpstr>
      <vt:lpstr>Drastically Different  VIEWS</vt:lpstr>
      <vt:lpstr>Drastically Different  VIEWS</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1.  The UPWARD Difference</vt:lpstr>
      <vt:lpstr>What a Difference</vt:lpstr>
      <vt:lpstr>2.  Inward Differences</vt:lpstr>
      <vt:lpstr>2.  Inward Differences</vt:lpstr>
      <vt:lpstr>2.  Inward Differences</vt:lpstr>
      <vt:lpstr>2.  Inward Differences</vt:lpstr>
      <vt:lpstr>2.  Inward Differences</vt:lpstr>
      <vt:lpstr>2.  Inward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3.  Outward Differences</vt:lpstr>
      <vt:lpstr>Sum it up!</vt:lpstr>
      <vt:lpstr>Sum it up!</vt:lpstr>
      <vt:lpstr>Sum it up!</vt:lpstr>
      <vt:lpstr>Sum it up!</vt:lpstr>
      <vt:lpstr>Sum it up!</vt:lpstr>
      <vt:lpstr> 22 But the fruit of the Spirit is love, joy, peace </vt:lpstr>
      <vt:lpstr>The Holy Spirit Produces it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341</cp:revision>
  <dcterms:created xsi:type="dcterms:W3CDTF">2013-04-08T03:48:04Z</dcterms:created>
  <dcterms:modified xsi:type="dcterms:W3CDTF">2021-06-24T23:17:06Z</dcterms:modified>
</cp:coreProperties>
</file>