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320" r:id="rId2"/>
    <p:sldId id="855" r:id="rId3"/>
    <p:sldId id="647" r:id="rId4"/>
    <p:sldId id="480" r:id="rId5"/>
    <p:sldId id="648" r:id="rId6"/>
    <p:sldId id="491" r:id="rId7"/>
    <p:sldId id="481" r:id="rId8"/>
    <p:sldId id="483" r:id="rId9"/>
    <p:sldId id="484" r:id="rId10"/>
    <p:sldId id="578" r:id="rId11"/>
    <p:sldId id="487" r:id="rId12"/>
    <p:sldId id="650" r:id="rId13"/>
    <p:sldId id="670" r:id="rId14"/>
    <p:sldId id="668" r:id="rId15"/>
    <p:sldId id="485" r:id="rId16"/>
    <p:sldId id="488" r:id="rId17"/>
    <p:sldId id="651" r:id="rId18"/>
    <p:sldId id="489" r:id="rId19"/>
    <p:sldId id="490" r:id="rId20"/>
    <p:sldId id="500" r:id="rId21"/>
    <p:sldId id="669" r:id="rId22"/>
    <p:sldId id="574" r:id="rId23"/>
    <p:sldId id="649" r:id="rId24"/>
    <p:sldId id="580" r:id="rId25"/>
    <p:sldId id="581" r:id="rId26"/>
    <p:sldId id="582" r:id="rId27"/>
    <p:sldId id="583" r:id="rId28"/>
    <p:sldId id="579" r:id="rId29"/>
    <p:sldId id="584" r:id="rId30"/>
    <p:sldId id="585" r:id="rId31"/>
    <p:sldId id="586" r:id="rId32"/>
    <p:sldId id="587" r:id="rId33"/>
    <p:sldId id="588" r:id="rId34"/>
    <p:sldId id="563" r:id="rId35"/>
    <p:sldId id="652" r:id="rId36"/>
    <p:sldId id="492" r:id="rId37"/>
    <p:sldId id="493" r:id="rId38"/>
    <p:sldId id="504" r:id="rId39"/>
    <p:sldId id="505" r:id="rId40"/>
    <p:sldId id="589" r:id="rId41"/>
    <p:sldId id="653" r:id="rId42"/>
    <p:sldId id="654" r:id="rId43"/>
    <p:sldId id="655" r:id="rId44"/>
    <p:sldId id="590" r:id="rId45"/>
    <p:sldId id="495" r:id="rId46"/>
    <p:sldId id="496" r:id="rId47"/>
    <p:sldId id="501" r:id="rId48"/>
    <p:sldId id="656" r:id="rId49"/>
    <p:sldId id="657" r:id="rId50"/>
    <p:sldId id="506" r:id="rId51"/>
    <p:sldId id="658" r:id="rId52"/>
    <p:sldId id="508" r:id="rId53"/>
    <p:sldId id="659" r:id="rId54"/>
    <p:sldId id="660" r:id="rId55"/>
    <p:sldId id="509" r:id="rId56"/>
    <p:sldId id="661" r:id="rId57"/>
    <p:sldId id="662" r:id="rId58"/>
    <p:sldId id="664" r:id="rId59"/>
    <p:sldId id="665" r:id="rId60"/>
    <p:sldId id="666" r:id="rId61"/>
    <p:sldId id="513" r:id="rId62"/>
    <p:sldId id="262" r:id="rId63"/>
    <p:sldId id="667" r:id="rId64"/>
    <p:sldId id="29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3" userDrawn="1">
          <p15:clr>
            <a:srgbClr val="A4A3A4"/>
          </p15:clr>
        </p15:guide>
        <p15:guide id="2" pos="385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1854"/>
    <a:srgbClr val="800000"/>
    <a:srgbClr val="481F67"/>
    <a:srgbClr val="903706"/>
    <a:srgbClr val="3C1753"/>
    <a:srgbClr val="7F37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89" autoAdjust="0"/>
    <p:restoredTop sz="84615" autoAdjust="0"/>
  </p:normalViewPr>
  <p:slideViewPr>
    <p:cSldViewPr snapToGrid="0" showGuides="1">
      <p:cViewPr varScale="1">
        <p:scale>
          <a:sx n="69" d="100"/>
          <a:sy n="69" d="100"/>
        </p:scale>
        <p:origin x="754" y="96"/>
      </p:cViewPr>
      <p:guideLst>
        <p:guide orient="horz" pos="1703"/>
        <p:guide pos="3859"/>
      </p:guideLst>
    </p:cSldViewPr>
  </p:slideViewPr>
  <p:notesTextViewPr>
    <p:cViewPr>
      <p:scale>
        <a:sx n="100" d="100"/>
        <a:sy n="100" d="100"/>
      </p:scale>
      <p:origin x="0" y="0"/>
    </p:cViewPr>
  </p:notesTextViewPr>
  <p:sorterViewPr>
    <p:cViewPr varScale="1">
      <p:scale>
        <a:sx n="1" d="1"/>
        <a:sy n="1" d="1"/>
      </p:scale>
      <p:origin x="0" y="-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7C6ACA-A39E-4BD3-A76A-8FCFA16171E6}" type="datetimeFigureOut">
              <a:rPr lang="en-US" smtClean="0"/>
              <a:pPr/>
              <a:t>6/24/2021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E6B530-7996-41ED-80CF-70DA4A4DD0F3}" type="slidenum">
              <a:rPr lang="en-US" smtClean="0"/>
              <a:pPr/>
              <a:t>‹#›</a:t>
            </a:fld>
            <a:endParaRPr lang="en-US"/>
          </a:p>
        </p:txBody>
      </p:sp>
    </p:spTree>
    <p:extLst>
      <p:ext uri="{BB962C8B-B14F-4D97-AF65-F5344CB8AC3E}">
        <p14:creationId xmlns:p14="http://schemas.microsoft.com/office/powerpoint/2010/main" val="3013039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0AE6B530-7996-41ED-80CF-70DA4A4DD0F3}" type="slidenum">
              <a:rPr lang="en-US" smtClean="0"/>
              <a:pPr/>
              <a:t>1</a:t>
            </a:fld>
            <a:endParaRPr lang="en-US"/>
          </a:p>
        </p:txBody>
      </p:sp>
    </p:spTree>
    <p:extLst>
      <p:ext uri="{BB962C8B-B14F-4D97-AF65-F5344CB8AC3E}">
        <p14:creationId xmlns:p14="http://schemas.microsoft.com/office/powerpoint/2010/main" val="2377503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Tribulation</a:t>
            </a:r>
            <a:r>
              <a:rPr lang="en-US" baseline="0" dirty="0"/>
              <a:t> TRIGGERS patience </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16</a:t>
            </a:fld>
            <a:endParaRPr lang="en-US"/>
          </a:p>
        </p:txBody>
      </p:sp>
    </p:spTree>
    <p:extLst>
      <p:ext uri="{BB962C8B-B14F-4D97-AF65-F5344CB8AC3E}">
        <p14:creationId xmlns:p14="http://schemas.microsoft.com/office/powerpoint/2010/main" val="3746528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Tribulation</a:t>
            </a:r>
            <a:r>
              <a:rPr lang="en-US" baseline="0" dirty="0"/>
              <a:t> TRIGGERS patience </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17</a:t>
            </a:fld>
            <a:endParaRPr lang="en-US"/>
          </a:p>
        </p:txBody>
      </p:sp>
    </p:spTree>
    <p:extLst>
      <p:ext uri="{BB962C8B-B14F-4D97-AF65-F5344CB8AC3E}">
        <p14:creationId xmlns:p14="http://schemas.microsoft.com/office/powerpoint/2010/main" val="2019911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Ark</a:t>
            </a:r>
            <a:r>
              <a:rPr lang="en-US" baseline="0" dirty="0"/>
              <a:t> = FREE = </a:t>
            </a:r>
            <a:r>
              <a:rPr lang="en-US" baseline="0" dirty="0" err="1"/>
              <a:t>BiblePoint</a:t>
            </a:r>
            <a:r>
              <a:rPr lang="en-US" baseline="0" dirty="0"/>
              <a:t> photo.</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37</a:t>
            </a:fld>
            <a:endParaRPr lang="en-US"/>
          </a:p>
        </p:txBody>
      </p:sp>
    </p:spTree>
    <p:extLst>
      <p:ext uri="{BB962C8B-B14F-4D97-AF65-F5344CB8AC3E}">
        <p14:creationId xmlns:p14="http://schemas.microsoft.com/office/powerpoint/2010/main" val="734334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62</a:t>
            </a:fld>
            <a:endParaRPr lang="en-US"/>
          </a:p>
        </p:txBody>
      </p:sp>
    </p:spTree>
    <p:extLst>
      <p:ext uri="{BB962C8B-B14F-4D97-AF65-F5344CB8AC3E}">
        <p14:creationId xmlns:p14="http://schemas.microsoft.com/office/powerpoint/2010/main" val="3090725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63</a:t>
            </a:fld>
            <a:endParaRPr lang="en-US"/>
          </a:p>
        </p:txBody>
      </p:sp>
    </p:spTree>
    <p:extLst>
      <p:ext uri="{BB962C8B-B14F-4D97-AF65-F5344CB8AC3E}">
        <p14:creationId xmlns:p14="http://schemas.microsoft.com/office/powerpoint/2010/main" val="3033744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0AE6B530-7996-41ED-80CF-70DA4A4DD0F3}" type="slidenum">
              <a:rPr lang="en-US" smtClean="0"/>
              <a:pPr/>
              <a:t>2</a:t>
            </a:fld>
            <a:endParaRPr lang="en-US"/>
          </a:p>
        </p:txBody>
      </p:sp>
    </p:spTree>
    <p:extLst>
      <p:ext uri="{BB962C8B-B14F-4D97-AF65-F5344CB8AC3E}">
        <p14:creationId xmlns:p14="http://schemas.microsoft.com/office/powerpoint/2010/main" val="310462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Sky = FREE</a:t>
            </a:r>
            <a:r>
              <a:rPr lang="en-US" baseline="0" dirty="0"/>
              <a:t> = http://www.flickr.com/photos/wandering_angel/1866818846/sizes/l/in/photostream/</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7</a:t>
            </a:fld>
            <a:endParaRPr lang="en-US"/>
          </a:p>
        </p:txBody>
      </p:sp>
    </p:spTree>
    <p:extLst>
      <p:ext uri="{BB962C8B-B14F-4D97-AF65-F5344CB8AC3E}">
        <p14:creationId xmlns:p14="http://schemas.microsoft.com/office/powerpoint/2010/main" val="1100979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Angry woman = FREE = from http://www.sxc.hu/browse.phtml?f=download&amp;id=1192051</a:t>
            </a:r>
          </a:p>
        </p:txBody>
      </p:sp>
      <p:sp>
        <p:nvSpPr>
          <p:cNvPr id="4" name="Slide Number Placeholder 3"/>
          <p:cNvSpPr>
            <a:spLocks noGrp="1"/>
          </p:cNvSpPr>
          <p:nvPr>
            <p:ph type="sldNum" sz="quarter" idx="10"/>
          </p:nvPr>
        </p:nvSpPr>
        <p:spPr/>
        <p:txBody>
          <a:bodyPr/>
          <a:lstStyle/>
          <a:p>
            <a:fld id="{0AE6B530-7996-41ED-80CF-70DA4A4DD0F3}" type="slidenum">
              <a:rPr lang="en-US" smtClean="0"/>
              <a:pPr/>
              <a:t>8</a:t>
            </a:fld>
            <a:endParaRPr lang="en-US"/>
          </a:p>
        </p:txBody>
      </p:sp>
    </p:spTree>
    <p:extLst>
      <p:ext uri="{BB962C8B-B14F-4D97-AF65-F5344CB8AC3E}">
        <p14:creationId xmlns:p14="http://schemas.microsoft.com/office/powerpoint/2010/main" val="128382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Dynamite = LICENSED AND</a:t>
            </a:r>
            <a:r>
              <a:rPr lang="en-US" baseline="0" dirty="0"/>
              <a:t> NOT FOR REUSE ELSEWHERE </a:t>
            </a:r>
            <a:r>
              <a:rPr lang="en-US" dirty="0"/>
              <a:t>= to reuse elsewhere</a:t>
            </a:r>
            <a:r>
              <a:rPr lang="en-US" baseline="0" dirty="0"/>
              <a:t> get a licenses </a:t>
            </a:r>
            <a:r>
              <a:rPr lang="en-US" dirty="0"/>
              <a:t>from http://www.bigstockphoto.com/image-40542166/stock-photo-red-dynamite</a:t>
            </a:r>
          </a:p>
        </p:txBody>
      </p:sp>
      <p:sp>
        <p:nvSpPr>
          <p:cNvPr id="4" name="Slide Number Placeholder 3"/>
          <p:cNvSpPr>
            <a:spLocks noGrp="1"/>
          </p:cNvSpPr>
          <p:nvPr>
            <p:ph type="sldNum" sz="quarter" idx="10"/>
          </p:nvPr>
        </p:nvSpPr>
        <p:spPr/>
        <p:txBody>
          <a:bodyPr/>
          <a:lstStyle/>
          <a:p>
            <a:fld id="{0AE6B530-7996-41ED-80CF-70DA4A4DD0F3}" type="slidenum">
              <a:rPr lang="en-US" smtClean="0"/>
              <a:pPr/>
              <a:t>11</a:t>
            </a:fld>
            <a:endParaRPr lang="en-US"/>
          </a:p>
        </p:txBody>
      </p:sp>
    </p:spTree>
    <p:extLst>
      <p:ext uri="{BB962C8B-B14F-4D97-AF65-F5344CB8AC3E}">
        <p14:creationId xmlns:p14="http://schemas.microsoft.com/office/powerpoint/2010/main" val="668855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Dynamite = LICENSED AND</a:t>
            </a:r>
            <a:r>
              <a:rPr lang="en-US" baseline="0" dirty="0"/>
              <a:t> NOT FOR REUSE ELSEWHERE </a:t>
            </a:r>
            <a:r>
              <a:rPr lang="en-US" dirty="0"/>
              <a:t>= to reuse elsewhere</a:t>
            </a:r>
            <a:r>
              <a:rPr lang="en-US" baseline="0" dirty="0"/>
              <a:t> get a licenses </a:t>
            </a:r>
            <a:r>
              <a:rPr lang="en-US" dirty="0"/>
              <a:t>from http://www.bigstockphoto.com/image-40542166/stock-photo-red-dynamite</a:t>
            </a:r>
          </a:p>
        </p:txBody>
      </p:sp>
      <p:sp>
        <p:nvSpPr>
          <p:cNvPr id="4" name="Slide Number Placeholder 3"/>
          <p:cNvSpPr>
            <a:spLocks noGrp="1"/>
          </p:cNvSpPr>
          <p:nvPr>
            <p:ph type="sldNum" sz="quarter" idx="10"/>
          </p:nvPr>
        </p:nvSpPr>
        <p:spPr/>
        <p:txBody>
          <a:bodyPr/>
          <a:lstStyle/>
          <a:p>
            <a:fld id="{0AE6B530-7996-41ED-80CF-70DA4A4DD0F3}" type="slidenum">
              <a:rPr lang="en-US" smtClean="0"/>
              <a:pPr/>
              <a:t>12</a:t>
            </a:fld>
            <a:endParaRPr lang="en-US"/>
          </a:p>
        </p:txBody>
      </p:sp>
    </p:spTree>
    <p:extLst>
      <p:ext uri="{BB962C8B-B14F-4D97-AF65-F5344CB8AC3E}">
        <p14:creationId xmlns:p14="http://schemas.microsoft.com/office/powerpoint/2010/main" val="1893247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Dynamite = LICENSED AND</a:t>
            </a:r>
            <a:r>
              <a:rPr lang="en-US" baseline="0" dirty="0"/>
              <a:t> NOT FOR REUSE ELSEWHERE </a:t>
            </a:r>
            <a:r>
              <a:rPr lang="en-US" dirty="0"/>
              <a:t>= to reuse elsewhere</a:t>
            </a:r>
            <a:r>
              <a:rPr lang="en-US" baseline="0" dirty="0"/>
              <a:t> get a licenses </a:t>
            </a:r>
            <a:r>
              <a:rPr lang="en-US" dirty="0"/>
              <a:t>from http://www.bigstockphoto.com/image-40542166/stock-photo-red-dynamite</a:t>
            </a:r>
          </a:p>
        </p:txBody>
      </p:sp>
      <p:sp>
        <p:nvSpPr>
          <p:cNvPr id="4" name="Slide Number Placeholder 3"/>
          <p:cNvSpPr>
            <a:spLocks noGrp="1"/>
          </p:cNvSpPr>
          <p:nvPr>
            <p:ph type="sldNum" sz="quarter" idx="10"/>
          </p:nvPr>
        </p:nvSpPr>
        <p:spPr/>
        <p:txBody>
          <a:bodyPr/>
          <a:lstStyle/>
          <a:p>
            <a:fld id="{0AE6B530-7996-41ED-80CF-70DA4A4DD0F3}" type="slidenum">
              <a:rPr lang="en-US" smtClean="0"/>
              <a:pPr/>
              <a:t>13</a:t>
            </a:fld>
            <a:endParaRPr lang="en-US"/>
          </a:p>
        </p:txBody>
      </p:sp>
    </p:spTree>
    <p:extLst>
      <p:ext uri="{BB962C8B-B14F-4D97-AF65-F5344CB8AC3E}">
        <p14:creationId xmlns:p14="http://schemas.microsoft.com/office/powerpoint/2010/main" val="2270389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Weight Lifter = FREE = http://en.m.wikipedia.org/wiki/File:RIAN_archive_103479_Soviet_weight-lifter_Viktor_Mazin_during_the_XXII_Olympic_Games.jpg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14</a:t>
            </a:fld>
            <a:endParaRPr lang="en-US"/>
          </a:p>
        </p:txBody>
      </p:sp>
    </p:spTree>
    <p:extLst>
      <p:ext uri="{BB962C8B-B14F-4D97-AF65-F5344CB8AC3E}">
        <p14:creationId xmlns:p14="http://schemas.microsoft.com/office/powerpoint/2010/main" val="4260688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Weight Lifter = FREE = http://en.m.wikipedia.org/wiki/File:RIAN_archive_103479_Soviet_weight-lifter_Viktor_Mazin_during_the_XXII_Olympic_Games.jpg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15</a:t>
            </a:fld>
            <a:endParaRPr lang="en-US"/>
          </a:p>
        </p:txBody>
      </p:sp>
    </p:spTree>
    <p:extLst>
      <p:ext uri="{BB962C8B-B14F-4D97-AF65-F5344CB8AC3E}">
        <p14:creationId xmlns:p14="http://schemas.microsoft.com/office/powerpoint/2010/main" val="1862680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635859-EF93-441B-931C-85620F37BFBB}" type="datetimeFigureOut">
              <a:rPr lang="en-US" smtClean="0"/>
              <a:pPr/>
              <a:t>6/24/2021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635859-EF93-441B-931C-85620F37BFBB}" type="datetimeFigureOut">
              <a:rPr lang="en-US" smtClean="0"/>
              <a:pPr/>
              <a:t>6/24/2021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35859-EF93-441B-931C-85620F37BFBB}" type="datetimeFigureOut">
              <a:rPr lang="en-US" smtClean="0"/>
              <a:pPr/>
              <a:t>6/24/2021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13" cstate="print"/>
          <a:srcRect/>
          <a:stretch>
            <a:fillRect/>
          </a:stretch>
        </p:blipFill>
        <p:spPr bwMode="auto">
          <a:xfrm>
            <a:off x="0" y="1"/>
            <a:ext cx="12192000" cy="6858357"/>
          </a:xfrm>
          <a:prstGeom prst="rect">
            <a:avLst/>
          </a:prstGeom>
          <a:noFill/>
          <a:ln w="9525">
            <a:noFill/>
            <a:miter lim="800000"/>
            <a:headEnd/>
            <a:tailEnd/>
          </a:ln>
          <a:effectLst/>
        </p:spPr>
      </p:pic>
      <p:sp>
        <p:nvSpPr>
          <p:cNvPr id="2" name="Title Placeholder 1"/>
          <p:cNvSpPr>
            <a:spLocks noGrp="1"/>
          </p:cNvSpPr>
          <p:nvPr>
            <p:ph type="title"/>
          </p:nvPr>
        </p:nvSpPr>
        <p:spPr>
          <a:xfrm>
            <a:off x="0" y="0"/>
            <a:ext cx="12192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1275" y="1143001"/>
            <a:ext cx="11578281" cy="49831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35859-EF93-441B-931C-85620F37BFBB}" type="datetimeFigureOut">
              <a:rPr lang="en-US" smtClean="0"/>
              <a:pPr/>
              <a:t>6/24/2021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B1AC5A-E939-4C34-AF3A-8EB749194D7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6600" b="1" kern="1200">
          <a:solidFill>
            <a:schemeClr val="bg1"/>
          </a:solidFill>
          <a:effectLst>
            <a:outerShdw blurRad="38100" dist="38100" dir="2700000" algn="tl">
              <a:srgbClr val="000000">
                <a:alpha val="43137"/>
              </a:srgbClr>
            </a:outerShdw>
          </a:effectLst>
          <a:latin typeface="Cambria" pitchFamily="18" charset="0"/>
          <a:ea typeface="+mj-ea"/>
          <a:cs typeface="+mj-cs"/>
        </a:defRPr>
      </a:lvl1pPr>
    </p:titleStyle>
    <p:bodyStyle>
      <a:lvl1pPr marL="0" indent="0" algn="l" defTabSz="914400" rtl="0" eaLnBrk="1" latinLnBrk="0" hangingPunct="1">
        <a:spcBef>
          <a:spcPct val="20000"/>
        </a:spcBef>
        <a:buFont typeface="Arial" pitchFamily="34" charset="0"/>
        <a:buNone/>
        <a:defRPr sz="54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54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54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54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54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slideLayout" Target="../slideLayouts/slideLayout2.xml"/><Relationship Id="rId5" Type="http://schemas.openxmlformats.org/officeDocument/2006/relationships/image" Target="../media/image24.wmf"/><Relationship Id="rId4" Type="http://schemas.openxmlformats.org/officeDocument/2006/relationships/image" Target="../media/image23.wmf"/></Relationships>
</file>

<file path=ppt/slides/_rels/slide5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slideLayout" Target="../slideLayouts/slideLayout2.xml"/><Relationship Id="rId5" Type="http://schemas.openxmlformats.org/officeDocument/2006/relationships/image" Target="../media/image24.wmf"/><Relationship Id="rId4" Type="http://schemas.openxmlformats.org/officeDocument/2006/relationships/image" Target="../media/image23.wmf"/></Relationships>
</file>

<file path=ppt/slides/_rels/slide56.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slideLayout" Target="../slideLayouts/slideLayout2.xml"/><Relationship Id="rId5" Type="http://schemas.openxmlformats.org/officeDocument/2006/relationships/image" Target="../media/image24.wmf"/><Relationship Id="rId4" Type="http://schemas.openxmlformats.org/officeDocument/2006/relationships/image" Target="../media/image23.wmf"/></Relationships>
</file>

<file path=ppt/slides/_rels/slide57.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slideLayout" Target="../slideLayouts/slideLayout2.xml"/><Relationship Id="rId5" Type="http://schemas.openxmlformats.org/officeDocument/2006/relationships/image" Target="../media/image24.wmf"/><Relationship Id="rId4" Type="http://schemas.openxmlformats.org/officeDocument/2006/relationships/image" Target="../media/image23.wmf"/></Relationships>
</file>

<file path=ppt/slides/_rels/slide58.xml.rels><?xml version="1.0" encoding="UTF-8" standalone="yes"?>
<Relationships xmlns="http://schemas.openxmlformats.org/package/2006/relationships"><Relationship Id="rId3" Type="http://schemas.openxmlformats.org/officeDocument/2006/relationships/image" Target="../media/image23.wmf"/><Relationship Id="rId7" Type="http://schemas.openxmlformats.org/officeDocument/2006/relationships/image" Target="../media/image26.wmf"/><Relationship Id="rId2" Type="http://schemas.openxmlformats.org/officeDocument/2006/relationships/image" Target="../media/image22.wmf"/><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1.wmf"/></Relationships>
</file>

<file path=ppt/slides/_rels/slide59.xml.rels><?xml version="1.0" encoding="UTF-8" standalone="yes"?>
<Relationships xmlns="http://schemas.openxmlformats.org/package/2006/relationships"><Relationship Id="rId3" Type="http://schemas.openxmlformats.org/officeDocument/2006/relationships/image" Target="../media/image23.wmf"/><Relationship Id="rId7" Type="http://schemas.openxmlformats.org/officeDocument/2006/relationships/image" Target="../media/image26.wmf"/><Relationship Id="rId2" Type="http://schemas.openxmlformats.org/officeDocument/2006/relationships/image" Target="../media/image22.wmf"/><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1.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3.wmf"/><Relationship Id="rId7" Type="http://schemas.openxmlformats.org/officeDocument/2006/relationships/image" Target="../media/image26.wmf"/><Relationship Id="rId2" Type="http://schemas.openxmlformats.org/officeDocument/2006/relationships/image" Target="../media/image22.wmf"/><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1.wmf"/></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7" name="Picture 3"/>
          <p:cNvPicPr>
            <a:picLocks noChangeAspect="1" noChangeArrowheads="1"/>
          </p:cNvPicPr>
          <p:nvPr/>
        </p:nvPicPr>
        <p:blipFill>
          <a:blip r:embed="rId3" cstate="print"/>
          <a:srcRect/>
          <a:stretch>
            <a:fillRect/>
          </a:stretch>
        </p:blipFill>
        <p:spPr bwMode="auto">
          <a:xfrm>
            <a:off x="0" y="1"/>
            <a:ext cx="12192000" cy="6858357"/>
          </a:xfrm>
          <a:prstGeom prst="rect">
            <a:avLst/>
          </a:prstGeom>
          <a:noFill/>
          <a:ln w="9525">
            <a:noFill/>
            <a:miter lim="800000"/>
            <a:headEnd/>
            <a:tailEnd/>
          </a:ln>
          <a:effectLst/>
        </p:spPr>
      </p:pic>
      <p:pic>
        <p:nvPicPr>
          <p:cNvPr id="5" name="Picture 4">
            <a:extLst>
              <a:ext uri="{FF2B5EF4-FFF2-40B4-BE49-F238E27FC236}">
                <a16:creationId xmlns:a16="http://schemas.microsoft.com/office/drawing/2014/main" id="{206B68E8-BD2C-40DF-90BB-79960F782A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660400" y="5103812"/>
            <a:ext cx="2336800" cy="1069975"/>
          </a:xfrm>
          <a:prstGeom prst="rect">
            <a:avLst/>
          </a:prstGeom>
          <a:noFill/>
          <a:effectLst>
            <a:glow rad="12700">
              <a:schemeClr val="bg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289404"/>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617838" y="2759825"/>
            <a:ext cx="10930129" cy="3813970"/>
          </a:xfrm>
          <a:custGeom>
            <a:avLst/>
            <a:gdLst>
              <a:gd name="connsiteX0" fmla="*/ 7498080 w 7498080"/>
              <a:gd name="connsiteY0" fmla="*/ 16626 h 2942706"/>
              <a:gd name="connsiteX1" fmla="*/ 3591098 w 7498080"/>
              <a:gd name="connsiteY1" fmla="*/ 16626 h 2942706"/>
              <a:gd name="connsiteX2" fmla="*/ 3607723 w 7498080"/>
              <a:gd name="connsiteY2" fmla="*/ 831273 h 2942706"/>
              <a:gd name="connsiteX3" fmla="*/ 33251 w 7498080"/>
              <a:gd name="connsiteY3" fmla="*/ 831273 h 2942706"/>
              <a:gd name="connsiteX4" fmla="*/ 0 w 7498080"/>
              <a:gd name="connsiteY4" fmla="*/ 2926080 h 2942706"/>
              <a:gd name="connsiteX5" fmla="*/ 3940232 w 7498080"/>
              <a:gd name="connsiteY5" fmla="*/ 2942706 h 2942706"/>
              <a:gd name="connsiteX6" fmla="*/ 3940232 w 7498080"/>
              <a:gd name="connsiteY6" fmla="*/ 2128059 h 2942706"/>
              <a:gd name="connsiteX7" fmla="*/ 7414952 w 7498080"/>
              <a:gd name="connsiteY7" fmla="*/ 2144684 h 2942706"/>
              <a:gd name="connsiteX8" fmla="*/ 7365076 w 7498080"/>
              <a:gd name="connsiteY8" fmla="*/ 0 h 2942706"/>
              <a:gd name="connsiteX9" fmla="*/ 7448203 w 7498080"/>
              <a:gd name="connsiteY9" fmla="*/ 0 h 2942706"/>
              <a:gd name="connsiteX0" fmla="*/ 7498080 w 7498080"/>
              <a:gd name="connsiteY0" fmla="*/ 16626 h 2942706"/>
              <a:gd name="connsiteX1" fmla="*/ 3591098 w 7498080"/>
              <a:gd name="connsiteY1" fmla="*/ 16626 h 2942706"/>
              <a:gd name="connsiteX2" fmla="*/ 3607723 w 7498080"/>
              <a:gd name="connsiteY2" fmla="*/ 831273 h 2942706"/>
              <a:gd name="connsiteX3" fmla="*/ 33251 w 7498080"/>
              <a:gd name="connsiteY3" fmla="*/ 831273 h 2942706"/>
              <a:gd name="connsiteX4" fmla="*/ 0 w 7498080"/>
              <a:gd name="connsiteY4" fmla="*/ 2926080 h 2942706"/>
              <a:gd name="connsiteX5" fmla="*/ 3940232 w 7498080"/>
              <a:gd name="connsiteY5" fmla="*/ 2942706 h 2942706"/>
              <a:gd name="connsiteX6" fmla="*/ 3940232 w 7498080"/>
              <a:gd name="connsiteY6" fmla="*/ 2128059 h 2942706"/>
              <a:gd name="connsiteX7" fmla="*/ 7414952 w 7498080"/>
              <a:gd name="connsiteY7" fmla="*/ 2144684 h 2942706"/>
              <a:gd name="connsiteX8" fmla="*/ 7365076 w 7498080"/>
              <a:gd name="connsiteY8" fmla="*/ 0 h 2942706"/>
              <a:gd name="connsiteX0" fmla="*/ 7498080 w 7498080"/>
              <a:gd name="connsiteY0" fmla="*/ 16626 h 2942706"/>
              <a:gd name="connsiteX1" fmla="*/ 3591098 w 7498080"/>
              <a:gd name="connsiteY1" fmla="*/ 16626 h 2942706"/>
              <a:gd name="connsiteX2" fmla="*/ 3607723 w 7498080"/>
              <a:gd name="connsiteY2" fmla="*/ 831273 h 2942706"/>
              <a:gd name="connsiteX3" fmla="*/ 33251 w 7498080"/>
              <a:gd name="connsiteY3" fmla="*/ 831273 h 2942706"/>
              <a:gd name="connsiteX4" fmla="*/ 0 w 7498080"/>
              <a:gd name="connsiteY4" fmla="*/ 2926080 h 2942706"/>
              <a:gd name="connsiteX5" fmla="*/ 3940232 w 7498080"/>
              <a:gd name="connsiteY5" fmla="*/ 2942706 h 2942706"/>
              <a:gd name="connsiteX6" fmla="*/ 3940232 w 7498080"/>
              <a:gd name="connsiteY6" fmla="*/ 2128059 h 2942706"/>
              <a:gd name="connsiteX7" fmla="*/ 7414952 w 7498080"/>
              <a:gd name="connsiteY7" fmla="*/ 2144684 h 2942706"/>
              <a:gd name="connsiteX8" fmla="*/ 7365076 w 7498080"/>
              <a:gd name="connsiteY8" fmla="*/ 0 h 2942706"/>
              <a:gd name="connsiteX9" fmla="*/ 7498080 w 7498080"/>
              <a:gd name="connsiteY9" fmla="*/ 16626 h 2942706"/>
              <a:gd name="connsiteX0" fmla="*/ 7365076 w 7414952"/>
              <a:gd name="connsiteY0" fmla="*/ 0 h 2942706"/>
              <a:gd name="connsiteX1" fmla="*/ 3591098 w 7414952"/>
              <a:gd name="connsiteY1" fmla="*/ 16626 h 2942706"/>
              <a:gd name="connsiteX2" fmla="*/ 3607723 w 7414952"/>
              <a:gd name="connsiteY2" fmla="*/ 831273 h 2942706"/>
              <a:gd name="connsiteX3" fmla="*/ 33251 w 7414952"/>
              <a:gd name="connsiteY3" fmla="*/ 831273 h 2942706"/>
              <a:gd name="connsiteX4" fmla="*/ 0 w 7414952"/>
              <a:gd name="connsiteY4" fmla="*/ 2926080 h 2942706"/>
              <a:gd name="connsiteX5" fmla="*/ 3940232 w 7414952"/>
              <a:gd name="connsiteY5" fmla="*/ 2942706 h 2942706"/>
              <a:gd name="connsiteX6" fmla="*/ 3940232 w 7414952"/>
              <a:gd name="connsiteY6" fmla="*/ 2128059 h 2942706"/>
              <a:gd name="connsiteX7" fmla="*/ 7414952 w 7414952"/>
              <a:gd name="connsiteY7" fmla="*/ 2144684 h 2942706"/>
              <a:gd name="connsiteX8" fmla="*/ 7365076 w 7414952"/>
              <a:gd name="connsiteY8" fmla="*/ 0 h 2942706"/>
              <a:gd name="connsiteX0" fmla="*/ 7365076 w 7414952"/>
              <a:gd name="connsiteY0" fmla="*/ 0 h 2942706"/>
              <a:gd name="connsiteX1" fmla="*/ 3609027 w 7414952"/>
              <a:gd name="connsiteY1" fmla="*/ 16626 h 2942706"/>
              <a:gd name="connsiteX2" fmla="*/ 3607723 w 7414952"/>
              <a:gd name="connsiteY2" fmla="*/ 831273 h 2942706"/>
              <a:gd name="connsiteX3" fmla="*/ 33251 w 7414952"/>
              <a:gd name="connsiteY3" fmla="*/ 831273 h 2942706"/>
              <a:gd name="connsiteX4" fmla="*/ 0 w 7414952"/>
              <a:gd name="connsiteY4" fmla="*/ 2926080 h 2942706"/>
              <a:gd name="connsiteX5" fmla="*/ 3940232 w 7414952"/>
              <a:gd name="connsiteY5" fmla="*/ 2942706 h 2942706"/>
              <a:gd name="connsiteX6" fmla="*/ 3940232 w 7414952"/>
              <a:gd name="connsiteY6" fmla="*/ 2128059 h 2942706"/>
              <a:gd name="connsiteX7" fmla="*/ 7414952 w 7414952"/>
              <a:gd name="connsiteY7" fmla="*/ 2144684 h 2942706"/>
              <a:gd name="connsiteX8" fmla="*/ 7365076 w 7414952"/>
              <a:gd name="connsiteY8" fmla="*/ 0 h 2942706"/>
              <a:gd name="connsiteX0" fmla="*/ 7414440 w 7414952"/>
              <a:gd name="connsiteY0" fmla="*/ 0 h 2942706"/>
              <a:gd name="connsiteX1" fmla="*/ 3609027 w 7414952"/>
              <a:gd name="connsiteY1" fmla="*/ 16626 h 2942706"/>
              <a:gd name="connsiteX2" fmla="*/ 3607723 w 7414952"/>
              <a:gd name="connsiteY2" fmla="*/ 831273 h 2942706"/>
              <a:gd name="connsiteX3" fmla="*/ 33251 w 7414952"/>
              <a:gd name="connsiteY3" fmla="*/ 831273 h 2942706"/>
              <a:gd name="connsiteX4" fmla="*/ 0 w 7414952"/>
              <a:gd name="connsiteY4" fmla="*/ 2926080 h 2942706"/>
              <a:gd name="connsiteX5" fmla="*/ 3940232 w 7414952"/>
              <a:gd name="connsiteY5" fmla="*/ 2942706 h 2942706"/>
              <a:gd name="connsiteX6" fmla="*/ 3940232 w 7414952"/>
              <a:gd name="connsiteY6" fmla="*/ 2128059 h 2942706"/>
              <a:gd name="connsiteX7" fmla="*/ 7414952 w 7414952"/>
              <a:gd name="connsiteY7" fmla="*/ 2144684 h 2942706"/>
              <a:gd name="connsiteX8" fmla="*/ 7414440 w 7414952"/>
              <a:gd name="connsiteY8" fmla="*/ 0 h 2942706"/>
              <a:gd name="connsiteX0" fmla="*/ 7414440 w 7414440"/>
              <a:gd name="connsiteY0" fmla="*/ 0 h 2942706"/>
              <a:gd name="connsiteX1" fmla="*/ 3609027 w 7414440"/>
              <a:gd name="connsiteY1" fmla="*/ 16626 h 2942706"/>
              <a:gd name="connsiteX2" fmla="*/ 3607723 w 7414440"/>
              <a:gd name="connsiteY2" fmla="*/ 831273 h 2942706"/>
              <a:gd name="connsiteX3" fmla="*/ 33251 w 7414440"/>
              <a:gd name="connsiteY3" fmla="*/ 831273 h 2942706"/>
              <a:gd name="connsiteX4" fmla="*/ 0 w 7414440"/>
              <a:gd name="connsiteY4" fmla="*/ 2926080 h 2942706"/>
              <a:gd name="connsiteX5" fmla="*/ 3940232 w 7414440"/>
              <a:gd name="connsiteY5" fmla="*/ 2942706 h 2942706"/>
              <a:gd name="connsiteX6" fmla="*/ 3940232 w 7414440"/>
              <a:gd name="connsiteY6" fmla="*/ 2128059 h 2942706"/>
              <a:gd name="connsiteX7" fmla="*/ 7375461 w 7414440"/>
              <a:gd name="connsiteY7" fmla="*/ 1719136 h 2942706"/>
              <a:gd name="connsiteX8" fmla="*/ 7414440 w 7414440"/>
              <a:gd name="connsiteY8" fmla="*/ 0 h 2942706"/>
              <a:gd name="connsiteX0" fmla="*/ 7414440 w 7414440"/>
              <a:gd name="connsiteY0" fmla="*/ 0 h 2942706"/>
              <a:gd name="connsiteX1" fmla="*/ 3609027 w 7414440"/>
              <a:gd name="connsiteY1" fmla="*/ 16626 h 2942706"/>
              <a:gd name="connsiteX2" fmla="*/ 3607723 w 7414440"/>
              <a:gd name="connsiteY2" fmla="*/ 831273 h 2942706"/>
              <a:gd name="connsiteX3" fmla="*/ 33251 w 7414440"/>
              <a:gd name="connsiteY3" fmla="*/ 831273 h 2942706"/>
              <a:gd name="connsiteX4" fmla="*/ 0 w 7414440"/>
              <a:gd name="connsiteY4" fmla="*/ 2926080 h 2942706"/>
              <a:gd name="connsiteX5" fmla="*/ 3940232 w 7414440"/>
              <a:gd name="connsiteY5" fmla="*/ 2942706 h 2942706"/>
              <a:gd name="connsiteX6" fmla="*/ 3920486 w 7414440"/>
              <a:gd name="connsiteY6" fmla="*/ 1579326 h 2942706"/>
              <a:gd name="connsiteX7" fmla="*/ 7375461 w 7414440"/>
              <a:gd name="connsiteY7" fmla="*/ 1719136 h 2942706"/>
              <a:gd name="connsiteX8" fmla="*/ 7414440 w 7414440"/>
              <a:gd name="connsiteY8" fmla="*/ 0 h 2942706"/>
              <a:gd name="connsiteX0" fmla="*/ 7414440 w 7434697"/>
              <a:gd name="connsiteY0" fmla="*/ 0 h 2942706"/>
              <a:gd name="connsiteX1" fmla="*/ 3609027 w 7434697"/>
              <a:gd name="connsiteY1" fmla="*/ 16626 h 2942706"/>
              <a:gd name="connsiteX2" fmla="*/ 3607723 w 7434697"/>
              <a:gd name="connsiteY2" fmla="*/ 831273 h 2942706"/>
              <a:gd name="connsiteX3" fmla="*/ 33251 w 7434697"/>
              <a:gd name="connsiteY3" fmla="*/ 831273 h 2942706"/>
              <a:gd name="connsiteX4" fmla="*/ 0 w 7434697"/>
              <a:gd name="connsiteY4" fmla="*/ 2926080 h 2942706"/>
              <a:gd name="connsiteX5" fmla="*/ 3940232 w 7434697"/>
              <a:gd name="connsiteY5" fmla="*/ 2942706 h 2942706"/>
              <a:gd name="connsiteX6" fmla="*/ 3920486 w 7434697"/>
              <a:gd name="connsiteY6" fmla="*/ 1579326 h 2942706"/>
              <a:gd name="connsiteX7" fmla="*/ 7434697 w 7434697"/>
              <a:gd name="connsiteY7" fmla="*/ 1618348 h 2942706"/>
              <a:gd name="connsiteX8" fmla="*/ 7414440 w 7434697"/>
              <a:gd name="connsiteY8" fmla="*/ 0 h 2942706"/>
              <a:gd name="connsiteX0" fmla="*/ 7414440 w 7434697"/>
              <a:gd name="connsiteY0" fmla="*/ 0 h 2942706"/>
              <a:gd name="connsiteX1" fmla="*/ 3609027 w 7434697"/>
              <a:gd name="connsiteY1" fmla="*/ 16626 h 2942706"/>
              <a:gd name="connsiteX2" fmla="*/ 3607723 w 7434697"/>
              <a:gd name="connsiteY2" fmla="*/ 831273 h 2942706"/>
              <a:gd name="connsiteX3" fmla="*/ 33251 w 7434697"/>
              <a:gd name="connsiteY3" fmla="*/ 831273 h 2942706"/>
              <a:gd name="connsiteX4" fmla="*/ 0 w 7434697"/>
              <a:gd name="connsiteY4" fmla="*/ 2926080 h 2942706"/>
              <a:gd name="connsiteX5" fmla="*/ 3940232 w 7434697"/>
              <a:gd name="connsiteY5" fmla="*/ 2942706 h 2942706"/>
              <a:gd name="connsiteX6" fmla="*/ 3969849 w 7434697"/>
              <a:gd name="connsiteY6" fmla="*/ 1590524 h 2942706"/>
              <a:gd name="connsiteX7" fmla="*/ 7434697 w 7434697"/>
              <a:gd name="connsiteY7" fmla="*/ 1618348 h 2942706"/>
              <a:gd name="connsiteX8" fmla="*/ 7414440 w 7434697"/>
              <a:gd name="connsiteY8" fmla="*/ 0 h 2942706"/>
              <a:gd name="connsiteX0" fmla="*/ 7414440 w 7434697"/>
              <a:gd name="connsiteY0" fmla="*/ 0 h 2942706"/>
              <a:gd name="connsiteX1" fmla="*/ 3609027 w 7434697"/>
              <a:gd name="connsiteY1" fmla="*/ 16626 h 2942706"/>
              <a:gd name="connsiteX2" fmla="*/ 3607723 w 7434697"/>
              <a:gd name="connsiteY2" fmla="*/ 831273 h 2942706"/>
              <a:gd name="connsiteX3" fmla="*/ 33251 w 7434697"/>
              <a:gd name="connsiteY3" fmla="*/ 831273 h 2942706"/>
              <a:gd name="connsiteX4" fmla="*/ 0 w 7434697"/>
              <a:gd name="connsiteY4" fmla="*/ 2926080 h 2942706"/>
              <a:gd name="connsiteX5" fmla="*/ 3940232 w 7434697"/>
              <a:gd name="connsiteY5" fmla="*/ 2942706 h 2942706"/>
              <a:gd name="connsiteX6" fmla="*/ 3940232 w 7434697"/>
              <a:gd name="connsiteY6" fmla="*/ 1590524 h 2942706"/>
              <a:gd name="connsiteX7" fmla="*/ 7434697 w 7434697"/>
              <a:gd name="connsiteY7" fmla="*/ 1618348 h 2942706"/>
              <a:gd name="connsiteX8" fmla="*/ 7414440 w 7434697"/>
              <a:gd name="connsiteY8" fmla="*/ 0 h 294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4697" h="2942706">
                <a:moveTo>
                  <a:pt x="7414440" y="0"/>
                </a:moveTo>
                <a:lnTo>
                  <a:pt x="3609027" y="16626"/>
                </a:lnTo>
                <a:cubicBezTo>
                  <a:pt x="3608592" y="288175"/>
                  <a:pt x="3608158" y="559724"/>
                  <a:pt x="3607723" y="831273"/>
                </a:cubicBezTo>
                <a:lnTo>
                  <a:pt x="33251" y="831273"/>
                </a:lnTo>
                <a:lnTo>
                  <a:pt x="0" y="2926080"/>
                </a:lnTo>
                <a:lnTo>
                  <a:pt x="3940232" y="2942706"/>
                </a:lnTo>
                <a:lnTo>
                  <a:pt x="3940232" y="1590524"/>
                </a:lnTo>
                <a:lnTo>
                  <a:pt x="7434697" y="1618348"/>
                </a:lnTo>
                <a:cubicBezTo>
                  <a:pt x="7434526" y="903453"/>
                  <a:pt x="7414611" y="714895"/>
                  <a:pt x="7414440" y="0"/>
                </a:cubicBezTo>
                <a:close/>
              </a:path>
            </a:pathLst>
          </a:custGeom>
          <a:solidFill>
            <a:srgbClr val="481F67"/>
          </a:solidFill>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6112688" y="2745995"/>
            <a:ext cx="5675657" cy="4708981"/>
          </a:xfrm>
          <a:prstGeom prst="rect">
            <a:avLst/>
          </a:prstGeom>
          <a:noFill/>
        </p:spPr>
        <p:txBody>
          <a:bodyPr wrap="square" rtlCol="0">
            <a:spAutoFit/>
          </a:bodyPr>
          <a:lstStyle/>
          <a:p>
            <a:pPr algn="ctr"/>
            <a:r>
              <a:rPr lang="en-US" sz="6000" b="1" dirty="0">
                <a:solidFill>
                  <a:schemeClr val="bg1"/>
                </a:solidFill>
                <a:effectLst>
                  <a:glow rad="127000">
                    <a:srgbClr val="FF0000"/>
                  </a:glow>
                  <a:outerShdw blurRad="38100" dist="38100" dir="2700000" algn="tl">
                    <a:srgbClr val="000000">
                      <a:alpha val="43137"/>
                    </a:srgbClr>
                  </a:outerShdw>
                </a:effectLst>
                <a:latin typeface="Symbol" pitchFamily="18" charset="2"/>
              </a:rPr>
              <a:t>troppforew </a:t>
            </a:r>
            <a:r>
              <a:rPr lang="en-US" sz="6000" b="1" dirty="0" err="1">
                <a:solidFill>
                  <a:schemeClr val="bg1"/>
                </a:solidFill>
                <a:effectLst>
                  <a:glow rad="127000">
                    <a:srgbClr val="FF0000"/>
                  </a:glow>
                  <a:outerShdw blurRad="38100" dist="38100" dir="2700000" algn="tl">
                    <a:srgbClr val="000000">
                      <a:alpha val="43137"/>
                    </a:srgbClr>
                  </a:outerShdw>
                </a:effectLst>
                <a:latin typeface="Symbol" pitchFamily="18" charset="2"/>
              </a:rPr>
              <a:t>stegw</a:t>
            </a:r>
            <a:endParaRPr lang="en-US" sz="6000" b="1" dirty="0">
              <a:solidFill>
                <a:schemeClr val="bg1"/>
              </a:solidFill>
              <a:effectLst>
                <a:glow rad="127000">
                  <a:srgbClr val="FF0000"/>
                </a:glow>
                <a:outerShdw blurRad="38100" dist="38100" dir="2700000" algn="tl">
                  <a:srgbClr val="000000">
                    <a:alpha val="43137"/>
                  </a:srgbClr>
                </a:outerShdw>
              </a:effectLst>
              <a:latin typeface="Symbol" pitchFamily="18" charset="2"/>
            </a:endParaRPr>
          </a:p>
          <a:p>
            <a:pPr algn="ctr"/>
            <a:r>
              <a:rPr lang="en-US" sz="6000" b="1" dirty="0" err="1">
                <a:solidFill>
                  <a:schemeClr val="bg1"/>
                </a:solidFill>
                <a:effectLst>
                  <a:glow rad="127000">
                    <a:srgbClr val="FF0000"/>
                  </a:glow>
                  <a:outerShdw blurRad="38100" dist="38100" dir="2700000" algn="tl">
                    <a:srgbClr val="000000">
                      <a:alpha val="43137"/>
                    </a:srgbClr>
                  </a:outerShdw>
                </a:effectLst>
                <a:latin typeface="Symbol" pitchFamily="18" charset="2"/>
              </a:rPr>
              <a:t>anecomai</a:t>
            </a:r>
            <a:endParaRPr lang="en-US" sz="6000" b="1" dirty="0">
              <a:solidFill>
                <a:schemeClr val="bg1"/>
              </a:solidFill>
              <a:effectLst>
                <a:glow rad="127000">
                  <a:srgbClr val="FF0000"/>
                </a:glow>
                <a:outerShdw blurRad="38100" dist="38100" dir="2700000" algn="tl">
                  <a:srgbClr val="000000">
                    <a:alpha val="43137"/>
                  </a:srgbClr>
                </a:outerShdw>
              </a:effectLst>
              <a:latin typeface="Symbol" pitchFamily="18" charset="2"/>
            </a:endParaRPr>
          </a:p>
          <a:p>
            <a:pPr algn="ctr"/>
            <a:r>
              <a:rPr lang="en-US" sz="6000" b="1" dirty="0">
                <a:solidFill>
                  <a:schemeClr val="bg1"/>
                </a:solidFill>
                <a:effectLst>
                  <a:glow rad="127000">
                    <a:srgbClr val="FF0000"/>
                  </a:glow>
                  <a:outerShdw blurRad="38100" dist="38100" dir="2700000" algn="tl">
                    <a:srgbClr val="000000">
                      <a:alpha val="43137"/>
                    </a:srgbClr>
                  </a:outerShdw>
                </a:effectLst>
                <a:latin typeface="Symbol" pitchFamily="18" charset="2"/>
              </a:rPr>
              <a:t>karterw</a:t>
            </a:r>
          </a:p>
          <a:p>
            <a:pPr algn="ctr"/>
            <a:endParaRPr lang="en-US" sz="6000" b="1" dirty="0">
              <a:solidFill>
                <a:srgbClr val="FFFF00"/>
              </a:solidFill>
              <a:effectLst>
                <a:outerShdw blurRad="38100" dist="38100" dir="2700000" algn="tl">
                  <a:srgbClr val="000000">
                    <a:alpha val="43137"/>
                  </a:srgbClr>
                </a:outerShdw>
              </a:effectLst>
              <a:latin typeface="Symbol" pitchFamily="18" charset="2"/>
              <a:cs typeface="Simplified Arabic" pitchFamily="18" charset="-78"/>
            </a:endParaRPr>
          </a:p>
        </p:txBody>
      </p:sp>
      <p:sp>
        <p:nvSpPr>
          <p:cNvPr id="2" name="Title 1"/>
          <p:cNvSpPr>
            <a:spLocks noGrp="1"/>
          </p:cNvSpPr>
          <p:nvPr>
            <p:ph type="title"/>
          </p:nvPr>
        </p:nvSpPr>
        <p:spPr/>
        <p:txBody>
          <a:bodyPr/>
          <a:lstStyle/>
          <a:p>
            <a:r>
              <a:rPr lang="en-US" dirty="0"/>
              <a:t>NT Source of this Definition: </a:t>
            </a:r>
          </a:p>
        </p:txBody>
      </p:sp>
      <p:sp>
        <p:nvSpPr>
          <p:cNvPr id="3" name="Content Placeholder 2"/>
          <p:cNvSpPr>
            <a:spLocks noGrp="1"/>
          </p:cNvSpPr>
          <p:nvPr>
            <p:ph idx="1"/>
          </p:nvPr>
        </p:nvSpPr>
        <p:spPr/>
        <p:txBody>
          <a:bodyPr/>
          <a:lstStyle/>
          <a:p>
            <a:pPr algn="ctr"/>
            <a:r>
              <a:rPr lang="en-US" dirty="0"/>
              <a:t>There are eight Greek NT words in the semantic domain for “patience.”</a:t>
            </a:r>
            <a:br>
              <a:rPr lang="en-US" dirty="0"/>
            </a:br>
            <a:endParaRPr lang="en-US" dirty="0"/>
          </a:p>
          <a:p>
            <a:pPr algn="ctr"/>
            <a:endParaRPr lang="en-US" dirty="0"/>
          </a:p>
          <a:p>
            <a:pPr algn="ctr"/>
            <a:endParaRPr lang="en-US" dirty="0"/>
          </a:p>
          <a:p>
            <a:pPr algn="ctr"/>
            <a:endParaRPr lang="en-US" dirty="0"/>
          </a:p>
          <a:p>
            <a:pPr algn="ctr"/>
            <a:endParaRPr lang="en-US" sz="1800" dirty="0"/>
          </a:p>
          <a:p>
            <a:pPr algn="ctr"/>
            <a:r>
              <a:rPr lang="en-US" dirty="0"/>
              <a:t>. </a:t>
            </a:r>
          </a:p>
          <a:p>
            <a:pPr algn="ctr"/>
            <a:endParaRPr lang="en-US" dirty="0"/>
          </a:p>
        </p:txBody>
      </p:sp>
      <p:sp>
        <p:nvSpPr>
          <p:cNvPr id="4" name="TextBox 3"/>
          <p:cNvSpPr txBox="1"/>
          <p:nvPr/>
        </p:nvSpPr>
        <p:spPr>
          <a:xfrm>
            <a:off x="210065" y="2759847"/>
            <a:ext cx="5517462" cy="4431983"/>
          </a:xfrm>
          <a:prstGeom prst="rect">
            <a:avLst/>
          </a:prstGeom>
          <a:noFill/>
        </p:spPr>
        <p:txBody>
          <a:bodyPr wrap="square" rtlCol="0">
            <a:spAutoFit/>
          </a:bodyPr>
          <a:lstStyle/>
          <a:p>
            <a:pPr algn="ctr"/>
            <a:r>
              <a:rPr lang="en-US" sz="6000" b="1" dirty="0">
                <a:solidFill>
                  <a:schemeClr val="bg1"/>
                </a:solidFill>
                <a:effectLst>
                  <a:glow rad="127000">
                    <a:srgbClr val="FF0000"/>
                  </a:glow>
                  <a:outerShdw blurRad="38100" dist="38100" dir="2700000" algn="tl">
                    <a:srgbClr val="000000">
                      <a:alpha val="43137"/>
                    </a:srgbClr>
                  </a:outerShdw>
                </a:effectLst>
                <a:latin typeface="Symbol" pitchFamily="18" charset="2"/>
                <a:cs typeface="Simplified Arabic" pitchFamily="18" charset="-78"/>
              </a:rPr>
              <a:t>makroqumia</a:t>
            </a:r>
            <a:br>
              <a:rPr lang="en-US" sz="6000" b="1" dirty="0">
                <a:solidFill>
                  <a:schemeClr val="bg1"/>
                </a:solidFill>
                <a:effectLst>
                  <a:glow rad="127000">
                    <a:srgbClr val="FF0000"/>
                  </a:glow>
                  <a:outerShdw blurRad="38100" dist="38100" dir="2700000" algn="tl">
                    <a:srgbClr val="000000">
                      <a:alpha val="43137"/>
                    </a:srgbClr>
                  </a:outerShdw>
                </a:effectLst>
                <a:latin typeface="Symbol" pitchFamily="18" charset="2"/>
                <a:cs typeface="Simplified Arabic" pitchFamily="18" charset="-78"/>
              </a:rPr>
            </a:br>
            <a:r>
              <a:rPr lang="en-US" sz="6000" b="1" dirty="0" err="1">
                <a:solidFill>
                  <a:schemeClr val="bg1"/>
                </a:solidFill>
                <a:effectLst>
                  <a:glow rad="127000">
                    <a:srgbClr val="FF0000"/>
                  </a:glow>
                  <a:outerShdw blurRad="38100" dist="38100" dir="2700000" algn="tl">
                    <a:srgbClr val="000000">
                      <a:alpha val="43137"/>
                    </a:srgbClr>
                  </a:outerShdw>
                </a:effectLst>
                <a:latin typeface="Symbol" pitchFamily="18" charset="2"/>
              </a:rPr>
              <a:t>upomenw</a:t>
            </a:r>
            <a:r>
              <a:rPr lang="en-US" sz="6000" b="1" dirty="0">
                <a:solidFill>
                  <a:schemeClr val="bg1"/>
                </a:solidFill>
                <a:effectLst>
                  <a:glow rad="127000">
                    <a:srgbClr val="FF0000"/>
                  </a:glow>
                  <a:outerShdw blurRad="38100" dist="38100" dir="2700000" algn="tl">
                    <a:srgbClr val="000000">
                      <a:alpha val="43137"/>
                    </a:srgbClr>
                  </a:outerShdw>
                </a:effectLst>
                <a:latin typeface="Symbol" pitchFamily="18" charset="2"/>
              </a:rPr>
              <a:t> </a:t>
            </a:r>
            <a:r>
              <a:rPr lang="en-US" sz="6000" b="1" dirty="0" err="1">
                <a:solidFill>
                  <a:schemeClr val="bg1"/>
                </a:solidFill>
                <a:effectLst>
                  <a:glow rad="127000">
                    <a:srgbClr val="FF0000"/>
                  </a:glow>
                  <a:outerShdw blurRad="38100" dist="38100" dir="2700000" algn="tl">
                    <a:srgbClr val="000000">
                      <a:alpha val="43137"/>
                    </a:srgbClr>
                  </a:outerShdw>
                </a:effectLst>
                <a:latin typeface="Symbol" pitchFamily="18" charset="2"/>
              </a:rPr>
              <a:t>upoferw</a:t>
            </a:r>
            <a:r>
              <a:rPr lang="en-US" sz="6000" b="1" dirty="0">
                <a:solidFill>
                  <a:schemeClr val="bg1"/>
                </a:solidFill>
                <a:effectLst>
                  <a:glow rad="127000">
                    <a:srgbClr val="FF0000"/>
                  </a:glow>
                  <a:outerShdw blurRad="38100" dist="38100" dir="2700000" algn="tl">
                    <a:srgbClr val="000000">
                      <a:alpha val="43137"/>
                    </a:srgbClr>
                  </a:outerShdw>
                </a:effectLst>
                <a:latin typeface="Symbol" pitchFamily="18" charset="2"/>
              </a:rPr>
              <a:t> </a:t>
            </a:r>
            <a:r>
              <a:rPr lang="en-US" sz="6000" b="1" dirty="0" err="1">
                <a:solidFill>
                  <a:schemeClr val="bg1"/>
                </a:solidFill>
                <a:effectLst>
                  <a:glow rad="127000">
                    <a:srgbClr val="FF0000"/>
                  </a:glow>
                  <a:outerShdw blurRad="38100" dist="38100" dir="2700000" algn="tl">
                    <a:srgbClr val="000000">
                      <a:alpha val="43137"/>
                    </a:srgbClr>
                  </a:outerShdw>
                </a:effectLst>
                <a:latin typeface="Symbol" pitchFamily="18" charset="2"/>
              </a:rPr>
              <a:t>bastazw</a:t>
            </a:r>
            <a:endParaRPr lang="en-US" sz="6000" b="1" dirty="0">
              <a:solidFill>
                <a:schemeClr val="bg1"/>
              </a:solidFill>
              <a:effectLst>
                <a:glow rad="127000">
                  <a:srgbClr val="FF0000"/>
                </a:glow>
                <a:outerShdw blurRad="38100" dist="38100" dir="2700000" algn="tl">
                  <a:srgbClr val="000000">
                    <a:alpha val="43137"/>
                  </a:srgbClr>
                </a:outerShdw>
              </a:effectLst>
              <a:latin typeface="Symbol" pitchFamily="18" charset="2"/>
            </a:endParaRPr>
          </a:p>
          <a:p>
            <a:pPr algn="ctr"/>
            <a:endParaRPr lang="en-US" sz="4200" b="1" dirty="0">
              <a:solidFill>
                <a:srgbClr val="FFFF00"/>
              </a:solidFill>
              <a:effectLst>
                <a:outerShdw blurRad="38100" dist="38100" dir="2700000" algn="tl">
                  <a:srgbClr val="000000">
                    <a:alpha val="43137"/>
                  </a:srgbClr>
                </a:outerShdw>
              </a:effectLst>
              <a:latin typeface="Symbol" pitchFamily="18" charset="2"/>
              <a:cs typeface="Simplified Arabic" pitchFamily="18" charset="-78"/>
            </a:endParaRPr>
          </a:p>
        </p:txBody>
      </p:sp>
      <p:sp>
        <p:nvSpPr>
          <p:cNvPr id="7" name="TextBox 6"/>
          <p:cNvSpPr txBox="1"/>
          <p:nvPr/>
        </p:nvSpPr>
        <p:spPr>
          <a:xfrm>
            <a:off x="321275" y="2741150"/>
            <a:ext cx="519953" cy="646331"/>
          </a:xfrm>
          <a:prstGeom prst="rect">
            <a:avLst/>
          </a:prstGeom>
          <a:solidFill>
            <a:schemeClr val="tx1"/>
          </a:solidFill>
          <a:ln w="28575">
            <a:solidFill>
              <a:schemeClr val="accent4">
                <a:lumMod val="60000"/>
                <a:lumOff val="40000"/>
              </a:schemeClr>
            </a:solidFill>
          </a:ln>
        </p:spPr>
        <p:txBody>
          <a:bodyPr wrap="square" rtlCol="0">
            <a:spAutoFit/>
          </a:bodyPr>
          <a:lstStyle/>
          <a:p>
            <a:pPr algn="ctr"/>
            <a:r>
              <a:rPr lang="en-US" sz="3600" b="1" dirty="0">
                <a:solidFill>
                  <a:schemeClr val="bg1"/>
                </a:solidFill>
              </a:rPr>
              <a:t>1</a:t>
            </a:r>
          </a:p>
        </p:txBody>
      </p:sp>
      <p:sp>
        <p:nvSpPr>
          <p:cNvPr id="8" name="TextBox 7"/>
          <p:cNvSpPr txBox="1"/>
          <p:nvPr/>
        </p:nvSpPr>
        <p:spPr>
          <a:xfrm>
            <a:off x="787683" y="4020479"/>
            <a:ext cx="519953" cy="646331"/>
          </a:xfrm>
          <a:prstGeom prst="rect">
            <a:avLst/>
          </a:prstGeom>
          <a:solidFill>
            <a:schemeClr val="tx1"/>
          </a:solidFill>
          <a:ln w="28575">
            <a:solidFill>
              <a:schemeClr val="accent4">
                <a:lumMod val="60000"/>
                <a:lumOff val="40000"/>
              </a:schemeClr>
            </a:solidFill>
          </a:ln>
        </p:spPr>
        <p:txBody>
          <a:bodyPr wrap="square" rtlCol="0">
            <a:spAutoFit/>
          </a:bodyPr>
          <a:lstStyle/>
          <a:p>
            <a:pPr algn="ctr"/>
            <a:r>
              <a:rPr lang="en-US" sz="3600" b="1" dirty="0">
                <a:solidFill>
                  <a:schemeClr val="bg1"/>
                </a:solidFill>
              </a:rPr>
              <a:t>2</a:t>
            </a:r>
          </a:p>
        </p:txBody>
      </p:sp>
      <p:sp>
        <p:nvSpPr>
          <p:cNvPr id="9" name="TextBox 8"/>
          <p:cNvSpPr txBox="1"/>
          <p:nvPr/>
        </p:nvSpPr>
        <p:spPr>
          <a:xfrm>
            <a:off x="6659902" y="4963420"/>
            <a:ext cx="519953" cy="646331"/>
          </a:xfrm>
          <a:prstGeom prst="rect">
            <a:avLst/>
          </a:prstGeom>
          <a:solidFill>
            <a:schemeClr val="tx1"/>
          </a:solidFill>
          <a:ln w="28575">
            <a:solidFill>
              <a:schemeClr val="accent4">
                <a:lumMod val="60000"/>
                <a:lumOff val="40000"/>
              </a:schemeClr>
            </a:solidFill>
          </a:ln>
        </p:spPr>
        <p:txBody>
          <a:bodyPr wrap="square" rtlCol="0">
            <a:spAutoFit/>
          </a:bodyPr>
          <a:lstStyle/>
          <a:p>
            <a:pPr algn="ctr"/>
            <a:r>
              <a:rPr lang="en-US" sz="3600" b="1" dirty="0">
                <a:solidFill>
                  <a:schemeClr val="bg1"/>
                </a:solidFill>
              </a:rPr>
              <a:t>3</a:t>
            </a:r>
          </a:p>
        </p:txBody>
      </p:sp>
    </p:spTree>
    <p:extLst>
      <p:ext uri="{BB962C8B-B14F-4D97-AF65-F5344CB8AC3E}">
        <p14:creationId xmlns:p14="http://schemas.microsoft.com/office/powerpoint/2010/main" val="2874073130"/>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8167" y="2621072"/>
            <a:ext cx="5060506" cy="1015663"/>
          </a:xfrm>
          <a:prstGeom prst="rect">
            <a:avLst/>
          </a:prstGeom>
          <a:noFill/>
        </p:spPr>
        <p:txBody>
          <a:bodyPr wrap="square" rtlCol="0">
            <a:spAutoFit/>
          </a:bodyPr>
          <a:lstStyle/>
          <a:p>
            <a:pPr algn="ctr"/>
            <a:r>
              <a:rPr lang="en-US" sz="6000" b="1" dirty="0">
                <a:solidFill>
                  <a:schemeClr val="bg1"/>
                </a:solidFill>
                <a:effectLst>
                  <a:glow rad="127000">
                    <a:srgbClr val="FF0000"/>
                  </a:glow>
                </a:effectLst>
                <a:latin typeface="Symbol" pitchFamily="18" charset="2"/>
                <a:cs typeface="Simplified Arabic" pitchFamily="18" charset="-78"/>
              </a:rPr>
              <a:t>makroqumia</a:t>
            </a:r>
          </a:p>
        </p:txBody>
      </p:sp>
      <p:pic>
        <p:nvPicPr>
          <p:cNvPr id="2050" name="Picture 2"/>
          <p:cNvPicPr>
            <a:picLocks noChangeAspect="1" noChangeArrowheads="1"/>
          </p:cNvPicPr>
          <p:nvPr/>
        </p:nvPicPr>
        <p:blipFill>
          <a:blip r:embed="rId3" cstate="print"/>
          <a:srcRect/>
          <a:stretch>
            <a:fillRect/>
          </a:stretch>
        </p:blipFill>
        <p:spPr bwMode="auto">
          <a:xfrm rot="423187">
            <a:off x="69023" y="2511110"/>
            <a:ext cx="4223527" cy="541263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 Focuses on Emotional</a:t>
            </a:r>
            <a:r>
              <a:rPr lang="en-US" dirty="0">
                <a:solidFill>
                  <a:srgbClr val="FFFF00"/>
                </a:solidFill>
              </a:rPr>
              <a:t> </a:t>
            </a:r>
            <a:r>
              <a:rPr lang="en-US" u="sng" dirty="0">
                <a:effectLst>
                  <a:glow rad="127000">
                    <a:srgbClr val="FF0000"/>
                  </a:glow>
                  <a:outerShdw blurRad="38100" dist="38100" dir="2700000" algn="tl">
                    <a:srgbClr val="000000">
                      <a:alpha val="43137"/>
                    </a:srgbClr>
                  </a:outerShdw>
                </a:effectLst>
              </a:rPr>
              <a:t>Calm</a:t>
            </a:r>
            <a:r>
              <a:rPr lang="en-US" u="sng" dirty="0">
                <a:solidFill>
                  <a:srgbClr val="FFFF00"/>
                </a:solidFill>
              </a:rPr>
              <a:t>  </a:t>
            </a:r>
          </a:p>
        </p:txBody>
      </p:sp>
      <p:sp>
        <p:nvSpPr>
          <p:cNvPr id="3" name="Content Placeholder 2"/>
          <p:cNvSpPr>
            <a:spLocks noGrp="1"/>
          </p:cNvSpPr>
          <p:nvPr>
            <p:ph idx="1"/>
          </p:nvPr>
        </p:nvSpPr>
        <p:spPr/>
        <p:txBody>
          <a:bodyPr/>
          <a:lstStyle/>
          <a:p>
            <a:pPr algn="ctr"/>
            <a:r>
              <a:rPr lang="en-US" dirty="0"/>
              <a:t>In the face of PROVOCATION or    </a:t>
            </a:r>
            <a:br>
              <a:rPr lang="en-US" dirty="0"/>
            </a:br>
            <a:r>
              <a:rPr lang="en-US" dirty="0"/>
              <a:t>   MISFORTUNE 	  </a:t>
            </a:r>
          </a:p>
          <a:p>
            <a:pPr algn="ctr"/>
            <a:endParaRPr lang="en-US" dirty="0"/>
          </a:p>
          <a:p>
            <a:pPr algn="ctr"/>
            <a:endParaRPr lang="en-US" dirty="0"/>
          </a:p>
          <a:p>
            <a:pPr algn="ctr"/>
            <a:endParaRPr lang="en-US" dirty="0"/>
          </a:p>
        </p:txBody>
      </p:sp>
    </p:spTree>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rot="423187">
            <a:off x="69023" y="2511110"/>
            <a:ext cx="4223527" cy="5412635"/>
          </a:xfrm>
          <a:prstGeom prst="rect">
            <a:avLst/>
          </a:prstGeom>
          <a:noFill/>
          <a:ln w="9525">
            <a:noFill/>
            <a:miter lim="800000"/>
            <a:headEnd/>
            <a:tailEnd/>
          </a:ln>
          <a:effectLst/>
        </p:spPr>
      </p:pic>
      <p:grpSp>
        <p:nvGrpSpPr>
          <p:cNvPr id="9" name="Group 8"/>
          <p:cNvGrpSpPr/>
          <p:nvPr/>
        </p:nvGrpSpPr>
        <p:grpSpPr>
          <a:xfrm>
            <a:off x="3521677" y="2621073"/>
            <a:ext cx="9487560" cy="5329346"/>
            <a:chOff x="3455222" y="2621073"/>
            <a:chExt cx="8030013" cy="5329346"/>
          </a:xfrm>
        </p:grpSpPr>
        <p:pic>
          <p:nvPicPr>
            <p:cNvPr id="2051" name="Picture 3"/>
            <p:cNvPicPr>
              <a:picLocks noChangeAspect="1" noChangeArrowheads="1"/>
            </p:cNvPicPr>
            <p:nvPr/>
          </p:nvPicPr>
          <p:blipFill>
            <a:blip r:embed="rId4" cstate="print"/>
            <a:srcRect/>
            <a:stretch>
              <a:fillRect/>
            </a:stretch>
          </p:blipFill>
          <p:spPr bwMode="auto">
            <a:xfrm>
              <a:off x="3455222" y="2621073"/>
              <a:ext cx="4283075" cy="5192712"/>
            </a:xfrm>
            <a:prstGeom prst="rect">
              <a:avLst/>
            </a:prstGeom>
            <a:noFill/>
            <a:ln w="9525">
              <a:noFill/>
              <a:miter lim="800000"/>
              <a:headEnd/>
              <a:tailEnd/>
            </a:ln>
            <a:effectLst/>
          </p:spPr>
        </p:pic>
        <p:pic>
          <p:nvPicPr>
            <p:cNvPr id="8" name="Picture 3"/>
            <p:cNvPicPr>
              <a:picLocks noChangeAspect="1" noChangeArrowheads="1"/>
            </p:cNvPicPr>
            <p:nvPr/>
          </p:nvPicPr>
          <p:blipFill>
            <a:blip r:embed="rId4" cstate="print"/>
            <a:srcRect/>
            <a:stretch>
              <a:fillRect/>
            </a:stretch>
          </p:blipFill>
          <p:spPr bwMode="auto">
            <a:xfrm>
              <a:off x="7202160" y="2757707"/>
              <a:ext cx="4283075" cy="5192712"/>
            </a:xfrm>
            <a:prstGeom prst="rect">
              <a:avLst/>
            </a:prstGeom>
            <a:noFill/>
            <a:ln w="9525">
              <a:noFill/>
              <a:miter lim="800000"/>
              <a:headEnd/>
              <a:tailEnd/>
            </a:ln>
            <a:effectLst/>
          </p:spPr>
        </p:pic>
      </p:grpSp>
      <p:sp>
        <p:nvSpPr>
          <p:cNvPr id="2" name="Title 1"/>
          <p:cNvSpPr>
            <a:spLocks noGrp="1"/>
          </p:cNvSpPr>
          <p:nvPr>
            <p:ph type="title"/>
          </p:nvPr>
        </p:nvSpPr>
        <p:spPr/>
        <p:txBody>
          <a:bodyPr/>
          <a:lstStyle/>
          <a:p>
            <a:r>
              <a:rPr lang="en-US" dirty="0"/>
              <a:t>1. Focuses on Emotional</a:t>
            </a:r>
            <a:r>
              <a:rPr lang="en-US" dirty="0">
                <a:solidFill>
                  <a:srgbClr val="FFFF00"/>
                </a:solidFill>
              </a:rPr>
              <a:t> </a:t>
            </a:r>
            <a:r>
              <a:rPr lang="en-US" u="sng" dirty="0">
                <a:effectLst>
                  <a:glow rad="127000">
                    <a:srgbClr val="FF0000"/>
                  </a:glow>
                  <a:outerShdw blurRad="38100" dist="38100" dir="2700000" algn="tl">
                    <a:srgbClr val="000000">
                      <a:alpha val="43137"/>
                    </a:srgbClr>
                  </a:outerShdw>
                </a:effectLst>
              </a:rPr>
              <a:t>Calm</a:t>
            </a:r>
            <a:r>
              <a:rPr lang="en-US" u="sng" dirty="0">
                <a:solidFill>
                  <a:srgbClr val="FFFF00"/>
                </a:solidFill>
              </a:rPr>
              <a:t>  </a:t>
            </a:r>
          </a:p>
        </p:txBody>
      </p:sp>
      <p:sp>
        <p:nvSpPr>
          <p:cNvPr id="3" name="Content Placeholder 2"/>
          <p:cNvSpPr>
            <a:spLocks noGrp="1"/>
          </p:cNvSpPr>
          <p:nvPr>
            <p:ph idx="1"/>
          </p:nvPr>
        </p:nvSpPr>
        <p:spPr/>
        <p:txBody>
          <a:bodyPr/>
          <a:lstStyle/>
          <a:p>
            <a:pPr algn="ctr"/>
            <a:r>
              <a:rPr lang="en-US" dirty="0"/>
              <a:t>In the face of PROVOCATION or MISFORTUNE </a:t>
            </a:r>
            <a:endParaRPr lang="en-US" sz="3200" dirty="0"/>
          </a:p>
          <a:p>
            <a:pPr algn="ctr"/>
            <a:endParaRPr lang="en-US" sz="3200" dirty="0"/>
          </a:p>
          <a:p>
            <a:pPr algn="ctr"/>
            <a:r>
              <a:rPr lang="en-US" dirty="0"/>
              <a:t>  </a:t>
            </a:r>
            <a:r>
              <a:rPr lang="en-US" dirty="0">
                <a:effectLst>
                  <a:glow rad="127000">
                    <a:srgbClr val="3C1854"/>
                  </a:glow>
                  <a:outerShdw blurRad="38100" dist="38100" dir="2700000" algn="tl">
                    <a:srgbClr val="000000">
                      <a:alpha val="43137"/>
                    </a:srgbClr>
                  </a:outerShdw>
                </a:effectLst>
              </a:rPr>
              <a:t>Long  Heat</a:t>
            </a:r>
            <a:r>
              <a:rPr lang="en-US" dirty="0"/>
              <a:t>	</a:t>
            </a:r>
          </a:p>
        </p:txBody>
      </p:sp>
      <p:sp>
        <p:nvSpPr>
          <p:cNvPr id="4" name="TextBox 3"/>
          <p:cNvSpPr txBox="1"/>
          <p:nvPr/>
        </p:nvSpPr>
        <p:spPr>
          <a:xfrm>
            <a:off x="3396910" y="2621072"/>
            <a:ext cx="5060506" cy="1015663"/>
          </a:xfrm>
          <a:prstGeom prst="rect">
            <a:avLst/>
          </a:prstGeom>
          <a:noFill/>
        </p:spPr>
        <p:txBody>
          <a:bodyPr wrap="square" rtlCol="0">
            <a:spAutoFit/>
          </a:bodyPr>
          <a:lstStyle/>
          <a:p>
            <a:pPr algn="ctr"/>
            <a:r>
              <a:rPr lang="en-US" sz="6000" b="1" dirty="0" err="1">
                <a:solidFill>
                  <a:schemeClr val="bg1"/>
                </a:solidFill>
                <a:effectLst>
                  <a:glow rad="127000">
                    <a:srgbClr val="FF0000"/>
                  </a:glow>
                </a:effectLst>
                <a:latin typeface="Symbol" pitchFamily="18" charset="2"/>
                <a:cs typeface="Simplified Arabic" pitchFamily="18" charset="-78"/>
              </a:rPr>
              <a:t>makro</a:t>
            </a:r>
            <a:r>
              <a:rPr lang="en-US" sz="6000" b="1" dirty="0">
                <a:solidFill>
                  <a:schemeClr val="bg1"/>
                </a:solidFill>
                <a:effectLst>
                  <a:glow rad="127000">
                    <a:srgbClr val="FF0000"/>
                  </a:glow>
                </a:effectLst>
                <a:latin typeface="Symbol" pitchFamily="18" charset="2"/>
                <a:cs typeface="Simplified Arabic" pitchFamily="18" charset="-78"/>
              </a:rPr>
              <a:t>  </a:t>
            </a:r>
            <a:r>
              <a:rPr lang="en-US" sz="6000" b="1" dirty="0" err="1">
                <a:solidFill>
                  <a:schemeClr val="bg1"/>
                </a:solidFill>
                <a:effectLst>
                  <a:glow rad="127000">
                    <a:srgbClr val="FF0000"/>
                  </a:glow>
                </a:effectLst>
                <a:latin typeface="Symbol" pitchFamily="18" charset="2"/>
                <a:cs typeface="Simplified Arabic" pitchFamily="18" charset="-78"/>
              </a:rPr>
              <a:t>qumia</a:t>
            </a:r>
            <a:endParaRPr lang="en-US" sz="6000" b="1" dirty="0">
              <a:solidFill>
                <a:schemeClr val="bg1"/>
              </a:solidFill>
              <a:effectLst>
                <a:glow rad="127000">
                  <a:srgbClr val="FF0000"/>
                </a:glow>
              </a:effectLst>
              <a:latin typeface="Symbol" pitchFamily="18" charset="2"/>
              <a:cs typeface="Simplified Arabic" pitchFamily="18" charset="-78"/>
            </a:endParaRPr>
          </a:p>
        </p:txBody>
      </p:sp>
    </p:spTree>
    <p:extLst>
      <p:ext uri="{BB962C8B-B14F-4D97-AF65-F5344CB8AC3E}">
        <p14:creationId xmlns:p14="http://schemas.microsoft.com/office/powerpoint/2010/main" val="26777969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rot="423187">
            <a:off x="69023" y="2511110"/>
            <a:ext cx="4223527" cy="5412635"/>
          </a:xfrm>
          <a:prstGeom prst="rect">
            <a:avLst/>
          </a:prstGeom>
          <a:noFill/>
          <a:ln w="9525">
            <a:noFill/>
            <a:miter lim="800000"/>
            <a:headEnd/>
            <a:tailEnd/>
          </a:ln>
          <a:effectLst/>
        </p:spPr>
      </p:pic>
      <p:grpSp>
        <p:nvGrpSpPr>
          <p:cNvPr id="9" name="Group 8"/>
          <p:cNvGrpSpPr/>
          <p:nvPr/>
        </p:nvGrpSpPr>
        <p:grpSpPr>
          <a:xfrm>
            <a:off x="3521677" y="2621073"/>
            <a:ext cx="9487560" cy="5329346"/>
            <a:chOff x="3455222" y="2621073"/>
            <a:chExt cx="8030013" cy="5329346"/>
          </a:xfrm>
        </p:grpSpPr>
        <p:pic>
          <p:nvPicPr>
            <p:cNvPr id="2051" name="Picture 3"/>
            <p:cNvPicPr>
              <a:picLocks noChangeAspect="1" noChangeArrowheads="1"/>
            </p:cNvPicPr>
            <p:nvPr/>
          </p:nvPicPr>
          <p:blipFill>
            <a:blip r:embed="rId4" cstate="print"/>
            <a:srcRect/>
            <a:stretch>
              <a:fillRect/>
            </a:stretch>
          </p:blipFill>
          <p:spPr bwMode="auto">
            <a:xfrm>
              <a:off x="3455222" y="2621073"/>
              <a:ext cx="4283075" cy="5192712"/>
            </a:xfrm>
            <a:prstGeom prst="rect">
              <a:avLst/>
            </a:prstGeom>
            <a:noFill/>
            <a:ln w="9525">
              <a:noFill/>
              <a:miter lim="800000"/>
              <a:headEnd/>
              <a:tailEnd/>
            </a:ln>
            <a:effectLst/>
          </p:spPr>
        </p:pic>
        <p:pic>
          <p:nvPicPr>
            <p:cNvPr id="8" name="Picture 3"/>
            <p:cNvPicPr>
              <a:picLocks noChangeAspect="1" noChangeArrowheads="1"/>
            </p:cNvPicPr>
            <p:nvPr/>
          </p:nvPicPr>
          <p:blipFill>
            <a:blip r:embed="rId4" cstate="print"/>
            <a:srcRect/>
            <a:stretch>
              <a:fillRect/>
            </a:stretch>
          </p:blipFill>
          <p:spPr bwMode="auto">
            <a:xfrm>
              <a:off x="7202160" y="2757707"/>
              <a:ext cx="4283075" cy="5192712"/>
            </a:xfrm>
            <a:prstGeom prst="rect">
              <a:avLst/>
            </a:prstGeom>
            <a:noFill/>
            <a:ln w="9525">
              <a:noFill/>
              <a:miter lim="800000"/>
              <a:headEnd/>
              <a:tailEnd/>
            </a:ln>
            <a:effectLst/>
          </p:spPr>
        </p:pic>
      </p:grpSp>
      <p:sp>
        <p:nvSpPr>
          <p:cNvPr id="2" name="Title 1"/>
          <p:cNvSpPr>
            <a:spLocks noGrp="1"/>
          </p:cNvSpPr>
          <p:nvPr>
            <p:ph type="title"/>
          </p:nvPr>
        </p:nvSpPr>
        <p:spPr/>
        <p:txBody>
          <a:bodyPr/>
          <a:lstStyle/>
          <a:p>
            <a:r>
              <a:rPr lang="en-US" dirty="0"/>
              <a:t>1. Focuses on Emotional</a:t>
            </a:r>
            <a:r>
              <a:rPr lang="en-US" dirty="0">
                <a:solidFill>
                  <a:srgbClr val="FFFF00"/>
                </a:solidFill>
              </a:rPr>
              <a:t> </a:t>
            </a:r>
            <a:r>
              <a:rPr lang="en-US" u="sng" dirty="0">
                <a:effectLst>
                  <a:glow rad="127000">
                    <a:srgbClr val="FF0000"/>
                  </a:glow>
                  <a:outerShdw blurRad="38100" dist="38100" dir="2700000" algn="tl">
                    <a:srgbClr val="000000">
                      <a:alpha val="43137"/>
                    </a:srgbClr>
                  </a:outerShdw>
                </a:effectLst>
              </a:rPr>
              <a:t>Calm</a:t>
            </a:r>
            <a:r>
              <a:rPr lang="en-US" u="sng" dirty="0">
                <a:solidFill>
                  <a:srgbClr val="FFFF00"/>
                </a:solidFill>
              </a:rPr>
              <a:t>  </a:t>
            </a:r>
          </a:p>
        </p:txBody>
      </p:sp>
      <p:sp>
        <p:nvSpPr>
          <p:cNvPr id="3" name="Content Placeholder 2"/>
          <p:cNvSpPr>
            <a:spLocks noGrp="1"/>
          </p:cNvSpPr>
          <p:nvPr>
            <p:ph idx="1"/>
          </p:nvPr>
        </p:nvSpPr>
        <p:spPr/>
        <p:txBody>
          <a:bodyPr/>
          <a:lstStyle/>
          <a:p>
            <a:pPr algn="ctr"/>
            <a:r>
              <a:rPr lang="en-US" dirty="0"/>
              <a:t>In the face of PROVOCATION or MISFORTUNE </a:t>
            </a:r>
            <a:endParaRPr lang="en-US" sz="3200" dirty="0"/>
          </a:p>
          <a:p>
            <a:pPr algn="ctr"/>
            <a:endParaRPr lang="en-US" sz="3200" dirty="0"/>
          </a:p>
          <a:p>
            <a:pPr algn="ctr"/>
            <a:r>
              <a:rPr lang="en-US" dirty="0"/>
              <a:t>  </a:t>
            </a:r>
            <a:r>
              <a:rPr lang="en-US" dirty="0">
                <a:effectLst>
                  <a:glow rad="127000">
                    <a:srgbClr val="3C1854"/>
                  </a:glow>
                  <a:outerShdw blurRad="38100" dist="38100" dir="2700000" algn="tl">
                    <a:srgbClr val="000000">
                      <a:alpha val="43137"/>
                    </a:srgbClr>
                  </a:outerShdw>
                </a:effectLst>
              </a:rPr>
              <a:t>Long  Heat</a:t>
            </a:r>
            <a:r>
              <a:rPr lang="en-US" dirty="0"/>
              <a:t>	</a:t>
            </a:r>
          </a:p>
          <a:p>
            <a:pPr algn="ctr"/>
            <a:endParaRPr lang="en-US" dirty="0"/>
          </a:p>
          <a:p>
            <a:pPr algn="ctr"/>
            <a:r>
              <a:rPr lang="en-US" dirty="0">
                <a:effectLst>
                  <a:glow rad="127000">
                    <a:srgbClr val="FF0000"/>
                  </a:glow>
                  <a:outerShdw blurRad="38100" dist="38100" dir="2700000" algn="tl">
                    <a:srgbClr val="000000">
                      <a:alpha val="43137"/>
                    </a:srgbClr>
                  </a:outerShdw>
                </a:effectLst>
              </a:rPr>
              <a:t>Waits Patiently </a:t>
            </a:r>
            <a:r>
              <a:rPr lang="en-US">
                <a:effectLst>
                  <a:glow rad="127000">
                    <a:srgbClr val="FF0000"/>
                  </a:glow>
                  <a:outerShdw blurRad="38100" dist="38100" dir="2700000" algn="tl">
                    <a:srgbClr val="000000">
                      <a:alpha val="43137"/>
                    </a:srgbClr>
                  </a:outerShdw>
                </a:effectLst>
              </a:rPr>
              <a:t>Without Complaining</a:t>
            </a:r>
            <a:r>
              <a:rPr lang="en-US" dirty="0">
                <a:effectLst>
                  <a:glow rad="127000">
                    <a:srgbClr val="FF0000"/>
                  </a:glow>
                  <a:outerShdw blurRad="38100" dist="38100" dir="2700000" algn="tl">
                    <a:srgbClr val="000000">
                      <a:alpha val="43137"/>
                    </a:srgbClr>
                  </a:outerShdw>
                </a:effectLst>
              </a:rPr>
              <a:t>!</a:t>
            </a:r>
          </a:p>
        </p:txBody>
      </p:sp>
      <p:sp>
        <p:nvSpPr>
          <p:cNvPr id="4" name="TextBox 3"/>
          <p:cNvSpPr txBox="1"/>
          <p:nvPr/>
        </p:nvSpPr>
        <p:spPr>
          <a:xfrm>
            <a:off x="3396910" y="2621072"/>
            <a:ext cx="5060506" cy="1015663"/>
          </a:xfrm>
          <a:prstGeom prst="rect">
            <a:avLst/>
          </a:prstGeom>
          <a:noFill/>
        </p:spPr>
        <p:txBody>
          <a:bodyPr wrap="square" rtlCol="0">
            <a:spAutoFit/>
          </a:bodyPr>
          <a:lstStyle/>
          <a:p>
            <a:pPr algn="ctr"/>
            <a:r>
              <a:rPr lang="en-US" sz="6000" b="1" dirty="0" err="1">
                <a:solidFill>
                  <a:schemeClr val="bg1"/>
                </a:solidFill>
                <a:effectLst>
                  <a:glow rad="127000">
                    <a:srgbClr val="FF0000"/>
                  </a:glow>
                </a:effectLst>
                <a:latin typeface="Symbol" pitchFamily="18" charset="2"/>
                <a:cs typeface="Simplified Arabic" pitchFamily="18" charset="-78"/>
              </a:rPr>
              <a:t>makro</a:t>
            </a:r>
            <a:r>
              <a:rPr lang="en-US" sz="6000" b="1" dirty="0">
                <a:solidFill>
                  <a:schemeClr val="bg1"/>
                </a:solidFill>
                <a:effectLst>
                  <a:glow rad="127000">
                    <a:srgbClr val="FF0000"/>
                  </a:glow>
                </a:effectLst>
                <a:latin typeface="Symbol" pitchFamily="18" charset="2"/>
                <a:cs typeface="Simplified Arabic" pitchFamily="18" charset="-78"/>
              </a:rPr>
              <a:t>  </a:t>
            </a:r>
            <a:r>
              <a:rPr lang="en-US" sz="6000" b="1" dirty="0" err="1">
                <a:solidFill>
                  <a:schemeClr val="bg1"/>
                </a:solidFill>
                <a:effectLst>
                  <a:glow rad="127000">
                    <a:srgbClr val="FF0000"/>
                  </a:glow>
                </a:effectLst>
                <a:latin typeface="Symbol" pitchFamily="18" charset="2"/>
                <a:cs typeface="Simplified Arabic" pitchFamily="18" charset="-78"/>
              </a:rPr>
              <a:t>qumia</a:t>
            </a:r>
            <a:endParaRPr lang="en-US" sz="6000" b="1" dirty="0">
              <a:solidFill>
                <a:schemeClr val="bg1"/>
              </a:solidFill>
              <a:effectLst>
                <a:glow rad="127000">
                  <a:srgbClr val="FF0000"/>
                </a:glow>
              </a:effectLst>
              <a:latin typeface="Symbol" pitchFamily="18" charset="2"/>
              <a:cs typeface="Simplified Arabic" pitchFamily="18" charset="-78"/>
            </a:endParaRPr>
          </a:p>
        </p:txBody>
      </p:sp>
    </p:spTree>
    <p:extLst>
      <p:ext uri="{BB962C8B-B14F-4D97-AF65-F5344CB8AC3E}">
        <p14:creationId xmlns:p14="http://schemas.microsoft.com/office/powerpoint/2010/main" val="239989561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275" y="1927653"/>
            <a:ext cx="11578281" cy="4198511"/>
          </a:xfrm>
        </p:spPr>
        <p:txBody>
          <a:bodyPr/>
          <a:lstStyle/>
          <a:p>
            <a:pPr algn="ctr"/>
            <a:r>
              <a:rPr lang="en-US" dirty="0"/>
              <a:t>THREE OF THE EIGHT WORDS:</a:t>
            </a:r>
          </a:p>
          <a:p>
            <a:pPr algn="ctr"/>
            <a:r>
              <a:rPr lang="en-US" dirty="0"/>
              <a:t>Suggest that you just “Bear IT!”</a:t>
            </a:r>
          </a:p>
          <a:p>
            <a:r>
              <a:rPr lang="en-US" sz="6000" dirty="0">
                <a:solidFill>
                  <a:srgbClr val="FFFF00"/>
                </a:solidFill>
                <a:latin typeface="Symbol" pitchFamily="18" charset="2"/>
              </a:rPr>
              <a:t>				</a:t>
            </a:r>
            <a:endParaRPr lang="en-US" sz="6000" dirty="0">
              <a:effectLst>
                <a:glow rad="127000">
                  <a:srgbClr val="FF0000"/>
                </a:glow>
                <a:outerShdw blurRad="38100" dist="38100" dir="2700000" algn="tl">
                  <a:srgbClr val="000000">
                    <a:alpha val="43137"/>
                  </a:srgbClr>
                </a:outerShdw>
              </a:effectLst>
            </a:endParaRPr>
          </a:p>
        </p:txBody>
      </p:sp>
      <p:sp>
        <p:nvSpPr>
          <p:cNvPr id="2" name="Title 1"/>
          <p:cNvSpPr>
            <a:spLocks noGrp="1"/>
          </p:cNvSpPr>
          <p:nvPr>
            <p:ph type="title"/>
          </p:nvPr>
        </p:nvSpPr>
        <p:spPr>
          <a:xfrm>
            <a:off x="0" y="0"/>
            <a:ext cx="12192000" cy="1927654"/>
          </a:xfrm>
        </p:spPr>
        <p:txBody>
          <a:bodyPr/>
          <a:lstStyle/>
          <a:p>
            <a:r>
              <a:rPr lang="en-US" dirty="0"/>
              <a:t>2. Focuses on Difficult </a:t>
            </a:r>
            <a:r>
              <a:rPr lang="en-US" u="sng" dirty="0">
                <a:effectLst>
                  <a:glow rad="127000">
                    <a:srgbClr val="FF0000"/>
                  </a:glow>
                  <a:outerShdw blurRad="38100" dist="38100" dir="2700000" algn="tl">
                    <a:srgbClr val="000000">
                      <a:alpha val="43137"/>
                    </a:srgbClr>
                  </a:outerShdw>
                </a:effectLst>
              </a:rPr>
              <a:t>Situations</a:t>
            </a:r>
          </a:p>
        </p:txBody>
      </p:sp>
    </p:spTree>
    <p:extLst>
      <p:ext uri="{BB962C8B-B14F-4D97-AF65-F5344CB8AC3E}">
        <p14:creationId xmlns:p14="http://schemas.microsoft.com/office/powerpoint/2010/main" val="580996605"/>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b="41602"/>
          <a:stretch>
            <a:fillRect/>
          </a:stretch>
        </p:blipFill>
        <p:spPr bwMode="auto">
          <a:xfrm>
            <a:off x="-450761" y="3048368"/>
            <a:ext cx="4891087" cy="4324787"/>
          </a:xfrm>
          <a:prstGeom prst="rect">
            <a:avLst/>
          </a:prstGeom>
          <a:noFill/>
          <a:ln w="9525">
            <a:noFill/>
            <a:miter lim="800000"/>
            <a:headEnd/>
            <a:tailEnd/>
          </a:ln>
          <a:effectLst/>
        </p:spPr>
      </p:pic>
      <p:sp>
        <p:nvSpPr>
          <p:cNvPr id="3" name="Content Placeholder 2"/>
          <p:cNvSpPr>
            <a:spLocks noGrp="1"/>
          </p:cNvSpPr>
          <p:nvPr>
            <p:ph idx="1"/>
          </p:nvPr>
        </p:nvSpPr>
        <p:spPr>
          <a:xfrm>
            <a:off x="321275" y="1927653"/>
            <a:ext cx="11578281" cy="4198511"/>
          </a:xfrm>
        </p:spPr>
        <p:txBody>
          <a:bodyPr/>
          <a:lstStyle/>
          <a:p>
            <a:pPr algn="ctr"/>
            <a:r>
              <a:rPr lang="en-US" dirty="0"/>
              <a:t>THREE OF THE EIGHT WORDS:</a:t>
            </a:r>
          </a:p>
          <a:p>
            <a:pPr algn="ctr"/>
            <a:r>
              <a:rPr lang="en-US" dirty="0"/>
              <a:t>Suggest that you just “Bear IT!”</a:t>
            </a:r>
          </a:p>
          <a:p>
            <a:r>
              <a:rPr lang="en-US" sz="6000" dirty="0">
                <a:solidFill>
                  <a:srgbClr val="FFFF00"/>
                </a:solidFill>
                <a:latin typeface="Symbol" pitchFamily="18" charset="2"/>
              </a:rPr>
              <a:t>				</a:t>
            </a:r>
            <a:r>
              <a:rPr lang="en-US" sz="6000" dirty="0" err="1">
                <a:effectLst>
                  <a:glow rad="127000">
                    <a:srgbClr val="FF0000"/>
                  </a:glow>
                  <a:outerShdw blurRad="38100" dist="38100" dir="2700000" algn="tl">
                    <a:srgbClr val="000000">
                      <a:alpha val="43137"/>
                    </a:srgbClr>
                  </a:outerShdw>
                </a:effectLst>
                <a:latin typeface="Symbol" pitchFamily="18" charset="2"/>
              </a:rPr>
              <a:t>upomenw</a:t>
            </a:r>
            <a:r>
              <a:rPr lang="en-US" sz="6000" dirty="0">
                <a:effectLst>
                  <a:glow rad="127000">
                    <a:srgbClr val="FF0000"/>
                  </a:glow>
                  <a:outerShdw blurRad="38100" dist="38100" dir="2700000" algn="tl">
                    <a:srgbClr val="000000">
                      <a:alpha val="43137"/>
                    </a:srgbClr>
                  </a:outerShdw>
                </a:effectLst>
                <a:latin typeface="Symbol" pitchFamily="18" charset="2"/>
              </a:rPr>
              <a:t> </a:t>
            </a:r>
            <a:br>
              <a:rPr lang="en-US" sz="6000" dirty="0">
                <a:effectLst>
                  <a:glow rad="127000">
                    <a:srgbClr val="FF0000"/>
                  </a:glow>
                  <a:outerShdw blurRad="38100" dist="38100" dir="2700000" algn="tl">
                    <a:srgbClr val="000000">
                      <a:alpha val="43137"/>
                    </a:srgbClr>
                  </a:outerShdw>
                </a:effectLst>
                <a:latin typeface="Symbol" pitchFamily="18" charset="2"/>
              </a:rPr>
            </a:br>
            <a:r>
              <a:rPr lang="en-US" sz="6000" dirty="0">
                <a:effectLst>
                  <a:glow rad="127000">
                    <a:srgbClr val="FF0000"/>
                  </a:glow>
                  <a:outerShdw blurRad="38100" dist="38100" dir="2700000" algn="tl">
                    <a:srgbClr val="000000">
                      <a:alpha val="43137"/>
                    </a:srgbClr>
                  </a:outerShdw>
                </a:effectLst>
                <a:latin typeface="Symbol" pitchFamily="18" charset="2"/>
              </a:rPr>
              <a:t>	 			</a:t>
            </a:r>
            <a:r>
              <a:rPr lang="en-US" sz="6000" dirty="0" err="1">
                <a:effectLst>
                  <a:glow rad="127000">
                    <a:srgbClr val="FF0000"/>
                  </a:glow>
                  <a:outerShdw blurRad="38100" dist="38100" dir="2700000" algn="tl">
                    <a:srgbClr val="000000">
                      <a:alpha val="43137"/>
                    </a:srgbClr>
                  </a:outerShdw>
                </a:effectLst>
                <a:latin typeface="Symbol" pitchFamily="18" charset="2"/>
              </a:rPr>
              <a:t>upoferw</a:t>
            </a:r>
            <a:r>
              <a:rPr lang="en-US" sz="6000" dirty="0">
                <a:effectLst>
                  <a:glow rad="127000">
                    <a:srgbClr val="FF0000"/>
                  </a:glow>
                  <a:outerShdw blurRad="38100" dist="38100" dir="2700000" algn="tl">
                    <a:srgbClr val="000000">
                      <a:alpha val="43137"/>
                    </a:srgbClr>
                  </a:outerShdw>
                </a:effectLst>
                <a:latin typeface="Symbol" pitchFamily="18" charset="2"/>
              </a:rPr>
              <a:t> </a:t>
            </a:r>
            <a:br>
              <a:rPr lang="en-US" sz="6000" dirty="0">
                <a:effectLst>
                  <a:glow rad="127000">
                    <a:srgbClr val="FF0000"/>
                  </a:glow>
                  <a:outerShdw blurRad="38100" dist="38100" dir="2700000" algn="tl">
                    <a:srgbClr val="000000">
                      <a:alpha val="43137"/>
                    </a:srgbClr>
                  </a:outerShdw>
                </a:effectLst>
                <a:latin typeface="Symbol" pitchFamily="18" charset="2"/>
              </a:rPr>
            </a:br>
            <a:r>
              <a:rPr lang="en-US" sz="6000" dirty="0">
                <a:effectLst>
                  <a:glow rad="127000">
                    <a:srgbClr val="FF0000"/>
                  </a:glow>
                  <a:outerShdw blurRad="38100" dist="38100" dir="2700000" algn="tl">
                    <a:srgbClr val="000000">
                      <a:alpha val="43137"/>
                    </a:srgbClr>
                  </a:outerShdw>
                </a:effectLst>
                <a:latin typeface="Symbol" pitchFamily="18" charset="2"/>
              </a:rPr>
              <a:t>				</a:t>
            </a:r>
            <a:r>
              <a:rPr lang="en-US" sz="6000" dirty="0" err="1">
                <a:effectLst>
                  <a:glow rad="127000">
                    <a:srgbClr val="FF0000"/>
                  </a:glow>
                  <a:outerShdw blurRad="38100" dist="38100" dir="2700000" algn="tl">
                    <a:srgbClr val="000000">
                      <a:alpha val="43137"/>
                    </a:srgbClr>
                  </a:outerShdw>
                </a:effectLst>
                <a:latin typeface="Symbol" pitchFamily="18" charset="2"/>
              </a:rPr>
              <a:t>bastazw</a:t>
            </a:r>
            <a:endParaRPr lang="en-US" sz="6000" dirty="0">
              <a:effectLst>
                <a:glow rad="127000">
                  <a:srgbClr val="FF0000"/>
                </a:glow>
                <a:outerShdw blurRad="38100" dist="38100" dir="2700000" algn="tl">
                  <a:srgbClr val="000000">
                    <a:alpha val="43137"/>
                  </a:srgbClr>
                </a:outerShdw>
              </a:effectLst>
            </a:endParaRPr>
          </a:p>
        </p:txBody>
      </p:sp>
      <p:sp>
        <p:nvSpPr>
          <p:cNvPr id="2" name="Title 1"/>
          <p:cNvSpPr>
            <a:spLocks noGrp="1"/>
          </p:cNvSpPr>
          <p:nvPr>
            <p:ph type="title"/>
          </p:nvPr>
        </p:nvSpPr>
        <p:spPr>
          <a:xfrm>
            <a:off x="0" y="0"/>
            <a:ext cx="12192000" cy="1927654"/>
          </a:xfrm>
        </p:spPr>
        <p:txBody>
          <a:bodyPr/>
          <a:lstStyle/>
          <a:p>
            <a:r>
              <a:rPr lang="en-US" dirty="0"/>
              <a:t>2. Focuses on Difficult </a:t>
            </a:r>
            <a:r>
              <a:rPr lang="en-US" u="sng" dirty="0">
                <a:effectLst>
                  <a:glow rad="127000">
                    <a:srgbClr val="FF0000"/>
                  </a:glow>
                  <a:outerShdw blurRad="38100" dist="38100" dir="2700000" algn="tl">
                    <a:srgbClr val="000000">
                      <a:alpha val="43137"/>
                    </a:srgbClr>
                  </a:outerShdw>
                </a:effectLst>
              </a:rPr>
              <a:t>Situations</a:t>
            </a:r>
          </a:p>
        </p:txBody>
      </p:sp>
      <p:sp>
        <p:nvSpPr>
          <p:cNvPr id="5" name="Content Placeholder 2"/>
          <p:cNvSpPr txBox="1">
            <a:spLocks/>
          </p:cNvSpPr>
          <p:nvPr/>
        </p:nvSpPr>
        <p:spPr>
          <a:xfrm>
            <a:off x="6938402" y="4391433"/>
            <a:ext cx="5253598" cy="3689886"/>
          </a:xfrm>
          <a:prstGeom prst="rect">
            <a:avLst/>
          </a:prstGeom>
        </p:spPr>
        <p:txBody>
          <a:bodyPr vert="horz" lIns="91440" tIns="45720" rIns="91440" bIns="45720" rtlCol="0">
            <a:normAutofit/>
          </a:bodyPr>
          <a:lstStyle/>
          <a:p>
            <a:pPr marL="0" lvl="1" algn="ctr">
              <a:lnSpc>
                <a:spcPts val="4800"/>
              </a:lnSpc>
              <a:spcBef>
                <a:spcPct val="20000"/>
              </a:spcBef>
            </a:pPr>
            <a:r>
              <a:rPr lang="en-US" sz="5400" b="1" dirty="0">
                <a:solidFill>
                  <a:schemeClr val="bg1"/>
                </a:solidFill>
                <a:effectLst>
                  <a:outerShdw blurRad="38100" dist="38100" dir="2700000" algn="tl">
                    <a:srgbClr val="000000">
                      <a:alpha val="43137"/>
                    </a:srgbClr>
                  </a:outerShdw>
                </a:effectLst>
                <a:latin typeface="Arial Narrow" pitchFamily="34" charset="0"/>
              </a:rPr>
              <a:t>“Remain Under,”</a:t>
            </a:r>
          </a:p>
          <a:p>
            <a:pPr marL="0" lvl="1" algn="ctr">
              <a:lnSpc>
                <a:spcPts val="4800"/>
              </a:lnSpc>
              <a:spcBef>
                <a:spcPct val="20000"/>
              </a:spcBef>
            </a:pPr>
            <a:r>
              <a:rPr lang="en-US" sz="5400" b="1" dirty="0">
                <a:solidFill>
                  <a:schemeClr val="bg1"/>
                </a:solidFill>
                <a:effectLst>
                  <a:outerShdw blurRad="38100" dist="38100" dir="2700000" algn="tl">
                    <a:srgbClr val="000000">
                      <a:alpha val="43137"/>
                    </a:srgbClr>
                  </a:outerShdw>
                </a:effectLst>
                <a:latin typeface="Arial Narrow" pitchFamily="34" charset="0"/>
              </a:rPr>
              <a:t> “Bear Under,”</a:t>
            </a:r>
          </a:p>
          <a:p>
            <a:pPr marL="0" lvl="1" algn="ctr">
              <a:lnSpc>
                <a:spcPts val="4800"/>
              </a:lnSpc>
              <a:spcBef>
                <a:spcPct val="20000"/>
              </a:spcBef>
            </a:pPr>
            <a:r>
              <a:rPr lang="en-US" sz="5400" b="1" dirty="0">
                <a:solidFill>
                  <a:schemeClr val="bg1"/>
                </a:solidFill>
                <a:effectLst>
                  <a:outerShdw blurRad="38100" dist="38100" dir="2700000" algn="tl">
                    <a:srgbClr val="000000">
                      <a:alpha val="43137"/>
                    </a:srgbClr>
                  </a:outerShdw>
                </a:effectLst>
                <a:latin typeface="Arial Narrow" pitchFamily="34" charset="0"/>
              </a:rPr>
              <a:t>- more emphatic</a:t>
            </a:r>
          </a:p>
        </p:txBody>
      </p:sp>
    </p:spTree>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90585"/>
          </a:xfrm>
        </p:spPr>
        <p:txBody>
          <a:bodyPr/>
          <a:lstStyle/>
          <a:p>
            <a:r>
              <a:rPr lang="en-US" dirty="0"/>
              <a:t>2. Focuses on Difficult Situations</a:t>
            </a:r>
          </a:p>
        </p:txBody>
      </p:sp>
      <p:sp>
        <p:nvSpPr>
          <p:cNvPr id="3" name="Content Placeholder 2"/>
          <p:cNvSpPr>
            <a:spLocks noGrp="1"/>
          </p:cNvSpPr>
          <p:nvPr>
            <p:ph idx="1"/>
          </p:nvPr>
        </p:nvSpPr>
        <p:spPr>
          <a:xfrm>
            <a:off x="321275" y="1779373"/>
            <a:ext cx="11578281" cy="4346792"/>
          </a:xfrm>
        </p:spPr>
        <p:txBody>
          <a:bodyPr/>
          <a:lstStyle/>
          <a:p>
            <a:r>
              <a:rPr lang="en-US" dirty="0"/>
              <a:t>TWO OF THE EIGHT WORDS:</a:t>
            </a:r>
          </a:p>
          <a:p>
            <a:r>
              <a:rPr lang="en-US" dirty="0"/>
              <a:t>Suggest that you just </a:t>
            </a:r>
            <a:br>
              <a:rPr lang="en-US" dirty="0"/>
            </a:br>
            <a:r>
              <a:rPr lang="en-US" dirty="0"/>
              <a:t>“put up with IT!”</a:t>
            </a:r>
          </a:p>
          <a:p>
            <a:r>
              <a:rPr lang="en-US" sz="6000" dirty="0">
                <a:solidFill>
                  <a:srgbClr val="FFFF00"/>
                </a:solidFill>
                <a:latin typeface="Symbol" pitchFamily="18" charset="2"/>
              </a:rPr>
              <a:t>  </a:t>
            </a:r>
            <a:r>
              <a:rPr lang="en-US" sz="6000" dirty="0">
                <a:effectLst>
                  <a:glow rad="127000">
                    <a:srgbClr val="FF0000"/>
                  </a:glow>
                  <a:outerShdw blurRad="38100" dist="38100" dir="2700000" algn="tl">
                    <a:srgbClr val="000000">
                      <a:alpha val="43137"/>
                    </a:srgbClr>
                  </a:outerShdw>
                </a:effectLst>
                <a:latin typeface="Symbol" pitchFamily="18" charset="2"/>
              </a:rPr>
              <a:t>troppforew </a:t>
            </a:r>
            <a:br>
              <a:rPr lang="en-US" sz="6000" dirty="0">
                <a:effectLst>
                  <a:glow rad="127000">
                    <a:srgbClr val="FF0000"/>
                  </a:glow>
                  <a:outerShdw blurRad="38100" dist="38100" dir="2700000" algn="tl">
                    <a:srgbClr val="000000">
                      <a:alpha val="43137"/>
                    </a:srgbClr>
                  </a:outerShdw>
                </a:effectLst>
                <a:latin typeface="Symbol" pitchFamily="18" charset="2"/>
              </a:rPr>
            </a:br>
            <a:r>
              <a:rPr lang="en-US" sz="6000" dirty="0">
                <a:effectLst>
                  <a:glow rad="127000">
                    <a:srgbClr val="FF0000"/>
                  </a:glow>
                  <a:outerShdw blurRad="38100" dist="38100" dir="2700000" algn="tl">
                    <a:srgbClr val="000000">
                      <a:alpha val="43137"/>
                    </a:srgbClr>
                  </a:outerShdw>
                </a:effectLst>
                <a:latin typeface="Symbol" pitchFamily="18" charset="2"/>
              </a:rPr>
              <a:t>       </a:t>
            </a:r>
            <a:r>
              <a:rPr lang="en-US" sz="6000" dirty="0" err="1">
                <a:effectLst>
                  <a:glow rad="127000">
                    <a:srgbClr val="FF0000"/>
                  </a:glow>
                  <a:outerShdw blurRad="38100" dist="38100" dir="2700000" algn="tl">
                    <a:srgbClr val="000000">
                      <a:alpha val="43137"/>
                    </a:srgbClr>
                  </a:outerShdw>
                </a:effectLst>
                <a:latin typeface="Symbol" pitchFamily="18" charset="2"/>
              </a:rPr>
              <a:t>stegw</a:t>
            </a:r>
            <a:endParaRPr lang="en-US" sz="6000" dirty="0">
              <a:effectLst>
                <a:glow rad="127000">
                  <a:srgbClr val="FF0000"/>
                </a:glow>
                <a:outerShdw blurRad="38100" dist="38100" dir="2700000" algn="tl">
                  <a:srgbClr val="000000">
                    <a:alpha val="43137"/>
                  </a:srgbClr>
                </a:outerShdw>
              </a:effectLst>
            </a:endParaRPr>
          </a:p>
        </p:txBody>
      </p:sp>
    </p:spTree>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8281654" y="2618198"/>
            <a:ext cx="3720662" cy="4099932"/>
          </a:xfrm>
          <a:prstGeom prst="rect">
            <a:avLst/>
          </a:prstGeom>
          <a:noFill/>
          <a:ln w="9525">
            <a:noFill/>
            <a:miter lim="800000"/>
            <a:headEnd/>
            <a:tailEnd/>
          </a:ln>
          <a:effectLst/>
        </p:spPr>
      </p:pic>
      <p:sp>
        <p:nvSpPr>
          <p:cNvPr id="2" name="Title 1"/>
          <p:cNvSpPr>
            <a:spLocks noGrp="1"/>
          </p:cNvSpPr>
          <p:nvPr>
            <p:ph type="title"/>
          </p:nvPr>
        </p:nvSpPr>
        <p:spPr>
          <a:xfrm>
            <a:off x="0" y="-1"/>
            <a:ext cx="12192000" cy="1890585"/>
          </a:xfrm>
        </p:spPr>
        <p:txBody>
          <a:bodyPr/>
          <a:lstStyle/>
          <a:p>
            <a:r>
              <a:rPr lang="en-US" dirty="0"/>
              <a:t>2. Focuses on Difficult Situations</a:t>
            </a:r>
          </a:p>
        </p:txBody>
      </p:sp>
      <p:sp>
        <p:nvSpPr>
          <p:cNvPr id="3" name="Content Placeholder 2"/>
          <p:cNvSpPr>
            <a:spLocks noGrp="1"/>
          </p:cNvSpPr>
          <p:nvPr>
            <p:ph idx="1"/>
          </p:nvPr>
        </p:nvSpPr>
        <p:spPr>
          <a:xfrm>
            <a:off x="321275" y="1779373"/>
            <a:ext cx="11578281" cy="4346792"/>
          </a:xfrm>
        </p:spPr>
        <p:txBody>
          <a:bodyPr/>
          <a:lstStyle/>
          <a:p>
            <a:r>
              <a:rPr lang="en-US" dirty="0"/>
              <a:t>TWO OF THE EIGHT WORDS:</a:t>
            </a:r>
          </a:p>
          <a:p>
            <a:r>
              <a:rPr lang="en-US" dirty="0"/>
              <a:t>Suggest that you just </a:t>
            </a:r>
            <a:br>
              <a:rPr lang="en-US" dirty="0"/>
            </a:br>
            <a:r>
              <a:rPr lang="en-US" dirty="0"/>
              <a:t>“put up with IT!”</a:t>
            </a:r>
          </a:p>
          <a:p>
            <a:r>
              <a:rPr lang="en-US" sz="6000" dirty="0">
                <a:solidFill>
                  <a:srgbClr val="FFFF00"/>
                </a:solidFill>
                <a:latin typeface="Symbol" pitchFamily="18" charset="2"/>
              </a:rPr>
              <a:t>  </a:t>
            </a:r>
            <a:r>
              <a:rPr lang="en-US" sz="6000" dirty="0">
                <a:effectLst>
                  <a:glow rad="127000">
                    <a:srgbClr val="FF0000"/>
                  </a:glow>
                  <a:outerShdw blurRad="38100" dist="38100" dir="2700000" algn="tl">
                    <a:srgbClr val="000000">
                      <a:alpha val="43137"/>
                    </a:srgbClr>
                  </a:outerShdw>
                </a:effectLst>
                <a:latin typeface="Symbol" pitchFamily="18" charset="2"/>
              </a:rPr>
              <a:t>troppforew </a:t>
            </a:r>
            <a:br>
              <a:rPr lang="en-US" sz="6000" dirty="0">
                <a:effectLst>
                  <a:glow rad="127000">
                    <a:srgbClr val="FF0000"/>
                  </a:glow>
                  <a:outerShdw blurRad="38100" dist="38100" dir="2700000" algn="tl">
                    <a:srgbClr val="000000">
                      <a:alpha val="43137"/>
                    </a:srgbClr>
                  </a:outerShdw>
                </a:effectLst>
                <a:latin typeface="Symbol" pitchFamily="18" charset="2"/>
              </a:rPr>
            </a:br>
            <a:r>
              <a:rPr lang="en-US" sz="6000" dirty="0">
                <a:effectLst>
                  <a:glow rad="127000">
                    <a:srgbClr val="FF0000"/>
                  </a:glow>
                  <a:outerShdw blurRad="38100" dist="38100" dir="2700000" algn="tl">
                    <a:srgbClr val="000000">
                      <a:alpha val="43137"/>
                    </a:srgbClr>
                  </a:outerShdw>
                </a:effectLst>
                <a:latin typeface="Symbol" pitchFamily="18" charset="2"/>
              </a:rPr>
              <a:t>       </a:t>
            </a:r>
            <a:r>
              <a:rPr lang="en-US" sz="6000" dirty="0" err="1">
                <a:effectLst>
                  <a:glow rad="127000">
                    <a:srgbClr val="FF0000"/>
                  </a:glow>
                  <a:outerShdw blurRad="38100" dist="38100" dir="2700000" algn="tl">
                    <a:srgbClr val="000000">
                      <a:alpha val="43137"/>
                    </a:srgbClr>
                  </a:outerShdw>
                </a:effectLst>
                <a:latin typeface="Symbol" pitchFamily="18" charset="2"/>
              </a:rPr>
              <a:t>stegw</a:t>
            </a:r>
            <a:endParaRPr lang="en-US" sz="6000" dirty="0">
              <a:effectLst>
                <a:glow rad="127000">
                  <a:srgbClr val="FF0000"/>
                </a:glow>
                <a:outerShdw blurRad="38100" dist="38100" dir="2700000" algn="tl">
                  <a:srgbClr val="000000">
                    <a:alpha val="43137"/>
                  </a:srgbClr>
                </a:outerShdw>
              </a:effectLst>
            </a:endParaRPr>
          </a:p>
        </p:txBody>
      </p:sp>
      <p:sp>
        <p:nvSpPr>
          <p:cNvPr id="6" name="Content Placeholder 2"/>
          <p:cNvSpPr txBox="1">
            <a:spLocks/>
          </p:cNvSpPr>
          <p:nvPr/>
        </p:nvSpPr>
        <p:spPr>
          <a:xfrm>
            <a:off x="4737313" y="4216674"/>
            <a:ext cx="3725917" cy="2995448"/>
          </a:xfrm>
          <a:prstGeom prst="rect">
            <a:avLst/>
          </a:prstGeom>
        </p:spPr>
        <p:txBody>
          <a:bodyPr vert="horz" lIns="91440" tIns="45720" rIns="91440" bIns="45720" rtlCol="0">
            <a:normAutofit/>
          </a:bodyPr>
          <a:lstStyle/>
          <a:p>
            <a:pPr>
              <a:lnSpc>
                <a:spcPts val="4800"/>
              </a:lnSpc>
              <a:spcBef>
                <a:spcPct val="20000"/>
              </a:spcBef>
              <a:defRPr/>
            </a:pPr>
            <a:r>
              <a:rPr lang="en-US" sz="4400" b="1" dirty="0">
                <a:solidFill>
                  <a:schemeClr val="bg1"/>
                </a:solidFill>
                <a:effectLst>
                  <a:outerShdw blurRad="38100" dist="38100" dir="2700000" algn="tl">
                    <a:srgbClr val="000000">
                      <a:alpha val="43137"/>
                    </a:srgbClr>
                  </a:outerShdw>
                </a:effectLst>
                <a:latin typeface="Arial Narrow" pitchFamily="34" charset="0"/>
              </a:rPr>
              <a:t>  “Put Up With”</a:t>
            </a:r>
            <a:br>
              <a:rPr lang="en-US" sz="4400" b="1" dirty="0">
                <a:solidFill>
                  <a:schemeClr val="bg1"/>
                </a:solidFill>
                <a:effectLst>
                  <a:outerShdw blurRad="38100" dist="38100" dir="2700000" algn="tl">
                    <a:srgbClr val="000000">
                      <a:alpha val="43137"/>
                    </a:srgbClr>
                  </a:outerShdw>
                </a:effectLst>
                <a:latin typeface="Arial Narrow" pitchFamily="34" charset="0"/>
              </a:rPr>
            </a:br>
            <a:r>
              <a:rPr lang="en-US" sz="4400" b="1" dirty="0">
                <a:solidFill>
                  <a:schemeClr val="bg1"/>
                </a:solidFill>
                <a:effectLst>
                  <a:outerShdw blurRad="38100" dist="38100" dir="2700000" algn="tl">
                    <a:srgbClr val="000000">
                      <a:alpha val="43137"/>
                    </a:srgbClr>
                  </a:outerShdw>
                </a:effectLst>
                <a:latin typeface="Arial Narrow" pitchFamily="34" charset="0"/>
              </a:rPr>
              <a:t>   someone or </a:t>
            </a:r>
            <a:br>
              <a:rPr lang="en-US" sz="4400" b="1" dirty="0">
                <a:solidFill>
                  <a:schemeClr val="bg1"/>
                </a:solidFill>
                <a:effectLst>
                  <a:outerShdw blurRad="38100" dist="38100" dir="2700000" algn="tl">
                    <a:srgbClr val="000000">
                      <a:alpha val="43137"/>
                    </a:srgbClr>
                  </a:outerShdw>
                </a:effectLst>
                <a:latin typeface="Arial Narrow" pitchFamily="34" charset="0"/>
              </a:rPr>
            </a:br>
            <a:r>
              <a:rPr lang="en-US" sz="4400" b="1" dirty="0">
                <a:solidFill>
                  <a:schemeClr val="bg1"/>
                </a:solidFill>
                <a:effectLst>
                  <a:outerShdw blurRad="38100" dist="38100" dir="2700000" algn="tl">
                    <a:srgbClr val="000000">
                      <a:alpha val="43137"/>
                    </a:srgbClr>
                  </a:outerShdw>
                </a:effectLst>
                <a:latin typeface="Arial Narrow" pitchFamily="34" charset="0"/>
              </a:rPr>
              <a:t>    something -</a:t>
            </a:r>
            <a:br>
              <a:rPr lang="en-US" sz="4400" b="1" dirty="0">
                <a:solidFill>
                  <a:schemeClr val="bg1"/>
                </a:solidFill>
                <a:effectLst>
                  <a:outerShdw blurRad="38100" dist="38100" dir="2700000" algn="tl">
                    <a:srgbClr val="000000">
                      <a:alpha val="43137"/>
                    </a:srgbClr>
                  </a:outerShdw>
                </a:effectLst>
                <a:latin typeface="Arial Narrow" pitchFamily="34" charset="0"/>
              </a:rPr>
            </a:br>
            <a:r>
              <a:rPr lang="en-US" sz="4400" b="1" dirty="0">
                <a:solidFill>
                  <a:schemeClr val="bg1"/>
                </a:solidFill>
                <a:effectLst>
                  <a:outerShdw blurRad="38100" dist="38100" dir="2700000" algn="tl">
                    <a:srgbClr val="000000">
                      <a:alpha val="43137"/>
                    </a:srgbClr>
                  </a:outerShdw>
                </a:effectLst>
                <a:latin typeface="Arial Narrow" pitchFamily="34" charset="0"/>
              </a:rPr>
              <a:t>    annoyance</a:t>
            </a:r>
          </a:p>
        </p:txBody>
      </p:sp>
    </p:spTree>
    <p:extLst>
      <p:ext uri="{BB962C8B-B14F-4D97-AF65-F5344CB8AC3E}">
        <p14:creationId xmlns:p14="http://schemas.microsoft.com/office/powerpoint/2010/main" val="167960032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cstate="print"/>
          <a:srcRect l="82056" b="23390"/>
          <a:stretch/>
        </p:blipFill>
        <p:spPr bwMode="auto">
          <a:xfrm>
            <a:off x="10777297" y="2069224"/>
            <a:ext cx="1640801" cy="4903073"/>
          </a:xfrm>
          <a:prstGeom prst="rect">
            <a:avLst/>
          </a:prstGeom>
          <a:noFill/>
          <a:ln w="9525">
            <a:noFill/>
            <a:miter lim="800000"/>
            <a:headEnd/>
            <a:tailEnd/>
          </a:ln>
          <a:effectLst/>
        </p:spPr>
      </p:pic>
      <p:pic>
        <p:nvPicPr>
          <p:cNvPr id="7" name="Picture 2"/>
          <p:cNvPicPr>
            <a:picLocks noChangeAspect="1" noChangeArrowheads="1"/>
          </p:cNvPicPr>
          <p:nvPr/>
        </p:nvPicPr>
        <p:blipFill rotWithShape="1">
          <a:blip r:embed="rId2" cstate="print"/>
          <a:srcRect l="82056" b="23390"/>
          <a:stretch/>
        </p:blipFill>
        <p:spPr bwMode="auto">
          <a:xfrm>
            <a:off x="9221671" y="2069224"/>
            <a:ext cx="1640801" cy="4903073"/>
          </a:xfrm>
          <a:prstGeom prst="rect">
            <a:avLst/>
          </a:prstGeom>
          <a:noFill/>
          <a:ln w="9525">
            <a:noFill/>
            <a:miter lim="800000"/>
            <a:headEnd/>
            <a:tailEnd/>
          </a:ln>
          <a:effectLst/>
        </p:spPr>
      </p:pic>
      <p:pic>
        <p:nvPicPr>
          <p:cNvPr id="6" name="Picture 2"/>
          <p:cNvPicPr>
            <a:picLocks noChangeAspect="1" noChangeArrowheads="1"/>
          </p:cNvPicPr>
          <p:nvPr/>
        </p:nvPicPr>
        <p:blipFill rotWithShape="1">
          <a:blip r:embed="rId2" cstate="print"/>
          <a:srcRect l="82056" b="23390"/>
          <a:stretch/>
        </p:blipFill>
        <p:spPr bwMode="auto">
          <a:xfrm>
            <a:off x="7666043" y="2069225"/>
            <a:ext cx="1640801" cy="4903073"/>
          </a:xfrm>
          <a:prstGeom prst="rect">
            <a:avLst/>
          </a:prstGeom>
          <a:noFill/>
          <a:ln w="9525">
            <a:noFill/>
            <a:miter lim="800000"/>
            <a:headEnd/>
            <a:tailEnd/>
          </a:ln>
          <a:effectLst/>
        </p:spPr>
      </p:pic>
      <p:pic>
        <p:nvPicPr>
          <p:cNvPr id="5" name="Picture 2"/>
          <p:cNvPicPr>
            <a:picLocks noChangeAspect="1" noChangeArrowheads="1"/>
          </p:cNvPicPr>
          <p:nvPr/>
        </p:nvPicPr>
        <p:blipFill rotWithShape="1">
          <a:blip r:embed="rId2" cstate="print"/>
          <a:srcRect l="82056" b="23390"/>
          <a:stretch/>
        </p:blipFill>
        <p:spPr bwMode="auto">
          <a:xfrm>
            <a:off x="6025242" y="2069226"/>
            <a:ext cx="1640801" cy="4903073"/>
          </a:xfrm>
          <a:prstGeom prst="rect">
            <a:avLst/>
          </a:prstGeom>
          <a:noFill/>
          <a:ln w="9525">
            <a:noFill/>
            <a:miter lim="800000"/>
            <a:headEnd/>
            <a:tailEnd/>
          </a:ln>
          <a:effectLst/>
        </p:spPr>
      </p:pic>
      <p:pic>
        <p:nvPicPr>
          <p:cNvPr id="4" name="Picture 2"/>
          <p:cNvPicPr>
            <a:picLocks noChangeAspect="1" noChangeArrowheads="1"/>
          </p:cNvPicPr>
          <p:nvPr/>
        </p:nvPicPr>
        <p:blipFill rotWithShape="1">
          <a:blip r:embed="rId2" cstate="print"/>
          <a:srcRect l="32997" b="23390"/>
          <a:stretch/>
        </p:blipFill>
        <p:spPr bwMode="auto">
          <a:xfrm>
            <a:off x="-16329" y="2069227"/>
            <a:ext cx="6126744" cy="4903073"/>
          </a:xfrm>
          <a:prstGeom prst="rect">
            <a:avLst/>
          </a:prstGeom>
          <a:noFill/>
          <a:ln w="9525">
            <a:noFill/>
            <a:miter lim="800000"/>
            <a:headEnd/>
            <a:tailEnd/>
          </a:ln>
          <a:effectLst/>
        </p:spPr>
      </p:pic>
      <p:sp>
        <p:nvSpPr>
          <p:cNvPr id="2" name="Title 1"/>
          <p:cNvSpPr>
            <a:spLocks noGrp="1"/>
          </p:cNvSpPr>
          <p:nvPr>
            <p:ph type="title"/>
          </p:nvPr>
        </p:nvSpPr>
        <p:spPr>
          <a:xfrm>
            <a:off x="0" y="-1"/>
            <a:ext cx="12192000" cy="1861457"/>
          </a:xfrm>
        </p:spPr>
        <p:txBody>
          <a:bodyPr/>
          <a:lstStyle/>
          <a:p>
            <a:r>
              <a:rPr lang="en-US" dirty="0"/>
              <a:t>3. Focuses on the Long </a:t>
            </a:r>
            <a:r>
              <a:rPr lang="en-US" u="sng" dirty="0">
                <a:effectLst>
                  <a:glow rad="127000">
                    <a:srgbClr val="FF0000"/>
                  </a:glow>
                  <a:outerShdw blurRad="38100" dist="38100" dir="2700000" algn="tl">
                    <a:srgbClr val="000000">
                      <a:alpha val="43137"/>
                    </a:srgbClr>
                  </a:outerShdw>
                </a:effectLst>
              </a:rPr>
              <a:t>Duration</a:t>
            </a:r>
          </a:p>
        </p:txBody>
      </p:sp>
      <p:sp>
        <p:nvSpPr>
          <p:cNvPr id="3" name="Content Placeholder 2"/>
          <p:cNvSpPr>
            <a:spLocks noGrp="1"/>
          </p:cNvSpPr>
          <p:nvPr>
            <p:ph idx="1"/>
          </p:nvPr>
        </p:nvSpPr>
        <p:spPr>
          <a:xfrm>
            <a:off x="321275" y="2069223"/>
            <a:ext cx="11578281" cy="4056942"/>
          </a:xfrm>
        </p:spPr>
        <p:txBody>
          <a:bodyPr/>
          <a:lstStyle/>
          <a:p>
            <a:pPr algn="ctr"/>
            <a:r>
              <a:rPr lang="en-US" dirty="0"/>
              <a:t>ONE OF THE EIGHT WORDS:</a:t>
            </a:r>
          </a:p>
          <a:p>
            <a:pPr algn="r"/>
            <a:r>
              <a:rPr lang="en-US" dirty="0"/>
              <a:t>Suggests that you just “Endure IT!”</a:t>
            </a:r>
          </a:p>
          <a:p>
            <a:pPr algn="ctr"/>
            <a:r>
              <a:rPr lang="en-US" sz="6000" dirty="0">
                <a:solidFill>
                  <a:srgbClr val="FFFF00"/>
                </a:solidFill>
                <a:latin typeface="Symbol" pitchFamily="18" charset="2"/>
              </a:rPr>
              <a:t>				</a:t>
            </a:r>
            <a:r>
              <a:rPr lang="en-US" sz="6000" dirty="0" err="1">
                <a:solidFill>
                  <a:srgbClr val="FF0000"/>
                </a:solidFill>
                <a:latin typeface="Symbol" pitchFamily="18" charset="2"/>
              </a:rPr>
              <a:t>Anecomai</a:t>
            </a:r>
            <a:endParaRPr lang="en-US" sz="6000" dirty="0">
              <a:solidFill>
                <a:srgbClr val="FF0000"/>
              </a:solidFill>
              <a:latin typeface="Symbol" pitchFamily="18" charset="2"/>
            </a:endParaRPr>
          </a:p>
          <a:p>
            <a:pPr algn="ctr"/>
            <a:r>
              <a:rPr lang="en-US" sz="6000" dirty="0"/>
              <a:t>				</a:t>
            </a:r>
            <a:r>
              <a:rPr lang="en-US" sz="6000" dirty="0">
                <a:solidFill>
                  <a:srgbClr val="3C1753"/>
                </a:solidFill>
              </a:rPr>
              <a:t>“Endure”</a:t>
            </a:r>
          </a:p>
        </p:txBody>
      </p:sp>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61457"/>
          </a:xfrm>
        </p:spPr>
        <p:txBody>
          <a:bodyPr/>
          <a:lstStyle/>
          <a:p>
            <a:r>
              <a:rPr lang="en-US" dirty="0"/>
              <a:t>3. Focuses on the Long Duration</a:t>
            </a:r>
          </a:p>
        </p:txBody>
      </p:sp>
      <p:sp>
        <p:nvSpPr>
          <p:cNvPr id="3" name="Content Placeholder 2"/>
          <p:cNvSpPr>
            <a:spLocks noGrp="1"/>
          </p:cNvSpPr>
          <p:nvPr>
            <p:ph idx="1"/>
          </p:nvPr>
        </p:nvSpPr>
        <p:spPr>
          <a:xfrm>
            <a:off x="321275" y="1975757"/>
            <a:ext cx="11578281" cy="4150408"/>
          </a:xfrm>
        </p:spPr>
        <p:txBody>
          <a:bodyPr/>
          <a:lstStyle/>
          <a:p>
            <a:r>
              <a:rPr lang="en-US" dirty="0"/>
              <a:t>THE LAST OF THE 8 WORDS:</a:t>
            </a:r>
          </a:p>
          <a:p>
            <a:r>
              <a:rPr lang="en-US" dirty="0"/>
              <a:t>Suggests that you </a:t>
            </a:r>
            <a:br>
              <a:rPr lang="en-US" dirty="0"/>
            </a:br>
            <a:r>
              <a:rPr lang="en-US" dirty="0"/>
              <a:t>“Persevere in spite of IT!”</a:t>
            </a:r>
          </a:p>
          <a:p>
            <a:r>
              <a:rPr lang="en-US" sz="4400" dirty="0">
                <a:solidFill>
                  <a:srgbClr val="FFFF00"/>
                </a:solidFill>
                <a:latin typeface="Symbol" pitchFamily="18" charset="2"/>
              </a:rPr>
              <a:t>	</a:t>
            </a:r>
            <a:r>
              <a:rPr lang="en-US" sz="6000" dirty="0">
                <a:effectLst>
                  <a:glow rad="127000">
                    <a:srgbClr val="FF0000"/>
                  </a:glow>
                  <a:outerShdw blurRad="38100" dist="38100" dir="2700000" algn="tl">
                    <a:srgbClr val="000000">
                      <a:alpha val="43137"/>
                    </a:srgbClr>
                  </a:outerShdw>
                </a:effectLst>
                <a:latin typeface="Symbol" pitchFamily="18" charset="2"/>
              </a:rPr>
              <a:t>karterw</a:t>
            </a:r>
            <a:r>
              <a:rPr lang="en-US" sz="4400" dirty="0">
                <a:effectLst>
                  <a:glow rad="127000">
                    <a:srgbClr val="FF0000"/>
                  </a:glow>
                  <a:outerShdw blurRad="38100" dist="38100" dir="2700000" algn="tl">
                    <a:srgbClr val="000000">
                      <a:alpha val="43137"/>
                    </a:srgbClr>
                  </a:outerShdw>
                </a:effectLst>
              </a:rPr>
              <a:t> </a:t>
            </a:r>
            <a:r>
              <a:rPr lang="en-US" sz="4400" dirty="0"/>
              <a:t>     </a:t>
            </a:r>
            <a:r>
              <a:rPr lang="en-US" dirty="0"/>
              <a:t>“Persevere</a:t>
            </a:r>
            <a:br>
              <a:rPr lang="en-US" dirty="0"/>
            </a:br>
            <a:r>
              <a:rPr lang="en-US" dirty="0"/>
              <a:t>					 / Persist”</a:t>
            </a:r>
          </a:p>
        </p:txBody>
      </p:sp>
      <p:pic>
        <p:nvPicPr>
          <p:cNvPr id="5" name="Picture 3"/>
          <p:cNvPicPr>
            <a:picLocks noChangeAspect="1" noChangeArrowheads="1"/>
          </p:cNvPicPr>
          <p:nvPr/>
        </p:nvPicPr>
        <p:blipFill>
          <a:blip r:embed="rId2" cstate="print"/>
          <a:srcRect/>
          <a:stretch>
            <a:fillRect/>
          </a:stretch>
        </p:blipFill>
        <p:spPr bwMode="auto">
          <a:xfrm>
            <a:off x="8350469" y="2636399"/>
            <a:ext cx="3720662" cy="4099932"/>
          </a:xfrm>
          <a:prstGeom prst="rect">
            <a:avLst/>
          </a:prstGeom>
          <a:noFill/>
          <a:ln w="9525">
            <a:noFill/>
            <a:miter lim="800000"/>
            <a:headEnd/>
            <a:tailEnd/>
          </a:ln>
          <a:effectLst/>
        </p:spPr>
      </p:pic>
    </p:spTree>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3" cstate="print"/>
          <a:srcRect/>
          <a:stretch>
            <a:fillRect/>
          </a:stretch>
        </p:blipFill>
        <p:spPr bwMode="auto">
          <a:xfrm>
            <a:off x="0" y="-357"/>
            <a:ext cx="12192000" cy="6858357"/>
          </a:xfrm>
          <a:prstGeom prst="rect">
            <a:avLst/>
          </a:prstGeom>
          <a:noFill/>
          <a:ln w="9525">
            <a:noFill/>
            <a:miter lim="800000"/>
            <a:headEnd/>
            <a:tailEnd/>
          </a:ln>
          <a:effectLst/>
        </p:spPr>
      </p:pic>
      <p:sp>
        <p:nvSpPr>
          <p:cNvPr id="5" name="TextBox 4"/>
          <p:cNvSpPr txBox="1"/>
          <p:nvPr/>
        </p:nvSpPr>
        <p:spPr>
          <a:xfrm>
            <a:off x="2631441" y="4919008"/>
            <a:ext cx="6888479" cy="1631216"/>
          </a:xfrm>
          <a:prstGeom prst="rect">
            <a:avLst/>
          </a:prstGeom>
          <a:noFill/>
        </p:spPr>
        <p:txBody>
          <a:bodyPr wrap="square" rtlCol="0">
            <a:spAutoFit/>
          </a:bodyPr>
          <a:lstStyle/>
          <a:p>
            <a:pPr algn="ctr"/>
            <a:r>
              <a:rPr lang="en-US" sz="10000" dirty="0">
                <a:solidFill>
                  <a:schemeClr val="bg1"/>
                </a:solidFill>
                <a:effectLst>
                  <a:outerShdw blurRad="38100" dist="38100" dir="2700000" algn="tl">
                    <a:srgbClr val="000000">
                      <a:alpha val="43137"/>
                    </a:srgbClr>
                  </a:outerShdw>
                </a:effectLst>
                <a:latin typeface="Mistral" pitchFamily="66" charset="0"/>
              </a:rPr>
              <a:t>Patience</a:t>
            </a:r>
          </a:p>
        </p:txBody>
      </p:sp>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19933" b="41774"/>
          <a:stretch>
            <a:fillRect/>
          </a:stretch>
        </p:blipFill>
        <p:spPr bwMode="auto">
          <a:xfrm>
            <a:off x="0" y="2808980"/>
            <a:ext cx="12192000" cy="4622598"/>
          </a:xfrm>
          <a:prstGeom prst="rect">
            <a:avLst/>
          </a:prstGeom>
          <a:noFill/>
          <a:ln w="9525">
            <a:noFill/>
            <a:miter lim="800000"/>
            <a:headEnd/>
            <a:tailEnd/>
          </a:ln>
          <a:effectLst/>
        </p:spPr>
      </p:pic>
      <p:sp>
        <p:nvSpPr>
          <p:cNvPr id="3" name="Content Placeholder 2"/>
          <p:cNvSpPr>
            <a:spLocks noGrp="1"/>
          </p:cNvSpPr>
          <p:nvPr>
            <p:ph idx="1"/>
          </p:nvPr>
        </p:nvSpPr>
        <p:spPr/>
        <p:txBody>
          <a:bodyPr/>
          <a:lstStyle/>
          <a:p>
            <a:pPr algn="ctr">
              <a:defRPr/>
            </a:pPr>
            <a:r>
              <a:rPr lang="en-US" dirty="0"/>
              <a:t>Patience is the Christian virtue of </a:t>
            </a:r>
          </a:p>
          <a:p>
            <a:pPr algn="ctr">
              <a:defRPr/>
            </a:pPr>
            <a:r>
              <a:rPr lang="en-US" dirty="0">
                <a:effectLst>
                  <a:glow rad="127000">
                    <a:srgbClr val="FF0000">
                      <a:alpha val="0"/>
                    </a:srgbClr>
                  </a:glow>
                  <a:outerShdw blurRad="38100" dist="38100" dir="2700000" algn="tl">
                    <a:srgbClr val="000000">
                      <a:alpha val="43137"/>
                    </a:srgbClr>
                  </a:outerShdw>
                </a:effectLst>
              </a:rPr>
              <a:t>Calmly </a:t>
            </a:r>
            <a:r>
              <a:rPr lang="en-US" dirty="0">
                <a:effectLst>
                  <a:glow rad="127000">
                    <a:srgbClr val="FF0000"/>
                  </a:glow>
                  <a:outerShdw blurRad="38100" dist="38100" dir="2700000" algn="tl">
                    <a:srgbClr val="000000">
                      <a:alpha val="43137"/>
                    </a:srgbClr>
                  </a:outerShdw>
                </a:effectLst>
              </a:rPr>
              <a:t>WAITING without COMPLAINING</a:t>
            </a:r>
          </a:p>
          <a:p>
            <a:pPr algn="ctr">
              <a:defRPr/>
            </a:pPr>
            <a:r>
              <a:rPr lang="en-US" dirty="0"/>
              <a:t>(often in discomfort) </a:t>
            </a:r>
          </a:p>
          <a:p>
            <a:endParaRPr lang="en-US" dirty="0"/>
          </a:p>
        </p:txBody>
      </p:sp>
      <p:sp>
        <p:nvSpPr>
          <p:cNvPr id="2" name="Title 1"/>
          <p:cNvSpPr>
            <a:spLocks noGrp="1"/>
          </p:cNvSpPr>
          <p:nvPr>
            <p:ph type="title"/>
          </p:nvPr>
        </p:nvSpPr>
        <p:spPr/>
        <p:txBody>
          <a:bodyPr/>
          <a:lstStyle/>
          <a:p>
            <a:r>
              <a:rPr lang="en-US" dirty="0"/>
              <a:t>Sum this up ...</a:t>
            </a:r>
          </a:p>
        </p:txBody>
      </p:sp>
      <p:sp>
        <p:nvSpPr>
          <p:cNvPr id="5" name="Content Placeholder 2"/>
          <p:cNvSpPr txBox="1">
            <a:spLocks/>
          </p:cNvSpPr>
          <p:nvPr/>
        </p:nvSpPr>
        <p:spPr>
          <a:xfrm>
            <a:off x="1981200" y="1395243"/>
            <a:ext cx="8229600" cy="4525963"/>
          </a:xfrm>
          <a:prstGeom prst="rect">
            <a:avLst/>
          </a:prstGeom>
        </p:spPr>
        <p:txBody>
          <a:bodyPr vert="horz" lIns="91440" tIns="45720" rIns="91440" bIns="45720" rtlCol="0">
            <a:normAutofit/>
          </a:bodyPr>
          <a:lstStyle/>
          <a:p>
            <a:pPr algn="ctr">
              <a:spcBef>
                <a:spcPct val="20000"/>
              </a:spcBef>
              <a:defRPr/>
            </a:pP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6" name="Picture 2"/>
          <p:cNvPicPr>
            <a:picLocks noChangeAspect="1" noChangeArrowheads="1"/>
          </p:cNvPicPr>
          <p:nvPr/>
        </p:nvPicPr>
        <p:blipFill>
          <a:blip r:embed="rId3" cstate="print"/>
          <a:srcRect/>
          <a:stretch>
            <a:fillRect/>
          </a:stretch>
        </p:blipFill>
        <p:spPr bwMode="auto">
          <a:xfrm>
            <a:off x="7767411" y="5120279"/>
            <a:ext cx="3827290" cy="1270937"/>
          </a:xfrm>
          <a:prstGeom prst="rect">
            <a:avLst/>
          </a:prstGeom>
          <a:noFill/>
          <a:ln w="9525">
            <a:noFill/>
            <a:miter lim="800000"/>
            <a:headEnd/>
            <a:tailEnd/>
          </a:ln>
          <a:effectLst/>
        </p:spPr>
      </p:pic>
    </p:spTree>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67968" y="3306552"/>
            <a:ext cx="8156761" cy="945932"/>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cstate="print"/>
          <a:srcRect/>
          <a:stretch>
            <a:fillRect/>
          </a:stretch>
        </p:blipFill>
        <p:spPr bwMode="auto">
          <a:xfrm>
            <a:off x="772292" y="3210638"/>
            <a:ext cx="9513888" cy="52593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III. The TRIAL &amp; </a:t>
            </a:r>
            <a:r>
              <a:rPr lang="en-US" u="sng" dirty="0">
                <a:effectLst>
                  <a:glow rad="127000">
                    <a:srgbClr val="FF0000"/>
                  </a:glow>
                  <a:outerShdw blurRad="38100" dist="38100" dir="2700000" algn="tl">
                    <a:srgbClr val="000000">
                      <a:alpha val="43137"/>
                    </a:srgbClr>
                  </a:outerShdw>
                </a:effectLst>
              </a:rPr>
              <a:t>TRIBULATION</a:t>
            </a:r>
          </a:p>
        </p:txBody>
      </p:sp>
      <p:sp>
        <p:nvSpPr>
          <p:cNvPr id="3" name="Content Placeholder 2"/>
          <p:cNvSpPr>
            <a:spLocks noGrp="1"/>
          </p:cNvSpPr>
          <p:nvPr>
            <p:ph idx="1"/>
          </p:nvPr>
        </p:nvSpPr>
        <p:spPr/>
        <p:txBody>
          <a:bodyPr/>
          <a:lstStyle/>
          <a:p>
            <a:pPr algn="ctr"/>
            <a:r>
              <a:rPr lang="en-US" dirty="0"/>
              <a:t>Discomfort, Annoyance, Nuisance</a:t>
            </a:r>
            <a:endParaRPr lang="en-US" sz="1800" dirty="0"/>
          </a:p>
          <a:p>
            <a:pPr algn="ctr"/>
            <a:endParaRPr lang="en-US" sz="1800" dirty="0"/>
          </a:p>
          <a:p>
            <a:pPr algn="ctr"/>
            <a:r>
              <a:rPr lang="en-US" dirty="0"/>
              <a:t>we glory in </a:t>
            </a:r>
            <a:r>
              <a:rPr lang="en-US" dirty="0">
                <a:solidFill>
                  <a:srgbClr val="FFFF00"/>
                </a:solidFill>
              </a:rPr>
              <a:t>tribulations</a:t>
            </a:r>
            <a:r>
              <a:rPr lang="en-US" dirty="0"/>
              <a:t> also: knowing that </a:t>
            </a:r>
            <a:r>
              <a:rPr lang="en-US" dirty="0">
                <a:solidFill>
                  <a:srgbClr val="FFFF00"/>
                </a:solidFill>
              </a:rPr>
              <a:t>tribulation</a:t>
            </a:r>
            <a:r>
              <a:rPr lang="en-US" dirty="0"/>
              <a:t> </a:t>
            </a:r>
            <a:r>
              <a:rPr lang="en-US" dirty="0" err="1"/>
              <a:t>worketh</a:t>
            </a:r>
            <a:r>
              <a:rPr lang="en-US" dirty="0"/>
              <a:t> patience; </a:t>
            </a:r>
            <a:r>
              <a:rPr lang="en-US" sz="2800" dirty="0"/>
              <a:t>(Rom 5:3 KJV)</a:t>
            </a:r>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4236312364"/>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67968" y="3306552"/>
            <a:ext cx="8156761" cy="945932"/>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cstate="print"/>
          <a:srcRect/>
          <a:stretch>
            <a:fillRect/>
          </a:stretch>
        </p:blipFill>
        <p:spPr bwMode="auto">
          <a:xfrm>
            <a:off x="772292" y="3210638"/>
            <a:ext cx="9513888" cy="52593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III. The TRIAL &amp; </a:t>
            </a:r>
            <a:r>
              <a:rPr lang="en-US" u="sng" dirty="0">
                <a:effectLst>
                  <a:glow rad="127000">
                    <a:srgbClr val="FF0000"/>
                  </a:glow>
                  <a:outerShdw blurRad="38100" dist="38100" dir="2700000" algn="tl">
                    <a:srgbClr val="000000">
                      <a:alpha val="43137"/>
                    </a:srgbClr>
                  </a:outerShdw>
                </a:effectLst>
              </a:rPr>
              <a:t>TRIBULATION</a:t>
            </a:r>
          </a:p>
        </p:txBody>
      </p:sp>
      <p:sp>
        <p:nvSpPr>
          <p:cNvPr id="3" name="Content Placeholder 2"/>
          <p:cNvSpPr>
            <a:spLocks noGrp="1"/>
          </p:cNvSpPr>
          <p:nvPr>
            <p:ph idx="1"/>
          </p:nvPr>
        </p:nvSpPr>
        <p:spPr/>
        <p:txBody>
          <a:bodyPr/>
          <a:lstStyle/>
          <a:p>
            <a:pPr algn="ctr"/>
            <a:r>
              <a:rPr lang="en-US" dirty="0"/>
              <a:t>Discomfort, Annoyance, Nuisance</a:t>
            </a:r>
            <a:endParaRPr lang="en-US" sz="1800" dirty="0"/>
          </a:p>
          <a:p>
            <a:pPr algn="ctr"/>
            <a:endParaRPr lang="en-US" sz="1800" dirty="0"/>
          </a:p>
          <a:p>
            <a:pPr algn="ctr"/>
            <a:r>
              <a:rPr lang="en-US" dirty="0"/>
              <a:t>we glory in </a:t>
            </a:r>
            <a:r>
              <a:rPr lang="en-US" dirty="0">
                <a:solidFill>
                  <a:srgbClr val="FFFF00"/>
                </a:solidFill>
              </a:rPr>
              <a:t>tribulations</a:t>
            </a:r>
            <a:r>
              <a:rPr lang="en-US" dirty="0"/>
              <a:t> also: knowing that </a:t>
            </a:r>
            <a:r>
              <a:rPr lang="en-US" dirty="0">
                <a:solidFill>
                  <a:srgbClr val="FFFF00"/>
                </a:solidFill>
              </a:rPr>
              <a:t>tribulation</a:t>
            </a:r>
            <a:r>
              <a:rPr lang="en-US" dirty="0"/>
              <a:t> </a:t>
            </a:r>
            <a:r>
              <a:rPr lang="en-US" dirty="0" err="1"/>
              <a:t>worketh</a:t>
            </a:r>
            <a:r>
              <a:rPr lang="en-US" dirty="0"/>
              <a:t> patience; </a:t>
            </a:r>
            <a:r>
              <a:rPr lang="en-US" sz="2800" dirty="0"/>
              <a:t>(Rom 5:3 KJV)</a:t>
            </a:r>
          </a:p>
          <a:p>
            <a:pPr algn="ctr"/>
            <a:endParaRPr lang="en-US" dirty="0"/>
          </a:p>
          <a:p>
            <a:pPr algn="ctr"/>
            <a:endParaRPr lang="en-US" dirty="0"/>
          </a:p>
          <a:p>
            <a:pPr algn="ctr"/>
            <a:endParaRPr lang="en-US" dirty="0"/>
          </a:p>
        </p:txBody>
      </p:sp>
      <p:sp>
        <p:nvSpPr>
          <p:cNvPr id="9" name="TextBox 8"/>
          <p:cNvSpPr txBox="1"/>
          <p:nvPr/>
        </p:nvSpPr>
        <p:spPr>
          <a:xfrm>
            <a:off x="7404537" y="4682360"/>
            <a:ext cx="3780533" cy="1938992"/>
          </a:xfrm>
          <a:prstGeom prst="rect">
            <a:avLst/>
          </a:prstGeom>
          <a:noFill/>
        </p:spPr>
        <p:txBody>
          <a:bodyPr wrap="square" rtlCol="0">
            <a:spAutoFit/>
          </a:bodyPr>
          <a:lstStyle/>
          <a:p>
            <a:pPr algn="ctr"/>
            <a:r>
              <a:rPr lang="en-US" sz="6000" b="1" dirty="0">
                <a:solidFill>
                  <a:schemeClr val="bg1"/>
                </a:solidFill>
                <a:effectLst>
                  <a:outerShdw blurRad="38100" dist="38100" dir="2700000" algn="tl">
                    <a:srgbClr val="000000">
                      <a:alpha val="43137"/>
                    </a:srgbClr>
                  </a:outerShdw>
                </a:effectLst>
              </a:rPr>
              <a:t>The </a:t>
            </a:r>
            <a:br>
              <a:rPr lang="en-US" sz="6000" b="1" dirty="0">
                <a:solidFill>
                  <a:schemeClr val="bg1"/>
                </a:solidFill>
                <a:effectLst>
                  <a:outerShdw blurRad="38100" dist="38100" dir="2700000" algn="tl">
                    <a:srgbClr val="000000">
                      <a:alpha val="43137"/>
                    </a:srgbClr>
                  </a:outerShdw>
                </a:effectLst>
              </a:rPr>
            </a:br>
            <a:r>
              <a:rPr lang="en-US" sz="6000" b="1" dirty="0">
                <a:solidFill>
                  <a:schemeClr val="bg1"/>
                </a:solidFill>
                <a:effectLst>
                  <a:outerShdw blurRad="38100" dist="38100" dir="2700000" algn="tl">
                    <a:srgbClr val="000000">
                      <a:alpha val="43137"/>
                    </a:srgbClr>
                  </a:outerShdw>
                </a:effectLst>
              </a:rPr>
              <a:t>TRIGGER</a:t>
            </a:r>
          </a:p>
        </p:txBody>
      </p:sp>
    </p:spTree>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67968" y="3306552"/>
            <a:ext cx="8156761" cy="945932"/>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cstate="print"/>
          <a:srcRect/>
          <a:stretch>
            <a:fillRect/>
          </a:stretch>
        </p:blipFill>
        <p:spPr bwMode="auto">
          <a:xfrm>
            <a:off x="772292" y="3210638"/>
            <a:ext cx="9513888" cy="52593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III. The TRIAL &amp; </a:t>
            </a:r>
            <a:r>
              <a:rPr lang="en-US" u="sng" dirty="0">
                <a:effectLst>
                  <a:glow rad="127000">
                    <a:srgbClr val="FF0000"/>
                  </a:glow>
                  <a:outerShdw blurRad="38100" dist="38100" dir="2700000" algn="tl">
                    <a:srgbClr val="000000">
                      <a:alpha val="43137"/>
                    </a:srgbClr>
                  </a:outerShdw>
                </a:effectLst>
              </a:rPr>
              <a:t>TRIBULATION</a:t>
            </a:r>
          </a:p>
        </p:txBody>
      </p:sp>
      <p:sp>
        <p:nvSpPr>
          <p:cNvPr id="3" name="Content Placeholder 2"/>
          <p:cNvSpPr>
            <a:spLocks noGrp="1"/>
          </p:cNvSpPr>
          <p:nvPr>
            <p:ph idx="1"/>
          </p:nvPr>
        </p:nvSpPr>
        <p:spPr/>
        <p:txBody>
          <a:bodyPr/>
          <a:lstStyle/>
          <a:p>
            <a:pPr algn="ctr"/>
            <a:r>
              <a:rPr lang="en-US" dirty="0"/>
              <a:t>Discomfort, Annoyance, Nuisance</a:t>
            </a:r>
            <a:endParaRPr lang="en-US" sz="1800" dirty="0"/>
          </a:p>
          <a:p>
            <a:pPr algn="ctr"/>
            <a:endParaRPr lang="en-US" sz="1800" dirty="0"/>
          </a:p>
          <a:p>
            <a:pPr algn="ctr"/>
            <a:r>
              <a:rPr lang="en-US" dirty="0"/>
              <a:t>we glory in </a:t>
            </a:r>
            <a:r>
              <a:rPr lang="en-US" dirty="0">
                <a:solidFill>
                  <a:srgbClr val="FFFF00"/>
                </a:solidFill>
              </a:rPr>
              <a:t>tribulations</a:t>
            </a:r>
            <a:r>
              <a:rPr lang="en-US" dirty="0"/>
              <a:t> also: knowing that </a:t>
            </a:r>
            <a:r>
              <a:rPr lang="en-US" dirty="0">
                <a:solidFill>
                  <a:srgbClr val="FFFF00"/>
                </a:solidFill>
              </a:rPr>
              <a:t>tribulation</a:t>
            </a:r>
            <a:r>
              <a:rPr lang="en-US" dirty="0"/>
              <a:t> </a:t>
            </a:r>
            <a:r>
              <a:rPr lang="en-US" dirty="0" err="1"/>
              <a:t>worketh</a:t>
            </a:r>
            <a:r>
              <a:rPr lang="en-US" dirty="0"/>
              <a:t> patience; </a:t>
            </a:r>
            <a:r>
              <a:rPr lang="en-US" sz="2800" dirty="0"/>
              <a:t>(Rom 5:3 KJV)</a:t>
            </a:r>
          </a:p>
          <a:p>
            <a:pPr algn="ctr"/>
            <a:endParaRPr lang="en-US" dirty="0"/>
          </a:p>
          <a:p>
            <a:pPr algn="ctr"/>
            <a:endParaRPr lang="en-US" dirty="0"/>
          </a:p>
          <a:p>
            <a:pPr algn="ctr"/>
            <a:endParaRPr lang="en-US" dirty="0"/>
          </a:p>
        </p:txBody>
      </p:sp>
      <p:sp>
        <p:nvSpPr>
          <p:cNvPr id="9" name="TextBox 8"/>
          <p:cNvSpPr txBox="1"/>
          <p:nvPr/>
        </p:nvSpPr>
        <p:spPr>
          <a:xfrm>
            <a:off x="7404537" y="4682360"/>
            <a:ext cx="3780533" cy="1938992"/>
          </a:xfrm>
          <a:prstGeom prst="rect">
            <a:avLst/>
          </a:prstGeom>
          <a:noFill/>
        </p:spPr>
        <p:txBody>
          <a:bodyPr wrap="square" rtlCol="0">
            <a:spAutoFit/>
          </a:bodyPr>
          <a:lstStyle/>
          <a:p>
            <a:pPr algn="ctr"/>
            <a:r>
              <a:rPr lang="en-US" sz="6000" b="1" dirty="0">
                <a:solidFill>
                  <a:schemeClr val="bg1"/>
                </a:solidFill>
                <a:effectLst>
                  <a:outerShdw blurRad="38100" dist="38100" dir="2700000" algn="tl">
                    <a:srgbClr val="000000">
                      <a:alpha val="43137"/>
                    </a:srgbClr>
                  </a:outerShdw>
                </a:effectLst>
              </a:rPr>
              <a:t>The </a:t>
            </a:r>
            <a:br>
              <a:rPr lang="en-US" sz="6000" b="1" dirty="0">
                <a:solidFill>
                  <a:schemeClr val="bg1"/>
                </a:solidFill>
                <a:effectLst>
                  <a:outerShdw blurRad="38100" dist="38100" dir="2700000" algn="tl">
                    <a:srgbClr val="000000">
                      <a:alpha val="43137"/>
                    </a:srgbClr>
                  </a:outerShdw>
                </a:effectLst>
              </a:rPr>
            </a:br>
            <a:r>
              <a:rPr lang="en-US" sz="6000" b="1" dirty="0">
                <a:solidFill>
                  <a:schemeClr val="bg1"/>
                </a:solidFill>
                <a:effectLst>
                  <a:outerShdw blurRad="38100" dist="38100" dir="2700000" algn="tl">
                    <a:srgbClr val="000000">
                      <a:alpha val="43137"/>
                    </a:srgbClr>
                  </a:outerShdw>
                </a:effectLst>
              </a:rPr>
              <a:t>TRIGGER</a:t>
            </a:r>
          </a:p>
        </p:txBody>
      </p:sp>
      <p:sp>
        <p:nvSpPr>
          <p:cNvPr id="11" name="TextBox 10"/>
          <p:cNvSpPr txBox="1"/>
          <p:nvPr/>
        </p:nvSpPr>
        <p:spPr>
          <a:xfrm>
            <a:off x="171288" y="828957"/>
            <a:ext cx="5511055" cy="2831544"/>
          </a:xfrm>
          <a:prstGeom prst="rect">
            <a:avLst/>
          </a:prstGeom>
          <a:solidFill>
            <a:schemeClr val="bg2">
              <a:lumMod val="10000"/>
            </a:schemeClr>
          </a:solidFill>
          <a:effectLst>
            <a:softEdge rad="317500"/>
          </a:effectLst>
        </p:spPr>
        <p:txBody>
          <a:bodyPr wrap="square" rtlCol="0">
            <a:spAutoFit/>
          </a:bodyPr>
          <a:lstStyle/>
          <a:p>
            <a:pPr algn="ctr"/>
            <a:br>
              <a:rPr lang="en-US" sz="1600" b="1" dirty="0">
                <a:solidFill>
                  <a:schemeClr val="bg1"/>
                </a:solidFill>
                <a:latin typeface="Arial Narrow" pitchFamily="34" charset="0"/>
              </a:rPr>
            </a:br>
            <a:r>
              <a:rPr lang="en-US" sz="5400" b="1" dirty="0">
                <a:solidFill>
                  <a:schemeClr val="bg1"/>
                </a:solidFill>
                <a:latin typeface="Arial Narrow" pitchFamily="34" charset="0"/>
              </a:rPr>
              <a:t>Financial Difficulties</a:t>
            </a:r>
            <a:br>
              <a:rPr lang="en-US" sz="5400" b="1" dirty="0">
                <a:solidFill>
                  <a:schemeClr val="bg1"/>
                </a:solidFill>
                <a:latin typeface="Arial Narrow" pitchFamily="34" charset="0"/>
              </a:rPr>
            </a:br>
            <a:endParaRPr lang="en-US" sz="5400" dirty="0"/>
          </a:p>
        </p:txBody>
      </p:sp>
    </p:spTree>
    <p:extLst>
      <p:ext uri="{BB962C8B-B14F-4D97-AF65-F5344CB8AC3E}">
        <p14:creationId xmlns:p14="http://schemas.microsoft.com/office/powerpoint/2010/main" val="992998804"/>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72292" y="3210638"/>
            <a:ext cx="9513888" cy="52593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III. The TRIAL &amp; </a:t>
            </a:r>
            <a:r>
              <a:rPr lang="en-US" u="sng" dirty="0">
                <a:effectLst>
                  <a:glow rad="127000">
                    <a:srgbClr val="FF0000"/>
                  </a:glow>
                  <a:outerShdw blurRad="38100" dist="38100" dir="2700000" algn="tl">
                    <a:srgbClr val="000000">
                      <a:alpha val="43137"/>
                    </a:srgbClr>
                  </a:outerShdw>
                </a:effectLst>
              </a:rPr>
              <a:t>TRIBULATION</a:t>
            </a:r>
            <a:endParaRPr lang="en-US" u="sng" dirty="0">
              <a:solidFill>
                <a:srgbClr val="FFFF00"/>
              </a:solidFill>
            </a:endParaRPr>
          </a:p>
        </p:txBody>
      </p:sp>
      <p:sp>
        <p:nvSpPr>
          <p:cNvPr id="3" name="Content Placeholder 2"/>
          <p:cNvSpPr>
            <a:spLocks noGrp="1"/>
          </p:cNvSpPr>
          <p:nvPr>
            <p:ph idx="1"/>
          </p:nvPr>
        </p:nvSpPr>
        <p:spPr/>
        <p:txBody>
          <a:bodyPr/>
          <a:lstStyle/>
          <a:p>
            <a:pPr algn="ctr"/>
            <a:r>
              <a:rPr lang="en-US" dirty="0"/>
              <a:t>Discomfort, Annoyance, Nuisance</a:t>
            </a:r>
            <a:endParaRPr lang="en-US" sz="1800" dirty="0"/>
          </a:p>
          <a:p>
            <a:pPr algn="ctr"/>
            <a:endParaRPr lang="en-US" sz="1800" dirty="0"/>
          </a:p>
          <a:p>
            <a:pPr algn="ctr"/>
            <a:r>
              <a:rPr lang="en-US" dirty="0"/>
              <a:t>we glory in </a:t>
            </a:r>
            <a:r>
              <a:rPr lang="en-US" dirty="0">
                <a:solidFill>
                  <a:srgbClr val="FFFF00"/>
                </a:solidFill>
              </a:rPr>
              <a:t>tribulations</a:t>
            </a:r>
            <a:r>
              <a:rPr lang="en-US" dirty="0"/>
              <a:t> also: knowing that </a:t>
            </a:r>
            <a:r>
              <a:rPr lang="en-US" dirty="0">
                <a:solidFill>
                  <a:srgbClr val="FFFF00"/>
                </a:solidFill>
              </a:rPr>
              <a:t>tribulation</a:t>
            </a:r>
            <a:r>
              <a:rPr lang="en-US" dirty="0"/>
              <a:t> </a:t>
            </a:r>
            <a:r>
              <a:rPr lang="en-US" dirty="0" err="1"/>
              <a:t>worketh</a:t>
            </a:r>
            <a:r>
              <a:rPr lang="en-US" dirty="0"/>
              <a:t> patience; </a:t>
            </a:r>
            <a:r>
              <a:rPr lang="en-US" sz="2800" dirty="0"/>
              <a:t>(Rom 5:3 KJV)</a:t>
            </a:r>
          </a:p>
          <a:p>
            <a:pPr algn="ctr"/>
            <a:endParaRPr lang="en-US" dirty="0"/>
          </a:p>
          <a:p>
            <a:pPr algn="ctr"/>
            <a:endParaRPr lang="en-US" dirty="0"/>
          </a:p>
          <a:p>
            <a:pPr algn="ctr"/>
            <a:endParaRPr lang="en-US" dirty="0"/>
          </a:p>
        </p:txBody>
      </p:sp>
      <p:sp>
        <p:nvSpPr>
          <p:cNvPr id="9" name="TextBox 8"/>
          <p:cNvSpPr txBox="1"/>
          <p:nvPr/>
        </p:nvSpPr>
        <p:spPr>
          <a:xfrm>
            <a:off x="7404537" y="4682360"/>
            <a:ext cx="3780533" cy="1938992"/>
          </a:xfrm>
          <a:prstGeom prst="rect">
            <a:avLst/>
          </a:prstGeom>
          <a:noFill/>
        </p:spPr>
        <p:txBody>
          <a:bodyPr wrap="square" rtlCol="0">
            <a:spAutoFit/>
          </a:bodyPr>
          <a:lstStyle/>
          <a:p>
            <a:pPr algn="ctr"/>
            <a:r>
              <a:rPr lang="en-US" sz="6000" b="1" dirty="0">
                <a:solidFill>
                  <a:schemeClr val="bg1"/>
                </a:solidFill>
                <a:effectLst>
                  <a:outerShdw blurRad="38100" dist="38100" dir="2700000" algn="tl">
                    <a:srgbClr val="000000">
                      <a:alpha val="43137"/>
                    </a:srgbClr>
                  </a:outerShdw>
                </a:effectLst>
              </a:rPr>
              <a:t>The </a:t>
            </a:r>
            <a:br>
              <a:rPr lang="en-US" sz="6000" b="1" dirty="0">
                <a:solidFill>
                  <a:schemeClr val="bg1"/>
                </a:solidFill>
                <a:effectLst>
                  <a:outerShdw blurRad="38100" dist="38100" dir="2700000" algn="tl">
                    <a:srgbClr val="000000">
                      <a:alpha val="43137"/>
                    </a:srgbClr>
                  </a:outerShdw>
                </a:effectLst>
              </a:rPr>
            </a:br>
            <a:r>
              <a:rPr lang="en-US" sz="6000" b="1" dirty="0">
                <a:solidFill>
                  <a:schemeClr val="bg1"/>
                </a:solidFill>
                <a:effectLst>
                  <a:outerShdw blurRad="38100" dist="38100" dir="2700000" algn="tl">
                    <a:srgbClr val="000000">
                      <a:alpha val="43137"/>
                    </a:srgbClr>
                  </a:outerShdw>
                </a:effectLst>
              </a:rPr>
              <a:t>TRIGGER</a:t>
            </a:r>
          </a:p>
        </p:txBody>
      </p:sp>
      <p:sp>
        <p:nvSpPr>
          <p:cNvPr id="11" name="TextBox 10"/>
          <p:cNvSpPr txBox="1"/>
          <p:nvPr/>
        </p:nvSpPr>
        <p:spPr>
          <a:xfrm>
            <a:off x="171288" y="828957"/>
            <a:ext cx="5511055" cy="3662541"/>
          </a:xfrm>
          <a:prstGeom prst="rect">
            <a:avLst/>
          </a:prstGeom>
          <a:solidFill>
            <a:schemeClr val="bg2">
              <a:lumMod val="10000"/>
            </a:schemeClr>
          </a:solidFill>
          <a:effectLst>
            <a:softEdge rad="317500"/>
          </a:effectLst>
        </p:spPr>
        <p:txBody>
          <a:bodyPr wrap="square" rtlCol="0">
            <a:spAutoFit/>
          </a:bodyPr>
          <a:lstStyle/>
          <a:p>
            <a:pPr algn="ctr"/>
            <a:br>
              <a:rPr lang="en-US" sz="1600" b="1" dirty="0">
                <a:solidFill>
                  <a:schemeClr val="bg1"/>
                </a:solidFill>
                <a:latin typeface="Arial Narrow" pitchFamily="34" charset="0"/>
              </a:rPr>
            </a:br>
            <a:r>
              <a:rPr lang="en-US" sz="5400" b="1" dirty="0">
                <a:solidFill>
                  <a:schemeClr val="bg1"/>
                </a:solidFill>
                <a:latin typeface="Arial Narrow" pitchFamily="34" charset="0"/>
              </a:rPr>
              <a:t>Financial Difficulties</a:t>
            </a:r>
          </a:p>
          <a:p>
            <a:pPr algn="ctr"/>
            <a:r>
              <a:rPr lang="en-US" sz="5400" b="1" dirty="0">
                <a:solidFill>
                  <a:schemeClr val="bg1"/>
                </a:solidFill>
                <a:latin typeface="Arial Narrow" pitchFamily="34" charset="0"/>
              </a:rPr>
              <a:t>Physical Problems</a:t>
            </a:r>
          </a:p>
          <a:p>
            <a:pPr algn="ctr"/>
            <a:endParaRPr lang="en-US" sz="5400" dirty="0"/>
          </a:p>
        </p:txBody>
      </p:sp>
    </p:spTree>
    <p:extLst>
      <p:ext uri="{BB962C8B-B14F-4D97-AF65-F5344CB8AC3E}">
        <p14:creationId xmlns:p14="http://schemas.microsoft.com/office/powerpoint/2010/main" val="954628772"/>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72292" y="3210638"/>
            <a:ext cx="9513888" cy="52593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III. The TRIAL &amp; </a:t>
            </a:r>
            <a:r>
              <a:rPr lang="en-US" u="sng" dirty="0">
                <a:effectLst>
                  <a:glow rad="127000">
                    <a:srgbClr val="FF0000"/>
                  </a:glow>
                  <a:outerShdw blurRad="38100" dist="38100" dir="2700000" algn="tl">
                    <a:srgbClr val="000000">
                      <a:alpha val="43137"/>
                    </a:srgbClr>
                  </a:outerShdw>
                </a:effectLst>
              </a:rPr>
              <a:t>TRIBULATION</a:t>
            </a:r>
            <a:endParaRPr lang="en-US" u="sng" dirty="0">
              <a:solidFill>
                <a:srgbClr val="FFFF00"/>
              </a:solidFill>
            </a:endParaRPr>
          </a:p>
        </p:txBody>
      </p:sp>
      <p:sp>
        <p:nvSpPr>
          <p:cNvPr id="3" name="Content Placeholder 2"/>
          <p:cNvSpPr>
            <a:spLocks noGrp="1"/>
          </p:cNvSpPr>
          <p:nvPr>
            <p:ph idx="1"/>
          </p:nvPr>
        </p:nvSpPr>
        <p:spPr/>
        <p:txBody>
          <a:bodyPr/>
          <a:lstStyle/>
          <a:p>
            <a:pPr algn="ctr"/>
            <a:r>
              <a:rPr lang="en-US" dirty="0"/>
              <a:t>Discomfort, Annoyance, Nuisance</a:t>
            </a:r>
            <a:endParaRPr lang="en-US" sz="1800" dirty="0"/>
          </a:p>
          <a:p>
            <a:pPr algn="ctr"/>
            <a:endParaRPr lang="en-US" sz="1800" dirty="0"/>
          </a:p>
          <a:p>
            <a:pPr algn="ctr"/>
            <a:r>
              <a:rPr lang="en-US" dirty="0"/>
              <a:t>we glory in </a:t>
            </a:r>
            <a:r>
              <a:rPr lang="en-US" dirty="0">
                <a:solidFill>
                  <a:srgbClr val="FFFF00"/>
                </a:solidFill>
              </a:rPr>
              <a:t>tribulations</a:t>
            </a:r>
            <a:r>
              <a:rPr lang="en-US" dirty="0"/>
              <a:t> also: knowing that </a:t>
            </a:r>
            <a:r>
              <a:rPr lang="en-US" dirty="0">
                <a:solidFill>
                  <a:srgbClr val="FFFF00"/>
                </a:solidFill>
              </a:rPr>
              <a:t>tribulation</a:t>
            </a:r>
            <a:r>
              <a:rPr lang="en-US" dirty="0"/>
              <a:t> </a:t>
            </a:r>
            <a:r>
              <a:rPr lang="en-US" dirty="0" err="1"/>
              <a:t>worketh</a:t>
            </a:r>
            <a:r>
              <a:rPr lang="en-US" dirty="0"/>
              <a:t> patience; </a:t>
            </a:r>
            <a:r>
              <a:rPr lang="en-US" sz="2800" dirty="0"/>
              <a:t>(Rom 5:3 KJV)</a:t>
            </a:r>
          </a:p>
          <a:p>
            <a:pPr algn="ctr"/>
            <a:endParaRPr lang="en-US" dirty="0"/>
          </a:p>
          <a:p>
            <a:pPr algn="ctr"/>
            <a:endParaRPr lang="en-US" dirty="0"/>
          </a:p>
          <a:p>
            <a:pPr algn="ctr"/>
            <a:endParaRPr lang="en-US" dirty="0"/>
          </a:p>
        </p:txBody>
      </p:sp>
      <p:sp>
        <p:nvSpPr>
          <p:cNvPr id="9" name="TextBox 8"/>
          <p:cNvSpPr txBox="1"/>
          <p:nvPr/>
        </p:nvSpPr>
        <p:spPr>
          <a:xfrm>
            <a:off x="7404537" y="4682360"/>
            <a:ext cx="3780533" cy="1938992"/>
          </a:xfrm>
          <a:prstGeom prst="rect">
            <a:avLst/>
          </a:prstGeom>
          <a:noFill/>
        </p:spPr>
        <p:txBody>
          <a:bodyPr wrap="square" rtlCol="0">
            <a:spAutoFit/>
          </a:bodyPr>
          <a:lstStyle/>
          <a:p>
            <a:pPr algn="ctr"/>
            <a:r>
              <a:rPr lang="en-US" sz="6000" b="1" dirty="0">
                <a:solidFill>
                  <a:schemeClr val="bg1"/>
                </a:solidFill>
                <a:effectLst>
                  <a:outerShdw blurRad="38100" dist="38100" dir="2700000" algn="tl">
                    <a:srgbClr val="000000">
                      <a:alpha val="43137"/>
                    </a:srgbClr>
                  </a:outerShdw>
                </a:effectLst>
              </a:rPr>
              <a:t>The </a:t>
            </a:r>
            <a:br>
              <a:rPr lang="en-US" sz="6000" b="1" dirty="0">
                <a:solidFill>
                  <a:schemeClr val="bg1"/>
                </a:solidFill>
                <a:effectLst>
                  <a:outerShdw blurRad="38100" dist="38100" dir="2700000" algn="tl">
                    <a:srgbClr val="000000">
                      <a:alpha val="43137"/>
                    </a:srgbClr>
                  </a:outerShdw>
                </a:effectLst>
              </a:rPr>
            </a:br>
            <a:r>
              <a:rPr lang="en-US" sz="6000" b="1" dirty="0">
                <a:solidFill>
                  <a:schemeClr val="bg1"/>
                </a:solidFill>
                <a:effectLst>
                  <a:outerShdw blurRad="38100" dist="38100" dir="2700000" algn="tl">
                    <a:srgbClr val="000000">
                      <a:alpha val="43137"/>
                    </a:srgbClr>
                  </a:outerShdw>
                </a:effectLst>
              </a:rPr>
              <a:t>TRIGGER</a:t>
            </a:r>
          </a:p>
        </p:txBody>
      </p:sp>
      <p:sp>
        <p:nvSpPr>
          <p:cNvPr id="11" name="TextBox 10"/>
          <p:cNvSpPr txBox="1"/>
          <p:nvPr/>
        </p:nvSpPr>
        <p:spPr>
          <a:xfrm>
            <a:off x="171288" y="828957"/>
            <a:ext cx="5511055" cy="4493538"/>
          </a:xfrm>
          <a:prstGeom prst="rect">
            <a:avLst/>
          </a:prstGeom>
          <a:solidFill>
            <a:schemeClr val="bg2">
              <a:lumMod val="10000"/>
            </a:schemeClr>
          </a:solidFill>
          <a:effectLst>
            <a:softEdge rad="317500"/>
          </a:effectLst>
        </p:spPr>
        <p:txBody>
          <a:bodyPr wrap="square" rtlCol="0">
            <a:spAutoFit/>
          </a:bodyPr>
          <a:lstStyle/>
          <a:p>
            <a:pPr algn="ctr"/>
            <a:br>
              <a:rPr lang="en-US" sz="1600" b="1" dirty="0">
                <a:solidFill>
                  <a:schemeClr val="bg1"/>
                </a:solidFill>
                <a:latin typeface="Arial Narrow" pitchFamily="34" charset="0"/>
              </a:rPr>
            </a:br>
            <a:r>
              <a:rPr lang="en-US" sz="5400" b="1" dirty="0">
                <a:solidFill>
                  <a:schemeClr val="bg1"/>
                </a:solidFill>
                <a:latin typeface="Arial Narrow" pitchFamily="34" charset="0"/>
              </a:rPr>
              <a:t>Financial Difficulties</a:t>
            </a:r>
          </a:p>
          <a:p>
            <a:pPr algn="ctr"/>
            <a:r>
              <a:rPr lang="en-US" sz="5400" b="1" dirty="0">
                <a:solidFill>
                  <a:schemeClr val="bg1"/>
                </a:solidFill>
                <a:latin typeface="Arial Narrow" pitchFamily="34" charset="0"/>
              </a:rPr>
              <a:t>Physical Problems</a:t>
            </a:r>
          </a:p>
          <a:p>
            <a:pPr algn="ctr"/>
            <a:r>
              <a:rPr lang="en-US" sz="5400" b="1" dirty="0">
                <a:solidFill>
                  <a:schemeClr val="bg1"/>
                </a:solidFill>
                <a:latin typeface="Arial Narrow" pitchFamily="34" charset="0"/>
              </a:rPr>
              <a:t>Mental  Anguish</a:t>
            </a:r>
          </a:p>
          <a:p>
            <a:pPr algn="ctr"/>
            <a:endParaRPr lang="en-US" sz="5400" dirty="0"/>
          </a:p>
        </p:txBody>
      </p:sp>
    </p:spTree>
    <p:extLst>
      <p:ext uri="{BB962C8B-B14F-4D97-AF65-F5344CB8AC3E}">
        <p14:creationId xmlns:p14="http://schemas.microsoft.com/office/powerpoint/2010/main" val="2294032422"/>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72292" y="3210638"/>
            <a:ext cx="9513888" cy="52593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III. The TRIAL &amp; </a:t>
            </a:r>
            <a:r>
              <a:rPr lang="en-US" u="sng" dirty="0">
                <a:effectLst>
                  <a:glow rad="127000">
                    <a:srgbClr val="FF0000"/>
                  </a:glow>
                  <a:outerShdw blurRad="38100" dist="38100" dir="2700000" algn="tl">
                    <a:srgbClr val="000000">
                      <a:alpha val="43137"/>
                    </a:srgbClr>
                  </a:outerShdw>
                </a:effectLst>
              </a:rPr>
              <a:t>TRIBULATION</a:t>
            </a:r>
            <a:endParaRPr lang="en-US" u="sng" dirty="0">
              <a:solidFill>
                <a:srgbClr val="FFFF00"/>
              </a:solidFill>
            </a:endParaRPr>
          </a:p>
        </p:txBody>
      </p:sp>
      <p:sp>
        <p:nvSpPr>
          <p:cNvPr id="3" name="Content Placeholder 2"/>
          <p:cNvSpPr>
            <a:spLocks noGrp="1"/>
          </p:cNvSpPr>
          <p:nvPr>
            <p:ph idx="1"/>
          </p:nvPr>
        </p:nvSpPr>
        <p:spPr/>
        <p:txBody>
          <a:bodyPr/>
          <a:lstStyle/>
          <a:p>
            <a:pPr algn="ctr"/>
            <a:r>
              <a:rPr lang="en-US" dirty="0"/>
              <a:t>Discomfort, Annoyance, Nuisance</a:t>
            </a:r>
            <a:endParaRPr lang="en-US" sz="1800" dirty="0"/>
          </a:p>
          <a:p>
            <a:pPr algn="ctr"/>
            <a:endParaRPr lang="en-US" sz="1800" dirty="0"/>
          </a:p>
          <a:p>
            <a:pPr algn="ctr"/>
            <a:r>
              <a:rPr lang="en-US" dirty="0"/>
              <a:t>we glory in </a:t>
            </a:r>
            <a:r>
              <a:rPr lang="en-US" dirty="0">
                <a:solidFill>
                  <a:srgbClr val="FFFF00"/>
                </a:solidFill>
              </a:rPr>
              <a:t>tribulations</a:t>
            </a:r>
            <a:r>
              <a:rPr lang="en-US" dirty="0"/>
              <a:t> also: knowing that </a:t>
            </a:r>
            <a:r>
              <a:rPr lang="en-US" dirty="0">
                <a:solidFill>
                  <a:srgbClr val="FFFF00"/>
                </a:solidFill>
              </a:rPr>
              <a:t>tribulation</a:t>
            </a:r>
            <a:r>
              <a:rPr lang="en-US" dirty="0"/>
              <a:t> </a:t>
            </a:r>
            <a:r>
              <a:rPr lang="en-US" dirty="0" err="1"/>
              <a:t>worketh</a:t>
            </a:r>
            <a:r>
              <a:rPr lang="en-US" dirty="0"/>
              <a:t> patience; </a:t>
            </a:r>
            <a:r>
              <a:rPr lang="en-US" sz="2800" dirty="0"/>
              <a:t>(Rom 5:3 KJV)</a:t>
            </a:r>
          </a:p>
          <a:p>
            <a:pPr algn="ctr"/>
            <a:endParaRPr lang="en-US" dirty="0"/>
          </a:p>
          <a:p>
            <a:pPr algn="ctr"/>
            <a:endParaRPr lang="en-US" dirty="0"/>
          </a:p>
          <a:p>
            <a:pPr algn="ctr"/>
            <a:endParaRPr lang="en-US" dirty="0"/>
          </a:p>
        </p:txBody>
      </p:sp>
      <p:sp>
        <p:nvSpPr>
          <p:cNvPr id="9" name="TextBox 8"/>
          <p:cNvSpPr txBox="1"/>
          <p:nvPr/>
        </p:nvSpPr>
        <p:spPr>
          <a:xfrm>
            <a:off x="7404537" y="4682360"/>
            <a:ext cx="3780533" cy="1938992"/>
          </a:xfrm>
          <a:prstGeom prst="rect">
            <a:avLst/>
          </a:prstGeom>
          <a:noFill/>
        </p:spPr>
        <p:txBody>
          <a:bodyPr wrap="square" rtlCol="0">
            <a:spAutoFit/>
          </a:bodyPr>
          <a:lstStyle/>
          <a:p>
            <a:pPr algn="ctr"/>
            <a:r>
              <a:rPr lang="en-US" sz="6000" b="1" dirty="0">
                <a:solidFill>
                  <a:schemeClr val="bg1"/>
                </a:solidFill>
                <a:effectLst>
                  <a:outerShdw blurRad="38100" dist="38100" dir="2700000" algn="tl">
                    <a:srgbClr val="000000">
                      <a:alpha val="43137"/>
                    </a:srgbClr>
                  </a:outerShdw>
                </a:effectLst>
              </a:rPr>
              <a:t>The </a:t>
            </a:r>
            <a:br>
              <a:rPr lang="en-US" sz="6000" b="1" dirty="0">
                <a:solidFill>
                  <a:schemeClr val="bg1"/>
                </a:solidFill>
                <a:effectLst>
                  <a:outerShdw blurRad="38100" dist="38100" dir="2700000" algn="tl">
                    <a:srgbClr val="000000">
                      <a:alpha val="43137"/>
                    </a:srgbClr>
                  </a:outerShdw>
                </a:effectLst>
              </a:rPr>
            </a:br>
            <a:r>
              <a:rPr lang="en-US" sz="6000" b="1" dirty="0">
                <a:solidFill>
                  <a:schemeClr val="bg1"/>
                </a:solidFill>
                <a:effectLst>
                  <a:outerShdw blurRad="38100" dist="38100" dir="2700000" algn="tl">
                    <a:srgbClr val="000000">
                      <a:alpha val="43137"/>
                    </a:srgbClr>
                  </a:outerShdw>
                </a:effectLst>
              </a:rPr>
              <a:t>TRIGGER</a:t>
            </a:r>
          </a:p>
        </p:txBody>
      </p:sp>
      <p:sp>
        <p:nvSpPr>
          <p:cNvPr id="11" name="TextBox 10"/>
          <p:cNvSpPr txBox="1"/>
          <p:nvPr/>
        </p:nvSpPr>
        <p:spPr>
          <a:xfrm>
            <a:off x="171288" y="828957"/>
            <a:ext cx="5511055" cy="5324535"/>
          </a:xfrm>
          <a:prstGeom prst="rect">
            <a:avLst/>
          </a:prstGeom>
          <a:solidFill>
            <a:schemeClr val="bg2">
              <a:lumMod val="10000"/>
            </a:schemeClr>
          </a:solidFill>
          <a:effectLst>
            <a:softEdge rad="317500"/>
          </a:effectLst>
        </p:spPr>
        <p:txBody>
          <a:bodyPr wrap="square" rtlCol="0">
            <a:spAutoFit/>
          </a:bodyPr>
          <a:lstStyle/>
          <a:p>
            <a:pPr algn="ctr"/>
            <a:br>
              <a:rPr lang="en-US" sz="1600" b="1" dirty="0">
                <a:solidFill>
                  <a:schemeClr val="bg1"/>
                </a:solidFill>
                <a:latin typeface="Arial Narrow" pitchFamily="34" charset="0"/>
              </a:rPr>
            </a:br>
            <a:r>
              <a:rPr lang="en-US" sz="5400" b="1" dirty="0">
                <a:solidFill>
                  <a:schemeClr val="bg1"/>
                </a:solidFill>
                <a:latin typeface="Arial Narrow" pitchFamily="34" charset="0"/>
              </a:rPr>
              <a:t>Financial Difficulties</a:t>
            </a:r>
          </a:p>
          <a:p>
            <a:pPr algn="ctr"/>
            <a:r>
              <a:rPr lang="en-US" sz="5400" b="1" dirty="0">
                <a:solidFill>
                  <a:schemeClr val="bg1"/>
                </a:solidFill>
                <a:latin typeface="Arial Narrow" pitchFamily="34" charset="0"/>
              </a:rPr>
              <a:t>Physical Problems</a:t>
            </a:r>
          </a:p>
          <a:p>
            <a:pPr algn="ctr"/>
            <a:r>
              <a:rPr lang="en-US" sz="5400" b="1" dirty="0">
                <a:solidFill>
                  <a:schemeClr val="bg1"/>
                </a:solidFill>
                <a:latin typeface="Arial Narrow" pitchFamily="34" charset="0"/>
              </a:rPr>
              <a:t>Mental  Anguish</a:t>
            </a:r>
          </a:p>
          <a:p>
            <a:pPr algn="ctr"/>
            <a:r>
              <a:rPr lang="en-US" sz="5400" b="1" dirty="0">
                <a:solidFill>
                  <a:schemeClr val="bg1"/>
                </a:solidFill>
                <a:latin typeface="Arial Narrow" pitchFamily="34" charset="0"/>
              </a:rPr>
              <a:t>Family Crisis</a:t>
            </a:r>
            <a:br>
              <a:rPr lang="en-US" sz="5400" b="1" dirty="0">
                <a:solidFill>
                  <a:schemeClr val="bg1"/>
                </a:solidFill>
                <a:latin typeface="Arial Narrow" pitchFamily="34" charset="0"/>
              </a:rPr>
            </a:br>
            <a:endParaRPr lang="en-US" sz="5400" dirty="0"/>
          </a:p>
        </p:txBody>
      </p:sp>
    </p:spTree>
    <p:extLst>
      <p:ext uri="{BB962C8B-B14F-4D97-AF65-F5344CB8AC3E}">
        <p14:creationId xmlns:p14="http://schemas.microsoft.com/office/powerpoint/2010/main" val="1715077895"/>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72292" y="3210638"/>
            <a:ext cx="9513888" cy="52593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III. The TRIAL &amp; </a:t>
            </a:r>
            <a:r>
              <a:rPr lang="en-US" u="sng" dirty="0">
                <a:effectLst>
                  <a:glow rad="127000">
                    <a:srgbClr val="FF0000"/>
                  </a:glow>
                  <a:outerShdw blurRad="38100" dist="38100" dir="2700000" algn="tl">
                    <a:srgbClr val="000000">
                      <a:alpha val="43137"/>
                    </a:srgbClr>
                  </a:outerShdw>
                </a:effectLst>
              </a:rPr>
              <a:t>TRIBULATION</a:t>
            </a:r>
            <a:endParaRPr lang="en-US" u="sng" dirty="0">
              <a:solidFill>
                <a:srgbClr val="FFFF00"/>
              </a:solidFill>
            </a:endParaRPr>
          </a:p>
        </p:txBody>
      </p:sp>
      <p:sp>
        <p:nvSpPr>
          <p:cNvPr id="3" name="Content Placeholder 2"/>
          <p:cNvSpPr>
            <a:spLocks noGrp="1"/>
          </p:cNvSpPr>
          <p:nvPr>
            <p:ph idx="1"/>
          </p:nvPr>
        </p:nvSpPr>
        <p:spPr/>
        <p:txBody>
          <a:bodyPr/>
          <a:lstStyle/>
          <a:p>
            <a:pPr algn="ctr"/>
            <a:r>
              <a:rPr lang="en-US" dirty="0"/>
              <a:t>Discomfort, Annoyance, Nuisance</a:t>
            </a:r>
            <a:endParaRPr lang="en-US" sz="1800" dirty="0"/>
          </a:p>
          <a:p>
            <a:pPr algn="ctr"/>
            <a:endParaRPr lang="en-US" sz="1800" dirty="0"/>
          </a:p>
          <a:p>
            <a:pPr algn="ctr"/>
            <a:r>
              <a:rPr lang="en-US" dirty="0"/>
              <a:t>we glory in </a:t>
            </a:r>
            <a:r>
              <a:rPr lang="en-US" dirty="0">
                <a:solidFill>
                  <a:srgbClr val="FFFF00"/>
                </a:solidFill>
              </a:rPr>
              <a:t>tribulations</a:t>
            </a:r>
            <a:r>
              <a:rPr lang="en-US" dirty="0"/>
              <a:t> also: knowing that </a:t>
            </a:r>
            <a:r>
              <a:rPr lang="en-US" dirty="0">
                <a:solidFill>
                  <a:srgbClr val="FFFF00"/>
                </a:solidFill>
              </a:rPr>
              <a:t>tribulation</a:t>
            </a:r>
            <a:r>
              <a:rPr lang="en-US" dirty="0"/>
              <a:t> </a:t>
            </a:r>
            <a:r>
              <a:rPr lang="en-US" dirty="0" err="1"/>
              <a:t>worketh</a:t>
            </a:r>
            <a:r>
              <a:rPr lang="en-US" dirty="0"/>
              <a:t> patience; </a:t>
            </a:r>
            <a:r>
              <a:rPr lang="en-US" sz="2800" dirty="0"/>
              <a:t>(Rom 5:3 KJV)</a:t>
            </a:r>
          </a:p>
          <a:p>
            <a:pPr algn="ctr"/>
            <a:endParaRPr lang="en-US" dirty="0"/>
          </a:p>
          <a:p>
            <a:pPr algn="ctr"/>
            <a:endParaRPr lang="en-US" dirty="0"/>
          </a:p>
          <a:p>
            <a:pPr algn="ctr"/>
            <a:endParaRPr lang="en-US" dirty="0"/>
          </a:p>
        </p:txBody>
      </p:sp>
      <p:sp>
        <p:nvSpPr>
          <p:cNvPr id="9" name="TextBox 8"/>
          <p:cNvSpPr txBox="1"/>
          <p:nvPr/>
        </p:nvSpPr>
        <p:spPr>
          <a:xfrm>
            <a:off x="7404537" y="4682360"/>
            <a:ext cx="3780533" cy="1938992"/>
          </a:xfrm>
          <a:prstGeom prst="rect">
            <a:avLst/>
          </a:prstGeom>
          <a:noFill/>
        </p:spPr>
        <p:txBody>
          <a:bodyPr wrap="square" rtlCol="0">
            <a:spAutoFit/>
          </a:bodyPr>
          <a:lstStyle/>
          <a:p>
            <a:pPr algn="ctr"/>
            <a:r>
              <a:rPr lang="en-US" sz="6000" b="1" dirty="0">
                <a:solidFill>
                  <a:schemeClr val="bg1"/>
                </a:solidFill>
                <a:effectLst>
                  <a:outerShdw blurRad="38100" dist="38100" dir="2700000" algn="tl">
                    <a:srgbClr val="000000">
                      <a:alpha val="43137"/>
                    </a:srgbClr>
                  </a:outerShdw>
                </a:effectLst>
              </a:rPr>
              <a:t>The </a:t>
            </a:r>
            <a:br>
              <a:rPr lang="en-US" sz="6000" b="1" dirty="0">
                <a:solidFill>
                  <a:schemeClr val="bg1"/>
                </a:solidFill>
                <a:effectLst>
                  <a:outerShdw blurRad="38100" dist="38100" dir="2700000" algn="tl">
                    <a:srgbClr val="000000">
                      <a:alpha val="43137"/>
                    </a:srgbClr>
                  </a:outerShdw>
                </a:effectLst>
              </a:rPr>
            </a:br>
            <a:r>
              <a:rPr lang="en-US" sz="6000" b="1" dirty="0">
                <a:solidFill>
                  <a:schemeClr val="bg1"/>
                </a:solidFill>
                <a:effectLst>
                  <a:outerShdw blurRad="38100" dist="38100" dir="2700000" algn="tl">
                    <a:srgbClr val="000000">
                      <a:alpha val="43137"/>
                    </a:srgbClr>
                  </a:outerShdw>
                </a:effectLst>
              </a:rPr>
              <a:t>TRIGGER</a:t>
            </a:r>
          </a:p>
        </p:txBody>
      </p:sp>
      <p:sp>
        <p:nvSpPr>
          <p:cNvPr id="11" name="TextBox 10"/>
          <p:cNvSpPr txBox="1"/>
          <p:nvPr/>
        </p:nvSpPr>
        <p:spPr>
          <a:xfrm>
            <a:off x="171288" y="828957"/>
            <a:ext cx="5511055" cy="6155531"/>
          </a:xfrm>
          <a:prstGeom prst="rect">
            <a:avLst/>
          </a:prstGeom>
          <a:solidFill>
            <a:schemeClr val="bg2">
              <a:lumMod val="10000"/>
            </a:schemeClr>
          </a:solidFill>
          <a:effectLst>
            <a:softEdge rad="317500"/>
          </a:effectLst>
        </p:spPr>
        <p:txBody>
          <a:bodyPr wrap="square" rtlCol="0">
            <a:spAutoFit/>
          </a:bodyPr>
          <a:lstStyle/>
          <a:p>
            <a:pPr algn="ctr"/>
            <a:br>
              <a:rPr lang="en-US" sz="1600" b="1" dirty="0">
                <a:solidFill>
                  <a:schemeClr val="bg1"/>
                </a:solidFill>
                <a:latin typeface="Arial Narrow" pitchFamily="34" charset="0"/>
              </a:rPr>
            </a:br>
            <a:r>
              <a:rPr lang="en-US" sz="5400" b="1" dirty="0">
                <a:solidFill>
                  <a:schemeClr val="bg1"/>
                </a:solidFill>
                <a:latin typeface="Arial Narrow" pitchFamily="34" charset="0"/>
              </a:rPr>
              <a:t>Financial Difficulties</a:t>
            </a:r>
          </a:p>
          <a:p>
            <a:pPr algn="ctr"/>
            <a:r>
              <a:rPr lang="en-US" sz="5400" b="1" dirty="0">
                <a:solidFill>
                  <a:schemeClr val="bg1"/>
                </a:solidFill>
                <a:latin typeface="Arial Narrow" pitchFamily="34" charset="0"/>
              </a:rPr>
              <a:t>Physical Problems</a:t>
            </a:r>
          </a:p>
          <a:p>
            <a:pPr algn="ctr"/>
            <a:r>
              <a:rPr lang="en-US" sz="5400" b="1" dirty="0">
                <a:solidFill>
                  <a:schemeClr val="bg1"/>
                </a:solidFill>
                <a:latin typeface="Arial Narrow" pitchFamily="34" charset="0"/>
              </a:rPr>
              <a:t>Mental  Anguish</a:t>
            </a:r>
          </a:p>
          <a:p>
            <a:pPr algn="ctr"/>
            <a:r>
              <a:rPr lang="en-US" sz="5400" b="1" dirty="0">
                <a:solidFill>
                  <a:schemeClr val="bg1"/>
                </a:solidFill>
                <a:latin typeface="Arial Narrow" pitchFamily="34" charset="0"/>
              </a:rPr>
              <a:t>Family Crisis</a:t>
            </a:r>
            <a:br>
              <a:rPr lang="en-US" sz="5400" b="1" dirty="0">
                <a:solidFill>
                  <a:schemeClr val="bg1"/>
                </a:solidFill>
                <a:latin typeface="Arial Narrow" pitchFamily="34" charset="0"/>
              </a:rPr>
            </a:br>
            <a:r>
              <a:rPr lang="en-US" sz="5400" b="1" dirty="0">
                <a:solidFill>
                  <a:schemeClr val="bg1"/>
                </a:solidFill>
                <a:latin typeface="Arial Narrow" pitchFamily="34" charset="0"/>
              </a:rPr>
              <a:t>Relational Issues</a:t>
            </a:r>
            <a:br>
              <a:rPr lang="en-US" sz="5400" b="1" dirty="0">
                <a:solidFill>
                  <a:schemeClr val="bg1"/>
                </a:solidFill>
                <a:latin typeface="Arial Narrow" pitchFamily="34" charset="0"/>
              </a:rPr>
            </a:br>
            <a:endParaRPr lang="en-US" sz="5400" dirty="0"/>
          </a:p>
        </p:txBody>
      </p:sp>
    </p:spTree>
    <p:extLst>
      <p:ext uri="{BB962C8B-B14F-4D97-AF65-F5344CB8AC3E}">
        <p14:creationId xmlns:p14="http://schemas.microsoft.com/office/powerpoint/2010/main" val="578407459"/>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72292" y="3210638"/>
            <a:ext cx="9513888" cy="52593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III. The TRIAL &amp; </a:t>
            </a:r>
            <a:r>
              <a:rPr lang="en-US" u="sng" dirty="0">
                <a:effectLst>
                  <a:glow rad="127000">
                    <a:srgbClr val="FF0000"/>
                  </a:glow>
                  <a:outerShdw blurRad="38100" dist="38100" dir="2700000" algn="tl">
                    <a:srgbClr val="000000">
                      <a:alpha val="43137"/>
                    </a:srgbClr>
                  </a:outerShdw>
                </a:effectLst>
              </a:rPr>
              <a:t>TRIBULATION</a:t>
            </a:r>
            <a:endParaRPr lang="en-US" u="sng" dirty="0">
              <a:solidFill>
                <a:srgbClr val="FFFF00"/>
              </a:solidFill>
            </a:endParaRPr>
          </a:p>
        </p:txBody>
      </p:sp>
      <p:sp>
        <p:nvSpPr>
          <p:cNvPr id="3" name="Content Placeholder 2"/>
          <p:cNvSpPr>
            <a:spLocks noGrp="1"/>
          </p:cNvSpPr>
          <p:nvPr>
            <p:ph idx="1"/>
          </p:nvPr>
        </p:nvSpPr>
        <p:spPr/>
        <p:txBody>
          <a:bodyPr/>
          <a:lstStyle/>
          <a:p>
            <a:pPr algn="ctr"/>
            <a:r>
              <a:rPr lang="en-US" dirty="0"/>
              <a:t>Discomfort, Annoyance, Nuisance</a:t>
            </a:r>
            <a:endParaRPr lang="en-US" sz="1800" dirty="0"/>
          </a:p>
          <a:p>
            <a:pPr algn="ctr"/>
            <a:endParaRPr lang="en-US" sz="1800" dirty="0"/>
          </a:p>
          <a:p>
            <a:pPr algn="ctr"/>
            <a:r>
              <a:rPr lang="en-US" dirty="0"/>
              <a:t>we glory in </a:t>
            </a:r>
            <a:r>
              <a:rPr lang="en-US" dirty="0">
                <a:solidFill>
                  <a:srgbClr val="FFFF00"/>
                </a:solidFill>
              </a:rPr>
              <a:t>tribulations</a:t>
            </a:r>
            <a:r>
              <a:rPr lang="en-US" dirty="0"/>
              <a:t> also: knowing that </a:t>
            </a:r>
            <a:r>
              <a:rPr lang="en-US" dirty="0">
                <a:solidFill>
                  <a:srgbClr val="FFFF00"/>
                </a:solidFill>
              </a:rPr>
              <a:t>tribulation</a:t>
            </a:r>
            <a:r>
              <a:rPr lang="en-US" dirty="0"/>
              <a:t> </a:t>
            </a:r>
            <a:r>
              <a:rPr lang="en-US" dirty="0" err="1"/>
              <a:t>worketh</a:t>
            </a:r>
            <a:r>
              <a:rPr lang="en-US" dirty="0"/>
              <a:t> patience; </a:t>
            </a:r>
            <a:r>
              <a:rPr lang="en-US" sz="2800" dirty="0"/>
              <a:t>(Rom 5:3 KJV)</a:t>
            </a:r>
          </a:p>
          <a:p>
            <a:pPr algn="ctr"/>
            <a:endParaRPr lang="en-US" dirty="0"/>
          </a:p>
          <a:p>
            <a:pPr algn="ctr"/>
            <a:endParaRPr lang="en-US" dirty="0"/>
          </a:p>
          <a:p>
            <a:pPr algn="ctr"/>
            <a:endParaRPr lang="en-US" dirty="0"/>
          </a:p>
        </p:txBody>
      </p:sp>
      <p:sp>
        <p:nvSpPr>
          <p:cNvPr id="9" name="TextBox 8"/>
          <p:cNvSpPr txBox="1"/>
          <p:nvPr/>
        </p:nvSpPr>
        <p:spPr>
          <a:xfrm>
            <a:off x="7404537" y="4682360"/>
            <a:ext cx="3780533" cy="1938992"/>
          </a:xfrm>
          <a:prstGeom prst="rect">
            <a:avLst/>
          </a:prstGeom>
          <a:noFill/>
        </p:spPr>
        <p:txBody>
          <a:bodyPr wrap="square" rtlCol="0">
            <a:spAutoFit/>
          </a:bodyPr>
          <a:lstStyle/>
          <a:p>
            <a:pPr algn="ctr"/>
            <a:r>
              <a:rPr lang="en-US" sz="6000" b="1" dirty="0">
                <a:solidFill>
                  <a:schemeClr val="bg1"/>
                </a:solidFill>
                <a:effectLst>
                  <a:outerShdw blurRad="38100" dist="38100" dir="2700000" algn="tl">
                    <a:srgbClr val="000000">
                      <a:alpha val="43137"/>
                    </a:srgbClr>
                  </a:outerShdw>
                </a:effectLst>
              </a:rPr>
              <a:t>The </a:t>
            </a:r>
            <a:br>
              <a:rPr lang="en-US" sz="6000" b="1" dirty="0">
                <a:solidFill>
                  <a:schemeClr val="bg1"/>
                </a:solidFill>
                <a:effectLst>
                  <a:outerShdw blurRad="38100" dist="38100" dir="2700000" algn="tl">
                    <a:srgbClr val="000000">
                      <a:alpha val="43137"/>
                    </a:srgbClr>
                  </a:outerShdw>
                </a:effectLst>
              </a:rPr>
            </a:br>
            <a:r>
              <a:rPr lang="en-US" sz="6000" b="1" dirty="0">
                <a:solidFill>
                  <a:schemeClr val="bg1"/>
                </a:solidFill>
                <a:effectLst>
                  <a:outerShdw blurRad="38100" dist="38100" dir="2700000" algn="tl">
                    <a:srgbClr val="000000">
                      <a:alpha val="43137"/>
                    </a:srgbClr>
                  </a:outerShdw>
                </a:effectLst>
              </a:rPr>
              <a:t>TRIGGER</a:t>
            </a:r>
          </a:p>
        </p:txBody>
      </p:sp>
      <p:sp>
        <p:nvSpPr>
          <p:cNvPr id="11" name="TextBox 10"/>
          <p:cNvSpPr txBox="1"/>
          <p:nvPr/>
        </p:nvSpPr>
        <p:spPr>
          <a:xfrm>
            <a:off x="171288" y="828957"/>
            <a:ext cx="5511055" cy="6155531"/>
          </a:xfrm>
          <a:prstGeom prst="rect">
            <a:avLst/>
          </a:prstGeom>
          <a:solidFill>
            <a:schemeClr val="bg2">
              <a:lumMod val="10000"/>
            </a:schemeClr>
          </a:solidFill>
          <a:effectLst>
            <a:softEdge rad="317500"/>
          </a:effectLst>
        </p:spPr>
        <p:txBody>
          <a:bodyPr wrap="square" rtlCol="0">
            <a:spAutoFit/>
          </a:bodyPr>
          <a:lstStyle/>
          <a:p>
            <a:pPr algn="ctr"/>
            <a:br>
              <a:rPr lang="en-US" sz="1600" b="1" dirty="0">
                <a:solidFill>
                  <a:schemeClr val="bg1"/>
                </a:solidFill>
                <a:latin typeface="Arial Narrow" pitchFamily="34" charset="0"/>
              </a:rPr>
            </a:br>
            <a:r>
              <a:rPr lang="en-US" sz="5400" b="1" dirty="0">
                <a:solidFill>
                  <a:schemeClr val="bg1"/>
                </a:solidFill>
                <a:latin typeface="Arial Narrow" pitchFamily="34" charset="0"/>
              </a:rPr>
              <a:t>Financial Difficulties</a:t>
            </a:r>
          </a:p>
          <a:p>
            <a:pPr algn="ctr"/>
            <a:r>
              <a:rPr lang="en-US" sz="5400" b="1" dirty="0">
                <a:solidFill>
                  <a:schemeClr val="bg1"/>
                </a:solidFill>
                <a:latin typeface="Arial Narrow" pitchFamily="34" charset="0"/>
              </a:rPr>
              <a:t>Physical Problems</a:t>
            </a:r>
          </a:p>
          <a:p>
            <a:pPr algn="ctr"/>
            <a:r>
              <a:rPr lang="en-US" sz="5400" b="1" dirty="0">
                <a:solidFill>
                  <a:schemeClr val="bg1"/>
                </a:solidFill>
                <a:latin typeface="Arial Narrow" pitchFamily="34" charset="0"/>
              </a:rPr>
              <a:t>Mental  Anguish</a:t>
            </a:r>
          </a:p>
          <a:p>
            <a:pPr algn="ctr"/>
            <a:r>
              <a:rPr lang="en-US" sz="5400" b="1" dirty="0">
                <a:solidFill>
                  <a:schemeClr val="bg1"/>
                </a:solidFill>
                <a:latin typeface="Arial Narrow" pitchFamily="34" charset="0"/>
              </a:rPr>
              <a:t>Family Crisis</a:t>
            </a:r>
            <a:br>
              <a:rPr lang="en-US" sz="5400" b="1" dirty="0">
                <a:solidFill>
                  <a:schemeClr val="bg1"/>
                </a:solidFill>
                <a:latin typeface="Arial Narrow" pitchFamily="34" charset="0"/>
              </a:rPr>
            </a:br>
            <a:r>
              <a:rPr lang="en-US" sz="5400" b="1" dirty="0">
                <a:solidFill>
                  <a:schemeClr val="bg1"/>
                </a:solidFill>
                <a:latin typeface="Arial Narrow" pitchFamily="34" charset="0"/>
              </a:rPr>
              <a:t>Relational Issues</a:t>
            </a:r>
            <a:br>
              <a:rPr lang="en-US" sz="5400" b="1" dirty="0">
                <a:solidFill>
                  <a:schemeClr val="bg1"/>
                </a:solidFill>
                <a:latin typeface="Arial Narrow" pitchFamily="34" charset="0"/>
              </a:rPr>
            </a:br>
            <a:endParaRPr lang="en-US" sz="5400" dirty="0"/>
          </a:p>
        </p:txBody>
      </p:sp>
      <p:sp>
        <p:nvSpPr>
          <p:cNvPr id="12" name="TextBox 11"/>
          <p:cNvSpPr txBox="1"/>
          <p:nvPr/>
        </p:nvSpPr>
        <p:spPr>
          <a:xfrm>
            <a:off x="5853631" y="571500"/>
            <a:ext cx="5809209" cy="2862322"/>
          </a:xfrm>
          <a:prstGeom prst="rect">
            <a:avLst/>
          </a:prstGeom>
          <a:solidFill>
            <a:schemeClr val="bg2">
              <a:lumMod val="10000"/>
            </a:schemeClr>
          </a:solidFill>
          <a:effectLst>
            <a:softEdge rad="317500"/>
          </a:effectLst>
        </p:spPr>
        <p:txBody>
          <a:bodyPr wrap="square" rtlCol="0">
            <a:spAutoFit/>
          </a:bodyPr>
          <a:lstStyle/>
          <a:p>
            <a:pPr algn="ctr"/>
            <a:br>
              <a:rPr lang="en-US" b="1" dirty="0">
                <a:solidFill>
                  <a:schemeClr val="bg1"/>
                </a:solidFill>
                <a:latin typeface="Arial Narrow" pitchFamily="34" charset="0"/>
              </a:rPr>
            </a:br>
            <a:r>
              <a:rPr lang="en-US" sz="5400" b="1" dirty="0">
                <a:solidFill>
                  <a:schemeClr val="bg1"/>
                </a:solidFill>
                <a:latin typeface="Arial Narrow" pitchFamily="34" charset="0"/>
              </a:rPr>
              <a:t>Employment Problems</a:t>
            </a:r>
            <a:br>
              <a:rPr lang="en-US" sz="5400" b="1" dirty="0">
                <a:solidFill>
                  <a:schemeClr val="bg1"/>
                </a:solidFill>
                <a:latin typeface="Arial Narrow" pitchFamily="34" charset="0"/>
              </a:rPr>
            </a:br>
            <a:endParaRPr lang="en-US" sz="5400" dirty="0"/>
          </a:p>
        </p:txBody>
      </p:sp>
    </p:spTree>
    <p:extLst>
      <p:ext uri="{BB962C8B-B14F-4D97-AF65-F5344CB8AC3E}">
        <p14:creationId xmlns:p14="http://schemas.microsoft.com/office/powerpoint/2010/main" val="143818941"/>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72292" y="3210638"/>
            <a:ext cx="9513888" cy="52593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III. The TRIAL &amp; </a:t>
            </a:r>
            <a:r>
              <a:rPr lang="en-US" u="sng" dirty="0">
                <a:effectLst>
                  <a:glow rad="127000">
                    <a:srgbClr val="FF0000"/>
                  </a:glow>
                  <a:outerShdw blurRad="38100" dist="38100" dir="2700000" algn="tl">
                    <a:srgbClr val="000000">
                      <a:alpha val="43137"/>
                    </a:srgbClr>
                  </a:outerShdw>
                </a:effectLst>
              </a:rPr>
              <a:t>TRIBULATION</a:t>
            </a:r>
            <a:endParaRPr lang="en-US" u="sng" dirty="0">
              <a:solidFill>
                <a:srgbClr val="FFFF00"/>
              </a:solidFill>
            </a:endParaRPr>
          </a:p>
        </p:txBody>
      </p:sp>
      <p:sp>
        <p:nvSpPr>
          <p:cNvPr id="3" name="Content Placeholder 2"/>
          <p:cNvSpPr>
            <a:spLocks noGrp="1"/>
          </p:cNvSpPr>
          <p:nvPr>
            <p:ph idx="1"/>
          </p:nvPr>
        </p:nvSpPr>
        <p:spPr/>
        <p:txBody>
          <a:bodyPr/>
          <a:lstStyle/>
          <a:p>
            <a:pPr algn="ctr"/>
            <a:r>
              <a:rPr lang="en-US" dirty="0"/>
              <a:t>Discomfort, Annoyance, Nuisance</a:t>
            </a:r>
            <a:endParaRPr lang="en-US" sz="1800" dirty="0"/>
          </a:p>
          <a:p>
            <a:pPr algn="ctr"/>
            <a:endParaRPr lang="en-US" sz="1800" dirty="0"/>
          </a:p>
          <a:p>
            <a:pPr algn="ctr"/>
            <a:r>
              <a:rPr lang="en-US" dirty="0"/>
              <a:t>we glory in </a:t>
            </a:r>
            <a:r>
              <a:rPr lang="en-US" dirty="0">
                <a:solidFill>
                  <a:srgbClr val="FFFF00"/>
                </a:solidFill>
              </a:rPr>
              <a:t>tribulations</a:t>
            </a:r>
            <a:r>
              <a:rPr lang="en-US" dirty="0"/>
              <a:t> also: knowing that </a:t>
            </a:r>
            <a:r>
              <a:rPr lang="en-US" dirty="0">
                <a:solidFill>
                  <a:srgbClr val="FFFF00"/>
                </a:solidFill>
              </a:rPr>
              <a:t>tribulation</a:t>
            </a:r>
            <a:r>
              <a:rPr lang="en-US" dirty="0"/>
              <a:t> </a:t>
            </a:r>
            <a:r>
              <a:rPr lang="en-US" dirty="0" err="1"/>
              <a:t>worketh</a:t>
            </a:r>
            <a:r>
              <a:rPr lang="en-US" dirty="0"/>
              <a:t> patience; </a:t>
            </a:r>
            <a:r>
              <a:rPr lang="en-US" sz="2800" dirty="0"/>
              <a:t>(Rom 5:3 KJV)</a:t>
            </a:r>
          </a:p>
          <a:p>
            <a:pPr algn="ctr"/>
            <a:endParaRPr lang="en-US" dirty="0"/>
          </a:p>
          <a:p>
            <a:pPr algn="ctr"/>
            <a:endParaRPr lang="en-US" dirty="0"/>
          </a:p>
          <a:p>
            <a:pPr algn="ctr"/>
            <a:endParaRPr lang="en-US" dirty="0"/>
          </a:p>
        </p:txBody>
      </p:sp>
      <p:sp>
        <p:nvSpPr>
          <p:cNvPr id="9" name="TextBox 8"/>
          <p:cNvSpPr txBox="1"/>
          <p:nvPr/>
        </p:nvSpPr>
        <p:spPr>
          <a:xfrm>
            <a:off x="7404537" y="4682360"/>
            <a:ext cx="3780533" cy="1938992"/>
          </a:xfrm>
          <a:prstGeom prst="rect">
            <a:avLst/>
          </a:prstGeom>
          <a:noFill/>
        </p:spPr>
        <p:txBody>
          <a:bodyPr wrap="square" rtlCol="0">
            <a:spAutoFit/>
          </a:bodyPr>
          <a:lstStyle/>
          <a:p>
            <a:pPr algn="ctr"/>
            <a:r>
              <a:rPr lang="en-US" sz="6000" b="1" dirty="0">
                <a:solidFill>
                  <a:schemeClr val="bg1"/>
                </a:solidFill>
                <a:effectLst>
                  <a:outerShdw blurRad="38100" dist="38100" dir="2700000" algn="tl">
                    <a:srgbClr val="000000">
                      <a:alpha val="43137"/>
                    </a:srgbClr>
                  </a:outerShdw>
                </a:effectLst>
              </a:rPr>
              <a:t>The </a:t>
            </a:r>
            <a:br>
              <a:rPr lang="en-US" sz="6000" b="1" dirty="0">
                <a:solidFill>
                  <a:schemeClr val="bg1"/>
                </a:solidFill>
                <a:effectLst>
                  <a:outerShdw blurRad="38100" dist="38100" dir="2700000" algn="tl">
                    <a:srgbClr val="000000">
                      <a:alpha val="43137"/>
                    </a:srgbClr>
                  </a:outerShdw>
                </a:effectLst>
              </a:rPr>
            </a:br>
            <a:r>
              <a:rPr lang="en-US" sz="6000" b="1" dirty="0">
                <a:solidFill>
                  <a:schemeClr val="bg1"/>
                </a:solidFill>
                <a:effectLst>
                  <a:outerShdw blurRad="38100" dist="38100" dir="2700000" algn="tl">
                    <a:srgbClr val="000000">
                      <a:alpha val="43137"/>
                    </a:srgbClr>
                  </a:outerShdw>
                </a:effectLst>
              </a:rPr>
              <a:t>TRIGGER</a:t>
            </a:r>
          </a:p>
        </p:txBody>
      </p:sp>
      <p:sp>
        <p:nvSpPr>
          <p:cNvPr id="11" name="TextBox 10"/>
          <p:cNvSpPr txBox="1"/>
          <p:nvPr/>
        </p:nvSpPr>
        <p:spPr>
          <a:xfrm>
            <a:off x="171288" y="828957"/>
            <a:ext cx="5511055" cy="6155531"/>
          </a:xfrm>
          <a:prstGeom prst="rect">
            <a:avLst/>
          </a:prstGeom>
          <a:solidFill>
            <a:schemeClr val="bg2">
              <a:lumMod val="10000"/>
            </a:schemeClr>
          </a:solidFill>
          <a:effectLst>
            <a:softEdge rad="317500"/>
          </a:effectLst>
        </p:spPr>
        <p:txBody>
          <a:bodyPr wrap="square" rtlCol="0">
            <a:spAutoFit/>
          </a:bodyPr>
          <a:lstStyle/>
          <a:p>
            <a:pPr algn="ctr"/>
            <a:br>
              <a:rPr lang="en-US" sz="1600" b="1" dirty="0">
                <a:solidFill>
                  <a:schemeClr val="bg1"/>
                </a:solidFill>
                <a:latin typeface="Arial Narrow" pitchFamily="34" charset="0"/>
              </a:rPr>
            </a:br>
            <a:r>
              <a:rPr lang="en-US" sz="5400" b="1" dirty="0">
                <a:solidFill>
                  <a:schemeClr val="bg1"/>
                </a:solidFill>
                <a:latin typeface="Arial Narrow" pitchFamily="34" charset="0"/>
              </a:rPr>
              <a:t>Financial Difficulties</a:t>
            </a:r>
          </a:p>
          <a:p>
            <a:pPr algn="ctr"/>
            <a:r>
              <a:rPr lang="en-US" sz="5400" b="1" dirty="0">
                <a:solidFill>
                  <a:schemeClr val="bg1"/>
                </a:solidFill>
                <a:latin typeface="Arial Narrow" pitchFamily="34" charset="0"/>
              </a:rPr>
              <a:t>Physical Problems</a:t>
            </a:r>
          </a:p>
          <a:p>
            <a:pPr algn="ctr"/>
            <a:r>
              <a:rPr lang="en-US" sz="5400" b="1" dirty="0">
                <a:solidFill>
                  <a:schemeClr val="bg1"/>
                </a:solidFill>
                <a:latin typeface="Arial Narrow" pitchFamily="34" charset="0"/>
              </a:rPr>
              <a:t>Mental  Anguish</a:t>
            </a:r>
          </a:p>
          <a:p>
            <a:pPr algn="ctr"/>
            <a:r>
              <a:rPr lang="en-US" sz="5400" b="1" dirty="0">
                <a:solidFill>
                  <a:schemeClr val="bg1"/>
                </a:solidFill>
                <a:latin typeface="Arial Narrow" pitchFamily="34" charset="0"/>
              </a:rPr>
              <a:t>Family Crisis</a:t>
            </a:r>
            <a:br>
              <a:rPr lang="en-US" sz="5400" b="1" dirty="0">
                <a:solidFill>
                  <a:schemeClr val="bg1"/>
                </a:solidFill>
                <a:latin typeface="Arial Narrow" pitchFamily="34" charset="0"/>
              </a:rPr>
            </a:br>
            <a:r>
              <a:rPr lang="en-US" sz="5400" b="1" dirty="0">
                <a:solidFill>
                  <a:schemeClr val="bg1"/>
                </a:solidFill>
                <a:latin typeface="Arial Narrow" pitchFamily="34" charset="0"/>
              </a:rPr>
              <a:t>Relational Issues</a:t>
            </a:r>
            <a:br>
              <a:rPr lang="en-US" sz="5400" b="1" dirty="0">
                <a:solidFill>
                  <a:schemeClr val="bg1"/>
                </a:solidFill>
                <a:latin typeface="Arial Narrow" pitchFamily="34" charset="0"/>
              </a:rPr>
            </a:br>
            <a:endParaRPr lang="en-US" sz="5400" dirty="0"/>
          </a:p>
        </p:txBody>
      </p:sp>
      <p:sp>
        <p:nvSpPr>
          <p:cNvPr id="12" name="TextBox 11"/>
          <p:cNvSpPr txBox="1"/>
          <p:nvPr/>
        </p:nvSpPr>
        <p:spPr>
          <a:xfrm>
            <a:off x="5853631" y="571500"/>
            <a:ext cx="5809209" cy="3693319"/>
          </a:xfrm>
          <a:prstGeom prst="rect">
            <a:avLst/>
          </a:prstGeom>
          <a:solidFill>
            <a:schemeClr val="bg2">
              <a:lumMod val="10000"/>
            </a:schemeClr>
          </a:solidFill>
          <a:effectLst>
            <a:softEdge rad="317500"/>
          </a:effectLst>
        </p:spPr>
        <p:txBody>
          <a:bodyPr wrap="square" rtlCol="0">
            <a:spAutoFit/>
          </a:bodyPr>
          <a:lstStyle/>
          <a:p>
            <a:pPr algn="ctr"/>
            <a:br>
              <a:rPr lang="en-US" b="1" dirty="0">
                <a:solidFill>
                  <a:schemeClr val="bg1"/>
                </a:solidFill>
                <a:latin typeface="Arial Narrow" pitchFamily="34" charset="0"/>
              </a:rPr>
            </a:br>
            <a:r>
              <a:rPr lang="en-US" sz="5400" b="1" dirty="0">
                <a:solidFill>
                  <a:schemeClr val="bg1"/>
                </a:solidFill>
                <a:latin typeface="Arial Narrow" pitchFamily="34" charset="0"/>
              </a:rPr>
              <a:t>Employment Problems</a:t>
            </a:r>
            <a:br>
              <a:rPr lang="en-US" sz="5400" b="1" dirty="0">
                <a:solidFill>
                  <a:schemeClr val="bg1"/>
                </a:solidFill>
                <a:latin typeface="Arial Narrow" pitchFamily="34" charset="0"/>
              </a:rPr>
            </a:br>
            <a:r>
              <a:rPr lang="en-US" sz="5400" b="1" dirty="0">
                <a:solidFill>
                  <a:schemeClr val="bg1"/>
                </a:solidFill>
                <a:latin typeface="Arial Narrow" pitchFamily="34" charset="0"/>
              </a:rPr>
              <a:t>Annoying People</a:t>
            </a:r>
            <a:br>
              <a:rPr lang="en-US" sz="5400" b="1" dirty="0">
                <a:solidFill>
                  <a:schemeClr val="bg1"/>
                </a:solidFill>
                <a:latin typeface="Arial Narrow" pitchFamily="34" charset="0"/>
              </a:rPr>
            </a:br>
            <a:endParaRPr lang="en-US" sz="5400" dirty="0"/>
          </a:p>
        </p:txBody>
      </p:sp>
    </p:spTree>
    <p:extLst>
      <p:ext uri="{BB962C8B-B14F-4D97-AF65-F5344CB8AC3E}">
        <p14:creationId xmlns:p14="http://schemas.microsoft.com/office/powerpoint/2010/main" val="578906238"/>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19933" b="41774"/>
          <a:stretch>
            <a:fillRect/>
          </a:stretch>
        </p:blipFill>
        <p:spPr bwMode="auto">
          <a:xfrm>
            <a:off x="0" y="2808980"/>
            <a:ext cx="12192000" cy="462259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  The SIMPLE </a:t>
            </a:r>
            <a:r>
              <a:rPr lang="en-US" u="sng" dirty="0">
                <a:effectLst>
                  <a:glow rad="127000">
                    <a:srgbClr val="FF0000"/>
                  </a:glow>
                  <a:outerShdw blurRad="38100" dist="38100" dir="2700000" algn="tl">
                    <a:srgbClr val="000000">
                      <a:alpha val="43137"/>
                    </a:srgbClr>
                  </a:outerShdw>
                </a:effectLst>
              </a:rPr>
              <a:t>DEFINITION</a:t>
            </a:r>
            <a:r>
              <a:rPr lang="en-US" dirty="0"/>
              <a:t>: </a:t>
            </a:r>
          </a:p>
        </p:txBody>
      </p:sp>
      <p:sp>
        <p:nvSpPr>
          <p:cNvPr id="3" name="Content Placeholder 2"/>
          <p:cNvSpPr>
            <a:spLocks noGrp="1"/>
          </p:cNvSpPr>
          <p:nvPr>
            <p:ph idx="1"/>
          </p:nvPr>
        </p:nvSpPr>
        <p:spPr>
          <a:xfrm>
            <a:off x="827903" y="1324304"/>
            <a:ext cx="9382897" cy="4801860"/>
          </a:xfrm>
        </p:spPr>
        <p:txBody>
          <a:bodyPr/>
          <a:lstStyle/>
          <a:p>
            <a:pPr algn="ctr"/>
            <a:r>
              <a:rPr lang="en-US" dirty="0"/>
              <a:t>The Christian Virtue, produced by the Holy Spirit, that enables a believer to:  </a:t>
            </a:r>
          </a:p>
        </p:txBody>
      </p:sp>
    </p:spTree>
    <p:extLst>
      <p:ext uri="{BB962C8B-B14F-4D97-AF65-F5344CB8AC3E}">
        <p14:creationId xmlns:p14="http://schemas.microsoft.com/office/powerpoint/2010/main" val="3014421663"/>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72292" y="3210638"/>
            <a:ext cx="9513888" cy="52593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III. The TRIAL &amp; </a:t>
            </a:r>
            <a:r>
              <a:rPr lang="en-US" u="sng" dirty="0">
                <a:effectLst>
                  <a:glow rad="127000">
                    <a:srgbClr val="FF0000"/>
                  </a:glow>
                  <a:outerShdw blurRad="38100" dist="38100" dir="2700000" algn="tl">
                    <a:srgbClr val="000000">
                      <a:alpha val="43137"/>
                    </a:srgbClr>
                  </a:outerShdw>
                </a:effectLst>
              </a:rPr>
              <a:t>TRIBULATION</a:t>
            </a:r>
            <a:endParaRPr lang="en-US" u="sng" dirty="0">
              <a:solidFill>
                <a:srgbClr val="FFFF00"/>
              </a:solidFill>
            </a:endParaRPr>
          </a:p>
        </p:txBody>
      </p:sp>
      <p:sp>
        <p:nvSpPr>
          <p:cNvPr id="3" name="Content Placeholder 2"/>
          <p:cNvSpPr>
            <a:spLocks noGrp="1"/>
          </p:cNvSpPr>
          <p:nvPr>
            <p:ph idx="1"/>
          </p:nvPr>
        </p:nvSpPr>
        <p:spPr/>
        <p:txBody>
          <a:bodyPr/>
          <a:lstStyle/>
          <a:p>
            <a:pPr algn="ctr"/>
            <a:r>
              <a:rPr lang="en-US" dirty="0"/>
              <a:t>Discomfort, Annoyance, Nuisance</a:t>
            </a:r>
            <a:endParaRPr lang="en-US" sz="1800" dirty="0"/>
          </a:p>
          <a:p>
            <a:pPr algn="ctr"/>
            <a:endParaRPr lang="en-US" sz="1800" dirty="0"/>
          </a:p>
          <a:p>
            <a:pPr algn="ctr"/>
            <a:r>
              <a:rPr lang="en-US" dirty="0"/>
              <a:t>we glory in </a:t>
            </a:r>
            <a:r>
              <a:rPr lang="en-US" dirty="0">
                <a:solidFill>
                  <a:srgbClr val="FFFF00"/>
                </a:solidFill>
              </a:rPr>
              <a:t>tribulations</a:t>
            </a:r>
            <a:r>
              <a:rPr lang="en-US" dirty="0"/>
              <a:t> also: knowing that </a:t>
            </a:r>
            <a:r>
              <a:rPr lang="en-US" dirty="0">
                <a:solidFill>
                  <a:srgbClr val="FFFF00"/>
                </a:solidFill>
              </a:rPr>
              <a:t>tribulation</a:t>
            </a:r>
            <a:r>
              <a:rPr lang="en-US" dirty="0"/>
              <a:t> </a:t>
            </a:r>
            <a:r>
              <a:rPr lang="en-US" dirty="0" err="1"/>
              <a:t>worketh</a:t>
            </a:r>
            <a:r>
              <a:rPr lang="en-US" dirty="0"/>
              <a:t> patience; </a:t>
            </a:r>
            <a:r>
              <a:rPr lang="en-US" sz="2800" dirty="0"/>
              <a:t>(Rom 5:3 KJV)</a:t>
            </a:r>
          </a:p>
          <a:p>
            <a:pPr algn="ctr"/>
            <a:endParaRPr lang="en-US" dirty="0"/>
          </a:p>
          <a:p>
            <a:pPr algn="ctr"/>
            <a:endParaRPr lang="en-US" dirty="0"/>
          </a:p>
          <a:p>
            <a:pPr algn="ctr"/>
            <a:endParaRPr lang="en-US" dirty="0"/>
          </a:p>
        </p:txBody>
      </p:sp>
      <p:sp>
        <p:nvSpPr>
          <p:cNvPr id="9" name="TextBox 8"/>
          <p:cNvSpPr txBox="1"/>
          <p:nvPr/>
        </p:nvSpPr>
        <p:spPr>
          <a:xfrm>
            <a:off x="7404537" y="4682360"/>
            <a:ext cx="3780533" cy="1938992"/>
          </a:xfrm>
          <a:prstGeom prst="rect">
            <a:avLst/>
          </a:prstGeom>
          <a:noFill/>
        </p:spPr>
        <p:txBody>
          <a:bodyPr wrap="square" rtlCol="0">
            <a:spAutoFit/>
          </a:bodyPr>
          <a:lstStyle/>
          <a:p>
            <a:pPr algn="ctr"/>
            <a:r>
              <a:rPr lang="en-US" sz="6000" b="1" dirty="0">
                <a:solidFill>
                  <a:schemeClr val="bg1"/>
                </a:solidFill>
                <a:effectLst>
                  <a:outerShdw blurRad="38100" dist="38100" dir="2700000" algn="tl">
                    <a:srgbClr val="000000">
                      <a:alpha val="43137"/>
                    </a:srgbClr>
                  </a:outerShdw>
                </a:effectLst>
              </a:rPr>
              <a:t>The </a:t>
            </a:r>
            <a:br>
              <a:rPr lang="en-US" sz="6000" b="1" dirty="0">
                <a:solidFill>
                  <a:schemeClr val="bg1"/>
                </a:solidFill>
                <a:effectLst>
                  <a:outerShdw blurRad="38100" dist="38100" dir="2700000" algn="tl">
                    <a:srgbClr val="000000">
                      <a:alpha val="43137"/>
                    </a:srgbClr>
                  </a:outerShdw>
                </a:effectLst>
              </a:rPr>
            </a:br>
            <a:r>
              <a:rPr lang="en-US" sz="6000" b="1" dirty="0">
                <a:solidFill>
                  <a:schemeClr val="bg1"/>
                </a:solidFill>
                <a:effectLst>
                  <a:outerShdw blurRad="38100" dist="38100" dir="2700000" algn="tl">
                    <a:srgbClr val="000000">
                      <a:alpha val="43137"/>
                    </a:srgbClr>
                  </a:outerShdw>
                </a:effectLst>
              </a:rPr>
              <a:t>TRIGGER</a:t>
            </a:r>
          </a:p>
        </p:txBody>
      </p:sp>
      <p:sp>
        <p:nvSpPr>
          <p:cNvPr id="11" name="TextBox 10"/>
          <p:cNvSpPr txBox="1"/>
          <p:nvPr/>
        </p:nvSpPr>
        <p:spPr>
          <a:xfrm>
            <a:off x="171288" y="828957"/>
            <a:ext cx="5511055" cy="6155531"/>
          </a:xfrm>
          <a:prstGeom prst="rect">
            <a:avLst/>
          </a:prstGeom>
          <a:solidFill>
            <a:schemeClr val="bg2">
              <a:lumMod val="10000"/>
            </a:schemeClr>
          </a:solidFill>
          <a:effectLst>
            <a:softEdge rad="317500"/>
          </a:effectLst>
        </p:spPr>
        <p:txBody>
          <a:bodyPr wrap="square" rtlCol="0">
            <a:spAutoFit/>
          </a:bodyPr>
          <a:lstStyle/>
          <a:p>
            <a:pPr algn="ctr"/>
            <a:br>
              <a:rPr lang="en-US" sz="1600" b="1" dirty="0">
                <a:solidFill>
                  <a:schemeClr val="bg1"/>
                </a:solidFill>
                <a:latin typeface="Arial Narrow" pitchFamily="34" charset="0"/>
              </a:rPr>
            </a:br>
            <a:r>
              <a:rPr lang="en-US" sz="5400" b="1" dirty="0">
                <a:solidFill>
                  <a:schemeClr val="bg1"/>
                </a:solidFill>
                <a:latin typeface="Arial Narrow" pitchFamily="34" charset="0"/>
              </a:rPr>
              <a:t>Financial Difficulties</a:t>
            </a:r>
          </a:p>
          <a:p>
            <a:pPr algn="ctr"/>
            <a:r>
              <a:rPr lang="en-US" sz="5400" b="1" dirty="0">
                <a:solidFill>
                  <a:schemeClr val="bg1"/>
                </a:solidFill>
                <a:latin typeface="Arial Narrow" pitchFamily="34" charset="0"/>
              </a:rPr>
              <a:t>Physical Problems</a:t>
            </a:r>
          </a:p>
          <a:p>
            <a:pPr algn="ctr"/>
            <a:r>
              <a:rPr lang="en-US" sz="5400" b="1" dirty="0">
                <a:solidFill>
                  <a:schemeClr val="bg1"/>
                </a:solidFill>
                <a:latin typeface="Arial Narrow" pitchFamily="34" charset="0"/>
              </a:rPr>
              <a:t>Mental  Anguish</a:t>
            </a:r>
          </a:p>
          <a:p>
            <a:pPr algn="ctr"/>
            <a:r>
              <a:rPr lang="en-US" sz="5400" b="1" dirty="0">
                <a:solidFill>
                  <a:schemeClr val="bg1"/>
                </a:solidFill>
                <a:latin typeface="Arial Narrow" pitchFamily="34" charset="0"/>
              </a:rPr>
              <a:t>Family Crisis</a:t>
            </a:r>
            <a:br>
              <a:rPr lang="en-US" sz="5400" b="1" dirty="0">
                <a:solidFill>
                  <a:schemeClr val="bg1"/>
                </a:solidFill>
                <a:latin typeface="Arial Narrow" pitchFamily="34" charset="0"/>
              </a:rPr>
            </a:br>
            <a:r>
              <a:rPr lang="en-US" sz="5400" b="1" dirty="0">
                <a:solidFill>
                  <a:schemeClr val="bg1"/>
                </a:solidFill>
                <a:latin typeface="Arial Narrow" pitchFamily="34" charset="0"/>
              </a:rPr>
              <a:t>Relational Issues</a:t>
            </a:r>
            <a:br>
              <a:rPr lang="en-US" sz="5400" b="1" dirty="0">
                <a:solidFill>
                  <a:schemeClr val="bg1"/>
                </a:solidFill>
                <a:latin typeface="Arial Narrow" pitchFamily="34" charset="0"/>
              </a:rPr>
            </a:br>
            <a:endParaRPr lang="en-US" sz="5400" dirty="0"/>
          </a:p>
        </p:txBody>
      </p:sp>
      <p:sp>
        <p:nvSpPr>
          <p:cNvPr id="12" name="TextBox 11"/>
          <p:cNvSpPr txBox="1"/>
          <p:nvPr/>
        </p:nvSpPr>
        <p:spPr>
          <a:xfrm>
            <a:off x="5853631" y="571500"/>
            <a:ext cx="5809209" cy="4524315"/>
          </a:xfrm>
          <a:prstGeom prst="rect">
            <a:avLst/>
          </a:prstGeom>
          <a:solidFill>
            <a:schemeClr val="bg2">
              <a:lumMod val="10000"/>
            </a:schemeClr>
          </a:solidFill>
          <a:effectLst>
            <a:softEdge rad="317500"/>
          </a:effectLst>
        </p:spPr>
        <p:txBody>
          <a:bodyPr wrap="square" rtlCol="0">
            <a:spAutoFit/>
          </a:bodyPr>
          <a:lstStyle/>
          <a:p>
            <a:pPr algn="ctr"/>
            <a:br>
              <a:rPr lang="en-US" b="1" dirty="0">
                <a:solidFill>
                  <a:schemeClr val="bg1"/>
                </a:solidFill>
                <a:latin typeface="Arial Narrow" pitchFamily="34" charset="0"/>
              </a:rPr>
            </a:br>
            <a:r>
              <a:rPr lang="en-US" sz="5400" b="1" dirty="0">
                <a:solidFill>
                  <a:schemeClr val="bg1"/>
                </a:solidFill>
                <a:latin typeface="Arial Narrow" pitchFamily="34" charset="0"/>
              </a:rPr>
              <a:t>Employment Problems</a:t>
            </a:r>
            <a:br>
              <a:rPr lang="en-US" sz="5400" b="1" dirty="0">
                <a:solidFill>
                  <a:schemeClr val="bg1"/>
                </a:solidFill>
                <a:latin typeface="Arial Narrow" pitchFamily="34" charset="0"/>
              </a:rPr>
            </a:br>
            <a:r>
              <a:rPr lang="en-US" sz="5400" b="1" dirty="0">
                <a:solidFill>
                  <a:schemeClr val="bg1"/>
                </a:solidFill>
                <a:latin typeface="Arial Narrow" pitchFamily="34" charset="0"/>
              </a:rPr>
              <a:t>Annoying People</a:t>
            </a:r>
            <a:br>
              <a:rPr lang="en-US" sz="5400" b="1" dirty="0">
                <a:solidFill>
                  <a:schemeClr val="bg1"/>
                </a:solidFill>
                <a:latin typeface="Arial Narrow" pitchFamily="34" charset="0"/>
              </a:rPr>
            </a:br>
            <a:r>
              <a:rPr lang="en-US" sz="5400" b="1" dirty="0">
                <a:solidFill>
                  <a:schemeClr val="bg1"/>
                </a:solidFill>
                <a:latin typeface="Arial Narrow" pitchFamily="34" charset="0"/>
              </a:rPr>
              <a:t>Housing Sink Holes</a:t>
            </a:r>
            <a:br>
              <a:rPr lang="en-US" sz="5400" b="1" dirty="0">
                <a:solidFill>
                  <a:schemeClr val="bg1"/>
                </a:solidFill>
                <a:latin typeface="Arial Narrow" pitchFamily="34" charset="0"/>
              </a:rPr>
            </a:br>
            <a:endParaRPr lang="en-US" sz="5400" dirty="0"/>
          </a:p>
        </p:txBody>
      </p:sp>
    </p:spTree>
    <p:extLst>
      <p:ext uri="{BB962C8B-B14F-4D97-AF65-F5344CB8AC3E}">
        <p14:creationId xmlns:p14="http://schemas.microsoft.com/office/powerpoint/2010/main" val="824644170"/>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72292" y="3210638"/>
            <a:ext cx="9513888" cy="52593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III. The TRIAL &amp; </a:t>
            </a:r>
            <a:r>
              <a:rPr lang="en-US" u="sng" dirty="0">
                <a:effectLst>
                  <a:glow rad="127000">
                    <a:srgbClr val="FF0000"/>
                  </a:glow>
                  <a:outerShdw blurRad="38100" dist="38100" dir="2700000" algn="tl">
                    <a:srgbClr val="000000">
                      <a:alpha val="43137"/>
                    </a:srgbClr>
                  </a:outerShdw>
                </a:effectLst>
              </a:rPr>
              <a:t>TRIBULATION</a:t>
            </a:r>
            <a:endParaRPr lang="en-US" u="sng" dirty="0">
              <a:solidFill>
                <a:srgbClr val="FFFF00"/>
              </a:solidFill>
            </a:endParaRPr>
          </a:p>
        </p:txBody>
      </p:sp>
      <p:sp>
        <p:nvSpPr>
          <p:cNvPr id="3" name="Content Placeholder 2"/>
          <p:cNvSpPr>
            <a:spLocks noGrp="1"/>
          </p:cNvSpPr>
          <p:nvPr>
            <p:ph idx="1"/>
          </p:nvPr>
        </p:nvSpPr>
        <p:spPr/>
        <p:txBody>
          <a:bodyPr/>
          <a:lstStyle/>
          <a:p>
            <a:pPr algn="ctr"/>
            <a:r>
              <a:rPr lang="en-US" dirty="0"/>
              <a:t>Discomfort, Annoyance, Nuisance</a:t>
            </a:r>
            <a:endParaRPr lang="en-US" sz="1800" dirty="0"/>
          </a:p>
          <a:p>
            <a:pPr algn="ctr"/>
            <a:endParaRPr lang="en-US" sz="1800" dirty="0"/>
          </a:p>
          <a:p>
            <a:pPr algn="ctr"/>
            <a:r>
              <a:rPr lang="en-US" dirty="0"/>
              <a:t>we glory in </a:t>
            </a:r>
            <a:r>
              <a:rPr lang="en-US" dirty="0">
                <a:solidFill>
                  <a:srgbClr val="FFFF00"/>
                </a:solidFill>
              </a:rPr>
              <a:t>tribulations</a:t>
            </a:r>
            <a:r>
              <a:rPr lang="en-US" dirty="0"/>
              <a:t> also: knowing that </a:t>
            </a:r>
            <a:r>
              <a:rPr lang="en-US" dirty="0">
                <a:solidFill>
                  <a:srgbClr val="FFFF00"/>
                </a:solidFill>
              </a:rPr>
              <a:t>tribulation</a:t>
            </a:r>
            <a:r>
              <a:rPr lang="en-US" dirty="0"/>
              <a:t> </a:t>
            </a:r>
            <a:r>
              <a:rPr lang="en-US" dirty="0" err="1"/>
              <a:t>worketh</a:t>
            </a:r>
            <a:r>
              <a:rPr lang="en-US" dirty="0"/>
              <a:t> patience; </a:t>
            </a:r>
            <a:r>
              <a:rPr lang="en-US" sz="2800" dirty="0"/>
              <a:t>(Rom 5:3 KJV)</a:t>
            </a:r>
          </a:p>
          <a:p>
            <a:pPr algn="ctr"/>
            <a:endParaRPr lang="en-US" dirty="0"/>
          </a:p>
          <a:p>
            <a:pPr algn="ctr"/>
            <a:endParaRPr lang="en-US" dirty="0"/>
          </a:p>
          <a:p>
            <a:pPr algn="ctr"/>
            <a:endParaRPr lang="en-US" dirty="0"/>
          </a:p>
        </p:txBody>
      </p:sp>
      <p:sp>
        <p:nvSpPr>
          <p:cNvPr id="9" name="TextBox 8"/>
          <p:cNvSpPr txBox="1"/>
          <p:nvPr/>
        </p:nvSpPr>
        <p:spPr>
          <a:xfrm>
            <a:off x="7404537" y="4682360"/>
            <a:ext cx="3780533" cy="1938992"/>
          </a:xfrm>
          <a:prstGeom prst="rect">
            <a:avLst/>
          </a:prstGeom>
          <a:noFill/>
        </p:spPr>
        <p:txBody>
          <a:bodyPr wrap="square" rtlCol="0">
            <a:spAutoFit/>
          </a:bodyPr>
          <a:lstStyle/>
          <a:p>
            <a:pPr algn="ctr"/>
            <a:r>
              <a:rPr lang="en-US" sz="6000" b="1" dirty="0">
                <a:solidFill>
                  <a:schemeClr val="bg1"/>
                </a:solidFill>
                <a:effectLst>
                  <a:outerShdw blurRad="38100" dist="38100" dir="2700000" algn="tl">
                    <a:srgbClr val="000000">
                      <a:alpha val="43137"/>
                    </a:srgbClr>
                  </a:outerShdw>
                </a:effectLst>
              </a:rPr>
              <a:t>The </a:t>
            </a:r>
            <a:br>
              <a:rPr lang="en-US" sz="6000" b="1" dirty="0">
                <a:solidFill>
                  <a:schemeClr val="bg1"/>
                </a:solidFill>
                <a:effectLst>
                  <a:outerShdw blurRad="38100" dist="38100" dir="2700000" algn="tl">
                    <a:srgbClr val="000000">
                      <a:alpha val="43137"/>
                    </a:srgbClr>
                  </a:outerShdw>
                </a:effectLst>
              </a:rPr>
            </a:br>
            <a:r>
              <a:rPr lang="en-US" sz="6000" b="1" dirty="0">
                <a:solidFill>
                  <a:schemeClr val="bg1"/>
                </a:solidFill>
                <a:effectLst>
                  <a:outerShdw blurRad="38100" dist="38100" dir="2700000" algn="tl">
                    <a:srgbClr val="000000">
                      <a:alpha val="43137"/>
                    </a:srgbClr>
                  </a:outerShdw>
                </a:effectLst>
              </a:rPr>
              <a:t>TRIGGER</a:t>
            </a:r>
          </a:p>
        </p:txBody>
      </p:sp>
      <p:sp>
        <p:nvSpPr>
          <p:cNvPr id="11" name="TextBox 10"/>
          <p:cNvSpPr txBox="1"/>
          <p:nvPr/>
        </p:nvSpPr>
        <p:spPr>
          <a:xfrm>
            <a:off x="171288" y="828957"/>
            <a:ext cx="5511055" cy="6155531"/>
          </a:xfrm>
          <a:prstGeom prst="rect">
            <a:avLst/>
          </a:prstGeom>
          <a:solidFill>
            <a:schemeClr val="bg2">
              <a:lumMod val="10000"/>
            </a:schemeClr>
          </a:solidFill>
          <a:effectLst>
            <a:softEdge rad="317500"/>
          </a:effectLst>
        </p:spPr>
        <p:txBody>
          <a:bodyPr wrap="square" rtlCol="0">
            <a:spAutoFit/>
          </a:bodyPr>
          <a:lstStyle/>
          <a:p>
            <a:pPr algn="ctr"/>
            <a:br>
              <a:rPr lang="en-US" sz="1600" b="1" dirty="0">
                <a:solidFill>
                  <a:schemeClr val="bg1"/>
                </a:solidFill>
                <a:latin typeface="Arial Narrow" pitchFamily="34" charset="0"/>
              </a:rPr>
            </a:br>
            <a:r>
              <a:rPr lang="en-US" sz="5400" b="1" dirty="0">
                <a:solidFill>
                  <a:schemeClr val="bg1"/>
                </a:solidFill>
                <a:latin typeface="Arial Narrow" pitchFamily="34" charset="0"/>
              </a:rPr>
              <a:t>Financial Difficulties</a:t>
            </a:r>
          </a:p>
          <a:p>
            <a:pPr algn="ctr"/>
            <a:r>
              <a:rPr lang="en-US" sz="5400" b="1" dirty="0">
                <a:solidFill>
                  <a:schemeClr val="bg1"/>
                </a:solidFill>
                <a:latin typeface="Arial Narrow" pitchFamily="34" charset="0"/>
              </a:rPr>
              <a:t>Physical Problems</a:t>
            </a:r>
          </a:p>
          <a:p>
            <a:pPr algn="ctr"/>
            <a:r>
              <a:rPr lang="en-US" sz="5400" b="1" dirty="0">
                <a:solidFill>
                  <a:schemeClr val="bg1"/>
                </a:solidFill>
                <a:latin typeface="Arial Narrow" pitchFamily="34" charset="0"/>
              </a:rPr>
              <a:t>Mental  Anguish</a:t>
            </a:r>
          </a:p>
          <a:p>
            <a:pPr algn="ctr"/>
            <a:r>
              <a:rPr lang="en-US" sz="5400" b="1" dirty="0">
                <a:solidFill>
                  <a:schemeClr val="bg1"/>
                </a:solidFill>
                <a:latin typeface="Arial Narrow" pitchFamily="34" charset="0"/>
              </a:rPr>
              <a:t>Family Crisis</a:t>
            </a:r>
            <a:br>
              <a:rPr lang="en-US" sz="5400" b="1" dirty="0">
                <a:solidFill>
                  <a:schemeClr val="bg1"/>
                </a:solidFill>
                <a:latin typeface="Arial Narrow" pitchFamily="34" charset="0"/>
              </a:rPr>
            </a:br>
            <a:r>
              <a:rPr lang="en-US" sz="5400" b="1" dirty="0">
                <a:solidFill>
                  <a:schemeClr val="bg1"/>
                </a:solidFill>
                <a:latin typeface="Arial Narrow" pitchFamily="34" charset="0"/>
              </a:rPr>
              <a:t>Relational Issues</a:t>
            </a:r>
            <a:br>
              <a:rPr lang="en-US" sz="5400" b="1" dirty="0">
                <a:solidFill>
                  <a:schemeClr val="bg1"/>
                </a:solidFill>
                <a:latin typeface="Arial Narrow" pitchFamily="34" charset="0"/>
              </a:rPr>
            </a:br>
            <a:endParaRPr lang="en-US" sz="5400" dirty="0"/>
          </a:p>
        </p:txBody>
      </p:sp>
      <p:sp>
        <p:nvSpPr>
          <p:cNvPr id="12" name="TextBox 11"/>
          <p:cNvSpPr txBox="1"/>
          <p:nvPr/>
        </p:nvSpPr>
        <p:spPr>
          <a:xfrm>
            <a:off x="5853631" y="571500"/>
            <a:ext cx="5809209" cy="5355312"/>
          </a:xfrm>
          <a:prstGeom prst="rect">
            <a:avLst/>
          </a:prstGeom>
          <a:solidFill>
            <a:schemeClr val="bg2">
              <a:lumMod val="10000"/>
            </a:schemeClr>
          </a:solidFill>
          <a:effectLst>
            <a:softEdge rad="317500"/>
          </a:effectLst>
        </p:spPr>
        <p:txBody>
          <a:bodyPr wrap="square" rtlCol="0">
            <a:spAutoFit/>
          </a:bodyPr>
          <a:lstStyle/>
          <a:p>
            <a:pPr algn="ctr"/>
            <a:br>
              <a:rPr lang="en-US" b="1" dirty="0">
                <a:solidFill>
                  <a:schemeClr val="bg1"/>
                </a:solidFill>
                <a:latin typeface="Arial Narrow" pitchFamily="34" charset="0"/>
              </a:rPr>
            </a:br>
            <a:r>
              <a:rPr lang="en-US" sz="5400" b="1" dirty="0">
                <a:solidFill>
                  <a:schemeClr val="bg1"/>
                </a:solidFill>
                <a:latin typeface="Arial Narrow" pitchFamily="34" charset="0"/>
              </a:rPr>
              <a:t>Employment Problems</a:t>
            </a:r>
            <a:br>
              <a:rPr lang="en-US" sz="5400" b="1" dirty="0">
                <a:solidFill>
                  <a:schemeClr val="bg1"/>
                </a:solidFill>
                <a:latin typeface="Arial Narrow" pitchFamily="34" charset="0"/>
              </a:rPr>
            </a:br>
            <a:r>
              <a:rPr lang="en-US" sz="5400" b="1" dirty="0">
                <a:solidFill>
                  <a:schemeClr val="bg1"/>
                </a:solidFill>
                <a:latin typeface="Arial Narrow" pitchFamily="34" charset="0"/>
              </a:rPr>
              <a:t>Annoying People</a:t>
            </a:r>
            <a:br>
              <a:rPr lang="en-US" sz="5400" b="1" dirty="0">
                <a:solidFill>
                  <a:schemeClr val="bg1"/>
                </a:solidFill>
                <a:latin typeface="Arial Narrow" pitchFamily="34" charset="0"/>
              </a:rPr>
            </a:br>
            <a:r>
              <a:rPr lang="en-US" sz="5400" b="1" dirty="0">
                <a:solidFill>
                  <a:schemeClr val="bg1"/>
                </a:solidFill>
                <a:latin typeface="Arial Narrow" pitchFamily="34" charset="0"/>
              </a:rPr>
              <a:t>Housing Sink Holes</a:t>
            </a:r>
            <a:br>
              <a:rPr lang="en-US" sz="5400" b="1" dirty="0">
                <a:solidFill>
                  <a:schemeClr val="bg1"/>
                </a:solidFill>
                <a:latin typeface="Arial Narrow" pitchFamily="34" charset="0"/>
              </a:rPr>
            </a:br>
            <a:r>
              <a:rPr lang="en-US" sz="5400" b="1" dirty="0">
                <a:solidFill>
                  <a:schemeClr val="bg1"/>
                </a:solidFill>
                <a:latin typeface="Arial Narrow" pitchFamily="34" charset="0"/>
              </a:rPr>
              <a:t>Aging Disgracefully</a:t>
            </a:r>
            <a:br>
              <a:rPr lang="en-US" sz="5400" b="1" dirty="0">
                <a:solidFill>
                  <a:schemeClr val="bg1"/>
                </a:solidFill>
                <a:latin typeface="Arial Narrow" pitchFamily="34" charset="0"/>
              </a:rPr>
            </a:br>
            <a:endParaRPr lang="en-US" sz="5400" dirty="0"/>
          </a:p>
        </p:txBody>
      </p:sp>
    </p:spTree>
    <p:extLst>
      <p:ext uri="{BB962C8B-B14F-4D97-AF65-F5344CB8AC3E}">
        <p14:creationId xmlns:p14="http://schemas.microsoft.com/office/powerpoint/2010/main" val="2958883392"/>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72292" y="3210638"/>
            <a:ext cx="9513888" cy="52593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III. The TRIAL &amp; </a:t>
            </a:r>
            <a:r>
              <a:rPr lang="en-US" u="sng" dirty="0">
                <a:effectLst>
                  <a:glow rad="127000">
                    <a:srgbClr val="FF0000"/>
                  </a:glow>
                  <a:outerShdw blurRad="38100" dist="38100" dir="2700000" algn="tl">
                    <a:srgbClr val="000000">
                      <a:alpha val="43137"/>
                    </a:srgbClr>
                  </a:outerShdw>
                </a:effectLst>
              </a:rPr>
              <a:t>TRIBULATION</a:t>
            </a:r>
            <a:endParaRPr lang="en-US" u="sng" dirty="0">
              <a:solidFill>
                <a:srgbClr val="FFFF00"/>
              </a:solidFill>
            </a:endParaRPr>
          </a:p>
        </p:txBody>
      </p:sp>
      <p:sp>
        <p:nvSpPr>
          <p:cNvPr id="3" name="Content Placeholder 2"/>
          <p:cNvSpPr>
            <a:spLocks noGrp="1"/>
          </p:cNvSpPr>
          <p:nvPr>
            <p:ph idx="1"/>
          </p:nvPr>
        </p:nvSpPr>
        <p:spPr/>
        <p:txBody>
          <a:bodyPr/>
          <a:lstStyle/>
          <a:p>
            <a:pPr algn="ctr"/>
            <a:r>
              <a:rPr lang="en-US" dirty="0"/>
              <a:t>Discomfort, Annoyance, Nuisance</a:t>
            </a:r>
            <a:endParaRPr lang="en-US" sz="1800" dirty="0"/>
          </a:p>
          <a:p>
            <a:pPr algn="ctr"/>
            <a:endParaRPr lang="en-US" sz="1800" dirty="0"/>
          </a:p>
          <a:p>
            <a:pPr algn="ctr"/>
            <a:r>
              <a:rPr lang="en-US" dirty="0"/>
              <a:t>we glory in </a:t>
            </a:r>
            <a:r>
              <a:rPr lang="en-US" dirty="0">
                <a:solidFill>
                  <a:srgbClr val="FFFF00"/>
                </a:solidFill>
              </a:rPr>
              <a:t>tribulations</a:t>
            </a:r>
            <a:r>
              <a:rPr lang="en-US" dirty="0"/>
              <a:t> also: knowing that </a:t>
            </a:r>
            <a:r>
              <a:rPr lang="en-US" dirty="0">
                <a:solidFill>
                  <a:srgbClr val="FFFF00"/>
                </a:solidFill>
              </a:rPr>
              <a:t>tribulation</a:t>
            </a:r>
            <a:r>
              <a:rPr lang="en-US" dirty="0"/>
              <a:t> </a:t>
            </a:r>
            <a:r>
              <a:rPr lang="en-US" dirty="0" err="1"/>
              <a:t>worketh</a:t>
            </a:r>
            <a:r>
              <a:rPr lang="en-US" dirty="0"/>
              <a:t> patience; </a:t>
            </a:r>
            <a:r>
              <a:rPr lang="en-US" sz="2800" dirty="0"/>
              <a:t>(Rom 5:3 KJV)</a:t>
            </a:r>
          </a:p>
          <a:p>
            <a:pPr algn="ctr"/>
            <a:endParaRPr lang="en-US" dirty="0"/>
          </a:p>
          <a:p>
            <a:pPr algn="ctr"/>
            <a:endParaRPr lang="en-US" dirty="0"/>
          </a:p>
          <a:p>
            <a:pPr algn="ctr"/>
            <a:endParaRPr lang="en-US" dirty="0"/>
          </a:p>
        </p:txBody>
      </p:sp>
      <p:sp>
        <p:nvSpPr>
          <p:cNvPr id="9" name="TextBox 8"/>
          <p:cNvSpPr txBox="1"/>
          <p:nvPr/>
        </p:nvSpPr>
        <p:spPr>
          <a:xfrm>
            <a:off x="7404537" y="4682360"/>
            <a:ext cx="3780533" cy="1938992"/>
          </a:xfrm>
          <a:prstGeom prst="rect">
            <a:avLst/>
          </a:prstGeom>
          <a:noFill/>
        </p:spPr>
        <p:txBody>
          <a:bodyPr wrap="square" rtlCol="0">
            <a:spAutoFit/>
          </a:bodyPr>
          <a:lstStyle/>
          <a:p>
            <a:pPr algn="ctr"/>
            <a:r>
              <a:rPr lang="en-US" sz="6000" b="1" dirty="0">
                <a:solidFill>
                  <a:schemeClr val="bg1"/>
                </a:solidFill>
                <a:effectLst>
                  <a:outerShdw blurRad="38100" dist="38100" dir="2700000" algn="tl">
                    <a:srgbClr val="000000">
                      <a:alpha val="43137"/>
                    </a:srgbClr>
                  </a:outerShdw>
                </a:effectLst>
              </a:rPr>
              <a:t>The </a:t>
            </a:r>
            <a:br>
              <a:rPr lang="en-US" sz="6000" b="1" dirty="0">
                <a:solidFill>
                  <a:schemeClr val="bg1"/>
                </a:solidFill>
                <a:effectLst>
                  <a:outerShdw blurRad="38100" dist="38100" dir="2700000" algn="tl">
                    <a:srgbClr val="000000">
                      <a:alpha val="43137"/>
                    </a:srgbClr>
                  </a:outerShdw>
                </a:effectLst>
              </a:rPr>
            </a:br>
            <a:r>
              <a:rPr lang="en-US" sz="6000" b="1" dirty="0">
                <a:solidFill>
                  <a:schemeClr val="bg1"/>
                </a:solidFill>
                <a:effectLst>
                  <a:outerShdw blurRad="38100" dist="38100" dir="2700000" algn="tl">
                    <a:srgbClr val="000000">
                      <a:alpha val="43137"/>
                    </a:srgbClr>
                  </a:outerShdw>
                </a:effectLst>
              </a:rPr>
              <a:t>TRIGGER</a:t>
            </a:r>
          </a:p>
        </p:txBody>
      </p:sp>
      <p:sp>
        <p:nvSpPr>
          <p:cNvPr id="11" name="TextBox 10"/>
          <p:cNvSpPr txBox="1"/>
          <p:nvPr/>
        </p:nvSpPr>
        <p:spPr>
          <a:xfrm>
            <a:off x="171288" y="828957"/>
            <a:ext cx="5511055" cy="6155531"/>
          </a:xfrm>
          <a:prstGeom prst="rect">
            <a:avLst/>
          </a:prstGeom>
          <a:solidFill>
            <a:schemeClr val="bg2">
              <a:lumMod val="10000"/>
            </a:schemeClr>
          </a:solidFill>
          <a:effectLst>
            <a:softEdge rad="317500"/>
          </a:effectLst>
        </p:spPr>
        <p:txBody>
          <a:bodyPr wrap="square" rtlCol="0">
            <a:spAutoFit/>
          </a:bodyPr>
          <a:lstStyle/>
          <a:p>
            <a:pPr algn="ctr"/>
            <a:br>
              <a:rPr lang="en-US" sz="1600" b="1" dirty="0">
                <a:solidFill>
                  <a:schemeClr val="bg1"/>
                </a:solidFill>
                <a:latin typeface="Arial Narrow" pitchFamily="34" charset="0"/>
              </a:rPr>
            </a:br>
            <a:r>
              <a:rPr lang="en-US" sz="5400" b="1" dirty="0">
                <a:solidFill>
                  <a:schemeClr val="bg1"/>
                </a:solidFill>
                <a:latin typeface="Arial Narrow" pitchFamily="34" charset="0"/>
              </a:rPr>
              <a:t>Financial Difficulties</a:t>
            </a:r>
          </a:p>
          <a:p>
            <a:pPr algn="ctr"/>
            <a:r>
              <a:rPr lang="en-US" sz="5400" b="1" dirty="0">
                <a:solidFill>
                  <a:schemeClr val="bg1"/>
                </a:solidFill>
                <a:latin typeface="Arial Narrow" pitchFamily="34" charset="0"/>
              </a:rPr>
              <a:t>Physical Problems</a:t>
            </a:r>
          </a:p>
          <a:p>
            <a:pPr algn="ctr"/>
            <a:r>
              <a:rPr lang="en-US" sz="5400" b="1" dirty="0">
                <a:solidFill>
                  <a:schemeClr val="bg1"/>
                </a:solidFill>
                <a:latin typeface="Arial Narrow" pitchFamily="34" charset="0"/>
              </a:rPr>
              <a:t>Mental  Anguish</a:t>
            </a:r>
          </a:p>
          <a:p>
            <a:pPr algn="ctr"/>
            <a:r>
              <a:rPr lang="en-US" sz="5400" b="1" dirty="0">
                <a:solidFill>
                  <a:schemeClr val="bg1"/>
                </a:solidFill>
                <a:latin typeface="Arial Narrow" pitchFamily="34" charset="0"/>
              </a:rPr>
              <a:t>Family Crisis</a:t>
            </a:r>
            <a:br>
              <a:rPr lang="en-US" sz="5400" b="1" dirty="0">
                <a:solidFill>
                  <a:schemeClr val="bg1"/>
                </a:solidFill>
                <a:latin typeface="Arial Narrow" pitchFamily="34" charset="0"/>
              </a:rPr>
            </a:br>
            <a:r>
              <a:rPr lang="en-US" sz="5400" b="1" dirty="0">
                <a:solidFill>
                  <a:schemeClr val="bg1"/>
                </a:solidFill>
                <a:latin typeface="Arial Narrow" pitchFamily="34" charset="0"/>
              </a:rPr>
              <a:t>Relational Issues</a:t>
            </a:r>
            <a:br>
              <a:rPr lang="en-US" sz="5400" b="1" dirty="0">
                <a:solidFill>
                  <a:schemeClr val="bg1"/>
                </a:solidFill>
                <a:latin typeface="Arial Narrow" pitchFamily="34" charset="0"/>
              </a:rPr>
            </a:br>
            <a:endParaRPr lang="en-US" sz="5400" dirty="0"/>
          </a:p>
        </p:txBody>
      </p:sp>
      <p:sp>
        <p:nvSpPr>
          <p:cNvPr id="12" name="TextBox 11"/>
          <p:cNvSpPr txBox="1"/>
          <p:nvPr/>
        </p:nvSpPr>
        <p:spPr>
          <a:xfrm>
            <a:off x="5853631" y="571500"/>
            <a:ext cx="5809209" cy="6186309"/>
          </a:xfrm>
          <a:prstGeom prst="rect">
            <a:avLst/>
          </a:prstGeom>
          <a:solidFill>
            <a:schemeClr val="bg2">
              <a:lumMod val="10000"/>
            </a:schemeClr>
          </a:solidFill>
          <a:effectLst>
            <a:softEdge rad="317500"/>
          </a:effectLst>
        </p:spPr>
        <p:txBody>
          <a:bodyPr wrap="square" rtlCol="0">
            <a:spAutoFit/>
          </a:bodyPr>
          <a:lstStyle/>
          <a:p>
            <a:pPr algn="ctr"/>
            <a:br>
              <a:rPr lang="en-US" b="1" dirty="0">
                <a:solidFill>
                  <a:schemeClr val="bg1"/>
                </a:solidFill>
                <a:latin typeface="Arial Narrow" pitchFamily="34" charset="0"/>
              </a:rPr>
            </a:br>
            <a:r>
              <a:rPr lang="en-US" sz="5400" b="1" dirty="0">
                <a:solidFill>
                  <a:schemeClr val="bg1"/>
                </a:solidFill>
                <a:latin typeface="Arial Narrow" pitchFamily="34" charset="0"/>
              </a:rPr>
              <a:t>Employment Problems</a:t>
            </a:r>
            <a:br>
              <a:rPr lang="en-US" sz="5400" b="1" dirty="0">
                <a:solidFill>
                  <a:schemeClr val="bg1"/>
                </a:solidFill>
                <a:latin typeface="Arial Narrow" pitchFamily="34" charset="0"/>
              </a:rPr>
            </a:br>
            <a:r>
              <a:rPr lang="en-US" sz="5400" b="1" dirty="0">
                <a:solidFill>
                  <a:schemeClr val="bg1"/>
                </a:solidFill>
                <a:latin typeface="Arial Narrow" pitchFamily="34" charset="0"/>
              </a:rPr>
              <a:t>Annoying People</a:t>
            </a:r>
            <a:br>
              <a:rPr lang="en-US" sz="5400" b="1" dirty="0">
                <a:solidFill>
                  <a:schemeClr val="bg1"/>
                </a:solidFill>
                <a:latin typeface="Arial Narrow" pitchFamily="34" charset="0"/>
              </a:rPr>
            </a:br>
            <a:r>
              <a:rPr lang="en-US" sz="5400" b="1" dirty="0">
                <a:solidFill>
                  <a:schemeClr val="bg1"/>
                </a:solidFill>
                <a:latin typeface="Arial Narrow" pitchFamily="34" charset="0"/>
              </a:rPr>
              <a:t>Housing Sink Holes</a:t>
            </a:r>
            <a:br>
              <a:rPr lang="en-US" sz="5400" b="1" dirty="0">
                <a:solidFill>
                  <a:schemeClr val="bg1"/>
                </a:solidFill>
                <a:latin typeface="Arial Narrow" pitchFamily="34" charset="0"/>
              </a:rPr>
            </a:br>
            <a:r>
              <a:rPr lang="en-US" sz="5400" b="1" dirty="0">
                <a:solidFill>
                  <a:schemeClr val="bg1"/>
                </a:solidFill>
                <a:latin typeface="Arial Narrow" pitchFamily="34" charset="0"/>
              </a:rPr>
              <a:t>Aging Disgracefully</a:t>
            </a:r>
            <a:br>
              <a:rPr lang="en-US" sz="5400" b="1" dirty="0">
                <a:solidFill>
                  <a:schemeClr val="bg1"/>
                </a:solidFill>
                <a:latin typeface="Arial Narrow" pitchFamily="34" charset="0"/>
              </a:rPr>
            </a:br>
            <a:r>
              <a:rPr lang="en-US" sz="5400" b="1" dirty="0">
                <a:solidFill>
                  <a:schemeClr val="bg1"/>
                </a:solidFill>
                <a:latin typeface="Arial Narrow" pitchFamily="34" charset="0"/>
              </a:rPr>
              <a:t>Car Problems</a:t>
            </a:r>
            <a:br>
              <a:rPr lang="en-US" sz="5400" b="1" dirty="0">
                <a:solidFill>
                  <a:schemeClr val="bg1"/>
                </a:solidFill>
                <a:latin typeface="Arial Narrow" pitchFamily="34" charset="0"/>
              </a:rPr>
            </a:br>
            <a:endParaRPr lang="en-US" sz="5400" dirty="0"/>
          </a:p>
        </p:txBody>
      </p:sp>
    </p:spTree>
    <p:extLst>
      <p:ext uri="{BB962C8B-B14F-4D97-AF65-F5344CB8AC3E}">
        <p14:creationId xmlns:p14="http://schemas.microsoft.com/office/powerpoint/2010/main" val="2919591407"/>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72292" y="3210638"/>
            <a:ext cx="9513888" cy="52593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III. The TRIAL &amp; </a:t>
            </a:r>
            <a:r>
              <a:rPr lang="en-US" u="sng" dirty="0">
                <a:effectLst>
                  <a:glow rad="127000">
                    <a:srgbClr val="FF0000"/>
                  </a:glow>
                  <a:outerShdw blurRad="38100" dist="38100" dir="2700000" algn="tl">
                    <a:srgbClr val="000000">
                      <a:alpha val="43137"/>
                    </a:srgbClr>
                  </a:outerShdw>
                </a:effectLst>
              </a:rPr>
              <a:t>TRIBULATION</a:t>
            </a:r>
            <a:endParaRPr lang="en-US" u="sng" dirty="0">
              <a:solidFill>
                <a:srgbClr val="FFFF00"/>
              </a:solidFill>
            </a:endParaRPr>
          </a:p>
        </p:txBody>
      </p:sp>
      <p:sp>
        <p:nvSpPr>
          <p:cNvPr id="3" name="Content Placeholder 2"/>
          <p:cNvSpPr>
            <a:spLocks noGrp="1"/>
          </p:cNvSpPr>
          <p:nvPr>
            <p:ph idx="1"/>
          </p:nvPr>
        </p:nvSpPr>
        <p:spPr/>
        <p:txBody>
          <a:bodyPr/>
          <a:lstStyle/>
          <a:p>
            <a:pPr algn="ctr"/>
            <a:r>
              <a:rPr lang="en-US" dirty="0"/>
              <a:t>Discomfort, Annoyance, Nuisance</a:t>
            </a:r>
            <a:endParaRPr lang="en-US" sz="1800" dirty="0"/>
          </a:p>
          <a:p>
            <a:pPr algn="ctr"/>
            <a:endParaRPr lang="en-US" sz="1800" dirty="0"/>
          </a:p>
          <a:p>
            <a:pPr algn="ctr"/>
            <a:r>
              <a:rPr lang="en-US" dirty="0"/>
              <a:t>we glory in </a:t>
            </a:r>
            <a:r>
              <a:rPr lang="en-US" dirty="0">
                <a:solidFill>
                  <a:srgbClr val="FFFF00"/>
                </a:solidFill>
              </a:rPr>
              <a:t>tribulations</a:t>
            </a:r>
            <a:r>
              <a:rPr lang="en-US" dirty="0"/>
              <a:t> also: knowing that </a:t>
            </a:r>
            <a:r>
              <a:rPr lang="en-US" dirty="0">
                <a:solidFill>
                  <a:srgbClr val="FFFF00"/>
                </a:solidFill>
              </a:rPr>
              <a:t>tribulation</a:t>
            </a:r>
            <a:r>
              <a:rPr lang="en-US" dirty="0"/>
              <a:t> </a:t>
            </a:r>
            <a:r>
              <a:rPr lang="en-US" dirty="0" err="1"/>
              <a:t>worketh</a:t>
            </a:r>
            <a:r>
              <a:rPr lang="en-US" dirty="0"/>
              <a:t> patience; </a:t>
            </a:r>
            <a:r>
              <a:rPr lang="en-US" sz="2800" dirty="0"/>
              <a:t>(Rom 5:3 KJV)</a:t>
            </a:r>
          </a:p>
          <a:p>
            <a:pPr algn="ctr"/>
            <a:endParaRPr lang="en-US" dirty="0"/>
          </a:p>
          <a:p>
            <a:pPr algn="ctr"/>
            <a:endParaRPr lang="en-US" dirty="0"/>
          </a:p>
          <a:p>
            <a:pPr algn="ctr"/>
            <a:endParaRPr lang="en-US" dirty="0"/>
          </a:p>
        </p:txBody>
      </p:sp>
      <p:sp>
        <p:nvSpPr>
          <p:cNvPr id="9" name="TextBox 8"/>
          <p:cNvSpPr txBox="1"/>
          <p:nvPr/>
        </p:nvSpPr>
        <p:spPr>
          <a:xfrm>
            <a:off x="7404537" y="4682360"/>
            <a:ext cx="3780533" cy="1938992"/>
          </a:xfrm>
          <a:prstGeom prst="rect">
            <a:avLst/>
          </a:prstGeom>
          <a:noFill/>
        </p:spPr>
        <p:txBody>
          <a:bodyPr wrap="square" rtlCol="0">
            <a:spAutoFit/>
          </a:bodyPr>
          <a:lstStyle/>
          <a:p>
            <a:pPr algn="ctr"/>
            <a:r>
              <a:rPr lang="en-US" sz="6000" b="1" dirty="0">
                <a:solidFill>
                  <a:schemeClr val="bg1"/>
                </a:solidFill>
                <a:effectLst>
                  <a:outerShdw blurRad="38100" dist="38100" dir="2700000" algn="tl">
                    <a:srgbClr val="000000">
                      <a:alpha val="43137"/>
                    </a:srgbClr>
                  </a:outerShdw>
                </a:effectLst>
              </a:rPr>
              <a:t>The </a:t>
            </a:r>
            <a:br>
              <a:rPr lang="en-US" sz="6000" b="1" dirty="0">
                <a:solidFill>
                  <a:schemeClr val="bg1"/>
                </a:solidFill>
                <a:effectLst>
                  <a:outerShdw blurRad="38100" dist="38100" dir="2700000" algn="tl">
                    <a:srgbClr val="000000">
                      <a:alpha val="43137"/>
                    </a:srgbClr>
                  </a:outerShdw>
                </a:effectLst>
              </a:rPr>
            </a:br>
            <a:r>
              <a:rPr lang="en-US" sz="6000" b="1" dirty="0">
                <a:solidFill>
                  <a:schemeClr val="bg1"/>
                </a:solidFill>
                <a:effectLst>
                  <a:outerShdw blurRad="38100" dist="38100" dir="2700000" algn="tl">
                    <a:srgbClr val="000000">
                      <a:alpha val="43137"/>
                    </a:srgbClr>
                  </a:outerShdw>
                </a:effectLst>
              </a:rPr>
              <a:t>TRIGGER</a:t>
            </a:r>
          </a:p>
        </p:txBody>
      </p:sp>
      <p:sp>
        <p:nvSpPr>
          <p:cNvPr id="11" name="TextBox 10"/>
          <p:cNvSpPr txBox="1"/>
          <p:nvPr/>
        </p:nvSpPr>
        <p:spPr>
          <a:xfrm>
            <a:off x="171288" y="828957"/>
            <a:ext cx="5511055" cy="6155531"/>
          </a:xfrm>
          <a:prstGeom prst="rect">
            <a:avLst/>
          </a:prstGeom>
          <a:solidFill>
            <a:schemeClr val="bg2">
              <a:lumMod val="10000"/>
            </a:schemeClr>
          </a:solidFill>
          <a:effectLst>
            <a:softEdge rad="317500"/>
          </a:effectLst>
        </p:spPr>
        <p:txBody>
          <a:bodyPr wrap="square" rtlCol="0">
            <a:spAutoFit/>
          </a:bodyPr>
          <a:lstStyle/>
          <a:p>
            <a:pPr algn="ctr"/>
            <a:br>
              <a:rPr lang="en-US" sz="1600" b="1" dirty="0">
                <a:solidFill>
                  <a:schemeClr val="bg1"/>
                </a:solidFill>
                <a:latin typeface="Arial Narrow" pitchFamily="34" charset="0"/>
              </a:rPr>
            </a:br>
            <a:r>
              <a:rPr lang="en-US" sz="5400" b="1" dirty="0">
                <a:solidFill>
                  <a:schemeClr val="bg1"/>
                </a:solidFill>
                <a:latin typeface="Arial Narrow" pitchFamily="34" charset="0"/>
              </a:rPr>
              <a:t>Financial Difficulties</a:t>
            </a:r>
          </a:p>
          <a:p>
            <a:pPr algn="ctr"/>
            <a:r>
              <a:rPr lang="en-US" sz="5400" b="1" dirty="0">
                <a:solidFill>
                  <a:schemeClr val="bg1"/>
                </a:solidFill>
                <a:latin typeface="Arial Narrow" pitchFamily="34" charset="0"/>
              </a:rPr>
              <a:t>Physical Problems</a:t>
            </a:r>
          </a:p>
          <a:p>
            <a:pPr algn="ctr"/>
            <a:r>
              <a:rPr lang="en-US" sz="5400" b="1" dirty="0">
                <a:solidFill>
                  <a:schemeClr val="bg1"/>
                </a:solidFill>
                <a:latin typeface="Arial Narrow" pitchFamily="34" charset="0"/>
              </a:rPr>
              <a:t>Mental  Anguish</a:t>
            </a:r>
          </a:p>
          <a:p>
            <a:pPr algn="ctr"/>
            <a:r>
              <a:rPr lang="en-US" sz="5400" b="1" dirty="0">
                <a:solidFill>
                  <a:schemeClr val="bg1"/>
                </a:solidFill>
                <a:latin typeface="Arial Narrow" pitchFamily="34" charset="0"/>
              </a:rPr>
              <a:t>Family Crisis</a:t>
            </a:r>
            <a:br>
              <a:rPr lang="en-US" sz="5400" b="1" dirty="0">
                <a:solidFill>
                  <a:schemeClr val="bg1"/>
                </a:solidFill>
                <a:latin typeface="Arial Narrow" pitchFamily="34" charset="0"/>
              </a:rPr>
            </a:br>
            <a:r>
              <a:rPr lang="en-US" sz="5400" b="1" dirty="0">
                <a:solidFill>
                  <a:schemeClr val="bg1"/>
                </a:solidFill>
                <a:latin typeface="Arial Narrow" pitchFamily="34" charset="0"/>
              </a:rPr>
              <a:t>Relational Issues</a:t>
            </a:r>
            <a:br>
              <a:rPr lang="en-US" sz="5400" b="1" dirty="0">
                <a:solidFill>
                  <a:schemeClr val="bg1"/>
                </a:solidFill>
                <a:latin typeface="Arial Narrow" pitchFamily="34" charset="0"/>
              </a:rPr>
            </a:br>
            <a:endParaRPr lang="en-US" sz="5400" dirty="0"/>
          </a:p>
        </p:txBody>
      </p:sp>
      <p:sp>
        <p:nvSpPr>
          <p:cNvPr id="12" name="TextBox 11"/>
          <p:cNvSpPr txBox="1"/>
          <p:nvPr/>
        </p:nvSpPr>
        <p:spPr>
          <a:xfrm>
            <a:off x="5853631" y="571500"/>
            <a:ext cx="5809209" cy="7017306"/>
          </a:xfrm>
          <a:prstGeom prst="rect">
            <a:avLst/>
          </a:prstGeom>
          <a:solidFill>
            <a:schemeClr val="bg2">
              <a:lumMod val="10000"/>
            </a:schemeClr>
          </a:solidFill>
          <a:effectLst>
            <a:softEdge rad="317500"/>
          </a:effectLst>
        </p:spPr>
        <p:txBody>
          <a:bodyPr wrap="square" rtlCol="0">
            <a:spAutoFit/>
          </a:bodyPr>
          <a:lstStyle/>
          <a:p>
            <a:pPr algn="ctr"/>
            <a:br>
              <a:rPr lang="en-US" b="1" dirty="0">
                <a:solidFill>
                  <a:schemeClr val="bg1"/>
                </a:solidFill>
                <a:latin typeface="Arial Narrow" pitchFamily="34" charset="0"/>
              </a:rPr>
            </a:br>
            <a:r>
              <a:rPr lang="en-US" sz="5400" b="1" dirty="0">
                <a:solidFill>
                  <a:schemeClr val="bg1"/>
                </a:solidFill>
                <a:latin typeface="Arial Narrow" pitchFamily="34" charset="0"/>
              </a:rPr>
              <a:t>Employment Problems</a:t>
            </a:r>
            <a:br>
              <a:rPr lang="en-US" sz="5400" b="1" dirty="0">
                <a:solidFill>
                  <a:schemeClr val="bg1"/>
                </a:solidFill>
                <a:latin typeface="Arial Narrow" pitchFamily="34" charset="0"/>
              </a:rPr>
            </a:br>
            <a:r>
              <a:rPr lang="en-US" sz="5400" b="1" dirty="0">
                <a:solidFill>
                  <a:schemeClr val="bg1"/>
                </a:solidFill>
                <a:latin typeface="Arial Narrow" pitchFamily="34" charset="0"/>
              </a:rPr>
              <a:t>Annoying People</a:t>
            </a:r>
            <a:br>
              <a:rPr lang="en-US" sz="5400" b="1" dirty="0">
                <a:solidFill>
                  <a:schemeClr val="bg1"/>
                </a:solidFill>
                <a:latin typeface="Arial Narrow" pitchFamily="34" charset="0"/>
              </a:rPr>
            </a:br>
            <a:r>
              <a:rPr lang="en-US" sz="5400" b="1" dirty="0">
                <a:solidFill>
                  <a:schemeClr val="bg1"/>
                </a:solidFill>
                <a:latin typeface="Arial Narrow" pitchFamily="34" charset="0"/>
              </a:rPr>
              <a:t>Housing Sink Holes</a:t>
            </a:r>
            <a:br>
              <a:rPr lang="en-US" sz="5400" b="1" dirty="0">
                <a:solidFill>
                  <a:schemeClr val="bg1"/>
                </a:solidFill>
                <a:latin typeface="Arial Narrow" pitchFamily="34" charset="0"/>
              </a:rPr>
            </a:br>
            <a:r>
              <a:rPr lang="en-US" sz="5400" b="1" dirty="0">
                <a:solidFill>
                  <a:schemeClr val="bg1"/>
                </a:solidFill>
                <a:latin typeface="Arial Narrow" pitchFamily="34" charset="0"/>
              </a:rPr>
              <a:t>Aging Disgracefully</a:t>
            </a:r>
            <a:br>
              <a:rPr lang="en-US" sz="5400" b="1" dirty="0">
                <a:solidFill>
                  <a:schemeClr val="bg1"/>
                </a:solidFill>
                <a:latin typeface="Arial Narrow" pitchFamily="34" charset="0"/>
              </a:rPr>
            </a:br>
            <a:r>
              <a:rPr lang="en-US" sz="5400" b="1" dirty="0">
                <a:solidFill>
                  <a:schemeClr val="bg1"/>
                </a:solidFill>
                <a:latin typeface="Arial Narrow" pitchFamily="34" charset="0"/>
              </a:rPr>
              <a:t>Car Problems</a:t>
            </a:r>
            <a:br>
              <a:rPr lang="en-US" sz="5400" b="1" dirty="0">
                <a:solidFill>
                  <a:schemeClr val="bg1"/>
                </a:solidFill>
                <a:latin typeface="Arial Narrow" pitchFamily="34" charset="0"/>
              </a:rPr>
            </a:br>
            <a:r>
              <a:rPr lang="en-US" sz="5400" b="1" dirty="0">
                <a:solidFill>
                  <a:schemeClr val="bg1"/>
                </a:solidFill>
                <a:latin typeface="Arial Narrow" pitchFamily="34" charset="0"/>
              </a:rPr>
              <a:t>on and on ...</a:t>
            </a:r>
            <a:br>
              <a:rPr lang="en-US" sz="5400" b="1" dirty="0">
                <a:solidFill>
                  <a:schemeClr val="bg1"/>
                </a:solidFill>
                <a:latin typeface="Arial Narrow" pitchFamily="34" charset="0"/>
              </a:rPr>
            </a:br>
            <a:endParaRPr lang="en-US" sz="5400" dirty="0"/>
          </a:p>
        </p:txBody>
      </p:sp>
      <p:sp>
        <p:nvSpPr>
          <p:cNvPr id="10" name="Explosion 2 9"/>
          <p:cNvSpPr/>
          <p:nvPr/>
        </p:nvSpPr>
        <p:spPr>
          <a:xfrm rot="858016">
            <a:off x="1975017" y="942157"/>
            <a:ext cx="8340554" cy="5674664"/>
          </a:xfrm>
          <a:prstGeom prst="irregularSeal2">
            <a:avLst/>
          </a:prstGeom>
          <a:solidFill>
            <a:srgbClr val="C00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21135147">
            <a:off x="2631199" y="2960210"/>
            <a:ext cx="6214191" cy="1754326"/>
          </a:xfrm>
          <a:prstGeom prst="rect">
            <a:avLst/>
          </a:prstGeom>
          <a:noFill/>
        </p:spPr>
        <p:txBody>
          <a:bodyPr wrap="square" rtlCol="0">
            <a:spAutoFit/>
          </a:bodyPr>
          <a:lstStyle/>
          <a:p>
            <a:pPr algn="ctr"/>
            <a:r>
              <a:rPr lang="en-US" sz="5400" b="1" dirty="0">
                <a:solidFill>
                  <a:schemeClr val="bg1"/>
                </a:solidFill>
                <a:latin typeface="Arial Narrow" pitchFamily="34" charset="0"/>
              </a:rPr>
              <a:t>We all have one!</a:t>
            </a:r>
          </a:p>
          <a:p>
            <a:pPr algn="ctr"/>
            <a:r>
              <a:rPr lang="en-US" sz="5400" b="1" dirty="0">
                <a:solidFill>
                  <a:schemeClr val="bg1"/>
                </a:solidFill>
                <a:latin typeface="Arial Narrow" pitchFamily="34" charset="0"/>
              </a:rPr>
              <a:t>1 Corinthians  10:13</a:t>
            </a:r>
          </a:p>
        </p:txBody>
      </p:sp>
    </p:spTree>
    <p:extLst>
      <p:ext uri="{BB962C8B-B14F-4D97-AF65-F5344CB8AC3E}">
        <p14:creationId xmlns:p14="http://schemas.microsoft.com/office/powerpoint/2010/main" val="3829321223"/>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b="41602"/>
          <a:stretch>
            <a:fillRect/>
          </a:stretch>
        </p:blipFill>
        <p:spPr bwMode="auto">
          <a:xfrm flipH="1">
            <a:off x="8438102" y="3317201"/>
            <a:ext cx="4004441" cy="3540799"/>
          </a:xfrm>
          <a:prstGeom prst="rect">
            <a:avLst/>
          </a:prstGeom>
          <a:noFill/>
          <a:ln w="9525">
            <a:noFill/>
            <a:miter lim="800000"/>
            <a:headEnd/>
            <a:tailEnd/>
          </a:ln>
          <a:effectLst/>
        </p:spPr>
      </p:pic>
      <p:sp>
        <p:nvSpPr>
          <p:cNvPr id="6" name="Rectangle 5"/>
          <p:cNvSpPr/>
          <p:nvPr/>
        </p:nvSpPr>
        <p:spPr>
          <a:xfrm>
            <a:off x="5470071" y="3069771"/>
            <a:ext cx="2792185" cy="880742"/>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III. The TRIAL &amp; </a:t>
            </a:r>
            <a:r>
              <a:rPr lang="en-US" u="sng" dirty="0">
                <a:effectLst>
                  <a:glow rad="127000">
                    <a:srgbClr val="FF0000"/>
                  </a:glow>
                  <a:outerShdw blurRad="38100" dist="38100" dir="2700000" algn="tl">
                    <a:srgbClr val="000000">
                      <a:alpha val="43137"/>
                    </a:srgbClr>
                  </a:outerShdw>
                </a:effectLst>
              </a:rPr>
              <a:t>TRIBULATION</a:t>
            </a:r>
            <a:endParaRPr lang="en-US" u="sng" dirty="0">
              <a:solidFill>
                <a:srgbClr val="FFFF00"/>
              </a:solidFill>
            </a:endParaRPr>
          </a:p>
        </p:txBody>
      </p:sp>
      <p:sp>
        <p:nvSpPr>
          <p:cNvPr id="3" name="Content Placeholder 2"/>
          <p:cNvSpPr>
            <a:spLocks noGrp="1"/>
          </p:cNvSpPr>
          <p:nvPr>
            <p:ph idx="1"/>
          </p:nvPr>
        </p:nvSpPr>
        <p:spPr/>
        <p:txBody>
          <a:bodyPr/>
          <a:lstStyle/>
          <a:p>
            <a:pPr algn="ctr">
              <a:lnSpc>
                <a:spcPct val="90000"/>
              </a:lnSpc>
            </a:pPr>
            <a:r>
              <a:rPr lang="en-US" dirty="0"/>
              <a:t>Discomfort, Annoyance, Nuisance</a:t>
            </a:r>
            <a:endParaRPr lang="en-US" sz="1800" dirty="0"/>
          </a:p>
          <a:p>
            <a:pPr algn="ctr">
              <a:lnSpc>
                <a:spcPct val="90000"/>
              </a:lnSpc>
            </a:pPr>
            <a:endParaRPr lang="en-US" sz="1800" dirty="0"/>
          </a:p>
          <a:p>
            <a:pPr>
              <a:lnSpc>
                <a:spcPct val="90000"/>
              </a:lnSpc>
            </a:pPr>
            <a:r>
              <a:rPr lang="en-US" dirty="0"/>
              <a:t>we glory in </a:t>
            </a:r>
            <a:r>
              <a:rPr lang="en-US" dirty="0">
                <a:effectLst>
                  <a:glow rad="127000">
                    <a:srgbClr val="FF0000"/>
                  </a:glow>
                  <a:outerShdw blurRad="38100" dist="38100" dir="2700000" algn="tl">
                    <a:srgbClr val="000000">
                      <a:alpha val="43137"/>
                    </a:srgbClr>
                  </a:outerShdw>
                </a:effectLst>
              </a:rPr>
              <a:t>tribulations</a:t>
            </a:r>
            <a:r>
              <a:rPr lang="en-US" dirty="0"/>
              <a:t> also: knowing that </a:t>
            </a:r>
            <a:r>
              <a:rPr lang="en-US" dirty="0">
                <a:effectLst>
                  <a:glow rad="127000">
                    <a:srgbClr val="FF0000"/>
                  </a:glow>
                  <a:outerShdw blurRad="38100" dist="38100" dir="2700000" algn="tl">
                    <a:srgbClr val="000000">
                      <a:alpha val="43137"/>
                    </a:srgbClr>
                  </a:outerShdw>
                </a:effectLst>
              </a:rPr>
              <a:t>tribulation</a:t>
            </a:r>
            <a:r>
              <a:rPr lang="en-US" dirty="0"/>
              <a:t> </a:t>
            </a:r>
            <a:r>
              <a:rPr lang="en-US" dirty="0" err="1"/>
              <a:t>worketh</a:t>
            </a:r>
            <a:r>
              <a:rPr lang="en-US" dirty="0"/>
              <a:t> patience; </a:t>
            </a:r>
            <a:br>
              <a:rPr lang="en-US" dirty="0"/>
            </a:br>
            <a:r>
              <a:rPr lang="en-US" sz="3600" dirty="0"/>
              <a:t>(Rom 5:3 KJV)</a:t>
            </a:r>
          </a:p>
          <a:p>
            <a:pPr algn="ct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b="41602"/>
          <a:stretch>
            <a:fillRect/>
          </a:stretch>
        </p:blipFill>
        <p:spPr bwMode="auto">
          <a:xfrm flipH="1">
            <a:off x="8438102" y="3317201"/>
            <a:ext cx="4004441" cy="3540799"/>
          </a:xfrm>
          <a:prstGeom prst="rect">
            <a:avLst/>
          </a:prstGeom>
          <a:noFill/>
          <a:ln w="9525">
            <a:noFill/>
            <a:miter lim="800000"/>
            <a:headEnd/>
            <a:tailEnd/>
          </a:ln>
          <a:effectLst/>
        </p:spPr>
      </p:pic>
      <p:sp>
        <p:nvSpPr>
          <p:cNvPr id="5" name="Rectangle 4"/>
          <p:cNvSpPr/>
          <p:nvPr/>
        </p:nvSpPr>
        <p:spPr>
          <a:xfrm>
            <a:off x="28830" y="5912068"/>
            <a:ext cx="4494183" cy="945932"/>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470071" y="3069771"/>
            <a:ext cx="2792185" cy="880742"/>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III. The TRIAL &amp; </a:t>
            </a:r>
            <a:r>
              <a:rPr lang="en-US" u="sng" dirty="0">
                <a:effectLst>
                  <a:glow rad="127000">
                    <a:srgbClr val="FF0000"/>
                  </a:glow>
                  <a:outerShdw blurRad="38100" dist="38100" dir="2700000" algn="tl">
                    <a:srgbClr val="000000">
                      <a:alpha val="43137"/>
                    </a:srgbClr>
                  </a:outerShdw>
                </a:effectLst>
              </a:rPr>
              <a:t>TRIBULATION</a:t>
            </a:r>
            <a:endParaRPr lang="en-US" u="sng" dirty="0">
              <a:solidFill>
                <a:srgbClr val="FFFF00"/>
              </a:solidFill>
            </a:endParaRPr>
          </a:p>
        </p:txBody>
      </p:sp>
      <p:sp>
        <p:nvSpPr>
          <p:cNvPr id="3" name="Content Placeholder 2"/>
          <p:cNvSpPr>
            <a:spLocks noGrp="1"/>
          </p:cNvSpPr>
          <p:nvPr>
            <p:ph idx="1"/>
          </p:nvPr>
        </p:nvSpPr>
        <p:spPr/>
        <p:txBody>
          <a:bodyPr/>
          <a:lstStyle/>
          <a:p>
            <a:pPr algn="ctr">
              <a:lnSpc>
                <a:spcPct val="90000"/>
              </a:lnSpc>
            </a:pPr>
            <a:r>
              <a:rPr lang="en-US" dirty="0"/>
              <a:t>Discomfort, Annoyance, Nuisance</a:t>
            </a:r>
            <a:endParaRPr lang="en-US" sz="1800" dirty="0"/>
          </a:p>
          <a:p>
            <a:pPr algn="ctr">
              <a:lnSpc>
                <a:spcPct val="90000"/>
              </a:lnSpc>
            </a:pPr>
            <a:endParaRPr lang="en-US" sz="1800" dirty="0"/>
          </a:p>
          <a:p>
            <a:pPr>
              <a:lnSpc>
                <a:spcPct val="90000"/>
              </a:lnSpc>
            </a:pPr>
            <a:r>
              <a:rPr lang="en-US" dirty="0"/>
              <a:t>we glory in </a:t>
            </a:r>
            <a:r>
              <a:rPr lang="en-US" dirty="0">
                <a:effectLst>
                  <a:glow rad="127000">
                    <a:srgbClr val="FF0000"/>
                  </a:glow>
                  <a:outerShdw blurRad="38100" dist="38100" dir="2700000" algn="tl">
                    <a:srgbClr val="000000">
                      <a:alpha val="43137"/>
                    </a:srgbClr>
                  </a:outerShdw>
                </a:effectLst>
              </a:rPr>
              <a:t>tribulations</a:t>
            </a:r>
            <a:r>
              <a:rPr lang="en-US" dirty="0"/>
              <a:t> also: knowing that </a:t>
            </a:r>
            <a:r>
              <a:rPr lang="en-US" dirty="0">
                <a:effectLst>
                  <a:glow rad="127000">
                    <a:srgbClr val="FF0000"/>
                  </a:glow>
                  <a:outerShdw blurRad="38100" dist="38100" dir="2700000" algn="tl">
                    <a:srgbClr val="000000">
                      <a:alpha val="43137"/>
                    </a:srgbClr>
                  </a:outerShdw>
                </a:effectLst>
              </a:rPr>
              <a:t>tribulation</a:t>
            </a:r>
            <a:r>
              <a:rPr lang="en-US" dirty="0"/>
              <a:t> </a:t>
            </a:r>
            <a:r>
              <a:rPr lang="en-US" dirty="0" err="1"/>
              <a:t>worketh</a:t>
            </a:r>
            <a:r>
              <a:rPr lang="en-US" dirty="0"/>
              <a:t> patience; </a:t>
            </a:r>
            <a:br>
              <a:rPr lang="en-US" dirty="0"/>
            </a:br>
            <a:r>
              <a:rPr lang="en-US" sz="3600" dirty="0"/>
              <a:t>(Rom 5:3 KJV)</a:t>
            </a:r>
          </a:p>
          <a:p>
            <a:pPr>
              <a:lnSpc>
                <a:spcPct val="90000"/>
              </a:lnSpc>
            </a:pPr>
            <a:r>
              <a:rPr lang="en-US" dirty="0"/>
              <a:t>we also glory in </a:t>
            </a:r>
            <a:r>
              <a:rPr lang="en-US" dirty="0">
                <a:effectLst>
                  <a:glow rad="127000">
                    <a:srgbClr val="FF0000"/>
                  </a:glow>
                  <a:outerShdw blurRad="38100" dist="38100" dir="2700000" algn="tl">
                    <a:srgbClr val="000000">
                      <a:alpha val="43137"/>
                    </a:srgbClr>
                  </a:outerShdw>
                </a:effectLst>
              </a:rPr>
              <a:t>tribulations</a:t>
            </a:r>
            <a:r>
              <a:rPr lang="en-US" dirty="0"/>
              <a:t>, </a:t>
            </a:r>
            <a:br>
              <a:rPr lang="en-US" dirty="0"/>
            </a:br>
            <a:r>
              <a:rPr lang="en-US" dirty="0"/>
              <a:t>knowing that </a:t>
            </a:r>
            <a:r>
              <a:rPr lang="en-US" dirty="0">
                <a:effectLst>
                  <a:glow rad="127000">
                    <a:srgbClr val="FF0000"/>
                  </a:glow>
                  <a:outerShdw blurRad="38100" dist="38100" dir="2700000" algn="tl">
                    <a:srgbClr val="000000">
                      <a:alpha val="43137"/>
                    </a:srgbClr>
                  </a:outerShdw>
                </a:effectLst>
              </a:rPr>
              <a:t>tribulation</a:t>
            </a:r>
            <a:r>
              <a:rPr lang="en-US" dirty="0"/>
              <a:t> produces perseverance; </a:t>
            </a:r>
            <a:r>
              <a:rPr lang="en-US" sz="3600" dirty="0"/>
              <a:t>(NKJ)</a:t>
            </a:r>
          </a:p>
          <a:p>
            <a:pPr>
              <a:lnSpc>
                <a:spcPct val="90000"/>
              </a:lnSpc>
            </a:pPr>
            <a:endParaRPr lang="en-US" dirty="0"/>
          </a:p>
          <a:p>
            <a:pPr algn="ctr"/>
            <a:endParaRPr lang="en-US" dirty="0"/>
          </a:p>
        </p:txBody>
      </p:sp>
    </p:spTree>
    <p:extLst>
      <p:ext uri="{BB962C8B-B14F-4D97-AF65-F5344CB8AC3E}">
        <p14:creationId xmlns:p14="http://schemas.microsoft.com/office/powerpoint/2010/main" val="7830074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2106386"/>
          </a:xfrm>
        </p:spPr>
        <p:txBody>
          <a:bodyPr/>
          <a:lstStyle/>
          <a:p>
            <a:r>
              <a:rPr lang="en-US" dirty="0"/>
              <a:t>IV.  The Various </a:t>
            </a:r>
            <a:r>
              <a:rPr lang="en-US" u="sng" dirty="0">
                <a:effectLst>
                  <a:glow rad="127000">
                    <a:srgbClr val="FF0000"/>
                  </a:glow>
                  <a:outerShdw blurRad="38100" dist="38100" dir="2700000" algn="tl">
                    <a:srgbClr val="000000">
                      <a:alpha val="43137"/>
                    </a:srgbClr>
                  </a:outerShdw>
                </a:effectLst>
              </a:rPr>
              <a:t>MANIFESTATIONS</a:t>
            </a:r>
          </a:p>
        </p:txBody>
      </p:sp>
    </p:spTree>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b="22090"/>
          <a:stretch>
            <a:fillRect/>
          </a:stretch>
        </p:blipFill>
        <p:spPr bwMode="auto">
          <a:xfrm>
            <a:off x="0" y="2146846"/>
            <a:ext cx="12192000" cy="471115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Downward</a:t>
            </a:r>
            <a:r>
              <a:rPr lang="en-US" dirty="0"/>
              <a:t>: </a:t>
            </a:r>
            <a:r>
              <a:rPr lang="en-US" sz="5400" dirty="0"/>
              <a:t>God is patient with us!</a:t>
            </a:r>
          </a:p>
        </p:txBody>
      </p:sp>
      <p:sp>
        <p:nvSpPr>
          <p:cNvPr id="3" name="Content Placeholder 2"/>
          <p:cNvSpPr>
            <a:spLocks noGrp="1"/>
          </p:cNvSpPr>
          <p:nvPr>
            <p:ph idx="1"/>
          </p:nvPr>
        </p:nvSpPr>
        <p:spPr>
          <a:xfrm>
            <a:off x="321275" y="1600199"/>
            <a:ext cx="11647568" cy="4525965"/>
          </a:xfrm>
        </p:spPr>
        <p:txBody>
          <a:bodyPr/>
          <a:lstStyle/>
          <a:p>
            <a:pPr>
              <a:lnSpc>
                <a:spcPct val="80000"/>
              </a:lnSpc>
            </a:pPr>
            <a:r>
              <a:rPr lang="en-US" baseline="30000" dirty="0"/>
              <a:t>1 Peter 3:20 </a:t>
            </a:r>
            <a:r>
              <a:rPr lang="en-US" sz="4400" dirty="0"/>
              <a:t>... </a:t>
            </a:r>
            <a:r>
              <a:rPr lang="en-US" sz="4400" dirty="0">
                <a:effectLst>
                  <a:glow rad="127000">
                    <a:srgbClr val="FF0000"/>
                  </a:glow>
                  <a:outerShdw blurRad="38100" dist="38100" dir="2700000" algn="tl">
                    <a:srgbClr val="000000">
                      <a:alpha val="43137"/>
                    </a:srgbClr>
                  </a:outerShdw>
                </a:effectLst>
              </a:rPr>
              <a:t>God waited patiently </a:t>
            </a:r>
            <a:r>
              <a:rPr lang="en-US" sz="4400" dirty="0"/>
              <a:t>in the days of Noah while the ark was being built. In it only a few people, eight in all, were saved through water.</a:t>
            </a:r>
          </a:p>
          <a:p>
            <a:r>
              <a:rPr lang="en-US" dirty="0"/>
              <a:t> </a:t>
            </a:r>
          </a:p>
        </p:txBody>
      </p:sp>
    </p:spTree>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0" y="125473"/>
            <a:ext cx="12192000" cy="6732527"/>
          </a:xfrm>
          <a:prstGeom prst="rect">
            <a:avLst/>
          </a:prstGeom>
          <a:noFill/>
          <a:ln w="9525">
            <a:noFill/>
            <a:miter lim="800000"/>
            <a:headEnd/>
            <a:tailEnd/>
          </a:ln>
          <a:effectLst/>
        </p:spPr>
      </p:pic>
      <p:sp>
        <p:nvSpPr>
          <p:cNvPr id="4" name="Rectangle 3"/>
          <p:cNvSpPr/>
          <p:nvPr/>
        </p:nvSpPr>
        <p:spPr>
          <a:xfrm>
            <a:off x="4725602" y="2238753"/>
            <a:ext cx="5274742" cy="85279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Downward: </a:t>
            </a:r>
            <a:r>
              <a:rPr lang="en-US" sz="4000" dirty="0"/>
              <a:t>God is patient with us!</a:t>
            </a:r>
          </a:p>
        </p:txBody>
      </p:sp>
      <p:sp>
        <p:nvSpPr>
          <p:cNvPr id="3" name="Content Placeholder 2"/>
          <p:cNvSpPr>
            <a:spLocks noGrp="1"/>
          </p:cNvSpPr>
          <p:nvPr>
            <p:ph idx="1"/>
          </p:nvPr>
        </p:nvSpPr>
        <p:spPr/>
        <p:txBody>
          <a:bodyPr/>
          <a:lstStyle/>
          <a:p>
            <a:pPr>
              <a:lnSpc>
                <a:spcPct val="80000"/>
              </a:lnSpc>
            </a:pPr>
            <a:r>
              <a:rPr lang="en-US" baseline="30000" dirty="0"/>
              <a:t>1 Timothy 1:16</a:t>
            </a:r>
            <a:r>
              <a:rPr lang="en-US" dirty="0"/>
              <a:t>  </a:t>
            </a:r>
            <a:r>
              <a:rPr lang="en-US" sz="4400" dirty="0">
                <a:effectLst>
                  <a:glow rad="63500">
                    <a:schemeClr val="tx1"/>
                  </a:glow>
                  <a:outerShdw blurRad="38100" dist="38100" dir="2700000" algn="tl">
                    <a:srgbClr val="000000">
                      <a:alpha val="43137"/>
                    </a:srgbClr>
                  </a:outerShdw>
                </a:effectLst>
              </a:rPr>
              <a:t>But for that very reason I was shown mercy so that in me, the worst of sinners, Christ Jesus might display </a:t>
            </a:r>
            <a:r>
              <a:rPr lang="en-US" sz="4400" dirty="0"/>
              <a:t>his unlimited patience </a:t>
            </a:r>
            <a:r>
              <a:rPr lang="en-US" sz="4400" dirty="0">
                <a:effectLst>
                  <a:glow rad="63500">
                    <a:schemeClr val="tx1"/>
                  </a:glow>
                  <a:outerShdw blurRad="38100" dist="38100" dir="2700000" algn="tl">
                    <a:srgbClr val="000000">
                      <a:alpha val="43137"/>
                    </a:srgbClr>
                  </a:outerShdw>
                </a:effectLst>
              </a:rPr>
              <a:t>as an example for those who would believe on him and receive eternal life.</a:t>
            </a:r>
          </a:p>
          <a:p>
            <a:r>
              <a:rPr lang="en-US" sz="4400" dirty="0"/>
              <a:t> </a:t>
            </a:r>
          </a:p>
          <a:p>
            <a:endParaRPr lang="en-US" dirty="0"/>
          </a:p>
        </p:txBody>
      </p:sp>
    </p:spTree>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140" y="2399621"/>
            <a:ext cx="5288203" cy="1060222"/>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Downward: </a:t>
            </a:r>
            <a:r>
              <a:rPr lang="en-US" sz="4000" dirty="0"/>
              <a:t>God is patient with us!</a:t>
            </a:r>
          </a:p>
        </p:txBody>
      </p:sp>
      <p:sp>
        <p:nvSpPr>
          <p:cNvPr id="3" name="Content Placeholder 2"/>
          <p:cNvSpPr>
            <a:spLocks noGrp="1"/>
          </p:cNvSpPr>
          <p:nvPr>
            <p:ph idx="1"/>
          </p:nvPr>
        </p:nvSpPr>
        <p:spPr/>
        <p:txBody>
          <a:bodyPr/>
          <a:lstStyle/>
          <a:p>
            <a:r>
              <a:rPr lang="en-US" baseline="30000" dirty="0"/>
              <a:t>2 Peter 3:9 </a:t>
            </a:r>
            <a:r>
              <a:rPr lang="en-US" sz="4400" dirty="0"/>
              <a:t>The Lord is not slow in keeping his promise, as some understand slowness. </a:t>
            </a:r>
            <a:br>
              <a:rPr lang="en-US" sz="4400" dirty="0"/>
            </a:br>
            <a:r>
              <a:rPr lang="en-US" sz="4400" dirty="0"/>
              <a:t>He is patient with you, </a:t>
            </a:r>
            <a:br>
              <a:rPr lang="en-US" sz="4400" dirty="0"/>
            </a:br>
            <a:r>
              <a:rPr lang="en-US" sz="4400" dirty="0"/>
              <a:t>not wanting anyone to </a:t>
            </a:r>
            <a:br>
              <a:rPr lang="en-US" sz="4400" dirty="0"/>
            </a:br>
            <a:r>
              <a:rPr lang="en-US" sz="4400" dirty="0"/>
              <a:t>perish, but everyone to </a:t>
            </a:r>
            <a:br>
              <a:rPr lang="en-US" sz="4400" dirty="0"/>
            </a:br>
            <a:r>
              <a:rPr lang="en-US" sz="4400" dirty="0"/>
              <a:t>come to repentance. </a:t>
            </a:r>
          </a:p>
          <a:p>
            <a:r>
              <a:rPr lang="en-US" sz="4400" dirty="0"/>
              <a:t> </a:t>
            </a:r>
          </a:p>
          <a:p>
            <a:r>
              <a:rPr lang="en-US" dirty="0"/>
              <a:t> </a:t>
            </a:r>
          </a:p>
          <a:p>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5974589" y="2573792"/>
            <a:ext cx="4682962" cy="3950611"/>
          </a:xfrm>
          <a:prstGeom prst="rect">
            <a:avLst/>
          </a:prstGeom>
          <a:noFill/>
          <a:ln w="9525">
            <a:noFill/>
            <a:miter lim="800000"/>
            <a:headEnd/>
            <a:tailEnd/>
          </a:ln>
          <a:effectLst/>
        </p:spPr>
      </p:pic>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19933" b="41774"/>
          <a:stretch>
            <a:fillRect/>
          </a:stretch>
        </p:blipFill>
        <p:spPr bwMode="auto">
          <a:xfrm>
            <a:off x="0" y="2808980"/>
            <a:ext cx="12192000" cy="462259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  The SIMPLE </a:t>
            </a:r>
            <a:r>
              <a:rPr lang="en-US" u="sng" dirty="0">
                <a:effectLst>
                  <a:glow rad="127000">
                    <a:srgbClr val="FF0000"/>
                  </a:glow>
                  <a:outerShdw blurRad="38100" dist="38100" dir="2700000" algn="tl">
                    <a:srgbClr val="000000">
                      <a:alpha val="43137"/>
                    </a:srgbClr>
                  </a:outerShdw>
                </a:effectLst>
              </a:rPr>
              <a:t>DEFINITION</a:t>
            </a:r>
            <a:r>
              <a:rPr lang="en-US" dirty="0"/>
              <a:t>: </a:t>
            </a:r>
          </a:p>
        </p:txBody>
      </p:sp>
      <p:pic>
        <p:nvPicPr>
          <p:cNvPr id="1026" name="Picture 2"/>
          <p:cNvPicPr>
            <a:picLocks noChangeAspect="1" noChangeArrowheads="1"/>
          </p:cNvPicPr>
          <p:nvPr/>
        </p:nvPicPr>
        <p:blipFill>
          <a:blip r:embed="rId3" cstate="print"/>
          <a:srcRect/>
          <a:stretch>
            <a:fillRect/>
          </a:stretch>
        </p:blipFill>
        <p:spPr bwMode="auto">
          <a:xfrm>
            <a:off x="7662820" y="5208119"/>
            <a:ext cx="3827290" cy="1270937"/>
          </a:xfrm>
          <a:prstGeom prst="rect">
            <a:avLst/>
          </a:prstGeom>
          <a:noFill/>
          <a:ln w="9525">
            <a:noFill/>
            <a:miter lim="800000"/>
            <a:headEnd/>
            <a:tailEnd/>
          </a:ln>
          <a:effectLst/>
        </p:spPr>
      </p:pic>
      <p:sp>
        <p:nvSpPr>
          <p:cNvPr id="4" name="Rectangle 3"/>
          <p:cNvSpPr/>
          <p:nvPr/>
        </p:nvSpPr>
        <p:spPr>
          <a:xfrm>
            <a:off x="2769704" y="3975652"/>
            <a:ext cx="1802296" cy="1086678"/>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500191" y="3982278"/>
            <a:ext cx="3756992" cy="1086678"/>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27903" y="1324304"/>
            <a:ext cx="9382897" cy="4801860"/>
          </a:xfrm>
        </p:spPr>
        <p:txBody>
          <a:bodyPr/>
          <a:lstStyle/>
          <a:p>
            <a:pPr algn="ctr"/>
            <a:r>
              <a:rPr lang="en-US" dirty="0"/>
              <a:t>The Christian Virtue, produced by the Holy Spirit, that enables a believer to:  </a:t>
            </a:r>
          </a:p>
          <a:p>
            <a:pPr algn="ctr"/>
            <a:r>
              <a:rPr lang="en-US" dirty="0">
                <a:effectLst>
                  <a:glow rad="127000">
                    <a:srgbClr val="FF0000"/>
                  </a:glow>
                  <a:outerShdw blurRad="38100" dist="38100" dir="2700000" algn="tl">
                    <a:srgbClr val="000000">
                      <a:alpha val="43137"/>
                    </a:srgbClr>
                  </a:outerShdw>
                </a:effectLst>
              </a:rPr>
              <a:t>Calmly </a:t>
            </a:r>
            <a:r>
              <a:rPr lang="en-US" u="sng" dirty="0">
                <a:effectLst>
                  <a:glow rad="127000">
                    <a:srgbClr val="FF0000"/>
                  </a:glow>
                  <a:outerShdw blurRad="38100" dist="38100" dir="2700000" algn="tl">
                    <a:srgbClr val="000000">
                      <a:alpha val="43137"/>
                    </a:srgbClr>
                  </a:outerShdw>
                </a:effectLst>
              </a:rPr>
              <a:t>WAIT</a:t>
            </a:r>
            <a:r>
              <a:rPr lang="en-US" dirty="0">
                <a:effectLst>
                  <a:glow rad="127000">
                    <a:srgbClr val="FF0000"/>
                  </a:glow>
                  <a:outerShdw blurRad="38100" dist="38100" dir="2700000" algn="tl">
                    <a:srgbClr val="000000">
                      <a:alpha val="43137"/>
                    </a:srgbClr>
                  </a:outerShdw>
                </a:effectLst>
              </a:rPr>
              <a:t> without </a:t>
            </a:r>
            <a:r>
              <a:rPr lang="en-US" u="sng" dirty="0">
                <a:effectLst>
                  <a:glow rad="127000">
                    <a:srgbClr val="FF0000"/>
                  </a:glow>
                  <a:outerShdw blurRad="38100" dist="38100" dir="2700000" algn="tl">
                    <a:srgbClr val="000000">
                      <a:alpha val="43137"/>
                    </a:srgbClr>
                  </a:outerShdw>
                </a:effectLst>
              </a:rPr>
              <a:t>COMPLAINT</a:t>
            </a:r>
          </a:p>
        </p:txBody>
      </p:sp>
    </p:spTree>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r="21062" b="4713"/>
          <a:stretch>
            <a:fillRect/>
          </a:stretch>
        </p:blipFill>
        <p:spPr bwMode="auto">
          <a:xfrm>
            <a:off x="7642226" y="269998"/>
            <a:ext cx="4549774" cy="658800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U</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ward</a:t>
            </a:r>
            <a:r>
              <a:rPr lang="en-US" dirty="0"/>
              <a:t>: </a:t>
            </a:r>
            <a:r>
              <a:rPr lang="en-US" sz="5400" dirty="0"/>
              <a:t>Be patient with God!</a:t>
            </a:r>
          </a:p>
        </p:txBody>
      </p:sp>
      <p:sp>
        <p:nvSpPr>
          <p:cNvPr id="3" name="Content Placeholder 2"/>
          <p:cNvSpPr>
            <a:spLocks noGrp="1"/>
          </p:cNvSpPr>
          <p:nvPr>
            <p:ph idx="1"/>
          </p:nvPr>
        </p:nvSpPr>
        <p:spPr/>
        <p:txBody>
          <a:bodyPr/>
          <a:lstStyle/>
          <a:p>
            <a:pPr>
              <a:lnSpc>
                <a:spcPct val="80000"/>
              </a:lnSpc>
            </a:pPr>
            <a:r>
              <a:rPr lang="en-US" baseline="30000" dirty="0"/>
              <a:t>Hebrews 6:13-15</a:t>
            </a:r>
            <a:r>
              <a:rPr lang="en-US" dirty="0"/>
              <a:t> </a:t>
            </a:r>
            <a:r>
              <a:rPr lang="en-US" sz="4400" dirty="0"/>
              <a:t>... God made his promise </a:t>
            </a:r>
            <a:br>
              <a:rPr lang="en-US" sz="4400" dirty="0"/>
            </a:br>
            <a:r>
              <a:rPr lang="en-US" sz="4400" dirty="0"/>
              <a:t>to Abraham, ... </a:t>
            </a:r>
            <a:r>
              <a:rPr lang="en-US" sz="4400" baseline="30000" dirty="0"/>
              <a:t>14</a:t>
            </a:r>
            <a:r>
              <a:rPr lang="en-US" sz="4400" dirty="0"/>
              <a:t> saying, "I will surely </a:t>
            </a:r>
            <a:br>
              <a:rPr lang="en-US" sz="4400" dirty="0"/>
            </a:br>
            <a:r>
              <a:rPr lang="en-US" sz="4400" dirty="0"/>
              <a:t>bless you and give you many </a:t>
            </a:r>
            <a:br>
              <a:rPr lang="en-US" sz="4400" dirty="0"/>
            </a:br>
            <a:r>
              <a:rPr lang="en-US" sz="4400" dirty="0"/>
              <a:t>descendants."</a:t>
            </a:r>
            <a:br>
              <a:rPr lang="en-US" dirty="0"/>
            </a:br>
            <a:endParaRPr lang="en-US" dirty="0"/>
          </a:p>
        </p:txBody>
      </p:sp>
    </p:spTree>
    <p:extLst>
      <p:ext uri="{BB962C8B-B14F-4D97-AF65-F5344CB8AC3E}">
        <p14:creationId xmlns:p14="http://schemas.microsoft.com/office/powerpoint/2010/main" val="2745981471"/>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r="21062" b="4713"/>
          <a:stretch>
            <a:fillRect/>
          </a:stretch>
        </p:blipFill>
        <p:spPr bwMode="auto">
          <a:xfrm>
            <a:off x="7642226" y="269998"/>
            <a:ext cx="4549774" cy="658800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U</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ward</a:t>
            </a:r>
            <a:r>
              <a:rPr lang="en-US" dirty="0"/>
              <a:t>: </a:t>
            </a:r>
            <a:r>
              <a:rPr lang="en-US" sz="5400" dirty="0"/>
              <a:t>Be patient with God!</a:t>
            </a:r>
          </a:p>
        </p:txBody>
      </p:sp>
      <p:sp>
        <p:nvSpPr>
          <p:cNvPr id="3" name="Content Placeholder 2"/>
          <p:cNvSpPr>
            <a:spLocks noGrp="1"/>
          </p:cNvSpPr>
          <p:nvPr>
            <p:ph idx="1"/>
          </p:nvPr>
        </p:nvSpPr>
        <p:spPr/>
        <p:txBody>
          <a:bodyPr/>
          <a:lstStyle/>
          <a:p>
            <a:pPr>
              <a:lnSpc>
                <a:spcPct val="80000"/>
              </a:lnSpc>
            </a:pPr>
            <a:r>
              <a:rPr lang="en-US" baseline="30000" dirty="0"/>
              <a:t>Hebrews 6:13-15</a:t>
            </a:r>
            <a:r>
              <a:rPr lang="en-US" dirty="0"/>
              <a:t> </a:t>
            </a:r>
            <a:r>
              <a:rPr lang="en-US" sz="4400" dirty="0"/>
              <a:t>... God made his promise </a:t>
            </a:r>
            <a:br>
              <a:rPr lang="en-US" sz="4400" dirty="0"/>
            </a:br>
            <a:r>
              <a:rPr lang="en-US" sz="4400" dirty="0"/>
              <a:t>to Abraham, ... </a:t>
            </a:r>
            <a:r>
              <a:rPr lang="en-US" sz="4400" baseline="30000" dirty="0"/>
              <a:t>14</a:t>
            </a:r>
            <a:r>
              <a:rPr lang="en-US" sz="4400" dirty="0"/>
              <a:t> saying, "I will surely </a:t>
            </a:r>
            <a:br>
              <a:rPr lang="en-US" sz="4400" dirty="0"/>
            </a:br>
            <a:r>
              <a:rPr lang="en-US" sz="4400" dirty="0"/>
              <a:t>bless you and give you many </a:t>
            </a:r>
            <a:br>
              <a:rPr lang="en-US" sz="4400" dirty="0"/>
            </a:br>
            <a:r>
              <a:rPr lang="en-US" sz="4400" dirty="0"/>
              <a:t>descendants."   </a:t>
            </a:r>
            <a:br>
              <a:rPr lang="en-US" dirty="0"/>
            </a:br>
            <a:endParaRPr lang="en-US" dirty="0"/>
          </a:p>
        </p:txBody>
      </p:sp>
      <p:sp>
        <p:nvSpPr>
          <p:cNvPr id="7" name="TextBox 6"/>
          <p:cNvSpPr txBox="1"/>
          <p:nvPr/>
        </p:nvSpPr>
        <p:spPr>
          <a:xfrm>
            <a:off x="1992752" y="3989339"/>
            <a:ext cx="5576066"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70 YEARS OLD</a:t>
            </a:r>
          </a:p>
        </p:txBody>
      </p:sp>
    </p:spTree>
    <p:extLst>
      <p:ext uri="{BB962C8B-B14F-4D97-AF65-F5344CB8AC3E}">
        <p14:creationId xmlns:p14="http://schemas.microsoft.com/office/powerpoint/2010/main" val="2620946896"/>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r="21062" b="4713"/>
          <a:stretch>
            <a:fillRect/>
          </a:stretch>
        </p:blipFill>
        <p:spPr bwMode="auto">
          <a:xfrm>
            <a:off x="7642226" y="269998"/>
            <a:ext cx="4549774" cy="658800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U</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ward</a:t>
            </a:r>
            <a:r>
              <a:rPr lang="en-US" dirty="0"/>
              <a:t>: </a:t>
            </a:r>
            <a:r>
              <a:rPr lang="en-US" sz="5400" dirty="0"/>
              <a:t>Be patient with God!</a:t>
            </a:r>
          </a:p>
        </p:txBody>
      </p:sp>
      <p:sp>
        <p:nvSpPr>
          <p:cNvPr id="3" name="Content Placeholder 2"/>
          <p:cNvSpPr>
            <a:spLocks noGrp="1"/>
          </p:cNvSpPr>
          <p:nvPr>
            <p:ph idx="1"/>
          </p:nvPr>
        </p:nvSpPr>
        <p:spPr/>
        <p:txBody>
          <a:bodyPr/>
          <a:lstStyle/>
          <a:p>
            <a:pPr>
              <a:lnSpc>
                <a:spcPct val="80000"/>
              </a:lnSpc>
            </a:pPr>
            <a:r>
              <a:rPr lang="en-US" baseline="30000" dirty="0"/>
              <a:t>Hebrews 6:13-15</a:t>
            </a:r>
            <a:r>
              <a:rPr lang="en-US" dirty="0"/>
              <a:t> </a:t>
            </a:r>
            <a:r>
              <a:rPr lang="en-US" sz="4400" dirty="0"/>
              <a:t>... God made his promise </a:t>
            </a:r>
            <a:br>
              <a:rPr lang="en-US" sz="4400" dirty="0"/>
            </a:br>
            <a:r>
              <a:rPr lang="en-US" sz="4400" dirty="0"/>
              <a:t>to Abraham, ... </a:t>
            </a:r>
            <a:r>
              <a:rPr lang="en-US" sz="4400" baseline="30000" dirty="0"/>
              <a:t>14</a:t>
            </a:r>
            <a:r>
              <a:rPr lang="en-US" sz="4400" dirty="0"/>
              <a:t> saying, "I will surely </a:t>
            </a:r>
            <a:br>
              <a:rPr lang="en-US" sz="4400" dirty="0"/>
            </a:br>
            <a:r>
              <a:rPr lang="en-US" sz="4400" dirty="0"/>
              <a:t>bless you and give you many </a:t>
            </a:r>
            <a:br>
              <a:rPr lang="en-US" sz="4400" dirty="0"/>
            </a:br>
            <a:r>
              <a:rPr lang="en-US" sz="4400" dirty="0"/>
              <a:t>descendants."</a:t>
            </a:r>
            <a:br>
              <a:rPr lang="en-US" sz="4400" dirty="0"/>
            </a:br>
            <a:endParaRPr lang="en-US" dirty="0"/>
          </a:p>
        </p:txBody>
      </p:sp>
      <p:sp>
        <p:nvSpPr>
          <p:cNvPr id="7" name="TextBox 6"/>
          <p:cNvSpPr txBox="1"/>
          <p:nvPr/>
        </p:nvSpPr>
        <p:spPr>
          <a:xfrm>
            <a:off x="1992752" y="3989339"/>
            <a:ext cx="5576066"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70 YEARS OLD</a:t>
            </a:r>
          </a:p>
        </p:txBody>
      </p:sp>
      <p:sp>
        <p:nvSpPr>
          <p:cNvPr id="6" name="TextBox 5"/>
          <p:cNvSpPr txBox="1"/>
          <p:nvPr/>
        </p:nvSpPr>
        <p:spPr>
          <a:xfrm>
            <a:off x="1919344" y="4912669"/>
            <a:ext cx="5722882"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30 YEARS LATER</a:t>
            </a:r>
          </a:p>
        </p:txBody>
      </p:sp>
    </p:spTree>
    <p:extLst>
      <p:ext uri="{BB962C8B-B14F-4D97-AF65-F5344CB8AC3E}">
        <p14:creationId xmlns:p14="http://schemas.microsoft.com/office/powerpoint/2010/main" val="41758404"/>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r="21062" b="4713"/>
          <a:stretch>
            <a:fillRect/>
          </a:stretch>
        </p:blipFill>
        <p:spPr bwMode="auto">
          <a:xfrm>
            <a:off x="7642226" y="269998"/>
            <a:ext cx="4549774" cy="658800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U</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ward</a:t>
            </a:r>
            <a:r>
              <a:rPr lang="en-US" dirty="0"/>
              <a:t>: </a:t>
            </a:r>
            <a:r>
              <a:rPr lang="en-US" sz="5400" dirty="0"/>
              <a:t>Be patient with God!</a:t>
            </a:r>
          </a:p>
        </p:txBody>
      </p:sp>
      <p:sp>
        <p:nvSpPr>
          <p:cNvPr id="3" name="Content Placeholder 2"/>
          <p:cNvSpPr>
            <a:spLocks noGrp="1"/>
          </p:cNvSpPr>
          <p:nvPr>
            <p:ph idx="1"/>
          </p:nvPr>
        </p:nvSpPr>
        <p:spPr/>
        <p:txBody>
          <a:bodyPr/>
          <a:lstStyle/>
          <a:p>
            <a:pPr>
              <a:lnSpc>
                <a:spcPct val="80000"/>
              </a:lnSpc>
            </a:pPr>
            <a:r>
              <a:rPr lang="en-US" baseline="30000" dirty="0"/>
              <a:t>Hebrews 6:13-15</a:t>
            </a:r>
            <a:r>
              <a:rPr lang="en-US" dirty="0"/>
              <a:t> </a:t>
            </a:r>
            <a:r>
              <a:rPr lang="en-US" sz="4400" dirty="0"/>
              <a:t>... God made his promise </a:t>
            </a:r>
            <a:br>
              <a:rPr lang="en-US" sz="4400" dirty="0"/>
            </a:br>
            <a:r>
              <a:rPr lang="en-US" sz="4400" dirty="0"/>
              <a:t>to Abraham, ... </a:t>
            </a:r>
            <a:r>
              <a:rPr lang="en-US" sz="4400" baseline="30000" dirty="0"/>
              <a:t>14</a:t>
            </a:r>
            <a:r>
              <a:rPr lang="en-US" sz="4400" dirty="0"/>
              <a:t> saying, "I will surely </a:t>
            </a:r>
            <a:br>
              <a:rPr lang="en-US" sz="4400" dirty="0"/>
            </a:br>
            <a:r>
              <a:rPr lang="en-US" sz="4400" dirty="0"/>
              <a:t>bless you and give you many </a:t>
            </a:r>
            <a:br>
              <a:rPr lang="en-US" sz="4400" dirty="0"/>
            </a:br>
            <a:r>
              <a:rPr lang="en-US" sz="4400" dirty="0"/>
              <a:t>descendants."</a:t>
            </a:r>
            <a:br>
              <a:rPr lang="en-US" dirty="0"/>
            </a:br>
            <a:endParaRPr lang="en-US" dirty="0"/>
          </a:p>
        </p:txBody>
      </p:sp>
      <p:sp>
        <p:nvSpPr>
          <p:cNvPr id="7" name="TextBox 6"/>
          <p:cNvSpPr txBox="1"/>
          <p:nvPr/>
        </p:nvSpPr>
        <p:spPr>
          <a:xfrm>
            <a:off x="1992752" y="3989339"/>
            <a:ext cx="5576066"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70 YEARS OLD</a:t>
            </a:r>
          </a:p>
        </p:txBody>
      </p:sp>
      <p:sp>
        <p:nvSpPr>
          <p:cNvPr id="6" name="TextBox 5"/>
          <p:cNvSpPr txBox="1"/>
          <p:nvPr/>
        </p:nvSpPr>
        <p:spPr>
          <a:xfrm>
            <a:off x="1919344" y="4912669"/>
            <a:ext cx="5722882"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30 YEARS LATER</a:t>
            </a:r>
          </a:p>
        </p:txBody>
      </p:sp>
      <p:sp>
        <p:nvSpPr>
          <p:cNvPr id="8" name="TextBox 7"/>
          <p:cNvSpPr txBox="1"/>
          <p:nvPr/>
        </p:nvSpPr>
        <p:spPr>
          <a:xfrm>
            <a:off x="1919344" y="5809583"/>
            <a:ext cx="5722882"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100 YEARS OLD ...</a:t>
            </a:r>
          </a:p>
        </p:txBody>
      </p:sp>
    </p:spTree>
    <p:extLst>
      <p:ext uri="{BB962C8B-B14F-4D97-AF65-F5344CB8AC3E}">
        <p14:creationId xmlns:p14="http://schemas.microsoft.com/office/powerpoint/2010/main" val="1036279668"/>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r="21062" b="4713"/>
          <a:stretch>
            <a:fillRect/>
          </a:stretch>
        </p:blipFill>
        <p:spPr bwMode="auto">
          <a:xfrm>
            <a:off x="7642226" y="269998"/>
            <a:ext cx="4549774" cy="658800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t>U</a:t>
            </a:r>
            <a:r>
              <a:rPr lang="en-US" dirty="0"/>
              <a:t>p</a:t>
            </a:r>
            <a:r>
              <a:rPr lang="en-US" u="sng" dirty="0"/>
              <a:t>ward</a:t>
            </a:r>
            <a:r>
              <a:rPr lang="en-US" dirty="0"/>
              <a:t>: </a:t>
            </a:r>
            <a:r>
              <a:rPr lang="en-US" sz="5400" dirty="0"/>
              <a:t>Be patient with God!</a:t>
            </a:r>
          </a:p>
        </p:txBody>
      </p:sp>
      <p:sp>
        <p:nvSpPr>
          <p:cNvPr id="3" name="Content Placeholder 2"/>
          <p:cNvSpPr>
            <a:spLocks noGrp="1"/>
          </p:cNvSpPr>
          <p:nvPr>
            <p:ph idx="1"/>
          </p:nvPr>
        </p:nvSpPr>
        <p:spPr/>
        <p:txBody>
          <a:bodyPr/>
          <a:lstStyle/>
          <a:p>
            <a:pPr>
              <a:lnSpc>
                <a:spcPct val="80000"/>
              </a:lnSpc>
            </a:pPr>
            <a:r>
              <a:rPr lang="en-US" baseline="30000" dirty="0">
                <a:solidFill>
                  <a:schemeClr val="accent4">
                    <a:lumMod val="60000"/>
                    <a:lumOff val="40000"/>
                  </a:schemeClr>
                </a:solidFill>
              </a:rPr>
              <a:t>Hebrews 6:13-15</a:t>
            </a:r>
            <a:r>
              <a:rPr lang="en-US" dirty="0">
                <a:solidFill>
                  <a:schemeClr val="accent4">
                    <a:lumMod val="60000"/>
                    <a:lumOff val="40000"/>
                  </a:schemeClr>
                </a:solidFill>
              </a:rPr>
              <a:t> </a:t>
            </a:r>
            <a:r>
              <a:rPr lang="en-US" sz="4400" dirty="0">
                <a:solidFill>
                  <a:schemeClr val="accent4">
                    <a:lumMod val="60000"/>
                    <a:lumOff val="40000"/>
                  </a:schemeClr>
                </a:solidFill>
              </a:rPr>
              <a:t>... God made his promise </a:t>
            </a:r>
            <a:br>
              <a:rPr lang="en-US" sz="4400" dirty="0">
                <a:solidFill>
                  <a:schemeClr val="accent4">
                    <a:lumMod val="60000"/>
                    <a:lumOff val="40000"/>
                  </a:schemeClr>
                </a:solidFill>
              </a:rPr>
            </a:br>
            <a:r>
              <a:rPr lang="en-US" sz="4400" dirty="0">
                <a:solidFill>
                  <a:schemeClr val="accent4">
                    <a:lumMod val="60000"/>
                    <a:lumOff val="40000"/>
                  </a:schemeClr>
                </a:solidFill>
              </a:rPr>
              <a:t>to Abraham, ... </a:t>
            </a:r>
            <a:r>
              <a:rPr lang="en-US" sz="4400" baseline="30000" dirty="0">
                <a:solidFill>
                  <a:schemeClr val="accent4">
                    <a:lumMod val="60000"/>
                    <a:lumOff val="40000"/>
                  </a:schemeClr>
                </a:solidFill>
              </a:rPr>
              <a:t>14</a:t>
            </a:r>
            <a:r>
              <a:rPr lang="en-US" sz="4400" dirty="0">
                <a:solidFill>
                  <a:schemeClr val="accent4">
                    <a:lumMod val="60000"/>
                    <a:lumOff val="40000"/>
                  </a:schemeClr>
                </a:solidFill>
              </a:rPr>
              <a:t> saying, "I will surely </a:t>
            </a:r>
            <a:br>
              <a:rPr lang="en-US" sz="4400" dirty="0">
                <a:solidFill>
                  <a:schemeClr val="accent4">
                    <a:lumMod val="60000"/>
                    <a:lumOff val="40000"/>
                  </a:schemeClr>
                </a:solidFill>
              </a:rPr>
            </a:br>
            <a:r>
              <a:rPr lang="en-US" sz="4400" dirty="0">
                <a:solidFill>
                  <a:schemeClr val="accent4">
                    <a:lumMod val="60000"/>
                    <a:lumOff val="40000"/>
                  </a:schemeClr>
                </a:solidFill>
              </a:rPr>
              <a:t>bless you and give you many </a:t>
            </a:r>
            <a:br>
              <a:rPr lang="en-US" sz="4400" dirty="0">
                <a:solidFill>
                  <a:schemeClr val="accent4">
                    <a:lumMod val="60000"/>
                    <a:lumOff val="40000"/>
                  </a:schemeClr>
                </a:solidFill>
              </a:rPr>
            </a:br>
            <a:r>
              <a:rPr lang="en-US" sz="4400" dirty="0">
                <a:solidFill>
                  <a:schemeClr val="accent4">
                    <a:lumMod val="60000"/>
                    <a:lumOff val="40000"/>
                  </a:schemeClr>
                </a:solidFill>
              </a:rPr>
              <a:t>descendants." </a:t>
            </a:r>
            <a:br>
              <a:rPr lang="en-US" dirty="0"/>
            </a:br>
            <a:br>
              <a:rPr lang="en-US" dirty="0"/>
            </a:br>
            <a:r>
              <a:rPr lang="en-US" sz="4400" baseline="30000" dirty="0"/>
              <a:t>15</a:t>
            </a:r>
            <a:r>
              <a:rPr lang="en-US" sz="4400" dirty="0"/>
              <a:t> And so </a:t>
            </a:r>
            <a:r>
              <a:rPr lang="en-US" sz="4400" dirty="0">
                <a:effectLst>
                  <a:glow rad="127000">
                    <a:srgbClr val="FF0000"/>
                  </a:glow>
                  <a:outerShdw blurRad="38100" dist="38100" dir="2700000" algn="tl">
                    <a:srgbClr val="000000">
                      <a:alpha val="43137"/>
                    </a:srgbClr>
                  </a:outerShdw>
                </a:effectLst>
              </a:rPr>
              <a:t>after waiting patiently</a:t>
            </a:r>
            <a:r>
              <a:rPr lang="en-US" sz="4400" dirty="0"/>
              <a:t>, </a:t>
            </a:r>
            <a:br>
              <a:rPr lang="en-US" sz="4400" dirty="0"/>
            </a:br>
            <a:r>
              <a:rPr lang="en-US" sz="4400" dirty="0"/>
              <a:t>Abraham received what was </a:t>
            </a:r>
          </a:p>
          <a:p>
            <a:pPr>
              <a:lnSpc>
                <a:spcPct val="80000"/>
              </a:lnSpc>
            </a:pPr>
            <a:r>
              <a:rPr lang="en-US" sz="4400" dirty="0"/>
              <a:t>promised.  </a:t>
            </a:r>
            <a:br>
              <a:rPr lang="en-US" sz="4400" dirty="0"/>
            </a:br>
            <a:endParaRPr lang="en-US" sz="4400" dirty="0"/>
          </a:p>
        </p:txBody>
      </p:sp>
    </p:spTree>
    <p:extLst>
      <p:ext uri="{BB962C8B-B14F-4D97-AF65-F5344CB8AC3E}">
        <p14:creationId xmlns:p14="http://schemas.microsoft.com/office/powerpoint/2010/main" val="4105943193"/>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Outward</a:t>
            </a:r>
            <a:r>
              <a:rPr lang="en-US" dirty="0"/>
              <a:t>: </a:t>
            </a:r>
            <a:r>
              <a:rPr lang="en-US" sz="4000" dirty="0"/>
              <a:t>Be patient with others!</a:t>
            </a:r>
          </a:p>
        </p:txBody>
      </p:sp>
      <p:sp>
        <p:nvSpPr>
          <p:cNvPr id="3" name="Content Placeholder 2"/>
          <p:cNvSpPr>
            <a:spLocks noGrp="1"/>
          </p:cNvSpPr>
          <p:nvPr>
            <p:ph idx="1"/>
          </p:nvPr>
        </p:nvSpPr>
        <p:spPr/>
        <p:txBody>
          <a:bodyPr/>
          <a:lstStyle/>
          <a:p>
            <a:pPr>
              <a:lnSpc>
                <a:spcPct val="90000"/>
              </a:lnSpc>
            </a:pPr>
            <a:r>
              <a:rPr lang="en-US" baseline="30000" dirty="0"/>
              <a:t>1 Thessalonians 5:14</a:t>
            </a:r>
            <a:r>
              <a:rPr lang="en-US" dirty="0"/>
              <a:t> </a:t>
            </a:r>
            <a:r>
              <a:rPr lang="en-US" sz="4400" dirty="0"/>
              <a:t>And we urge you, brothers, warn those who are idle, encourage the timid, help the weak, </a:t>
            </a:r>
            <a:r>
              <a:rPr lang="en-US" sz="4400" dirty="0">
                <a:effectLst>
                  <a:glow rad="127000">
                    <a:srgbClr val="FF0000"/>
                  </a:glow>
                  <a:outerShdw blurRad="38100" dist="38100" dir="2700000" algn="tl">
                    <a:srgbClr val="000000">
                      <a:alpha val="43137"/>
                    </a:srgbClr>
                  </a:outerShdw>
                </a:effectLst>
              </a:rPr>
              <a:t>be patient with everyone</a:t>
            </a:r>
            <a:r>
              <a:rPr lang="en-US" sz="4400" dirty="0"/>
              <a:t>.</a:t>
            </a:r>
          </a:p>
          <a:p>
            <a:r>
              <a:rPr lang="en-US" sz="4400" dirty="0"/>
              <a:t> </a:t>
            </a:r>
          </a:p>
          <a:p>
            <a:endParaRPr lang="en-US" dirty="0"/>
          </a:p>
        </p:txBody>
      </p:sp>
      <p:pic>
        <p:nvPicPr>
          <p:cNvPr id="5" name="Picture 1"/>
          <p:cNvPicPr>
            <a:picLocks noChangeAspect="1" noChangeArrowheads="1"/>
          </p:cNvPicPr>
          <p:nvPr/>
        </p:nvPicPr>
        <p:blipFill>
          <a:blip r:embed="rId2" cstate="print"/>
          <a:srcRect/>
          <a:stretch>
            <a:fillRect/>
          </a:stretch>
        </p:blipFill>
        <p:spPr bwMode="auto">
          <a:xfrm>
            <a:off x="1524000" y="4383039"/>
            <a:ext cx="9144000" cy="2474962"/>
          </a:xfrm>
          <a:prstGeom prst="rect">
            <a:avLst/>
          </a:prstGeom>
          <a:noFill/>
          <a:ln w="9525">
            <a:noFill/>
            <a:miter lim="800000"/>
            <a:headEnd/>
            <a:tailEnd/>
          </a:ln>
          <a:effectLst/>
        </p:spPr>
      </p:pic>
    </p:spTree>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r="6456" b="37509"/>
          <a:stretch>
            <a:fillRect/>
          </a:stretch>
        </p:blipFill>
        <p:spPr bwMode="auto">
          <a:xfrm>
            <a:off x="7642225" y="2333297"/>
            <a:ext cx="4549775" cy="4524703"/>
          </a:xfrm>
          <a:prstGeom prst="rect">
            <a:avLst/>
          </a:prstGeom>
          <a:noFill/>
          <a:ln w="9525">
            <a:noFill/>
            <a:miter lim="800000"/>
            <a:headEnd/>
            <a:tailEnd/>
          </a:ln>
          <a:effectLst/>
        </p:spPr>
      </p:pic>
      <p:sp>
        <p:nvSpPr>
          <p:cNvPr id="6" name="Explosion 2 5"/>
          <p:cNvSpPr/>
          <p:nvPr/>
        </p:nvSpPr>
        <p:spPr>
          <a:xfrm>
            <a:off x="0" y="2975428"/>
            <a:ext cx="6241143" cy="3323771"/>
          </a:xfrm>
          <a:prstGeom prst="irregularSeal2">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Inward</a:t>
            </a:r>
            <a:r>
              <a:rPr lang="en-US" dirty="0"/>
              <a:t>: </a:t>
            </a:r>
            <a:r>
              <a:rPr lang="en-US" sz="4000" dirty="0"/>
              <a:t>Be patient with yourself!</a:t>
            </a:r>
          </a:p>
        </p:txBody>
      </p:sp>
      <p:sp>
        <p:nvSpPr>
          <p:cNvPr id="3" name="Content Placeholder 2"/>
          <p:cNvSpPr>
            <a:spLocks noGrp="1"/>
          </p:cNvSpPr>
          <p:nvPr>
            <p:ph idx="1"/>
          </p:nvPr>
        </p:nvSpPr>
        <p:spPr/>
        <p:txBody>
          <a:bodyPr/>
          <a:lstStyle/>
          <a:p>
            <a:pPr>
              <a:lnSpc>
                <a:spcPct val="90000"/>
              </a:lnSpc>
            </a:pPr>
            <a:r>
              <a:rPr lang="en-US" baseline="30000" dirty="0"/>
              <a:t>1 Thessalonians </a:t>
            </a:r>
            <a:r>
              <a:rPr lang="en-US" sz="4400" baseline="30000" dirty="0"/>
              <a:t>5:14</a:t>
            </a:r>
            <a:r>
              <a:rPr lang="en-US" sz="4400" dirty="0"/>
              <a:t> And we urge you, brothers, warn those who are idle, encourage the timid, help the wea</a:t>
            </a:r>
            <a:r>
              <a:rPr lang="en-US" sz="4400" dirty="0">
                <a:effectLst>
                  <a:glow rad="127000">
                    <a:schemeClr val="accent1">
                      <a:alpha val="0"/>
                    </a:schemeClr>
                  </a:glow>
                  <a:outerShdw blurRad="38100" dist="38100" dir="2700000" algn="tl">
                    <a:srgbClr val="000000">
                      <a:alpha val="43137"/>
                    </a:srgbClr>
                  </a:outerShdw>
                </a:effectLst>
              </a:rPr>
              <a:t>k, </a:t>
            </a:r>
            <a:r>
              <a:rPr lang="en-US" sz="4400" dirty="0">
                <a:effectLst>
                  <a:glow rad="127000">
                    <a:srgbClr val="FF0000"/>
                  </a:glow>
                  <a:outerShdw blurRad="38100" dist="38100" dir="2700000" algn="tl">
                    <a:srgbClr val="000000">
                      <a:alpha val="43137"/>
                    </a:srgbClr>
                  </a:outerShdw>
                </a:effectLst>
              </a:rPr>
              <a:t>be patient with everyone</a:t>
            </a:r>
            <a:r>
              <a:rPr lang="en-US" sz="4400" dirty="0"/>
              <a:t>.</a:t>
            </a:r>
          </a:p>
          <a:p>
            <a:pPr>
              <a:lnSpc>
                <a:spcPct val="90000"/>
              </a:lnSpc>
            </a:pPr>
            <a:r>
              <a:rPr lang="en-US" dirty="0"/>
              <a:t>	</a:t>
            </a:r>
            <a:br>
              <a:rPr lang="en-US" dirty="0"/>
            </a:br>
            <a:r>
              <a:rPr lang="en-US" dirty="0"/>
              <a:t>	  </a:t>
            </a:r>
            <a:r>
              <a:rPr lang="en-US" sz="4000" dirty="0"/>
              <a:t>That includes </a:t>
            </a:r>
            <a:br>
              <a:rPr lang="en-US" dirty="0"/>
            </a:br>
            <a:r>
              <a:rPr lang="en-US" dirty="0"/>
              <a:t>	 </a:t>
            </a:r>
            <a:r>
              <a:rPr lang="en-US" sz="4800" dirty="0"/>
              <a:t>YOURSELF!</a:t>
            </a:r>
          </a:p>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22225"/>
            <a:ext cx="12192000" cy="69040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V.  The </a:t>
            </a:r>
            <a:r>
              <a:rPr lang="en-US" u="sng" dirty="0">
                <a:effectLst>
                  <a:glow rad="127000">
                    <a:srgbClr val="FF0000"/>
                  </a:glow>
                  <a:outerShdw blurRad="38100" dist="38100" dir="2700000" algn="tl">
                    <a:srgbClr val="000000">
                      <a:alpha val="43137"/>
                    </a:srgbClr>
                  </a:outerShdw>
                </a:effectLst>
              </a:rPr>
              <a:t>OBVIOUS</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APPLICATION</a:t>
            </a:r>
            <a:r>
              <a:rPr lang="en-US" dirty="0"/>
              <a:t>:</a:t>
            </a:r>
          </a:p>
        </p:txBody>
      </p:sp>
      <p:sp>
        <p:nvSpPr>
          <p:cNvPr id="3" name="Content Placeholder 2"/>
          <p:cNvSpPr>
            <a:spLocks noGrp="1"/>
          </p:cNvSpPr>
          <p:nvPr>
            <p:ph idx="1"/>
          </p:nvPr>
        </p:nvSpPr>
        <p:spPr/>
        <p:txBody>
          <a:bodyPr/>
          <a:lstStyle/>
          <a:p>
            <a:pPr algn="ctr"/>
            <a:r>
              <a:rPr lang="en-US" dirty="0">
                <a:effectLst>
                  <a:glow rad="76200">
                    <a:srgbClr val="3C1753"/>
                  </a:glow>
                  <a:outerShdw blurRad="38100" dist="38100" dir="2700000" algn="tl">
                    <a:srgbClr val="000000">
                      <a:alpha val="43137"/>
                    </a:srgbClr>
                  </a:outerShdw>
                </a:effectLst>
              </a:rPr>
              <a:t>HOW DO I DO THIS? </a:t>
            </a:r>
          </a:p>
          <a:p>
            <a:pPr algn="ctr"/>
            <a:endParaRPr lang="en-US" dirty="0">
              <a:effectLst>
                <a:glow rad="76200">
                  <a:srgbClr val="3C1753"/>
                </a:glow>
                <a:outerShdw blurRad="38100" dist="38100" dir="2700000" algn="tl">
                  <a:srgbClr val="000000">
                    <a:alpha val="43137"/>
                  </a:srgbClr>
                </a:outerShdw>
              </a:effectLst>
            </a:endParaRPr>
          </a:p>
          <a:p>
            <a:pPr algn="ctr"/>
            <a:endParaRPr lang="en-US" dirty="0">
              <a:effectLst>
                <a:glow rad="76200">
                  <a:srgbClr val="3C1753"/>
                </a:glow>
                <a:outerShdw blurRad="38100" dist="38100" dir="2700000" algn="tl">
                  <a:srgbClr val="000000">
                    <a:alpha val="43137"/>
                  </a:srgbClr>
                </a:outerShdw>
              </a:effectLst>
            </a:endParaRPr>
          </a:p>
        </p:txBody>
      </p:sp>
    </p:spTree>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22225"/>
            <a:ext cx="12192000" cy="69040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V.  The </a:t>
            </a:r>
            <a:r>
              <a:rPr lang="en-US" u="sng" dirty="0">
                <a:effectLst>
                  <a:glow rad="127000">
                    <a:srgbClr val="FF0000"/>
                  </a:glow>
                  <a:outerShdw blurRad="38100" dist="38100" dir="2700000" algn="tl">
                    <a:srgbClr val="000000">
                      <a:alpha val="43137"/>
                    </a:srgbClr>
                  </a:outerShdw>
                </a:effectLst>
              </a:rPr>
              <a:t>OBVIOUS</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APPLICATION</a:t>
            </a:r>
            <a:r>
              <a:rPr lang="en-US" dirty="0"/>
              <a:t>:</a:t>
            </a:r>
          </a:p>
        </p:txBody>
      </p:sp>
      <p:sp>
        <p:nvSpPr>
          <p:cNvPr id="3" name="Content Placeholder 2"/>
          <p:cNvSpPr>
            <a:spLocks noGrp="1"/>
          </p:cNvSpPr>
          <p:nvPr>
            <p:ph idx="1"/>
          </p:nvPr>
        </p:nvSpPr>
        <p:spPr/>
        <p:txBody>
          <a:bodyPr/>
          <a:lstStyle/>
          <a:p>
            <a:pPr algn="ctr"/>
            <a:r>
              <a:rPr lang="en-US" dirty="0">
                <a:effectLst>
                  <a:glow rad="76200">
                    <a:srgbClr val="3C1753"/>
                  </a:glow>
                  <a:outerShdw blurRad="38100" dist="38100" dir="2700000" algn="tl">
                    <a:srgbClr val="000000">
                      <a:alpha val="43137"/>
                    </a:srgbClr>
                  </a:outerShdw>
                </a:effectLst>
              </a:rPr>
              <a:t>HOW DO I DO THIS? </a:t>
            </a:r>
          </a:p>
          <a:p>
            <a:pPr algn="ctr"/>
            <a:endParaRPr lang="en-US" dirty="0">
              <a:effectLst>
                <a:glow rad="76200">
                  <a:srgbClr val="3C1753"/>
                </a:glow>
                <a:outerShdw blurRad="38100" dist="38100" dir="2700000" algn="tl">
                  <a:srgbClr val="000000">
                    <a:alpha val="43137"/>
                  </a:srgbClr>
                </a:outerShdw>
              </a:effectLst>
            </a:endParaRPr>
          </a:p>
          <a:p>
            <a:pPr algn="ctr"/>
            <a:endParaRPr lang="en-US" dirty="0">
              <a:effectLst>
                <a:glow rad="76200">
                  <a:srgbClr val="3C1753"/>
                </a:glow>
                <a:outerShdw blurRad="38100" dist="38100" dir="2700000" algn="tl">
                  <a:srgbClr val="000000">
                    <a:alpha val="43137"/>
                  </a:srgbClr>
                </a:outerShdw>
              </a:effectLst>
            </a:endParaRPr>
          </a:p>
          <a:p>
            <a:pPr algn="ctr"/>
            <a:r>
              <a:rPr lang="en-US" dirty="0">
                <a:effectLst>
                  <a:glow rad="76200">
                    <a:srgbClr val="FF0000"/>
                  </a:glow>
                  <a:outerShdw blurRad="38100" dist="38100" dir="2700000" algn="tl">
                    <a:srgbClr val="000000">
                      <a:alpha val="43137"/>
                    </a:srgbClr>
                  </a:outerShdw>
                </a:effectLst>
              </a:rPr>
              <a:t>YOU REALLY DON’T DO THIS!</a:t>
            </a:r>
          </a:p>
        </p:txBody>
      </p:sp>
    </p:spTree>
    <p:extLst>
      <p:ext uri="{BB962C8B-B14F-4D97-AF65-F5344CB8AC3E}">
        <p14:creationId xmlns:p14="http://schemas.microsoft.com/office/powerpoint/2010/main" val="3019478696"/>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22225"/>
            <a:ext cx="12192000" cy="69040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V.  The </a:t>
            </a:r>
            <a:r>
              <a:rPr lang="en-US" u="sng" dirty="0">
                <a:effectLst>
                  <a:glow rad="127000">
                    <a:srgbClr val="FF0000"/>
                  </a:glow>
                  <a:outerShdw blurRad="38100" dist="38100" dir="2700000" algn="tl">
                    <a:srgbClr val="000000">
                      <a:alpha val="43137"/>
                    </a:srgbClr>
                  </a:outerShdw>
                </a:effectLst>
              </a:rPr>
              <a:t>OBVIOUS</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APPLICATION</a:t>
            </a:r>
            <a:r>
              <a:rPr lang="en-US" dirty="0"/>
              <a:t>:</a:t>
            </a:r>
          </a:p>
        </p:txBody>
      </p:sp>
      <p:sp>
        <p:nvSpPr>
          <p:cNvPr id="3" name="Content Placeholder 2"/>
          <p:cNvSpPr>
            <a:spLocks noGrp="1"/>
          </p:cNvSpPr>
          <p:nvPr>
            <p:ph idx="1"/>
          </p:nvPr>
        </p:nvSpPr>
        <p:spPr/>
        <p:txBody>
          <a:bodyPr/>
          <a:lstStyle/>
          <a:p>
            <a:pPr algn="ctr"/>
            <a:r>
              <a:rPr lang="en-US" dirty="0">
                <a:effectLst>
                  <a:glow rad="76200">
                    <a:srgbClr val="3C1753"/>
                  </a:glow>
                  <a:outerShdw blurRad="38100" dist="38100" dir="2700000" algn="tl">
                    <a:srgbClr val="000000">
                      <a:alpha val="43137"/>
                    </a:srgbClr>
                  </a:outerShdw>
                </a:effectLst>
              </a:rPr>
              <a:t>HOW DO I DO THIS? </a:t>
            </a:r>
          </a:p>
          <a:p>
            <a:pPr algn="ctr"/>
            <a:endParaRPr lang="en-US" dirty="0">
              <a:effectLst>
                <a:glow rad="76200">
                  <a:srgbClr val="3C1753"/>
                </a:glow>
                <a:outerShdw blurRad="38100" dist="38100" dir="2700000" algn="tl">
                  <a:srgbClr val="000000">
                    <a:alpha val="43137"/>
                  </a:srgbClr>
                </a:outerShdw>
              </a:effectLst>
            </a:endParaRPr>
          </a:p>
          <a:p>
            <a:pPr algn="ctr"/>
            <a:endParaRPr lang="en-US" dirty="0">
              <a:effectLst>
                <a:glow rad="76200">
                  <a:srgbClr val="3C1753"/>
                </a:glow>
                <a:outerShdw blurRad="38100" dist="38100" dir="2700000" algn="tl">
                  <a:srgbClr val="000000">
                    <a:alpha val="43137"/>
                  </a:srgbClr>
                </a:outerShdw>
              </a:effectLst>
            </a:endParaRPr>
          </a:p>
          <a:p>
            <a:pPr algn="ctr"/>
            <a:r>
              <a:rPr lang="en-US" dirty="0">
                <a:effectLst>
                  <a:glow rad="76200">
                    <a:srgbClr val="3C1753"/>
                  </a:glow>
                  <a:outerShdw blurRad="38100" dist="38100" dir="2700000" algn="tl">
                    <a:srgbClr val="000000">
                      <a:alpha val="43137"/>
                    </a:srgbClr>
                  </a:outerShdw>
                </a:effectLst>
              </a:rPr>
              <a:t>YOU REALLY DON’T DO THIS!</a:t>
            </a:r>
          </a:p>
          <a:p>
            <a:pPr algn="ctr"/>
            <a:r>
              <a:rPr lang="en-US" dirty="0">
                <a:effectLst>
                  <a:glow rad="76200">
                    <a:srgbClr val="FF0000"/>
                  </a:glow>
                  <a:outerShdw blurRad="38100" dist="38100" dir="2700000" algn="tl">
                    <a:srgbClr val="000000">
                      <a:alpha val="43137"/>
                    </a:srgbClr>
                  </a:outerShdw>
                </a:effectLst>
              </a:rPr>
              <a:t>God, the Holy Spirit, does this in you!</a:t>
            </a:r>
          </a:p>
        </p:txBody>
      </p:sp>
    </p:spTree>
    <p:extLst>
      <p:ext uri="{BB962C8B-B14F-4D97-AF65-F5344CB8AC3E}">
        <p14:creationId xmlns:p14="http://schemas.microsoft.com/office/powerpoint/2010/main" val="2174996484"/>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19933" b="41774"/>
          <a:stretch>
            <a:fillRect/>
          </a:stretch>
        </p:blipFill>
        <p:spPr bwMode="auto">
          <a:xfrm>
            <a:off x="0" y="2808980"/>
            <a:ext cx="12192000" cy="462259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  The SIMPLE </a:t>
            </a:r>
            <a:r>
              <a:rPr lang="en-US" u="sng" dirty="0">
                <a:effectLst>
                  <a:glow rad="127000">
                    <a:srgbClr val="FF0000"/>
                  </a:glow>
                  <a:outerShdw blurRad="38100" dist="38100" dir="2700000" algn="tl">
                    <a:srgbClr val="000000">
                      <a:alpha val="43137"/>
                    </a:srgbClr>
                  </a:outerShdw>
                </a:effectLst>
              </a:rPr>
              <a:t>DEFINITION</a:t>
            </a:r>
            <a:r>
              <a:rPr lang="en-US" dirty="0"/>
              <a:t>: </a:t>
            </a:r>
          </a:p>
        </p:txBody>
      </p:sp>
      <p:pic>
        <p:nvPicPr>
          <p:cNvPr id="1026" name="Picture 2"/>
          <p:cNvPicPr>
            <a:picLocks noChangeAspect="1" noChangeArrowheads="1"/>
          </p:cNvPicPr>
          <p:nvPr/>
        </p:nvPicPr>
        <p:blipFill>
          <a:blip r:embed="rId3" cstate="print"/>
          <a:srcRect/>
          <a:stretch>
            <a:fillRect/>
          </a:stretch>
        </p:blipFill>
        <p:spPr bwMode="auto">
          <a:xfrm>
            <a:off x="7662820" y="5208119"/>
            <a:ext cx="3827290" cy="1270937"/>
          </a:xfrm>
          <a:prstGeom prst="rect">
            <a:avLst/>
          </a:prstGeom>
          <a:noFill/>
          <a:ln w="9525">
            <a:noFill/>
            <a:miter lim="800000"/>
            <a:headEnd/>
            <a:tailEnd/>
          </a:ln>
          <a:effectLst/>
        </p:spPr>
      </p:pic>
      <p:sp>
        <p:nvSpPr>
          <p:cNvPr id="4" name="Rectangle 3"/>
          <p:cNvSpPr/>
          <p:nvPr/>
        </p:nvSpPr>
        <p:spPr>
          <a:xfrm>
            <a:off x="2769704" y="3975652"/>
            <a:ext cx="1802296" cy="1086678"/>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500191" y="3982278"/>
            <a:ext cx="3756992" cy="1086678"/>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27903" y="1324304"/>
            <a:ext cx="9382897" cy="4801860"/>
          </a:xfrm>
        </p:spPr>
        <p:txBody>
          <a:bodyPr/>
          <a:lstStyle/>
          <a:p>
            <a:pPr algn="ctr"/>
            <a:r>
              <a:rPr lang="en-US" dirty="0"/>
              <a:t>The Christian Virtue, produced by the Holy Spirit, that enables a believer to:  </a:t>
            </a:r>
          </a:p>
          <a:p>
            <a:pPr algn="ctr"/>
            <a:r>
              <a:rPr lang="en-US" dirty="0">
                <a:effectLst>
                  <a:glow rad="127000">
                    <a:srgbClr val="FF0000"/>
                  </a:glow>
                  <a:outerShdw blurRad="38100" dist="38100" dir="2700000" algn="tl">
                    <a:srgbClr val="000000">
                      <a:alpha val="43137"/>
                    </a:srgbClr>
                  </a:outerShdw>
                </a:effectLst>
              </a:rPr>
              <a:t>Calmly </a:t>
            </a:r>
            <a:r>
              <a:rPr lang="en-US" u="sng" dirty="0">
                <a:effectLst>
                  <a:glow rad="127000">
                    <a:srgbClr val="FF0000"/>
                  </a:glow>
                  <a:outerShdw blurRad="38100" dist="38100" dir="2700000" algn="tl">
                    <a:srgbClr val="000000">
                      <a:alpha val="43137"/>
                    </a:srgbClr>
                  </a:outerShdw>
                </a:effectLst>
              </a:rPr>
              <a:t>WAIT</a:t>
            </a:r>
            <a:r>
              <a:rPr lang="en-US" dirty="0">
                <a:effectLst>
                  <a:glow rad="127000">
                    <a:srgbClr val="FF0000"/>
                  </a:glow>
                  <a:outerShdw blurRad="38100" dist="38100" dir="2700000" algn="tl">
                    <a:srgbClr val="000000">
                      <a:alpha val="43137"/>
                    </a:srgbClr>
                  </a:outerShdw>
                </a:effectLst>
              </a:rPr>
              <a:t> without </a:t>
            </a:r>
            <a:r>
              <a:rPr lang="en-US" u="sng" dirty="0">
                <a:effectLst>
                  <a:glow rad="127000">
                    <a:srgbClr val="FF0000"/>
                  </a:glow>
                  <a:outerShdw blurRad="38100" dist="38100" dir="2700000" algn="tl">
                    <a:srgbClr val="000000">
                      <a:alpha val="43137"/>
                    </a:srgbClr>
                  </a:outerShdw>
                </a:effectLst>
              </a:rPr>
              <a:t>COMPLAINT</a:t>
            </a:r>
          </a:p>
          <a:p>
            <a:r>
              <a:rPr lang="en-US" dirty="0"/>
              <a:t>(often in </a:t>
            </a:r>
            <a:r>
              <a:rPr lang="en-US" u="sng" dirty="0">
                <a:effectLst>
                  <a:glow rad="127000">
                    <a:srgbClr val="FF0000"/>
                  </a:glow>
                  <a:outerShdw blurRad="38100" dist="38100" dir="2700000" algn="tl">
                    <a:srgbClr val="000000">
                      <a:alpha val="43137"/>
                    </a:srgbClr>
                  </a:outerShdw>
                </a:effectLst>
              </a:rPr>
              <a:t>discomfort</a:t>
            </a:r>
            <a:r>
              <a:rPr lang="en-US" dirty="0"/>
              <a:t>) </a:t>
            </a:r>
          </a:p>
        </p:txBody>
      </p:sp>
    </p:spTree>
    <p:extLst>
      <p:ext uri="{BB962C8B-B14F-4D97-AF65-F5344CB8AC3E}">
        <p14:creationId xmlns:p14="http://schemas.microsoft.com/office/powerpoint/2010/main" val="2270745708"/>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22225"/>
            <a:ext cx="12192000" cy="69040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V.  The </a:t>
            </a:r>
            <a:r>
              <a:rPr lang="en-US" u="sng" dirty="0">
                <a:effectLst>
                  <a:glow rad="127000">
                    <a:srgbClr val="FF0000"/>
                  </a:glow>
                  <a:outerShdw blurRad="38100" dist="38100" dir="2700000" algn="tl">
                    <a:srgbClr val="000000">
                      <a:alpha val="43137"/>
                    </a:srgbClr>
                  </a:outerShdw>
                </a:effectLst>
              </a:rPr>
              <a:t>OBVIOUS</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APPLICATION</a:t>
            </a:r>
            <a:r>
              <a:rPr lang="en-US" dirty="0"/>
              <a:t>:</a:t>
            </a:r>
          </a:p>
        </p:txBody>
      </p:sp>
      <p:sp>
        <p:nvSpPr>
          <p:cNvPr id="3" name="Content Placeholder 2"/>
          <p:cNvSpPr>
            <a:spLocks noGrp="1"/>
          </p:cNvSpPr>
          <p:nvPr>
            <p:ph idx="1"/>
          </p:nvPr>
        </p:nvSpPr>
        <p:spPr/>
        <p:txBody>
          <a:bodyPr/>
          <a:lstStyle/>
          <a:p>
            <a:pPr algn="ctr"/>
            <a:endParaRPr lang="en-US" dirty="0"/>
          </a:p>
          <a:p>
            <a:pPr algn="ctr"/>
            <a:endParaRPr lang="en-US" dirty="0"/>
          </a:p>
          <a:p>
            <a:pPr algn="ctr"/>
            <a:endParaRPr lang="en-US" dirty="0"/>
          </a:p>
          <a:p>
            <a:pPr algn="ctr"/>
            <a:endParaRPr lang="en-US" dirty="0"/>
          </a:p>
          <a:p>
            <a:pPr algn="ctr">
              <a:lnSpc>
                <a:spcPct val="90000"/>
              </a:lnSpc>
            </a:pPr>
            <a:r>
              <a:rPr lang="en-US" dirty="0">
                <a:effectLst>
                  <a:glow rad="127000">
                    <a:srgbClr val="FF0000"/>
                  </a:glow>
                  <a:outerShdw blurRad="38100" dist="38100" dir="2700000" algn="tl">
                    <a:srgbClr val="000000">
                      <a:alpha val="43137"/>
                    </a:srgbClr>
                  </a:outerShdw>
                </a:effectLst>
              </a:rPr>
              <a:t>HOW DO I GET HIM TO DO THIS?</a:t>
            </a:r>
          </a:p>
        </p:txBody>
      </p:sp>
    </p:spTree>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22225"/>
            <a:ext cx="12192000" cy="69040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V.  The </a:t>
            </a:r>
            <a:r>
              <a:rPr lang="en-US" u="sng" dirty="0">
                <a:effectLst>
                  <a:glow rad="127000">
                    <a:srgbClr val="FF0000"/>
                  </a:glow>
                  <a:outerShdw blurRad="38100" dist="38100" dir="2700000" algn="tl">
                    <a:srgbClr val="000000">
                      <a:alpha val="43137"/>
                    </a:srgbClr>
                  </a:outerShdw>
                </a:effectLst>
              </a:rPr>
              <a:t>OBVIOUS</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APPLICATION</a:t>
            </a:r>
            <a:r>
              <a:rPr lang="en-US" dirty="0"/>
              <a:t>:</a:t>
            </a:r>
          </a:p>
        </p:txBody>
      </p:sp>
      <p:sp>
        <p:nvSpPr>
          <p:cNvPr id="3" name="Content Placeholder 2"/>
          <p:cNvSpPr>
            <a:spLocks noGrp="1"/>
          </p:cNvSpPr>
          <p:nvPr>
            <p:ph idx="1"/>
          </p:nvPr>
        </p:nvSpPr>
        <p:spPr/>
        <p:txBody>
          <a:bodyPr/>
          <a:lstStyle/>
          <a:p>
            <a:pPr algn="ctr"/>
            <a:endParaRPr lang="en-US" dirty="0"/>
          </a:p>
          <a:p>
            <a:pPr algn="ctr"/>
            <a:endParaRPr lang="en-US" dirty="0"/>
          </a:p>
          <a:p>
            <a:pPr algn="ctr"/>
            <a:endParaRPr lang="en-US" dirty="0"/>
          </a:p>
          <a:p>
            <a:pPr algn="ctr"/>
            <a:endParaRPr lang="en-US" dirty="0"/>
          </a:p>
          <a:p>
            <a:pPr algn="ctr">
              <a:lnSpc>
                <a:spcPct val="90000"/>
              </a:lnSpc>
            </a:pPr>
            <a:r>
              <a:rPr lang="en-US" dirty="0">
                <a:effectLst>
                  <a:glow rad="127000">
                    <a:srgbClr val="FF0000">
                      <a:alpha val="0"/>
                    </a:srgbClr>
                  </a:glow>
                  <a:outerShdw blurRad="38100" dist="38100" dir="2700000" algn="tl">
                    <a:srgbClr val="000000">
                      <a:alpha val="43137"/>
                    </a:srgbClr>
                  </a:outerShdw>
                </a:effectLst>
              </a:rPr>
              <a:t>HOW DO I GET HIM TO DO THIS?</a:t>
            </a:r>
          </a:p>
          <a:p>
            <a:pPr algn="ctr">
              <a:lnSpc>
                <a:spcPct val="90000"/>
              </a:lnSpc>
            </a:pPr>
            <a:r>
              <a:rPr lang="en-US" dirty="0">
                <a:effectLst>
                  <a:glow rad="127000">
                    <a:srgbClr val="FF0000"/>
                  </a:glow>
                  <a:outerShdw blurRad="38100" dist="38100" dir="2700000" algn="tl">
                    <a:srgbClr val="000000">
                      <a:alpha val="43137"/>
                    </a:srgbClr>
                  </a:outerShdw>
                </a:effectLst>
              </a:rPr>
              <a:t>Easy ...</a:t>
            </a:r>
          </a:p>
        </p:txBody>
      </p:sp>
    </p:spTree>
    <p:extLst>
      <p:ext uri="{BB962C8B-B14F-4D97-AF65-F5344CB8AC3E}">
        <p14:creationId xmlns:p14="http://schemas.microsoft.com/office/powerpoint/2010/main" val="378832239"/>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  The </a:t>
            </a:r>
            <a:r>
              <a:rPr lang="en-US" u="sng" dirty="0">
                <a:effectLst>
                  <a:glow rad="127000">
                    <a:srgbClr val="FF0000"/>
                  </a:glow>
                  <a:outerShdw blurRad="38100" dist="38100" dir="2700000" algn="tl">
                    <a:srgbClr val="000000">
                      <a:alpha val="43137"/>
                    </a:srgbClr>
                  </a:outerShdw>
                </a:effectLst>
              </a:rPr>
              <a:t>OBVIOUS</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APPLICATION</a:t>
            </a:r>
            <a:r>
              <a:rPr lang="en-US" dirty="0"/>
              <a:t>:</a:t>
            </a:r>
          </a:p>
        </p:txBody>
      </p:sp>
      <p:sp>
        <p:nvSpPr>
          <p:cNvPr id="3" name="Content Placeholder 2"/>
          <p:cNvSpPr>
            <a:spLocks noGrp="1"/>
          </p:cNvSpPr>
          <p:nvPr>
            <p:ph idx="1"/>
          </p:nvPr>
        </p:nvSpPr>
        <p:spPr>
          <a:xfrm>
            <a:off x="321275" y="1356413"/>
            <a:ext cx="11578281" cy="4769752"/>
          </a:xfrm>
        </p:spPr>
        <p:txBody>
          <a:bodyPr/>
          <a:lstStyle/>
          <a:p>
            <a:pPr>
              <a:lnSpc>
                <a:spcPts val="3800"/>
              </a:lnSpc>
            </a:pPr>
            <a:r>
              <a:rPr lang="en-US" dirty="0"/>
              <a:t>1- You must </a:t>
            </a:r>
            <a:r>
              <a:rPr lang="en-US" u="sng" dirty="0">
                <a:effectLst>
                  <a:glow rad="127000">
                    <a:srgbClr val="FF0000"/>
                  </a:glow>
                  <a:outerShdw blurRad="38100" dist="38100" dir="2700000" algn="tl">
                    <a:srgbClr val="000000">
                      <a:alpha val="43137"/>
                    </a:srgbClr>
                  </a:outerShdw>
                </a:effectLst>
              </a:rPr>
              <a:t>TRUST</a:t>
            </a:r>
            <a:r>
              <a:rPr lang="en-US" dirty="0">
                <a:effectLst>
                  <a:glow rad="127000">
                    <a:srgbClr val="FF0000"/>
                  </a:glow>
                  <a:outerShdw blurRad="38100" dist="38100" dir="2700000" algn="tl">
                    <a:srgbClr val="000000">
                      <a:alpha val="43137"/>
                    </a:srgbClr>
                  </a:outerShdw>
                </a:effectLst>
              </a:rPr>
              <a:t> </a:t>
            </a:r>
            <a:r>
              <a:rPr lang="en-US" dirty="0"/>
              <a:t>in Christ as </a:t>
            </a:r>
            <a:r>
              <a:rPr lang="en-US" u="sng" dirty="0">
                <a:effectLst>
                  <a:glow rad="127000">
                    <a:srgbClr val="FF0000"/>
                  </a:glow>
                  <a:outerShdw blurRad="38100" dist="38100" dir="2700000" algn="tl">
                    <a:srgbClr val="000000">
                      <a:alpha val="43137"/>
                    </a:srgbClr>
                  </a:outerShdw>
                </a:effectLst>
              </a:rPr>
              <a:t>SAVIOR</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body-temple-1"/>
          <p:cNvPicPr>
            <a:picLocks noChangeAspect="1" noChangeArrowheads="1"/>
          </p:cNvPicPr>
          <p:nvPr/>
        </p:nvPicPr>
        <p:blipFill rotWithShape="1">
          <a:blip r:embed="rId2"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
        <p:nvSpPr>
          <p:cNvPr id="13" name="Text Box 80"/>
          <p:cNvSpPr txBox="1">
            <a:spLocks noChangeArrowheads="1"/>
          </p:cNvSpPr>
          <p:nvPr/>
        </p:nvSpPr>
        <p:spPr bwMode="auto">
          <a:xfrm>
            <a:off x="698000" y="2061506"/>
            <a:ext cx="1788695"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NATURAL</a:t>
            </a:r>
          </a:p>
        </p:txBody>
      </p:sp>
      <p:sp>
        <p:nvSpPr>
          <p:cNvPr id="2" name="Title 1"/>
          <p:cNvSpPr>
            <a:spLocks noGrp="1"/>
          </p:cNvSpPr>
          <p:nvPr>
            <p:ph type="title"/>
          </p:nvPr>
        </p:nvSpPr>
        <p:spPr/>
        <p:txBody>
          <a:bodyPr/>
          <a:lstStyle/>
          <a:p>
            <a:r>
              <a:rPr lang="en-US" dirty="0"/>
              <a:t>V.  The </a:t>
            </a:r>
            <a:r>
              <a:rPr lang="en-US" u="sng" dirty="0">
                <a:effectLst>
                  <a:glow rad="127000">
                    <a:srgbClr val="FF0000"/>
                  </a:glow>
                  <a:outerShdw blurRad="38100" dist="38100" dir="2700000" algn="tl">
                    <a:srgbClr val="000000">
                      <a:alpha val="43137"/>
                    </a:srgbClr>
                  </a:outerShdw>
                </a:effectLst>
              </a:rPr>
              <a:t>OBVIOUS</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APPLICATION</a:t>
            </a:r>
            <a:r>
              <a:rPr lang="en-US" dirty="0"/>
              <a:t>:</a:t>
            </a:r>
          </a:p>
        </p:txBody>
      </p:sp>
      <p:sp>
        <p:nvSpPr>
          <p:cNvPr id="3" name="Content Placeholder 2"/>
          <p:cNvSpPr>
            <a:spLocks noGrp="1"/>
          </p:cNvSpPr>
          <p:nvPr>
            <p:ph idx="1"/>
          </p:nvPr>
        </p:nvSpPr>
        <p:spPr>
          <a:xfrm>
            <a:off x="321275" y="1356413"/>
            <a:ext cx="11578281" cy="4769752"/>
          </a:xfrm>
        </p:spPr>
        <p:txBody>
          <a:bodyPr/>
          <a:lstStyle/>
          <a:p>
            <a:pPr>
              <a:lnSpc>
                <a:spcPts val="3800"/>
              </a:lnSpc>
            </a:pPr>
            <a:r>
              <a:rPr lang="en-US" dirty="0"/>
              <a:t>1- You must </a:t>
            </a:r>
            <a:r>
              <a:rPr lang="en-US" u="sng" dirty="0">
                <a:effectLst>
                  <a:glow rad="127000">
                    <a:srgbClr val="FF0000"/>
                  </a:glow>
                  <a:outerShdw blurRad="38100" dist="38100" dir="2700000" algn="tl">
                    <a:srgbClr val="000000">
                      <a:alpha val="43137"/>
                    </a:srgbClr>
                  </a:outerShdw>
                </a:effectLst>
              </a:rPr>
              <a:t>TRUST</a:t>
            </a:r>
            <a:r>
              <a:rPr lang="en-US" dirty="0">
                <a:effectLst>
                  <a:glow rad="127000">
                    <a:srgbClr val="FF0000"/>
                  </a:glow>
                  <a:outerShdw blurRad="38100" dist="38100" dir="2700000" algn="tl">
                    <a:srgbClr val="000000">
                      <a:alpha val="43137"/>
                    </a:srgbClr>
                  </a:outerShdw>
                </a:effectLst>
              </a:rPr>
              <a:t> </a:t>
            </a:r>
            <a:r>
              <a:rPr lang="en-US" dirty="0"/>
              <a:t>in Christ as </a:t>
            </a:r>
            <a:r>
              <a:rPr lang="en-US" u="sng" dirty="0">
                <a:effectLst>
                  <a:glow rad="127000">
                    <a:srgbClr val="FF0000"/>
                  </a:glow>
                  <a:outerShdw blurRad="38100" dist="38100" dir="2700000" algn="tl">
                    <a:srgbClr val="000000">
                      <a:alpha val="43137"/>
                    </a:srgbClr>
                  </a:outerShdw>
                </a:effectLst>
              </a:rPr>
              <a:t>SAVIOR</a:t>
            </a:r>
          </a:p>
        </p:txBody>
      </p:sp>
    </p:spTree>
    <p:extLst>
      <p:ext uri="{BB962C8B-B14F-4D97-AF65-F5344CB8AC3E}">
        <p14:creationId xmlns:p14="http://schemas.microsoft.com/office/powerpoint/2010/main" val="14932780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body-temple-1"/>
          <p:cNvPicPr>
            <a:picLocks noChangeAspect="1" noChangeArrowheads="1"/>
          </p:cNvPicPr>
          <p:nvPr/>
        </p:nvPicPr>
        <p:blipFill rotWithShape="1">
          <a:blip r:embed="rId2"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
        <p:nvSpPr>
          <p:cNvPr id="13" name="Text Box 80"/>
          <p:cNvSpPr txBox="1">
            <a:spLocks noChangeArrowheads="1"/>
          </p:cNvSpPr>
          <p:nvPr/>
        </p:nvSpPr>
        <p:spPr bwMode="auto">
          <a:xfrm>
            <a:off x="698000" y="2061506"/>
            <a:ext cx="1788695"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NATURAL</a:t>
            </a:r>
          </a:p>
        </p:txBody>
      </p:sp>
      <p:sp>
        <p:nvSpPr>
          <p:cNvPr id="2" name="Title 1"/>
          <p:cNvSpPr>
            <a:spLocks noGrp="1"/>
          </p:cNvSpPr>
          <p:nvPr>
            <p:ph type="title"/>
          </p:nvPr>
        </p:nvSpPr>
        <p:spPr/>
        <p:txBody>
          <a:bodyPr/>
          <a:lstStyle/>
          <a:p>
            <a:r>
              <a:rPr lang="en-US" dirty="0"/>
              <a:t>V.  The </a:t>
            </a:r>
            <a:r>
              <a:rPr lang="en-US" u="sng" dirty="0">
                <a:effectLst>
                  <a:glow rad="127000">
                    <a:srgbClr val="FF0000"/>
                  </a:glow>
                  <a:outerShdw blurRad="38100" dist="38100" dir="2700000" algn="tl">
                    <a:srgbClr val="000000">
                      <a:alpha val="43137"/>
                    </a:srgbClr>
                  </a:outerShdw>
                </a:effectLst>
              </a:rPr>
              <a:t>OBVIOUS</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APPLICATION</a:t>
            </a:r>
            <a:r>
              <a:rPr lang="en-US" dirty="0"/>
              <a:t>:</a:t>
            </a:r>
          </a:p>
        </p:txBody>
      </p:sp>
      <p:sp>
        <p:nvSpPr>
          <p:cNvPr id="3" name="Content Placeholder 2"/>
          <p:cNvSpPr>
            <a:spLocks noGrp="1"/>
          </p:cNvSpPr>
          <p:nvPr>
            <p:ph idx="1"/>
          </p:nvPr>
        </p:nvSpPr>
        <p:spPr>
          <a:xfrm>
            <a:off x="321275" y="1356413"/>
            <a:ext cx="11578281" cy="4769752"/>
          </a:xfrm>
        </p:spPr>
        <p:txBody>
          <a:bodyPr/>
          <a:lstStyle/>
          <a:p>
            <a:pPr>
              <a:lnSpc>
                <a:spcPts val="3800"/>
              </a:lnSpc>
            </a:pPr>
            <a:r>
              <a:rPr lang="en-US" dirty="0"/>
              <a:t>1- You must </a:t>
            </a:r>
            <a:r>
              <a:rPr lang="en-US" u="sng" dirty="0">
                <a:effectLst>
                  <a:glow rad="127000">
                    <a:srgbClr val="FF0000"/>
                  </a:glow>
                  <a:outerShdw blurRad="38100" dist="38100" dir="2700000" algn="tl">
                    <a:srgbClr val="000000">
                      <a:alpha val="43137"/>
                    </a:srgbClr>
                  </a:outerShdw>
                </a:effectLst>
              </a:rPr>
              <a:t>TRUST</a:t>
            </a:r>
            <a:r>
              <a:rPr lang="en-US" dirty="0">
                <a:effectLst>
                  <a:glow rad="127000">
                    <a:srgbClr val="FF0000"/>
                  </a:glow>
                  <a:outerShdw blurRad="38100" dist="38100" dir="2700000" algn="tl">
                    <a:srgbClr val="000000">
                      <a:alpha val="43137"/>
                    </a:srgbClr>
                  </a:outerShdw>
                </a:effectLst>
              </a:rPr>
              <a:t> </a:t>
            </a:r>
            <a:r>
              <a:rPr lang="en-US" dirty="0"/>
              <a:t>in Christ as </a:t>
            </a:r>
            <a:r>
              <a:rPr lang="en-US" u="sng" dirty="0">
                <a:effectLst>
                  <a:glow rad="127000">
                    <a:srgbClr val="FF0000"/>
                  </a:glow>
                  <a:outerShdw blurRad="38100" dist="38100" dir="2700000" algn="tl">
                    <a:srgbClr val="000000">
                      <a:alpha val="43137"/>
                    </a:srgbClr>
                  </a:outerShdw>
                </a:effectLst>
              </a:rPr>
              <a:t>SAVIOR</a:t>
            </a:r>
          </a:p>
        </p:txBody>
      </p:sp>
      <p:grpSp>
        <p:nvGrpSpPr>
          <p:cNvPr id="14" name="Group 71"/>
          <p:cNvGrpSpPr>
            <a:grpSpLocks/>
          </p:cNvGrpSpPr>
          <p:nvPr/>
        </p:nvGrpSpPr>
        <p:grpSpPr bwMode="auto">
          <a:xfrm>
            <a:off x="3202079" y="2832561"/>
            <a:ext cx="2803525" cy="4025439"/>
            <a:chOff x="3045" y="1122"/>
            <a:chExt cx="2715" cy="3193"/>
          </a:xfrm>
          <a:effectLst>
            <a:glow rad="127000">
              <a:schemeClr val="bg1"/>
            </a:glow>
          </a:effectLst>
        </p:grpSpPr>
        <p:pic>
          <p:nvPicPr>
            <p:cNvPr id="15" name="Picture 67" descr="body-temple-2"/>
            <p:cNvPicPr>
              <a:picLocks noChangeAspect="1" noChangeArrowheads="1"/>
            </p:cNvPicPr>
            <p:nvPr/>
          </p:nvPicPr>
          <p:blipFill>
            <a:blip r:embed="rId3" cstate="print"/>
            <a:srcRect/>
            <a:stretch>
              <a:fillRect/>
            </a:stretch>
          </p:blipFill>
          <p:spPr bwMode="auto">
            <a:xfrm>
              <a:off x="3779" y="2191"/>
              <a:ext cx="982" cy="1628"/>
            </a:xfrm>
            <a:prstGeom prst="rect">
              <a:avLst/>
            </a:prstGeom>
            <a:noFill/>
            <a:ln w="9525">
              <a:noFill/>
              <a:miter lim="800000"/>
              <a:headEnd/>
              <a:tailEnd/>
            </a:ln>
          </p:spPr>
        </p:pic>
        <p:pic>
          <p:nvPicPr>
            <p:cNvPr id="16" name="Picture 68" descr="halo"/>
            <p:cNvPicPr>
              <a:picLocks noChangeAspect="1" noChangeArrowheads="1"/>
            </p:cNvPicPr>
            <p:nvPr/>
          </p:nvPicPr>
          <p:blipFill>
            <a:blip r:embed="rId4" cstate="print"/>
            <a:srcRect/>
            <a:stretch>
              <a:fillRect/>
            </a:stretch>
          </p:blipFill>
          <p:spPr bwMode="auto">
            <a:xfrm>
              <a:off x="3779" y="1122"/>
              <a:ext cx="884" cy="460"/>
            </a:xfrm>
            <a:prstGeom prst="rect">
              <a:avLst/>
            </a:prstGeom>
            <a:noFill/>
            <a:ln w="9525">
              <a:noFill/>
              <a:miter lim="800000"/>
              <a:headEnd/>
              <a:tailEnd/>
            </a:ln>
          </p:spPr>
        </p:pic>
        <p:pic>
          <p:nvPicPr>
            <p:cNvPr id="17" name="Picture 69" descr="body-temple-1"/>
            <p:cNvPicPr>
              <a:picLocks noChangeAspect="1" noChangeArrowheads="1"/>
            </p:cNvPicPr>
            <p:nvPr/>
          </p:nvPicPr>
          <p:blipFill>
            <a:blip r:embed="rId2" cstate="print"/>
            <a:srcRect r="1785" b="8484"/>
            <a:stretch>
              <a:fillRect/>
            </a:stretch>
          </p:blipFill>
          <p:spPr bwMode="auto">
            <a:xfrm>
              <a:off x="3045" y="1219"/>
              <a:ext cx="2715" cy="3096"/>
            </a:xfrm>
            <a:prstGeom prst="rect">
              <a:avLst/>
            </a:prstGeom>
            <a:noFill/>
            <a:ln w="9525">
              <a:noFill/>
              <a:miter lim="800000"/>
              <a:headEnd/>
              <a:tailEnd/>
            </a:ln>
          </p:spPr>
        </p:pic>
        <p:pic>
          <p:nvPicPr>
            <p:cNvPr id="18" name="Picture 70" descr="Pacifier2"/>
            <p:cNvPicPr>
              <a:picLocks noChangeAspect="1" noChangeArrowheads="1"/>
            </p:cNvPicPr>
            <p:nvPr/>
          </p:nvPicPr>
          <p:blipFill>
            <a:blip r:embed="rId5" cstate="print"/>
            <a:srcRect/>
            <a:stretch>
              <a:fillRect/>
            </a:stretch>
          </p:blipFill>
          <p:spPr bwMode="auto">
            <a:xfrm>
              <a:off x="3920" y="1888"/>
              <a:ext cx="371" cy="418"/>
            </a:xfrm>
            <a:prstGeom prst="rect">
              <a:avLst/>
            </a:prstGeom>
            <a:noFill/>
            <a:ln w="9525">
              <a:noFill/>
              <a:miter lim="800000"/>
              <a:headEnd/>
              <a:tailEnd/>
            </a:ln>
          </p:spPr>
        </p:pic>
      </p:grpSp>
      <p:sp>
        <p:nvSpPr>
          <p:cNvPr id="19" name="Text Box 81"/>
          <p:cNvSpPr txBox="1">
            <a:spLocks noChangeArrowheads="1"/>
          </p:cNvSpPr>
          <p:nvPr/>
        </p:nvSpPr>
        <p:spPr bwMode="auto">
          <a:xfrm>
            <a:off x="3498941" y="2067856"/>
            <a:ext cx="1923091" cy="584775"/>
          </a:xfrm>
          <a:prstGeom prst="rect">
            <a:avLst/>
          </a:prstGeom>
          <a:noFill/>
          <a:ln w="9525">
            <a:noFill/>
            <a:miter lim="800000"/>
            <a:headEnd/>
            <a:tailEnd/>
          </a:ln>
          <a:effectLst>
            <a:glow rad="127000">
              <a:schemeClr val="bg1"/>
            </a:glow>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INFANTILE</a:t>
            </a:r>
          </a:p>
        </p:txBody>
      </p:sp>
    </p:spTree>
    <p:extLst>
      <p:ext uri="{BB962C8B-B14F-4D97-AF65-F5344CB8AC3E}">
        <p14:creationId xmlns:p14="http://schemas.microsoft.com/office/powerpoint/2010/main" val="17655190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  The </a:t>
            </a:r>
            <a:r>
              <a:rPr lang="en-US" u="sng" dirty="0">
                <a:effectLst>
                  <a:glow rad="127000">
                    <a:srgbClr val="FF0000"/>
                  </a:glow>
                  <a:outerShdw blurRad="38100" dist="38100" dir="2700000" algn="tl">
                    <a:srgbClr val="000000">
                      <a:alpha val="43137"/>
                    </a:srgbClr>
                  </a:outerShdw>
                </a:effectLst>
              </a:rPr>
              <a:t>OBVIOUS</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APPLICATION</a:t>
            </a:r>
            <a:r>
              <a:rPr lang="en-US" dirty="0"/>
              <a:t>:</a:t>
            </a:r>
          </a:p>
        </p:txBody>
      </p:sp>
      <p:sp>
        <p:nvSpPr>
          <p:cNvPr id="3" name="Content Placeholder 2"/>
          <p:cNvSpPr>
            <a:spLocks noGrp="1"/>
          </p:cNvSpPr>
          <p:nvPr>
            <p:ph idx="1"/>
          </p:nvPr>
        </p:nvSpPr>
        <p:spPr>
          <a:xfrm>
            <a:off x="321275" y="1445219"/>
            <a:ext cx="11870725" cy="4680946"/>
          </a:xfrm>
        </p:spPr>
        <p:txBody>
          <a:bodyPr/>
          <a:lstStyle/>
          <a:p>
            <a:pPr>
              <a:lnSpc>
                <a:spcPts val="3800"/>
              </a:lnSpc>
            </a:pPr>
            <a:r>
              <a:rPr lang="en-US" dirty="0"/>
              <a:t>2- Grow to </a:t>
            </a:r>
            <a:r>
              <a:rPr lang="en-US" u="sng" dirty="0">
                <a:effectLst>
                  <a:glow rad="127000">
                    <a:srgbClr val="FF0000"/>
                  </a:glow>
                  <a:outerShdw blurRad="38100" dist="38100" dir="2700000" algn="tl">
                    <a:srgbClr val="000000">
                      <a:alpha val="43137"/>
                    </a:srgbClr>
                  </a:outerShdw>
                </a:effectLst>
              </a:rPr>
              <a:t>TRUST</a:t>
            </a:r>
            <a:r>
              <a:rPr lang="en-US" dirty="0">
                <a:effectLst>
                  <a:glow rad="127000">
                    <a:srgbClr val="FF0000"/>
                  </a:glow>
                  <a:outerShdw blurRad="38100" dist="38100" dir="2700000" algn="tl">
                    <a:srgbClr val="000000">
                      <a:alpha val="43137"/>
                    </a:srgbClr>
                  </a:outerShdw>
                </a:effectLst>
              </a:rPr>
              <a:t> </a:t>
            </a:r>
            <a:r>
              <a:rPr lang="en-US" dirty="0"/>
              <a:t>in God’s </a:t>
            </a:r>
            <a:r>
              <a:rPr lang="en-US" u="sng" dirty="0">
                <a:effectLst>
                  <a:glow rad="127000">
                    <a:srgbClr val="FF0000"/>
                  </a:glow>
                  <a:outerShdw blurRad="38100" dist="38100" dir="2700000" algn="tl">
                    <a:srgbClr val="000000">
                      <a:alpha val="43137"/>
                    </a:srgbClr>
                  </a:outerShdw>
                </a:effectLst>
              </a:rPr>
              <a:t>SOVEREIGNTY</a:t>
            </a:r>
          </a:p>
        </p:txBody>
      </p:sp>
      <p:pic>
        <p:nvPicPr>
          <p:cNvPr id="17" name="Picture 7" descr="body-temple-1"/>
          <p:cNvPicPr>
            <a:picLocks noChangeAspect="1" noChangeArrowheads="1"/>
          </p:cNvPicPr>
          <p:nvPr/>
        </p:nvPicPr>
        <p:blipFill rotWithShape="1">
          <a:blip r:embed="rId2"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
        <p:nvSpPr>
          <p:cNvPr id="18" name="Text Box 80"/>
          <p:cNvSpPr txBox="1">
            <a:spLocks noChangeArrowheads="1"/>
          </p:cNvSpPr>
          <p:nvPr/>
        </p:nvSpPr>
        <p:spPr bwMode="auto">
          <a:xfrm>
            <a:off x="698000" y="2061506"/>
            <a:ext cx="1788695"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NATURAL</a:t>
            </a:r>
          </a:p>
        </p:txBody>
      </p:sp>
      <p:grpSp>
        <p:nvGrpSpPr>
          <p:cNvPr id="19" name="Group 71"/>
          <p:cNvGrpSpPr>
            <a:grpSpLocks/>
          </p:cNvGrpSpPr>
          <p:nvPr/>
        </p:nvGrpSpPr>
        <p:grpSpPr bwMode="auto">
          <a:xfrm>
            <a:off x="3202079" y="2832561"/>
            <a:ext cx="2803525" cy="4025439"/>
            <a:chOff x="3045" y="1122"/>
            <a:chExt cx="2715" cy="3193"/>
          </a:xfrm>
          <a:effectLst>
            <a:glow rad="127000">
              <a:schemeClr val="bg1"/>
            </a:glow>
          </a:effectLst>
        </p:grpSpPr>
        <p:pic>
          <p:nvPicPr>
            <p:cNvPr id="20" name="Picture 67" descr="body-temple-2"/>
            <p:cNvPicPr>
              <a:picLocks noChangeAspect="1" noChangeArrowheads="1"/>
            </p:cNvPicPr>
            <p:nvPr/>
          </p:nvPicPr>
          <p:blipFill>
            <a:blip r:embed="rId3" cstate="print"/>
            <a:srcRect/>
            <a:stretch>
              <a:fillRect/>
            </a:stretch>
          </p:blipFill>
          <p:spPr bwMode="auto">
            <a:xfrm>
              <a:off x="3779" y="2191"/>
              <a:ext cx="982" cy="1628"/>
            </a:xfrm>
            <a:prstGeom prst="rect">
              <a:avLst/>
            </a:prstGeom>
            <a:noFill/>
            <a:ln w="9525">
              <a:noFill/>
              <a:miter lim="800000"/>
              <a:headEnd/>
              <a:tailEnd/>
            </a:ln>
          </p:spPr>
        </p:pic>
        <p:pic>
          <p:nvPicPr>
            <p:cNvPr id="21" name="Picture 68" descr="halo"/>
            <p:cNvPicPr>
              <a:picLocks noChangeAspect="1" noChangeArrowheads="1"/>
            </p:cNvPicPr>
            <p:nvPr/>
          </p:nvPicPr>
          <p:blipFill>
            <a:blip r:embed="rId4" cstate="print"/>
            <a:srcRect/>
            <a:stretch>
              <a:fillRect/>
            </a:stretch>
          </p:blipFill>
          <p:spPr bwMode="auto">
            <a:xfrm>
              <a:off x="3779" y="1122"/>
              <a:ext cx="884" cy="460"/>
            </a:xfrm>
            <a:prstGeom prst="rect">
              <a:avLst/>
            </a:prstGeom>
            <a:noFill/>
            <a:ln w="9525">
              <a:noFill/>
              <a:miter lim="800000"/>
              <a:headEnd/>
              <a:tailEnd/>
            </a:ln>
          </p:spPr>
        </p:pic>
        <p:pic>
          <p:nvPicPr>
            <p:cNvPr id="22" name="Picture 69" descr="body-temple-1"/>
            <p:cNvPicPr>
              <a:picLocks noChangeAspect="1" noChangeArrowheads="1"/>
            </p:cNvPicPr>
            <p:nvPr/>
          </p:nvPicPr>
          <p:blipFill>
            <a:blip r:embed="rId2" cstate="print"/>
            <a:srcRect r="1785" b="8484"/>
            <a:stretch>
              <a:fillRect/>
            </a:stretch>
          </p:blipFill>
          <p:spPr bwMode="auto">
            <a:xfrm>
              <a:off x="3045" y="1219"/>
              <a:ext cx="2715" cy="3096"/>
            </a:xfrm>
            <a:prstGeom prst="rect">
              <a:avLst/>
            </a:prstGeom>
            <a:noFill/>
            <a:ln w="9525">
              <a:noFill/>
              <a:miter lim="800000"/>
              <a:headEnd/>
              <a:tailEnd/>
            </a:ln>
          </p:spPr>
        </p:pic>
        <p:pic>
          <p:nvPicPr>
            <p:cNvPr id="23" name="Picture 70" descr="Pacifier2"/>
            <p:cNvPicPr>
              <a:picLocks noChangeAspect="1" noChangeArrowheads="1"/>
            </p:cNvPicPr>
            <p:nvPr/>
          </p:nvPicPr>
          <p:blipFill>
            <a:blip r:embed="rId5" cstate="print"/>
            <a:srcRect/>
            <a:stretch>
              <a:fillRect/>
            </a:stretch>
          </p:blipFill>
          <p:spPr bwMode="auto">
            <a:xfrm>
              <a:off x="3920" y="1888"/>
              <a:ext cx="371" cy="418"/>
            </a:xfrm>
            <a:prstGeom prst="rect">
              <a:avLst/>
            </a:prstGeom>
            <a:noFill/>
            <a:ln w="9525">
              <a:noFill/>
              <a:miter lim="800000"/>
              <a:headEnd/>
              <a:tailEnd/>
            </a:ln>
          </p:spPr>
        </p:pic>
      </p:grpSp>
      <p:sp>
        <p:nvSpPr>
          <p:cNvPr id="24" name="Text Box 81"/>
          <p:cNvSpPr txBox="1">
            <a:spLocks noChangeArrowheads="1"/>
          </p:cNvSpPr>
          <p:nvPr/>
        </p:nvSpPr>
        <p:spPr bwMode="auto">
          <a:xfrm>
            <a:off x="3498941" y="2067856"/>
            <a:ext cx="1923091" cy="584775"/>
          </a:xfrm>
          <a:prstGeom prst="rect">
            <a:avLst/>
          </a:prstGeom>
          <a:noFill/>
          <a:ln w="9525">
            <a:noFill/>
            <a:miter lim="800000"/>
            <a:headEnd/>
            <a:tailEnd/>
          </a:ln>
          <a:effectLst>
            <a:glow rad="127000">
              <a:schemeClr val="bg1"/>
            </a:glow>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INFANTILE</a:t>
            </a:r>
          </a:p>
        </p:txBody>
      </p:sp>
    </p:spTree>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  The </a:t>
            </a:r>
            <a:r>
              <a:rPr lang="en-US" u="sng" dirty="0">
                <a:effectLst>
                  <a:glow rad="127000">
                    <a:srgbClr val="FF0000"/>
                  </a:glow>
                  <a:outerShdw blurRad="38100" dist="38100" dir="2700000" algn="tl">
                    <a:srgbClr val="000000">
                      <a:alpha val="43137"/>
                    </a:srgbClr>
                  </a:outerShdw>
                </a:effectLst>
              </a:rPr>
              <a:t>OBVIOUS</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APPLICATION</a:t>
            </a:r>
            <a:r>
              <a:rPr lang="en-US" dirty="0"/>
              <a:t>:</a:t>
            </a:r>
          </a:p>
        </p:txBody>
      </p:sp>
      <p:sp>
        <p:nvSpPr>
          <p:cNvPr id="3" name="Content Placeholder 2"/>
          <p:cNvSpPr>
            <a:spLocks noGrp="1"/>
          </p:cNvSpPr>
          <p:nvPr>
            <p:ph idx="1"/>
          </p:nvPr>
        </p:nvSpPr>
        <p:spPr>
          <a:xfrm>
            <a:off x="321275" y="1445219"/>
            <a:ext cx="11870725" cy="4680946"/>
          </a:xfrm>
        </p:spPr>
        <p:txBody>
          <a:bodyPr/>
          <a:lstStyle/>
          <a:p>
            <a:pPr>
              <a:lnSpc>
                <a:spcPts val="3800"/>
              </a:lnSpc>
            </a:pPr>
            <a:r>
              <a:rPr lang="en-US" dirty="0"/>
              <a:t>2- Grow to </a:t>
            </a:r>
            <a:r>
              <a:rPr lang="en-US" u="sng" dirty="0">
                <a:effectLst>
                  <a:glow rad="127000">
                    <a:srgbClr val="FF0000"/>
                  </a:glow>
                  <a:outerShdw blurRad="38100" dist="38100" dir="2700000" algn="tl">
                    <a:srgbClr val="000000">
                      <a:alpha val="43137"/>
                    </a:srgbClr>
                  </a:outerShdw>
                </a:effectLst>
              </a:rPr>
              <a:t>TRUST</a:t>
            </a:r>
            <a:r>
              <a:rPr lang="en-US" dirty="0">
                <a:effectLst>
                  <a:glow rad="127000">
                    <a:srgbClr val="FF0000"/>
                  </a:glow>
                  <a:outerShdw blurRad="38100" dist="38100" dir="2700000" algn="tl">
                    <a:srgbClr val="000000">
                      <a:alpha val="43137"/>
                    </a:srgbClr>
                  </a:outerShdw>
                </a:effectLst>
              </a:rPr>
              <a:t> </a:t>
            </a:r>
            <a:r>
              <a:rPr lang="en-US" dirty="0"/>
              <a:t>in God’s </a:t>
            </a:r>
            <a:r>
              <a:rPr lang="en-US" u="sng" dirty="0">
                <a:effectLst>
                  <a:glow rad="127000">
                    <a:srgbClr val="FF0000"/>
                  </a:glow>
                  <a:outerShdw blurRad="38100" dist="38100" dir="2700000" algn="tl">
                    <a:srgbClr val="000000">
                      <a:alpha val="43137"/>
                    </a:srgbClr>
                  </a:outerShdw>
                </a:effectLst>
              </a:rPr>
              <a:t>SOVEREIGNTY</a:t>
            </a:r>
          </a:p>
        </p:txBody>
      </p:sp>
      <p:pic>
        <p:nvPicPr>
          <p:cNvPr id="17" name="Picture 7" descr="body-temple-1"/>
          <p:cNvPicPr>
            <a:picLocks noChangeAspect="1" noChangeArrowheads="1"/>
          </p:cNvPicPr>
          <p:nvPr/>
        </p:nvPicPr>
        <p:blipFill rotWithShape="1">
          <a:blip r:embed="rId2"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
        <p:nvSpPr>
          <p:cNvPr id="18" name="Text Box 80"/>
          <p:cNvSpPr txBox="1">
            <a:spLocks noChangeArrowheads="1"/>
          </p:cNvSpPr>
          <p:nvPr/>
        </p:nvSpPr>
        <p:spPr bwMode="auto">
          <a:xfrm>
            <a:off x="698000" y="2061506"/>
            <a:ext cx="1788695"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NATURAL</a:t>
            </a:r>
          </a:p>
        </p:txBody>
      </p:sp>
      <p:grpSp>
        <p:nvGrpSpPr>
          <p:cNvPr id="19" name="Group 71"/>
          <p:cNvGrpSpPr>
            <a:grpSpLocks/>
          </p:cNvGrpSpPr>
          <p:nvPr/>
        </p:nvGrpSpPr>
        <p:grpSpPr bwMode="auto">
          <a:xfrm>
            <a:off x="3202079" y="2832561"/>
            <a:ext cx="2803525" cy="4025439"/>
            <a:chOff x="3045" y="1122"/>
            <a:chExt cx="2715" cy="3193"/>
          </a:xfrm>
          <a:effectLst>
            <a:glow rad="127000">
              <a:schemeClr val="bg1"/>
            </a:glow>
          </a:effectLst>
        </p:grpSpPr>
        <p:pic>
          <p:nvPicPr>
            <p:cNvPr id="20" name="Picture 67" descr="body-temple-2"/>
            <p:cNvPicPr>
              <a:picLocks noChangeAspect="1" noChangeArrowheads="1"/>
            </p:cNvPicPr>
            <p:nvPr/>
          </p:nvPicPr>
          <p:blipFill>
            <a:blip r:embed="rId3" cstate="print"/>
            <a:srcRect/>
            <a:stretch>
              <a:fillRect/>
            </a:stretch>
          </p:blipFill>
          <p:spPr bwMode="auto">
            <a:xfrm>
              <a:off x="3779" y="2191"/>
              <a:ext cx="982" cy="1628"/>
            </a:xfrm>
            <a:prstGeom prst="rect">
              <a:avLst/>
            </a:prstGeom>
            <a:noFill/>
            <a:ln w="9525">
              <a:noFill/>
              <a:miter lim="800000"/>
              <a:headEnd/>
              <a:tailEnd/>
            </a:ln>
          </p:spPr>
        </p:pic>
        <p:pic>
          <p:nvPicPr>
            <p:cNvPr id="21" name="Picture 68" descr="halo"/>
            <p:cNvPicPr>
              <a:picLocks noChangeAspect="1" noChangeArrowheads="1"/>
            </p:cNvPicPr>
            <p:nvPr/>
          </p:nvPicPr>
          <p:blipFill>
            <a:blip r:embed="rId4" cstate="print"/>
            <a:srcRect/>
            <a:stretch>
              <a:fillRect/>
            </a:stretch>
          </p:blipFill>
          <p:spPr bwMode="auto">
            <a:xfrm>
              <a:off x="3779" y="1122"/>
              <a:ext cx="884" cy="460"/>
            </a:xfrm>
            <a:prstGeom prst="rect">
              <a:avLst/>
            </a:prstGeom>
            <a:noFill/>
            <a:ln w="9525">
              <a:noFill/>
              <a:miter lim="800000"/>
              <a:headEnd/>
              <a:tailEnd/>
            </a:ln>
          </p:spPr>
        </p:pic>
        <p:pic>
          <p:nvPicPr>
            <p:cNvPr id="22" name="Picture 69" descr="body-temple-1"/>
            <p:cNvPicPr>
              <a:picLocks noChangeAspect="1" noChangeArrowheads="1"/>
            </p:cNvPicPr>
            <p:nvPr/>
          </p:nvPicPr>
          <p:blipFill>
            <a:blip r:embed="rId2" cstate="print"/>
            <a:srcRect r="1785" b="8484"/>
            <a:stretch>
              <a:fillRect/>
            </a:stretch>
          </p:blipFill>
          <p:spPr bwMode="auto">
            <a:xfrm>
              <a:off x="3045" y="1219"/>
              <a:ext cx="2715" cy="3096"/>
            </a:xfrm>
            <a:prstGeom prst="rect">
              <a:avLst/>
            </a:prstGeom>
            <a:noFill/>
            <a:ln w="9525">
              <a:noFill/>
              <a:miter lim="800000"/>
              <a:headEnd/>
              <a:tailEnd/>
            </a:ln>
          </p:spPr>
        </p:pic>
        <p:pic>
          <p:nvPicPr>
            <p:cNvPr id="23" name="Picture 70" descr="Pacifier2"/>
            <p:cNvPicPr>
              <a:picLocks noChangeAspect="1" noChangeArrowheads="1"/>
            </p:cNvPicPr>
            <p:nvPr/>
          </p:nvPicPr>
          <p:blipFill>
            <a:blip r:embed="rId5" cstate="print"/>
            <a:srcRect/>
            <a:stretch>
              <a:fillRect/>
            </a:stretch>
          </p:blipFill>
          <p:spPr bwMode="auto">
            <a:xfrm>
              <a:off x="3920" y="1888"/>
              <a:ext cx="371" cy="418"/>
            </a:xfrm>
            <a:prstGeom prst="rect">
              <a:avLst/>
            </a:prstGeom>
            <a:noFill/>
            <a:ln w="9525">
              <a:noFill/>
              <a:miter lim="800000"/>
              <a:headEnd/>
              <a:tailEnd/>
            </a:ln>
          </p:spPr>
        </p:pic>
      </p:grpSp>
      <p:sp>
        <p:nvSpPr>
          <p:cNvPr id="24" name="Text Box 81"/>
          <p:cNvSpPr txBox="1">
            <a:spLocks noChangeArrowheads="1"/>
          </p:cNvSpPr>
          <p:nvPr/>
        </p:nvSpPr>
        <p:spPr bwMode="auto">
          <a:xfrm>
            <a:off x="3498941" y="2067856"/>
            <a:ext cx="1923091" cy="584775"/>
          </a:xfrm>
          <a:prstGeom prst="rect">
            <a:avLst/>
          </a:prstGeom>
          <a:noFill/>
          <a:ln w="9525">
            <a:noFill/>
            <a:miter lim="800000"/>
            <a:headEnd/>
            <a:tailEnd/>
          </a:ln>
          <a:effectLst>
            <a:glow rad="127000">
              <a:schemeClr val="bg1"/>
            </a:glow>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INFANTILE</a:t>
            </a:r>
          </a:p>
        </p:txBody>
      </p:sp>
      <p:grpSp>
        <p:nvGrpSpPr>
          <p:cNvPr id="25" name="Group 23"/>
          <p:cNvGrpSpPr/>
          <p:nvPr/>
        </p:nvGrpSpPr>
        <p:grpSpPr>
          <a:xfrm>
            <a:off x="6245621" y="2722089"/>
            <a:ext cx="2909118" cy="4135911"/>
            <a:chOff x="4421580" y="2714153"/>
            <a:chExt cx="2909118" cy="4135911"/>
          </a:xfrm>
          <a:effectLst>
            <a:glow rad="127000">
              <a:schemeClr val="bg1"/>
            </a:glow>
          </a:effectLst>
        </p:grpSpPr>
        <p:pic>
          <p:nvPicPr>
            <p:cNvPr id="26"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27"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28" name="Picture 64" descr="body-temple-1"/>
            <p:cNvPicPr>
              <a:picLocks noChangeAspect="1" noChangeArrowheads="1"/>
            </p:cNvPicPr>
            <p:nvPr/>
          </p:nvPicPr>
          <p:blipFill>
            <a:blip r:embed="rId2"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30" name="Text Box 83"/>
          <p:cNvSpPr txBox="1">
            <a:spLocks noChangeArrowheads="1"/>
          </p:cNvSpPr>
          <p:nvPr/>
        </p:nvSpPr>
        <p:spPr bwMode="auto">
          <a:xfrm>
            <a:off x="6599635" y="2090080"/>
            <a:ext cx="1960793"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SPIRITUAL</a:t>
            </a:r>
          </a:p>
        </p:txBody>
      </p:sp>
    </p:spTree>
    <p:extLst>
      <p:ext uri="{BB962C8B-B14F-4D97-AF65-F5344CB8AC3E}">
        <p14:creationId xmlns:p14="http://schemas.microsoft.com/office/powerpoint/2010/main" val="832048150"/>
      </p:ext>
    </p:extLst>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  The </a:t>
            </a:r>
            <a:r>
              <a:rPr lang="en-US" u="sng" dirty="0">
                <a:effectLst>
                  <a:glow rad="127000">
                    <a:srgbClr val="FF0000"/>
                  </a:glow>
                  <a:outerShdw blurRad="38100" dist="38100" dir="2700000" algn="tl">
                    <a:srgbClr val="000000">
                      <a:alpha val="43137"/>
                    </a:srgbClr>
                  </a:outerShdw>
                </a:effectLst>
              </a:rPr>
              <a:t>OBVIOUS</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APPLICATION</a:t>
            </a:r>
            <a:r>
              <a:rPr lang="en-US" dirty="0"/>
              <a:t>:</a:t>
            </a:r>
          </a:p>
        </p:txBody>
      </p:sp>
      <p:sp>
        <p:nvSpPr>
          <p:cNvPr id="3" name="Content Placeholder 2"/>
          <p:cNvSpPr>
            <a:spLocks noGrp="1"/>
          </p:cNvSpPr>
          <p:nvPr>
            <p:ph idx="1"/>
          </p:nvPr>
        </p:nvSpPr>
        <p:spPr>
          <a:xfrm>
            <a:off x="321275" y="1445219"/>
            <a:ext cx="11870725" cy="4680946"/>
          </a:xfrm>
        </p:spPr>
        <p:txBody>
          <a:bodyPr/>
          <a:lstStyle/>
          <a:p>
            <a:pPr>
              <a:lnSpc>
                <a:spcPts val="3800"/>
              </a:lnSpc>
            </a:pPr>
            <a:r>
              <a:rPr lang="en-US" dirty="0"/>
              <a:t>2- Grow to </a:t>
            </a:r>
            <a:r>
              <a:rPr lang="en-US" u="sng" dirty="0">
                <a:effectLst>
                  <a:glow rad="127000">
                    <a:srgbClr val="FF0000"/>
                  </a:glow>
                  <a:outerShdw blurRad="38100" dist="38100" dir="2700000" algn="tl">
                    <a:srgbClr val="000000">
                      <a:alpha val="43137"/>
                    </a:srgbClr>
                  </a:outerShdw>
                </a:effectLst>
              </a:rPr>
              <a:t>TRUST</a:t>
            </a:r>
            <a:r>
              <a:rPr lang="en-US" dirty="0">
                <a:effectLst>
                  <a:glow rad="127000">
                    <a:srgbClr val="FF0000"/>
                  </a:glow>
                  <a:outerShdw blurRad="38100" dist="38100" dir="2700000" algn="tl">
                    <a:srgbClr val="000000">
                      <a:alpha val="43137"/>
                    </a:srgbClr>
                  </a:outerShdw>
                </a:effectLst>
              </a:rPr>
              <a:t> </a:t>
            </a:r>
            <a:r>
              <a:rPr lang="en-US" dirty="0"/>
              <a:t>in God’s </a:t>
            </a:r>
            <a:r>
              <a:rPr lang="en-US" u="sng" dirty="0">
                <a:effectLst>
                  <a:glow rad="127000">
                    <a:srgbClr val="FF0000"/>
                  </a:glow>
                  <a:outerShdw blurRad="38100" dist="38100" dir="2700000" algn="tl">
                    <a:srgbClr val="000000">
                      <a:alpha val="43137"/>
                    </a:srgbClr>
                  </a:outerShdw>
                </a:effectLst>
              </a:rPr>
              <a:t>SOVEREIGNTY</a:t>
            </a:r>
          </a:p>
        </p:txBody>
      </p:sp>
      <p:pic>
        <p:nvPicPr>
          <p:cNvPr id="17" name="Picture 7" descr="body-temple-1"/>
          <p:cNvPicPr>
            <a:picLocks noChangeAspect="1" noChangeArrowheads="1"/>
          </p:cNvPicPr>
          <p:nvPr/>
        </p:nvPicPr>
        <p:blipFill rotWithShape="1">
          <a:blip r:embed="rId2"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
        <p:nvSpPr>
          <p:cNvPr id="18" name="Text Box 80"/>
          <p:cNvSpPr txBox="1">
            <a:spLocks noChangeArrowheads="1"/>
          </p:cNvSpPr>
          <p:nvPr/>
        </p:nvSpPr>
        <p:spPr bwMode="auto">
          <a:xfrm>
            <a:off x="698000" y="2061506"/>
            <a:ext cx="1788695"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NATURAL</a:t>
            </a:r>
          </a:p>
        </p:txBody>
      </p:sp>
      <p:grpSp>
        <p:nvGrpSpPr>
          <p:cNvPr id="19" name="Group 71"/>
          <p:cNvGrpSpPr>
            <a:grpSpLocks/>
          </p:cNvGrpSpPr>
          <p:nvPr/>
        </p:nvGrpSpPr>
        <p:grpSpPr bwMode="auto">
          <a:xfrm>
            <a:off x="6119447" y="2832561"/>
            <a:ext cx="2803525" cy="4025439"/>
            <a:chOff x="3045" y="1122"/>
            <a:chExt cx="2715" cy="3193"/>
          </a:xfrm>
          <a:effectLst>
            <a:glow rad="127000">
              <a:schemeClr val="bg1"/>
            </a:glow>
          </a:effectLst>
        </p:grpSpPr>
        <p:pic>
          <p:nvPicPr>
            <p:cNvPr id="20" name="Picture 67" descr="body-temple-2"/>
            <p:cNvPicPr>
              <a:picLocks noChangeAspect="1" noChangeArrowheads="1"/>
            </p:cNvPicPr>
            <p:nvPr/>
          </p:nvPicPr>
          <p:blipFill>
            <a:blip r:embed="rId3" cstate="print"/>
            <a:srcRect/>
            <a:stretch>
              <a:fillRect/>
            </a:stretch>
          </p:blipFill>
          <p:spPr bwMode="auto">
            <a:xfrm>
              <a:off x="3779" y="2191"/>
              <a:ext cx="982" cy="1628"/>
            </a:xfrm>
            <a:prstGeom prst="rect">
              <a:avLst/>
            </a:prstGeom>
            <a:noFill/>
            <a:ln w="9525">
              <a:noFill/>
              <a:miter lim="800000"/>
              <a:headEnd/>
              <a:tailEnd/>
            </a:ln>
          </p:spPr>
        </p:pic>
        <p:pic>
          <p:nvPicPr>
            <p:cNvPr id="21" name="Picture 68" descr="halo"/>
            <p:cNvPicPr>
              <a:picLocks noChangeAspect="1" noChangeArrowheads="1"/>
            </p:cNvPicPr>
            <p:nvPr/>
          </p:nvPicPr>
          <p:blipFill>
            <a:blip r:embed="rId4" cstate="print"/>
            <a:srcRect/>
            <a:stretch>
              <a:fillRect/>
            </a:stretch>
          </p:blipFill>
          <p:spPr bwMode="auto">
            <a:xfrm>
              <a:off x="3779" y="1122"/>
              <a:ext cx="884" cy="460"/>
            </a:xfrm>
            <a:prstGeom prst="rect">
              <a:avLst/>
            </a:prstGeom>
            <a:noFill/>
            <a:ln w="9525">
              <a:noFill/>
              <a:miter lim="800000"/>
              <a:headEnd/>
              <a:tailEnd/>
            </a:ln>
          </p:spPr>
        </p:pic>
        <p:pic>
          <p:nvPicPr>
            <p:cNvPr id="22" name="Picture 69" descr="body-temple-1"/>
            <p:cNvPicPr>
              <a:picLocks noChangeAspect="1" noChangeArrowheads="1"/>
            </p:cNvPicPr>
            <p:nvPr/>
          </p:nvPicPr>
          <p:blipFill>
            <a:blip r:embed="rId2" cstate="print"/>
            <a:srcRect r="1785" b="8484"/>
            <a:stretch>
              <a:fillRect/>
            </a:stretch>
          </p:blipFill>
          <p:spPr bwMode="auto">
            <a:xfrm>
              <a:off x="3045" y="1219"/>
              <a:ext cx="2715" cy="3096"/>
            </a:xfrm>
            <a:prstGeom prst="rect">
              <a:avLst/>
            </a:prstGeom>
            <a:noFill/>
            <a:ln w="9525">
              <a:noFill/>
              <a:miter lim="800000"/>
              <a:headEnd/>
              <a:tailEnd/>
            </a:ln>
          </p:spPr>
        </p:pic>
        <p:pic>
          <p:nvPicPr>
            <p:cNvPr id="23" name="Picture 70" descr="Pacifier2"/>
            <p:cNvPicPr>
              <a:picLocks noChangeAspect="1" noChangeArrowheads="1"/>
            </p:cNvPicPr>
            <p:nvPr/>
          </p:nvPicPr>
          <p:blipFill>
            <a:blip r:embed="rId5" cstate="print"/>
            <a:srcRect/>
            <a:stretch>
              <a:fillRect/>
            </a:stretch>
          </p:blipFill>
          <p:spPr bwMode="auto">
            <a:xfrm>
              <a:off x="3920" y="1888"/>
              <a:ext cx="371" cy="418"/>
            </a:xfrm>
            <a:prstGeom prst="rect">
              <a:avLst/>
            </a:prstGeom>
            <a:noFill/>
            <a:ln w="9525">
              <a:noFill/>
              <a:miter lim="800000"/>
              <a:headEnd/>
              <a:tailEnd/>
            </a:ln>
          </p:spPr>
        </p:pic>
      </p:grpSp>
      <p:sp>
        <p:nvSpPr>
          <p:cNvPr id="24" name="Text Box 81"/>
          <p:cNvSpPr txBox="1">
            <a:spLocks noChangeArrowheads="1"/>
          </p:cNvSpPr>
          <p:nvPr/>
        </p:nvSpPr>
        <p:spPr bwMode="auto">
          <a:xfrm>
            <a:off x="6416309" y="2067856"/>
            <a:ext cx="1923091" cy="584775"/>
          </a:xfrm>
          <a:prstGeom prst="rect">
            <a:avLst/>
          </a:prstGeom>
          <a:noFill/>
          <a:ln w="9525">
            <a:noFill/>
            <a:miter lim="800000"/>
            <a:headEnd/>
            <a:tailEnd/>
          </a:ln>
          <a:effectLst>
            <a:glow rad="127000">
              <a:schemeClr val="bg1"/>
            </a:glow>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INFANTILE</a:t>
            </a:r>
          </a:p>
        </p:txBody>
      </p:sp>
      <p:grpSp>
        <p:nvGrpSpPr>
          <p:cNvPr id="25" name="Group 23"/>
          <p:cNvGrpSpPr/>
          <p:nvPr/>
        </p:nvGrpSpPr>
        <p:grpSpPr>
          <a:xfrm>
            <a:off x="9017849" y="2722089"/>
            <a:ext cx="2909118" cy="4135911"/>
            <a:chOff x="4421580" y="2714153"/>
            <a:chExt cx="2909118" cy="4135911"/>
          </a:xfrm>
          <a:effectLst>
            <a:glow rad="127000">
              <a:schemeClr val="bg1"/>
            </a:glow>
          </a:effectLst>
        </p:grpSpPr>
        <p:pic>
          <p:nvPicPr>
            <p:cNvPr id="26"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27"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28" name="Picture 64" descr="body-temple-1"/>
            <p:cNvPicPr>
              <a:picLocks noChangeAspect="1" noChangeArrowheads="1"/>
            </p:cNvPicPr>
            <p:nvPr/>
          </p:nvPicPr>
          <p:blipFill>
            <a:blip r:embed="rId2"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30" name="Text Box 83"/>
          <p:cNvSpPr txBox="1">
            <a:spLocks noChangeArrowheads="1"/>
          </p:cNvSpPr>
          <p:nvPr/>
        </p:nvSpPr>
        <p:spPr bwMode="auto">
          <a:xfrm>
            <a:off x="9371863" y="2090080"/>
            <a:ext cx="1960793"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SPIRITUAL</a:t>
            </a:r>
          </a:p>
        </p:txBody>
      </p:sp>
    </p:spTree>
    <p:extLst>
      <p:ext uri="{BB962C8B-B14F-4D97-AF65-F5344CB8AC3E}">
        <p14:creationId xmlns:p14="http://schemas.microsoft.com/office/powerpoint/2010/main" val="2269173208"/>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72"/>
          <p:cNvGrpSpPr>
            <a:grpSpLocks/>
          </p:cNvGrpSpPr>
          <p:nvPr/>
        </p:nvGrpSpPr>
        <p:grpSpPr bwMode="auto">
          <a:xfrm>
            <a:off x="3060924" y="2247256"/>
            <a:ext cx="2878137" cy="4610746"/>
            <a:chOff x="2967" y="656"/>
            <a:chExt cx="2793" cy="3664"/>
          </a:xfrm>
          <a:effectLst>
            <a:glow rad="127000">
              <a:schemeClr val="bg1"/>
            </a:glow>
          </a:effectLst>
        </p:grpSpPr>
        <p:pic>
          <p:nvPicPr>
            <p:cNvPr id="31" name="Picture 73" descr="body-temple-2"/>
            <p:cNvPicPr>
              <a:picLocks noChangeAspect="1" noChangeArrowheads="1"/>
            </p:cNvPicPr>
            <p:nvPr/>
          </p:nvPicPr>
          <p:blipFill>
            <a:blip r:embed="rId2" cstate="print"/>
            <a:srcRect/>
            <a:stretch>
              <a:fillRect/>
            </a:stretch>
          </p:blipFill>
          <p:spPr bwMode="auto">
            <a:xfrm>
              <a:off x="3779" y="2196"/>
              <a:ext cx="982" cy="1628"/>
            </a:xfrm>
            <a:prstGeom prst="rect">
              <a:avLst/>
            </a:prstGeom>
            <a:noFill/>
            <a:ln w="9525">
              <a:noFill/>
              <a:miter lim="800000"/>
              <a:headEnd/>
              <a:tailEnd/>
            </a:ln>
          </p:spPr>
        </p:pic>
        <p:pic>
          <p:nvPicPr>
            <p:cNvPr id="32" name="Picture 74" descr="halo"/>
            <p:cNvPicPr>
              <a:picLocks noChangeAspect="1" noChangeArrowheads="1"/>
            </p:cNvPicPr>
            <p:nvPr/>
          </p:nvPicPr>
          <p:blipFill>
            <a:blip r:embed="rId3" cstate="print"/>
            <a:srcRect/>
            <a:stretch>
              <a:fillRect/>
            </a:stretch>
          </p:blipFill>
          <p:spPr bwMode="auto">
            <a:xfrm>
              <a:off x="3779" y="1127"/>
              <a:ext cx="884" cy="460"/>
            </a:xfrm>
            <a:prstGeom prst="rect">
              <a:avLst/>
            </a:prstGeom>
            <a:noFill/>
            <a:ln w="9525">
              <a:noFill/>
              <a:miter lim="800000"/>
              <a:headEnd/>
              <a:tailEnd/>
            </a:ln>
          </p:spPr>
        </p:pic>
        <p:pic>
          <p:nvPicPr>
            <p:cNvPr id="33" name="Picture 75" descr="body-temple-1"/>
            <p:cNvPicPr>
              <a:picLocks noChangeAspect="1" noChangeArrowheads="1"/>
            </p:cNvPicPr>
            <p:nvPr/>
          </p:nvPicPr>
          <p:blipFill>
            <a:blip r:embed="rId4" cstate="print"/>
            <a:srcRect r="1785" b="8484"/>
            <a:stretch>
              <a:fillRect/>
            </a:stretch>
          </p:blipFill>
          <p:spPr bwMode="auto">
            <a:xfrm>
              <a:off x="3045" y="1224"/>
              <a:ext cx="2715" cy="3096"/>
            </a:xfrm>
            <a:prstGeom prst="rect">
              <a:avLst/>
            </a:prstGeom>
            <a:noFill/>
            <a:ln w="9525">
              <a:noFill/>
              <a:miter lim="800000"/>
              <a:headEnd/>
              <a:tailEnd/>
            </a:ln>
          </p:spPr>
        </p:pic>
        <p:pic>
          <p:nvPicPr>
            <p:cNvPr id="34" name="Picture 76" descr="Pacifier2"/>
            <p:cNvPicPr>
              <a:picLocks noChangeAspect="1" noChangeArrowheads="1"/>
            </p:cNvPicPr>
            <p:nvPr/>
          </p:nvPicPr>
          <p:blipFill>
            <a:blip r:embed="rId5" cstate="print"/>
            <a:srcRect/>
            <a:stretch>
              <a:fillRect/>
            </a:stretch>
          </p:blipFill>
          <p:spPr bwMode="auto">
            <a:xfrm>
              <a:off x="3920" y="1893"/>
              <a:ext cx="371" cy="418"/>
            </a:xfrm>
            <a:prstGeom prst="rect">
              <a:avLst/>
            </a:prstGeom>
            <a:noFill/>
            <a:ln w="9525">
              <a:noFill/>
              <a:miter lim="800000"/>
              <a:headEnd/>
              <a:tailEnd/>
            </a:ln>
          </p:spPr>
        </p:pic>
        <p:pic>
          <p:nvPicPr>
            <p:cNvPr id="35" name="Picture 77" descr="balloon"/>
            <p:cNvPicPr>
              <a:picLocks noChangeAspect="1" noChangeArrowheads="1"/>
            </p:cNvPicPr>
            <p:nvPr/>
          </p:nvPicPr>
          <p:blipFill>
            <a:blip r:embed="rId6" cstate="print"/>
            <a:srcRect/>
            <a:stretch>
              <a:fillRect/>
            </a:stretch>
          </p:blipFill>
          <p:spPr bwMode="auto">
            <a:xfrm>
              <a:off x="4725" y="656"/>
              <a:ext cx="867" cy="2440"/>
            </a:xfrm>
            <a:prstGeom prst="rect">
              <a:avLst/>
            </a:prstGeom>
            <a:noFill/>
            <a:ln w="9525">
              <a:noFill/>
              <a:miter lim="800000"/>
              <a:headEnd/>
              <a:tailEnd/>
            </a:ln>
          </p:spPr>
        </p:pic>
        <p:pic>
          <p:nvPicPr>
            <p:cNvPr id="36" name="Picture 78" descr="teddybear"/>
            <p:cNvPicPr>
              <a:picLocks noChangeAspect="1" noChangeArrowheads="1"/>
            </p:cNvPicPr>
            <p:nvPr/>
          </p:nvPicPr>
          <p:blipFill>
            <a:blip r:embed="rId7" cstate="print"/>
            <a:srcRect/>
            <a:stretch>
              <a:fillRect/>
            </a:stretch>
          </p:blipFill>
          <p:spPr bwMode="auto">
            <a:xfrm>
              <a:off x="2967" y="2069"/>
              <a:ext cx="1167" cy="1017"/>
            </a:xfrm>
            <a:prstGeom prst="rect">
              <a:avLst/>
            </a:prstGeom>
            <a:noFill/>
            <a:ln w="9525">
              <a:noFill/>
              <a:miter lim="800000"/>
              <a:headEnd/>
              <a:tailEnd/>
            </a:ln>
          </p:spPr>
        </p:pic>
      </p:grpSp>
      <p:sp>
        <p:nvSpPr>
          <p:cNvPr id="37" name="Text Box 82"/>
          <p:cNvSpPr txBox="1">
            <a:spLocks noChangeArrowheads="1"/>
          </p:cNvSpPr>
          <p:nvPr/>
        </p:nvSpPr>
        <p:spPr bwMode="auto">
          <a:xfrm>
            <a:off x="3691161" y="2067857"/>
            <a:ext cx="1608133"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CARNAL</a:t>
            </a:r>
          </a:p>
        </p:txBody>
      </p:sp>
      <p:sp>
        <p:nvSpPr>
          <p:cNvPr id="2" name="Title 1"/>
          <p:cNvSpPr>
            <a:spLocks noGrp="1"/>
          </p:cNvSpPr>
          <p:nvPr>
            <p:ph type="title"/>
          </p:nvPr>
        </p:nvSpPr>
        <p:spPr/>
        <p:txBody>
          <a:bodyPr/>
          <a:lstStyle/>
          <a:p>
            <a:r>
              <a:rPr lang="en-US" dirty="0"/>
              <a:t>V.  The </a:t>
            </a:r>
            <a:r>
              <a:rPr lang="en-US" u="sng" dirty="0">
                <a:effectLst>
                  <a:glow rad="127000">
                    <a:srgbClr val="FF0000"/>
                  </a:glow>
                  <a:outerShdw blurRad="38100" dist="38100" dir="2700000" algn="tl">
                    <a:srgbClr val="000000">
                      <a:alpha val="43137"/>
                    </a:srgbClr>
                  </a:outerShdw>
                </a:effectLst>
              </a:rPr>
              <a:t>OBVIOUS</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APPLICATION</a:t>
            </a:r>
            <a:r>
              <a:rPr lang="en-US" dirty="0"/>
              <a:t>:</a:t>
            </a:r>
          </a:p>
        </p:txBody>
      </p:sp>
      <p:sp>
        <p:nvSpPr>
          <p:cNvPr id="3" name="Content Placeholder 2"/>
          <p:cNvSpPr>
            <a:spLocks noGrp="1"/>
          </p:cNvSpPr>
          <p:nvPr>
            <p:ph idx="1"/>
          </p:nvPr>
        </p:nvSpPr>
        <p:spPr>
          <a:xfrm>
            <a:off x="321275" y="1445219"/>
            <a:ext cx="11870725" cy="4680946"/>
          </a:xfrm>
        </p:spPr>
        <p:txBody>
          <a:bodyPr/>
          <a:lstStyle/>
          <a:p>
            <a:pPr>
              <a:lnSpc>
                <a:spcPts val="3800"/>
              </a:lnSpc>
            </a:pPr>
            <a:r>
              <a:rPr lang="en-US" dirty="0"/>
              <a:t>2- Grow to </a:t>
            </a:r>
            <a:r>
              <a:rPr lang="en-US" u="sng" dirty="0">
                <a:effectLst>
                  <a:glow rad="127000">
                    <a:srgbClr val="FF0000"/>
                  </a:glow>
                  <a:outerShdw blurRad="38100" dist="38100" dir="2700000" algn="tl">
                    <a:srgbClr val="000000">
                      <a:alpha val="43137"/>
                    </a:srgbClr>
                  </a:outerShdw>
                </a:effectLst>
              </a:rPr>
              <a:t>TRUST</a:t>
            </a:r>
            <a:r>
              <a:rPr lang="en-US" dirty="0">
                <a:effectLst>
                  <a:glow rad="127000">
                    <a:srgbClr val="FF0000"/>
                  </a:glow>
                  <a:outerShdw blurRad="38100" dist="38100" dir="2700000" algn="tl">
                    <a:srgbClr val="000000">
                      <a:alpha val="43137"/>
                    </a:srgbClr>
                  </a:outerShdw>
                </a:effectLst>
              </a:rPr>
              <a:t> </a:t>
            </a:r>
            <a:r>
              <a:rPr lang="en-US" dirty="0"/>
              <a:t>in God’s </a:t>
            </a:r>
            <a:r>
              <a:rPr lang="en-US" u="sng" dirty="0">
                <a:effectLst>
                  <a:glow rad="127000">
                    <a:srgbClr val="FF0000"/>
                  </a:glow>
                  <a:outerShdw blurRad="38100" dist="38100" dir="2700000" algn="tl">
                    <a:srgbClr val="000000">
                      <a:alpha val="43137"/>
                    </a:srgbClr>
                  </a:outerShdw>
                </a:effectLst>
              </a:rPr>
              <a:t>SOVEREIGNTY</a:t>
            </a:r>
          </a:p>
        </p:txBody>
      </p:sp>
      <p:pic>
        <p:nvPicPr>
          <p:cNvPr id="17" name="Picture 7" descr="body-temple-1"/>
          <p:cNvPicPr>
            <a:picLocks noChangeAspect="1" noChangeArrowheads="1"/>
          </p:cNvPicPr>
          <p:nvPr/>
        </p:nvPicPr>
        <p:blipFill rotWithShape="1">
          <a:blip r:embed="rId4"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
        <p:nvSpPr>
          <p:cNvPr id="18" name="Text Box 80"/>
          <p:cNvSpPr txBox="1">
            <a:spLocks noChangeArrowheads="1"/>
          </p:cNvSpPr>
          <p:nvPr/>
        </p:nvSpPr>
        <p:spPr bwMode="auto">
          <a:xfrm>
            <a:off x="698000" y="2061506"/>
            <a:ext cx="1788695"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NATURAL</a:t>
            </a:r>
          </a:p>
        </p:txBody>
      </p:sp>
      <p:grpSp>
        <p:nvGrpSpPr>
          <p:cNvPr id="19" name="Group 71"/>
          <p:cNvGrpSpPr>
            <a:grpSpLocks/>
          </p:cNvGrpSpPr>
          <p:nvPr/>
        </p:nvGrpSpPr>
        <p:grpSpPr bwMode="auto">
          <a:xfrm>
            <a:off x="6119447" y="2832561"/>
            <a:ext cx="2803525" cy="4025439"/>
            <a:chOff x="3045" y="1122"/>
            <a:chExt cx="2715" cy="3193"/>
          </a:xfrm>
          <a:effectLst>
            <a:glow rad="127000">
              <a:schemeClr val="bg1"/>
            </a:glow>
          </a:effectLst>
        </p:grpSpPr>
        <p:pic>
          <p:nvPicPr>
            <p:cNvPr id="20" name="Picture 67" descr="body-temple-2"/>
            <p:cNvPicPr>
              <a:picLocks noChangeAspect="1" noChangeArrowheads="1"/>
            </p:cNvPicPr>
            <p:nvPr/>
          </p:nvPicPr>
          <p:blipFill>
            <a:blip r:embed="rId2" cstate="print"/>
            <a:srcRect/>
            <a:stretch>
              <a:fillRect/>
            </a:stretch>
          </p:blipFill>
          <p:spPr bwMode="auto">
            <a:xfrm>
              <a:off x="3779" y="2191"/>
              <a:ext cx="982" cy="1628"/>
            </a:xfrm>
            <a:prstGeom prst="rect">
              <a:avLst/>
            </a:prstGeom>
            <a:noFill/>
            <a:ln w="9525">
              <a:noFill/>
              <a:miter lim="800000"/>
              <a:headEnd/>
              <a:tailEnd/>
            </a:ln>
          </p:spPr>
        </p:pic>
        <p:pic>
          <p:nvPicPr>
            <p:cNvPr id="21" name="Picture 68" descr="halo"/>
            <p:cNvPicPr>
              <a:picLocks noChangeAspect="1" noChangeArrowheads="1"/>
            </p:cNvPicPr>
            <p:nvPr/>
          </p:nvPicPr>
          <p:blipFill>
            <a:blip r:embed="rId3" cstate="print"/>
            <a:srcRect/>
            <a:stretch>
              <a:fillRect/>
            </a:stretch>
          </p:blipFill>
          <p:spPr bwMode="auto">
            <a:xfrm>
              <a:off x="3779" y="1122"/>
              <a:ext cx="884" cy="460"/>
            </a:xfrm>
            <a:prstGeom prst="rect">
              <a:avLst/>
            </a:prstGeom>
            <a:noFill/>
            <a:ln w="9525">
              <a:noFill/>
              <a:miter lim="800000"/>
              <a:headEnd/>
              <a:tailEnd/>
            </a:ln>
          </p:spPr>
        </p:pic>
        <p:pic>
          <p:nvPicPr>
            <p:cNvPr id="22" name="Picture 69" descr="body-temple-1"/>
            <p:cNvPicPr>
              <a:picLocks noChangeAspect="1" noChangeArrowheads="1"/>
            </p:cNvPicPr>
            <p:nvPr/>
          </p:nvPicPr>
          <p:blipFill>
            <a:blip r:embed="rId4" cstate="print"/>
            <a:srcRect r="1785" b="8484"/>
            <a:stretch>
              <a:fillRect/>
            </a:stretch>
          </p:blipFill>
          <p:spPr bwMode="auto">
            <a:xfrm>
              <a:off x="3045" y="1219"/>
              <a:ext cx="2715" cy="3096"/>
            </a:xfrm>
            <a:prstGeom prst="rect">
              <a:avLst/>
            </a:prstGeom>
            <a:noFill/>
            <a:ln w="9525">
              <a:noFill/>
              <a:miter lim="800000"/>
              <a:headEnd/>
              <a:tailEnd/>
            </a:ln>
          </p:spPr>
        </p:pic>
        <p:pic>
          <p:nvPicPr>
            <p:cNvPr id="23" name="Picture 70" descr="Pacifier2"/>
            <p:cNvPicPr>
              <a:picLocks noChangeAspect="1" noChangeArrowheads="1"/>
            </p:cNvPicPr>
            <p:nvPr/>
          </p:nvPicPr>
          <p:blipFill>
            <a:blip r:embed="rId5" cstate="print"/>
            <a:srcRect/>
            <a:stretch>
              <a:fillRect/>
            </a:stretch>
          </p:blipFill>
          <p:spPr bwMode="auto">
            <a:xfrm>
              <a:off x="3920" y="1888"/>
              <a:ext cx="371" cy="418"/>
            </a:xfrm>
            <a:prstGeom prst="rect">
              <a:avLst/>
            </a:prstGeom>
            <a:noFill/>
            <a:ln w="9525">
              <a:noFill/>
              <a:miter lim="800000"/>
              <a:headEnd/>
              <a:tailEnd/>
            </a:ln>
          </p:spPr>
        </p:pic>
      </p:grpSp>
      <p:sp>
        <p:nvSpPr>
          <p:cNvPr id="24" name="Text Box 81"/>
          <p:cNvSpPr txBox="1">
            <a:spLocks noChangeArrowheads="1"/>
          </p:cNvSpPr>
          <p:nvPr/>
        </p:nvSpPr>
        <p:spPr bwMode="auto">
          <a:xfrm>
            <a:off x="6416309" y="2067856"/>
            <a:ext cx="1923091" cy="584775"/>
          </a:xfrm>
          <a:prstGeom prst="rect">
            <a:avLst/>
          </a:prstGeom>
          <a:noFill/>
          <a:ln w="9525">
            <a:noFill/>
            <a:miter lim="800000"/>
            <a:headEnd/>
            <a:tailEnd/>
          </a:ln>
          <a:effectLst>
            <a:glow rad="127000">
              <a:schemeClr val="bg1"/>
            </a:glow>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INFANTILE</a:t>
            </a:r>
          </a:p>
        </p:txBody>
      </p:sp>
      <p:grpSp>
        <p:nvGrpSpPr>
          <p:cNvPr id="25" name="Group 23"/>
          <p:cNvGrpSpPr/>
          <p:nvPr/>
        </p:nvGrpSpPr>
        <p:grpSpPr>
          <a:xfrm>
            <a:off x="9017849" y="2722089"/>
            <a:ext cx="2909118" cy="4135911"/>
            <a:chOff x="4421580" y="2714153"/>
            <a:chExt cx="2909118" cy="4135911"/>
          </a:xfrm>
          <a:effectLst>
            <a:glow rad="127000">
              <a:schemeClr val="bg1"/>
            </a:glow>
          </a:effectLst>
        </p:grpSpPr>
        <p:pic>
          <p:nvPicPr>
            <p:cNvPr id="26"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27"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28"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30" name="Text Box 83"/>
          <p:cNvSpPr txBox="1">
            <a:spLocks noChangeArrowheads="1"/>
          </p:cNvSpPr>
          <p:nvPr/>
        </p:nvSpPr>
        <p:spPr bwMode="auto">
          <a:xfrm>
            <a:off x="9371863" y="2090080"/>
            <a:ext cx="1960793"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SPIRITUAL</a:t>
            </a:r>
          </a:p>
        </p:txBody>
      </p:sp>
    </p:spTree>
    <p:extLst>
      <p:ext uri="{BB962C8B-B14F-4D97-AF65-F5344CB8AC3E}">
        <p14:creationId xmlns:p14="http://schemas.microsoft.com/office/powerpoint/2010/main" val="3085963835"/>
      </p:ext>
    </p:extLst>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72"/>
          <p:cNvGrpSpPr>
            <a:grpSpLocks/>
          </p:cNvGrpSpPr>
          <p:nvPr/>
        </p:nvGrpSpPr>
        <p:grpSpPr bwMode="auto">
          <a:xfrm>
            <a:off x="3060924" y="2291300"/>
            <a:ext cx="2878137" cy="4566702"/>
            <a:chOff x="2967" y="691"/>
            <a:chExt cx="2793" cy="3629"/>
          </a:xfrm>
          <a:effectLst>
            <a:glow rad="127000">
              <a:schemeClr val="bg1">
                <a:lumMod val="85000"/>
              </a:schemeClr>
            </a:glow>
          </a:effectLst>
        </p:grpSpPr>
        <p:pic>
          <p:nvPicPr>
            <p:cNvPr id="31" name="Picture 73" descr="body-temple-2"/>
            <p:cNvPicPr>
              <a:picLocks noChangeAspect="1" noChangeArrowheads="1"/>
            </p:cNvPicPr>
            <p:nvPr/>
          </p:nvPicPr>
          <p:blipFill>
            <a:blip r:embed="rId2" cstate="print">
              <a:lum bright="-40000"/>
            </a:blip>
            <a:srcRect/>
            <a:stretch>
              <a:fillRect/>
            </a:stretch>
          </p:blipFill>
          <p:spPr bwMode="auto">
            <a:xfrm>
              <a:off x="3779" y="2196"/>
              <a:ext cx="982" cy="1628"/>
            </a:xfrm>
            <a:prstGeom prst="rect">
              <a:avLst/>
            </a:prstGeom>
            <a:noFill/>
            <a:ln w="9525">
              <a:noFill/>
              <a:miter lim="800000"/>
              <a:headEnd/>
              <a:tailEnd/>
            </a:ln>
          </p:spPr>
        </p:pic>
        <p:pic>
          <p:nvPicPr>
            <p:cNvPr id="32" name="Picture 74" descr="halo"/>
            <p:cNvPicPr>
              <a:picLocks noChangeAspect="1" noChangeArrowheads="1"/>
            </p:cNvPicPr>
            <p:nvPr/>
          </p:nvPicPr>
          <p:blipFill>
            <a:blip r:embed="rId3" cstate="print">
              <a:lum bright="-40000"/>
            </a:blip>
            <a:srcRect/>
            <a:stretch>
              <a:fillRect/>
            </a:stretch>
          </p:blipFill>
          <p:spPr bwMode="auto">
            <a:xfrm>
              <a:off x="3779" y="1127"/>
              <a:ext cx="884" cy="460"/>
            </a:xfrm>
            <a:prstGeom prst="rect">
              <a:avLst/>
            </a:prstGeom>
            <a:noFill/>
            <a:ln w="9525">
              <a:noFill/>
              <a:miter lim="800000"/>
              <a:headEnd/>
              <a:tailEnd/>
            </a:ln>
          </p:spPr>
        </p:pic>
        <p:pic>
          <p:nvPicPr>
            <p:cNvPr id="33" name="Picture 75" descr="body-temple-1"/>
            <p:cNvPicPr>
              <a:picLocks noChangeAspect="1" noChangeArrowheads="1"/>
            </p:cNvPicPr>
            <p:nvPr/>
          </p:nvPicPr>
          <p:blipFill>
            <a:blip r:embed="rId4" cstate="print">
              <a:lum bright="-40000"/>
            </a:blip>
            <a:srcRect r="1785" b="8484"/>
            <a:stretch>
              <a:fillRect/>
            </a:stretch>
          </p:blipFill>
          <p:spPr bwMode="auto">
            <a:xfrm>
              <a:off x="3045" y="1224"/>
              <a:ext cx="2715" cy="3096"/>
            </a:xfrm>
            <a:prstGeom prst="rect">
              <a:avLst/>
            </a:prstGeom>
            <a:noFill/>
            <a:ln w="9525">
              <a:noFill/>
              <a:miter lim="800000"/>
              <a:headEnd/>
              <a:tailEnd/>
            </a:ln>
          </p:spPr>
        </p:pic>
        <p:pic>
          <p:nvPicPr>
            <p:cNvPr id="34" name="Picture 76" descr="Pacifier2"/>
            <p:cNvPicPr>
              <a:picLocks noChangeAspect="1" noChangeArrowheads="1"/>
            </p:cNvPicPr>
            <p:nvPr/>
          </p:nvPicPr>
          <p:blipFill>
            <a:blip r:embed="rId5" cstate="print"/>
            <a:srcRect/>
            <a:stretch>
              <a:fillRect/>
            </a:stretch>
          </p:blipFill>
          <p:spPr bwMode="auto">
            <a:xfrm>
              <a:off x="3920" y="1893"/>
              <a:ext cx="371" cy="418"/>
            </a:xfrm>
            <a:prstGeom prst="rect">
              <a:avLst/>
            </a:prstGeom>
            <a:noFill/>
            <a:ln w="9525">
              <a:noFill/>
              <a:miter lim="800000"/>
              <a:headEnd/>
              <a:tailEnd/>
            </a:ln>
          </p:spPr>
        </p:pic>
        <p:pic>
          <p:nvPicPr>
            <p:cNvPr id="35" name="Picture 77" descr="balloon"/>
            <p:cNvPicPr>
              <a:picLocks noChangeAspect="1" noChangeArrowheads="1"/>
            </p:cNvPicPr>
            <p:nvPr/>
          </p:nvPicPr>
          <p:blipFill>
            <a:blip r:embed="rId6" cstate="print">
              <a:lum bright="-40000" contrast="-5000"/>
            </a:blip>
            <a:srcRect/>
            <a:stretch>
              <a:fillRect/>
            </a:stretch>
          </p:blipFill>
          <p:spPr bwMode="auto">
            <a:xfrm>
              <a:off x="4725" y="691"/>
              <a:ext cx="867" cy="2440"/>
            </a:xfrm>
            <a:prstGeom prst="rect">
              <a:avLst/>
            </a:prstGeom>
            <a:noFill/>
            <a:ln w="9525">
              <a:noFill/>
              <a:miter lim="800000"/>
              <a:headEnd/>
              <a:tailEnd/>
            </a:ln>
          </p:spPr>
        </p:pic>
        <p:pic>
          <p:nvPicPr>
            <p:cNvPr id="36" name="Picture 78" descr="teddybear"/>
            <p:cNvPicPr>
              <a:picLocks noChangeAspect="1" noChangeArrowheads="1"/>
            </p:cNvPicPr>
            <p:nvPr/>
          </p:nvPicPr>
          <p:blipFill>
            <a:blip r:embed="rId7" cstate="print">
              <a:lum bright="-40000"/>
            </a:blip>
            <a:srcRect/>
            <a:stretch>
              <a:fillRect/>
            </a:stretch>
          </p:blipFill>
          <p:spPr bwMode="auto">
            <a:xfrm>
              <a:off x="2967" y="2104"/>
              <a:ext cx="1167" cy="1017"/>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dirty="0"/>
              <a:t>V.  The </a:t>
            </a:r>
            <a:r>
              <a:rPr lang="en-US" u="sng" dirty="0">
                <a:effectLst>
                  <a:glow rad="127000">
                    <a:srgbClr val="FF0000"/>
                  </a:glow>
                  <a:outerShdw blurRad="38100" dist="38100" dir="2700000" algn="tl">
                    <a:srgbClr val="000000">
                      <a:alpha val="43137"/>
                    </a:srgbClr>
                  </a:outerShdw>
                </a:effectLst>
              </a:rPr>
              <a:t>OBVIOUS</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APPLICATION</a:t>
            </a:r>
            <a:r>
              <a:rPr lang="en-US" dirty="0"/>
              <a:t>:</a:t>
            </a:r>
          </a:p>
        </p:txBody>
      </p:sp>
      <p:sp>
        <p:nvSpPr>
          <p:cNvPr id="3" name="Content Placeholder 2"/>
          <p:cNvSpPr>
            <a:spLocks noGrp="1"/>
          </p:cNvSpPr>
          <p:nvPr>
            <p:ph idx="1"/>
          </p:nvPr>
        </p:nvSpPr>
        <p:spPr>
          <a:xfrm>
            <a:off x="321275" y="1445219"/>
            <a:ext cx="11870725" cy="4680946"/>
          </a:xfrm>
        </p:spPr>
        <p:txBody>
          <a:bodyPr/>
          <a:lstStyle/>
          <a:p>
            <a:pPr>
              <a:lnSpc>
                <a:spcPts val="3800"/>
              </a:lnSpc>
            </a:pPr>
            <a:r>
              <a:rPr lang="en-US" dirty="0"/>
              <a:t>3- You must </a:t>
            </a:r>
            <a:r>
              <a:rPr lang="en-US" u="sng" dirty="0">
                <a:effectLst>
                  <a:glow rad="127000">
                    <a:srgbClr val="FF0000"/>
                  </a:glow>
                  <a:outerShdw blurRad="38100" dist="38100" dir="2700000" algn="tl">
                    <a:srgbClr val="000000">
                      <a:alpha val="43137"/>
                    </a:srgbClr>
                  </a:outerShdw>
                </a:effectLst>
              </a:rPr>
              <a:t>WALK</a:t>
            </a:r>
            <a:r>
              <a:rPr lang="en-US" dirty="0">
                <a:effectLst>
                  <a:glow rad="127000">
                    <a:srgbClr val="FF0000"/>
                  </a:glow>
                  <a:outerShdw blurRad="38100" dist="38100" dir="2700000" algn="tl">
                    <a:srgbClr val="000000">
                      <a:alpha val="43137"/>
                    </a:srgbClr>
                  </a:outerShdw>
                </a:effectLst>
              </a:rPr>
              <a:t> </a:t>
            </a:r>
            <a:r>
              <a:rPr lang="en-US" dirty="0"/>
              <a:t>in the </a:t>
            </a:r>
            <a:r>
              <a:rPr lang="en-US" u="sng" dirty="0">
                <a:effectLst>
                  <a:glow rad="127000">
                    <a:srgbClr val="FF0000"/>
                  </a:glow>
                  <a:outerShdw blurRad="38100" dist="38100" dir="2700000" algn="tl">
                    <a:srgbClr val="000000">
                      <a:alpha val="43137"/>
                    </a:srgbClr>
                  </a:outerShdw>
                </a:effectLst>
              </a:rPr>
              <a:t>SPIRIT</a:t>
            </a:r>
          </a:p>
        </p:txBody>
      </p:sp>
      <p:pic>
        <p:nvPicPr>
          <p:cNvPr id="17" name="Picture 7" descr="body-temple-1"/>
          <p:cNvPicPr>
            <a:picLocks noChangeAspect="1" noChangeArrowheads="1"/>
          </p:cNvPicPr>
          <p:nvPr/>
        </p:nvPicPr>
        <p:blipFill rotWithShape="1">
          <a:blip r:embed="rId4" cstate="print">
            <a:lum bright="-41000"/>
          </a:blip>
          <a:srcRect l="-1041" r="-882" b="8484"/>
          <a:stretch/>
        </p:blipFill>
        <p:spPr bwMode="auto">
          <a:xfrm>
            <a:off x="111894" y="2859694"/>
            <a:ext cx="2980222" cy="3998306"/>
          </a:xfrm>
          <a:prstGeom prst="rect">
            <a:avLst/>
          </a:prstGeom>
          <a:noFill/>
          <a:ln w="9525">
            <a:noFill/>
            <a:miter lim="800000"/>
            <a:headEnd/>
            <a:tailEnd/>
          </a:ln>
          <a:effectLst>
            <a:glow rad="127000">
              <a:schemeClr val="bg1">
                <a:lumMod val="85000"/>
              </a:schemeClr>
            </a:glow>
          </a:effectLst>
        </p:spPr>
      </p:pic>
      <p:sp>
        <p:nvSpPr>
          <p:cNvPr id="18" name="Text Box 80"/>
          <p:cNvSpPr txBox="1">
            <a:spLocks noChangeArrowheads="1"/>
          </p:cNvSpPr>
          <p:nvPr/>
        </p:nvSpPr>
        <p:spPr bwMode="auto">
          <a:xfrm>
            <a:off x="698000" y="2061506"/>
            <a:ext cx="1788695"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NATURAL</a:t>
            </a:r>
          </a:p>
        </p:txBody>
      </p:sp>
      <p:grpSp>
        <p:nvGrpSpPr>
          <p:cNvPr id="19" name="Group 71"/>
          <p:cNvGrpSpPr>
            <a:grpSpLocks/>
          </p:cNvGrpSpPr>
          <p:nvPr/>
        </p:nvGrpSpPr>
        <p:grpSpPr bwMode="auto">
          <a:xfrm>
            <a:off x="6119447" y="2832561"/>
            <a:ext cx="2803525" cy="4025439"/>
            <a:chOff x="3045" y="1122"/>
            <a:chExt cx="2715" cy="3193"/>
          </a:xfrm>
          <a:effectLst>
            <a:glow rad="127000">
              <a:schemeClr val="bg1"/>
            </a:glow>
          </a:effectLst>
        </p:grpSpPr>
        <p:pic>
          <p:nvPicPr>
            <p:cNvPr id="20" name="Picture 67" descr="body-temple-2"/>
            <p:cNvPicPr>
              <a:picLocks noChangeAspect="1" noChangeArrowheads="1"/>
            </p:cNvPicPr>
            <p:nvPr/>
          </p:nvPicPr>
          <p:blipFill>
            <a:blip r:embed="rId2" cstate="print"/>
            <a:srcRect/>
            <a:stretch>
              <a:fillRect/>
            </a:stretch>
          </p:blipFill>
          <p:spPr bwMode="auto">
            <a:xfrm>
              <a:off x="3779" y="2191"/>
              <a:ext cx="982" cy="1628"/>
            </a:xfrm>
            <a:prstGeom prst="rect">
              <a:avLst/>
            </a:prstGeom>
            <a:noFill/>
            <a:ln w="9525">
              <a:noFill/>
              <a:miter lim="800000"/>
              <a:headEnd/>
              <a:tailEnd/>
            </a:ln>
          </p:spPr>
        </p:pic>
        <p:pic>
          <p:nvPicPr>
            <p:cNvPr id="21" name="Picture 68" descr="halo"/>
            <p:cNvPicPr>
              <a:picLocks noChangeAspect="1" noChangeArrowheads="1"/>
            </p:cNvPicPr>
            <p:nvPr/>
          </p:nvPicPr>
          <p:blipFill>
            <a:blip r:embed="rId3" cstate="print"/>
            <a:srcRect/>
            <a:stretch>
              <a:fillRect/>
            </a:stretch>
          </p:blipFill>
          <p:spPr bwMode="auto">
            <a:xfrm>
              <a:off x="3779" y="1122"/>
              <a:ext cx="884" cy="460"/>
            </a:xfrm>
            <a:prstGeom prst="rect">
              <a:avLst/>
            </a:prstGeom>
            <a:noFill/>
            <a:ln w="9525">
              <a:noFill/>
              <a:miter lim="800000"/>
              <a:headEnd/>
              <a:tailEnd/>
            </a:ln>
          </p:spPr>
        </p:pic>
        <p:pic>
          <p:nvPicPr>
            <p:cNvPr id="22" name="Picture 69" descr="body-temple-1"/>
            <p:cNvPicPr>
              <a:picLocks noChangeAspect="1" noChangeArrowheads="1"/>
            </p:cNvPicPr>
            <p:nvPr/>
          </p:nvPicPr>
          <p:blipFill>
            <a:blip r:embed="rId4" cstate="print"/>
            <a:srcRect r="1785" b="8484"/>
            <a:stretch>
              <a:fillRect/>
            </a:stretch>
          </p:blipFill>
          <p:spPr bwMode="auto">
            <a:xfrm>
              <a:off x="3045" y="1219"/>
              <a:ext cx="2715" cy="3096"/>
            </a:xfrm>
            <a:prstGeom prst="rect">
              <a:avLst/>
            </a:prstGeom>
            <a:noFill/>
            <a:ln w="9525">
              <a:noFill/>
              <a:miter lim="800000"/>
              <a:headEnd/>
              <a:tailEnd/>
            </a:ln>
          </p:spPr>
        </p:pic>
        <p:pic>
          <p:nvPicPr>
            <p:cNvPr id="23" name="Picture 70" descr="Pacifier2"/>
            <p:cNvPicPr>
              <a:picLocks noChangeAspect="1" noChangeArrowheads="1"/>
            </p:cNvPicPr>
            <p:nvPr/>
          </p:nvPicPr>
          <p:blipFill>
            <a:blip r:embed="rId5" cstate="print"/>
            <a:srcRect/>
            <a:stretch>
              <a:fillRect/>
            </a:stretch>
          </p:blipFill>
          <p:spPr bwMode="auto">
            <a:xfrm>
              <a:off x="3920" y="1888"/>
              <a:ext cx="371" cy="418"/>
            </a:xfrm>
            <a:prstGeom prst="rect">
              <a:avLst/>
            </a:prstGeom>
            <a:noFill/>
            <a:ln w="9525">
              <a:noFill/>
              <a:miter lim="800000"/>
              <a:headEnd/>
              <a:tailEnd/>
            </a:ln>
          </p:spPr>
        </p:pic>
      </p:grpSp>
      <p:sp>
        <p:nvSpPr>
          <p:cNvPr id="24" name="Text Box 81"/>
          <p:cNvSpPr txBox="1">
            <a:spLocks noChangeArrowheads="1"/>
          </p:cNvSpPr>
          <p:nvPr/>
        </p:nvSpPr>
        <p:spPr bwMode="auto">
          <a:xfrm>
            <a:off x="6416309" y="2067856"/>
            <a:ext cx="1923091" cy="584775"/>
          </a:xfrm>
          <a:prstGeom prst="rect">
            <a:avLst/>
          </a:prstGeom>
          <a:noFill/>
          <a:ln w="9525">
            <a:noFill/>
            <a:miter lim="800000"/>
            <a:headEnd/>
            <a:tailEnd/>
          </a:ln>
          <a:effectLst>
            <a:glow rad="127000">
              <a:schemeClr val="bg1"/>
            </a:glow>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INFANTILE</a:t>
            </a:r>
          </a:p>
        </p:txBody>
      </p:sp>
      <p:grpSp>
        <p:nvGrpSpPr>
          <p:cNvPr id="25" name="Group 23"/>
          <p:cNvGrpSpPr/>
          <p:nvPr/>
        </p:nvGrpSpPr>
        <p:grpSpPr>
          <a:xfrm>
            <a:off x="9017849" y="2722089"/>
            <a:ext cx="2909118" cy="4135911"/>
            <a:chOff x="4421580" y="2714153"/>
            <a:chExt cx="2909118" cy="4135911"/>
          </a:xfrm>
          <a:effectLst>
            <a:glow rad="127000">
              <a:schemeClr val="bg1"/>
            </a:glow>
          </a:effectLst>
        </p:grpSpPr>
        <p:pic>
          <p:nvPicPr>
            <p:cNvPr id="26"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27"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28"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30" name="Text Box 83"/>
          <p:cNvSpPr txBox="1">
            <a:spLocks noChangeArrowheads="1"/>
          </p:cNvSpPr>
          <p:nvPr/>
        </p:nvSpPr>
        <p:spPr bwMode="auto">
          <a:xfrm>
            <a:off x="9371863" y="2090080"/>
            <a:ext cx="1960793"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SPIRITUAL</a:t>
            </a:r>
          </a:p>
        </p:txBody>
      </p:sp>
      <p:sp>
        <p:nvSpPr>
          <p:cNvPr id="38" name="Text Box 82"/>
          <p:cNvSpPr txBox="1">
            <a:spLocks noChangeArrowheads="1"/>
          </p:cNvSpPr>
          <p:nvPr/>
        </p:nvSpPr>
        <p:spPr bwMode="auto">
          <a:xfrm>
            <a:off x="3691161" y="2067857"/>
            <a:ext cx="1608133"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CARNAL</a:t>
            </a:r>
          </a:p>
        </p:txBody>
      </p:sp>
    </p:spTree>
    <p:extLst>
      <p:ext uri="{BB962C8B-B14F-4D97-AF65-F5344CB8AC3E}">
        <p14:creationId xmlns:p14="http://schemas.microsoft.com/office/powerpoint/2010/main" val="671310936"/>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 The Further </a:t>
            </a:r>
            <a:r>
              <a:rPr lang="en-US" u="sng" dirty="0">
                <a:effectLst>
                  <a:glow rad="127000">
                    <a:srgbClr val="FF0000"/>
                  </a:glow>
                  <a:outerShdw blurRad="38100" dist="38100" dir="2700000" algn="tl">
                    <a:srgbClr val="000000">
                      <a:alpha val="43137"/>
                    </a:srgbClr>
                  </a:outerShdw>
                </a:effectLst>
              </a:rPr>
              <a:t>ELABORATION</a:t>
            </a:r>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71"/>
          <p:cNvGrpSpPr>
            <a:grpSpLocks/>
          </p:cNvGrpSpPr>
          <p:nvPr/>
        </p:nvGrpSpPr>
        <p:grpSpPr bwMode="auto">
          <a:xfrm>
            <a:off x="6119447" y="2832561"/>
            <a:ext cx="2803525" cy="4025439"/>
            <a:chOff x="3045" y="1122"/>
            <a:chExt cx="2715" cy="3193"/>
          </a:xfrm>
          <a:effectLst>
            <a:glow rad="127000">
              <a:schemeClr val="bg1"/>
            </a:glow>
          </a:effectLst>
        </p:grpSpPr>
        <p:pic>
          <p:nvPicPr>
            <p:cNvPr id="20" name="Picture 67" descr="body-temple-2"/>
            <p:cNvPicPr>
              <a:picLocks noChangeAspect="1" noChangeArrowheads="1"/>
            </p:cNvPicPr>
            <p:nvPr/>
          </p:nvPicPr>
          <p:blipFill>
            <a:blip r:embed="rId2" cstate="print">
              <a:lum bright="-40000"/>
            </a:blip>
            <a:srcRect/>
            <a:stretch>
              <a:fillRect/>
            </a:stretch>
          </p:blipFill>
          <p:spPr bwMode="auto">
            <a:xfrm>
              <a:off x="3779" y="2191"/>
              <a:ext cx="982" cy="1628"/>
            </a:xfrm>
            <a:prstGeom prst="rect">
              <a:avLst/>
            </a:prstGeom>
            <a:noFill/>
            <a:ln w="9525">
              <a:noFill/>
              <a:miter lim="800000"/>
              <a:headEnd/>
              <a:tailEnd/>
            </a:ln>
          </p:spPr>
        </p:pic>
        <p:pic>
          <p:nvPicPr>
            <p:cNvPr id="21" name="Picture 68" descr="halo"/>
            <p:cNvPicPr>
              <a:picLocks noChangeAspect="1" noChangeArrowheads="1"/>
            </p:cNvPicPr>
            <p:nvPr/>
          </p:nvPicPr>
          <p:blipFill>
            <a:blip r:embed="rId3" cstate="print">
              <a:lum bright="-40000"/>
            </a:blip>
            <a:srcRect/>
            <a:stretch>
              <a:fillRect/>
            </a:stretch>
          </p:blipFill>
          <p:spPr bwMode="auto">
            <a:xfrm>
              <a:off x="3779" y="1122"/>
              <a:ext cx="884" cy="460"/>
            </a:xfrm>
            <a:prstGeom prst="rect">
              <a:avLst/>
            </a:prstGeom>
            <a:noFill/>
            <a:ln w="9525">
              <a:noFill/>
              <a:miter lim="800000"/>
              <a:headEnd/>
              <a:tailEnd/>
            </a:ln>
          </p:spPr>
        </p:pic>
        <p:pic>
          <p:nvPicPr>
            <p:cNvPr id="22" name="Picture 69" descr="body-temple-1"/>
            <p:cNvPicPr>
              <a:picLocks noChangeAspect="1" noChangeArrowheads="1"/>
            </p:cNvPicPr>
            <p:nvPr/>
          </p:nvPicPr>
          <p:blipFill>
            <a:blip r:embed="rId4" cstate="print">
              <a:lum bright="-40000"/>
            </a:blip>
            <a:srcRect r="1785" b="8484"/>
            <a:stretch>
              <a:fillRect/>
            </a:stretch>
          </p:blipFill>
          <p:spPr bwMode="auto">
            <a:xfrm>
              <a:off x="3045" y="1219"/>
              <a:ext cx="2715" cy="3096"/>
            </a:xfrm>
            <a:prstGeom prst="rect">
              <a:avLst/>
            </a:prstGeom>
            <a:noFill/>
            <a:ln w="9525">
              <a:noFill/>
              <a:miter lim="800000"/>
              <a:headEnd/>
              <a:tailEnd/>
            </a:ln>
          </p:spPr>
        </p:pic>
        <p:pic>
          <p:nvPicPr>
            <p:cNvPr id="23" name="Picture 70" descr="Pacifier2"/>
            <p:cNvPicPr>
              <a:picLocks noChangeAspect="1" noChangeArrowheads="1"/>
            </p:cNvPicPr>
            <p:nvPr/>
          </p:nvPicPr>
          <p:blipFill>
            <a:blip r:embed="rId5" cstate="print"/>
            <a:srcRect/>
            <a:stretch>
              <a:fillRect/>
            </a:stretch>
          </p:blipFill>
          <p:spPr bwMode="auto">
            <a:xfrm>
              <a:off x="3920" y="1888"/>
              <a:ext cx="371" cy="418"/>
            </a:xfrm>
            <a:prstGeom prst="rect">
              <a:avLst/>
            </a:prstGeom>
            <a:noFill/>
            <a:ln w="9525">
              <a:noFill/>
              <a:miter lim="800000"/>
              <a:headEnd/>
              <a:tailEnd/>
            </a:ln>
          </p:spPr>
        </p:pic>
      </p:grpSp>
      <p:grpSp>
        <p:nvGrpSpPr>
          <p:cNvPr id="29" name="Group 72"/>
          <p:cNvGrpSpPr>
            <a:grpSpLocks/>
          </p:cNvGrpSpPr>
          <p:nvPr/>
        </p:nvGrpSpPr>
        <p:grpSpPr bwMode="auto">
          <a:xfrm>
            <a:off x="3060924" y="2291300"/>
            <a:ext cx="2878137" cy="4566702"/>
            <a:chOff x="2967" y="691"/>
            <a:chExt cx="2793" cy="3629"/>
          </a:xfrm>
          <a:effectLst>
            <a:glow rad="127000">
              <a:schemeClr val="bg1">
                <a:lumMod val="85000"/>
              </a:schemeClr>
            </a:glow>
          </a:effectLst>
        </p:grpSpPr>
        <p:pic>
          <p:nvPicPr>
            <p:cNvPr id="31" name="Picture 73" descr="body-temple-2"/>
            <p:cNvPicPr>
              <a:picLocks noChangeAspect="1" noChangeArrowheads="1"/>
            </p:cNvPicPr>
            <p:nvPr/>
          </p:nvPicPr>
          <p:blipFill>
            <a:blip r:embed="rId2" cstate="print">
              <a:lum bright="-40000"/>
            </a:blip>
            <a:srcRect/>
            <a:stretch>
              <a:fillRect/>
            </a:stretch>
          </p:blipFill>
          <p:spPr bwMode="auto">
            <a:xfrm>
              <a:off x="3779" y="2196"/>
              <a:ext cx="982" cy="1628"/>
            </a:xfrm>
            <a:prstGeom prst="rect">
              <a:avLst/>
            </a:prstGeom>
            <a:noFill/>
            <a:ln w="9525">
              <a:noFill/>
              <a:miter lim="800000"/>
              <a:headEnd/>
              <a:tailEnd/>
            </a:ln>
          </p:spPr>
        </p:pic>
        <p:pic>
          <p:nvPicPr>
            <p:cNvPr id="32" name="Picture 74" descr="halo"/>
            <p:cNvPicPr>
              <a:picLocks noChangeAspect="1" noChangeArrowheads="1"/>
            </p:cNvPicPr>
            <p:nvPr/>
          </p:nvPicPr>
          <p:blipFill>
            <a:blip r:embed="rId3" cstate="print">
              <a:lum bright="-40000"/>
            </a:blip>
            <a:srcRect/>
            <a:stretch>
              <a:fillRect/>
            </a:stretch>
          </p:blipFill>
          <p:spPr bwMode="auto">
            <a:xfrm>
              <a:off x="3779" y="1127"/>
              <a:ext cx="884" cy="460"/>
            </a:xfrm>
            <a:prstGeom prst="rect">
              <a:avLst/>
            </a:prstGeom>
            <a:noFill/>
            <a:ln w="9525">
              <a:noFill/>
              <a:miter lim="800000"/>
              <a:headEnd/>
              <a:tailEnd/>
            </a:ln>
          </p:spPr>
        </p:pic>
        <p:pic>
          <p:nvPicPr>
            <p:cNvPr id="33" name="Picture 75" descr="body-temple-1"/>
            <p:cNvPicPr>
              <a:picLocks noChangeAspect="1" noChangeArrowheads="1"/>
            </p:cNvPicPr>
            <p:nvPr/>
          </p:nvPicPr>
          <p:blipFill>
            <a:blip r:embed="rId4" cstate="print">
              <a:lum bright="-40000"/>
            </a:blip>
            <a:srcRect r="1785" b="8484"/>
            <a:stretch>
              <a:fillRect/>
            </a:stretch>
          </p:blipFill>
          <p:spPr bwMode="auto">
            <a:xfrm>
              <a:off x="3045" y="1224"/>
              <a:ext cx="2715" cy="3096"/>
            </a:xfrm>
            <a:prstGeom prst="rect">
              <a:avLst/>
            </a:prstGeom>
            <a:noFill/>
            <a:ln w="9525">
              <a:noFill/>
              <a:miter lim="800000"/>
              <a:headEnd/>
              <a:tailEnd/>
            </a:ln>
          </p:spPr>
        </p:pic>
        <p:pic>
          <p:nvPicPr>
            <p:cNvPr id="34" name="Picture 76" descr="Pacifier2"/>
            <p:cNvPicPr>
              <a:picLocks noChangeAspect="1" noChangeArrowheads="1"/>
            </p:cNvPicPr>
            <p:nvPr/>
          </p:nvPicPr>
          <p:blipFill>
            <a:blip r:embed="rId5" cstate="print"/>
            <a:srcRect/>
            <a:stretch>
              <a:fillRect/>
            </a:stretch>
          </p:blipFill>
          <p:spPr bwMode="auto">
            <a:xfrm>
              <a:off x="3920" y="1893"/>
              <a:ext cx="371" cy="418"/>
            </a:xfrm>
            <a:prstGeom prst="rect">
              <a:avLst/>
            </a:prstGeom>
            <a:noFill/>
            <a:ln w="9525">
              <a:noFill/>
              <a:miter lim="800000"/>
              <a:headEnd/>
              <a:tailEnd/>
            </a:ln>
          </p:spPr>
        </p:pic>
        <p:pic>
          <p:nvPicPr>
            <p:cNvPr id="35" name="Picture 77" descr="balloon"/>
            <p:cNvPicPr>
              <a:picLocks noChangeAspect="1" noChangeArrowheads="1"/>
            </p:cNvPicPr>
            <p:nvPr/>
          </p:nvPicPr>
          <p:blipFill>
            <a:blip r:embed="rId6" cstate="print">
              <a:lum bright="-40000" contrast="-5000"/>
            </a:blip>
            <a:srcRect/>
            <a:stretch>
              <a:fillRect/>
            </a:stretch>
          </p:blipFill>
          <p:spPr bwMode="auto">
            <a:xfrm>
              <a:off x="4725" y="691"/>
              <a:ext cx="867" cy="2440"/>
            </a:xfrm>
            <a:prstGeom prst="rect">
              <a:avLst/>
            </a:prstGeom>
            <a:noFill/>
            <a:ln w="9525">
              <a:noFill/>
              <a:miter lim="800000"/>
              <a:headEnd/>
              <a:tailEnd/>
            </a:ln>
          </p:spPr>
        </p:pic>
        <p:pic>
          <p:nvPicPr>
            <p:cNvPr id="36" name="Picture 78" descr="teddybear"/>
            <p:cNvPicPr>
              <a:picLocks noChangeAspect="1" noChangeArrowheads="1"/>
            </p:cNvPicPr>
            <p:nvPr/>
          </p:nvPicPr>
          <p:blipFill>
            <a:blip r:embed="rId7" cstate="print">
              <a:lum bright="-40000"/>
            </a:blip>
            <a:srcRect/>
            <a:stretch>
              <a:fillRect/>
            </a:stretch>
          </p:blipFill>
          <p:spPr bwMode="auto">
            <a:xfrm>
              <a:off x="2967" y="2104"/>
              <a:ext cx="1167" cy="1017"/>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dirty="0"/>
              <a:t>V.  The </a:t>
            </a:r>
            <a:r>
              <a:rPr lang="en-US" u="sng" dirty="0">
                <a:effectLst>
                  <a:glow rad="127000">
                    <a:srgbClr val="FF0000"/>
                  </a:glow>
                  <a:outerShdw blurRad="38100" dist="38100" dir="2700000" algn="tl">
                    <a:srgbClr val="000000">
                      <a:alpha val="43137"/>
                    </a:srgbClr>
                  </a:outerShdw>
                </a:effectLst>
              </a:rPr>
              <a:t>OBVIOUS</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APPLICATION</a:t>
            </a:r>
            <a:r>
              <a:rPr lang="en-US" dirty="0"/>
              <a:t>:</a:t>
            </a:r>
          </a:p>
        </p:txBody>
      </p:sp>
      <p:sp>
        <p:nvSpPr>
          <p:cNvPr id="3" name="Content Placeholder 2"/>
          <p:cNvSpPr>
            <a:spLocks noGrp="1"/>
          </p:cNvSpPr>
          <p:nvPr>
            <p:ph idx="1"/>
          </p:nvPr>
        </p:nvSpPr>
        <p:spPr>
          <a:xfrm>
            <a:off x="0" y="1445219"/>
            <a:ext cx="12192001" cy="4680946"/>
          </a:xfrm>
        </p:spPr>
        <p:txBody>
          <a:bodyPr/>
          <a:lstStyle/>
          <a:p>
            <a:pPr marL="457200" indent="-457200">
              <a:lnSpc>
                <a:spcPts val="3800"/>
              </a:lnSpc>
            </a:pPr>
            <a:r>
              <a:rPr lang="en-US" dirty="0"/>
              <a:t>4-Then God will </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rovide</a:t>
            </a:r>
            <a:r>
              <a:rPr lang="en-US" dirty="0">
                <a:effectLst>
                  <a:glow rad="127000">
                    <a:srgbClr val="FF0000"/>
                  </a:glow>
                  <a:outerShdw blurRad="38100" dist="38100" dir="2700000" algn="tl">
                    <a:srgbClr val="000000">
                      <a:alpha val="43137"/>
                    </a:srgbClr>
                  </a:outerShdw>
                </a:effectLst>
              </a:rPr>
              <a:t> </a:t>
            </a:r>
            <a:r>
              <a:rPr lang="en-US" dirty="0"/>
              <a:t>the Fruit of </a:t>
            </a:r>
            <a:r>
              <a:rPr lang="en-US" u="sng" dirty="0">
                <a:effectLst>
                  <a:glow rad="127000">
                    <a:srgbClr val="FF0000"/>
                  </a:glow>
                  <a:outerShdw blurRad="38100" dist="38100" dir="2700000" algn="tl">
                    <a:srgbClr val="000000">
                      <a:alpha val="43137"/>
                    </a:srgbClr>
                  </a:outerShdw>
                </a:effectLst>
              </a:rPr>
              <a:t>Patience</a:t>
            </a:r>
          </a:p>
        </p:txBody>
      </p:sp>
      <p:pic>
        <p:nvPicPr>
          <p:cNvPr id="17" name="Picture 7" descr="body-temple-1"/>
          <p:cNvPicPr>
            <a:picLocks noChangeAspect="1" noChangeArrowheads="1"/>
          </p:cNvPicPr>
          <p:nvPr/>
        </p:nvPicPr>
        <p:blipFill rotWithShape="1">
          <a:blip r:embed="rId4" cstate="print">
            <a:lum bright="-41000"/>
          </a:blip>
          <a:srcRect l="-1041" r="-882" b="8484"/>
          <a:stretch/>
        </p:blipFill>
        <p:spPr bwMode="auto">
          <a:xfrm>
            <a:off x="111894" y="2859694"/>
            <a:ext cx="2980222" cy="3998306"/>
          </a:xfrm>
          <a:prstGeom prst="rect">
            <a:avLst/>
          </a:prstGeom>
          <a:noFill/>
          <a:ln w="9525">
            <a:noFill/>
            <a:miter lim="800000"/>
            <a:headEnd/>
            <a:tailEnd/>
          </a:ln>
          <a:effectLst>
            <a:glow rad="127000">
              <a:schemeClr val="bg1">
                <a:lumMod val="85000"/>
              </a:schemeClr>
            </a:glow>
          </a:effectLst>
        </p:spPr>
      </p:pic>
      <p:sp>
        <p:nvSpPr>
          <p:cNvPr id="18" name="Text Box 80"/>
          <p:cNvSpPr txBox="1">
            <a:spLocks noChangeArrowheads="1"/>
          </p:cNvSpPr>
          <p:nvPr/>
        </p:nvSpPr>
        <p:spPr bwMode="auto">
          <a:xfrm>
            <a:off x="698000" y="2061506"/>
            <a:ext cx="1788695"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NATURAL</a:t>
            </a:r>
          </a:p>
        </p:txBody>
      </p:sp>
      <p:sp>
        <p:nvSpPr>
          <p:cNvPr id="24" name="Text Box 81"/>
          <p:cNvSpPr txBox="1">
            <a:spLocks noChangeArrowheads="1"/>
          </p:cNvSpPr>
          <p:nvPr/>
        </p:nvSpPr>
        <p:spPr bwMode="auto">
          <a:xfrm>
            <a:off x="6416309" y="2067856"/>
            <a:ext cx="1923091" cy="584775"/>
          </a:xfrm>
          <a:prstGeom prst="rect">
            <a:avLst/>
          </a:prstGeom>
          <a:noFill/>
          <a:ln w="9525">
            <a:noFill/>
            <a:miter lim="800000"/>
            <a:headEnd/>
            <a:tailEnd/>
          </a:ln>
          <a:effectLst>
            <a:glow rad="127000">
              <a:schemeClr val="bg1"/>
            </a:glow>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INFANTILE</a:t>
            </a:r>
          </a:p>
        </p:txBody>
      </p:sp>
      <p:grpSp>
        <p:nvGrpSpPr>
          <p:cNvPr id="25" name="Group 23"/>
          <p:cNvGrpSpPr/>
          <p:nvPr/>
        </p:nvGrpSpPr>
        <p:grpSpPr>
          <a:xfrm>
            <a:off x="9017849" y="2722089"/>
            <a:ext cx="2909118" cy="4135911"/>
            <a:chOff x="4421580" y="2714153"/>
            <a:chExt cx="2909118" cy="4135911"/>
          </a:xfrm>
          <a:effectLst>
            <a:glow rad="127000">
              <a:schemeClr val="bg1"/>
            </a:glow>
          </a:effectLst>
        </p:grpSpPr>
        <p:pic>
          <p:nvPicPr>
            <p:cNvPr id="26"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27"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28"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30" name="Text Box 83"/>
          <p:cNvSpPr txBox="1">
            <a:spLocks noChangeArrowheads="1"/>
          </p:cNvSpPr>
          <p:nvPr/>
        </p:nvSpPr>
        <p:spPr bwMode="auto">
          <a:xfrm>
            <a:off x="9371863" y="2090080"/>
            <a:ext cx="1960793"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SPIRITUAL</a:t>
            </a:r>
          </a:p>
        </p:txBody>
      </p:sp>
      <p:sp>
        <p:nvSpPr>
          <p:cNvPr id="38" name="Text Box 82"/>
          <p:cNvSpPr txBox="1">
            <a:spLocks noChangeArrowheads="1"/>
          </p:cNvSpPr>
          <p:nvPr/>
        </p:nvSpPr>
        <p:spPr bwMode="auto">
          <a:xfrm>
            <a:off x="3691161" y="2067857"/>
            <a:ext cx="1608133"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CARNAL</a:t>
            </a:r>
          </a:p>
        </p:txBody>
      </p:sp>
    </p:spTree>
    <p:extLst>
      <p:ext uri="{BB962C8B-B14F-4D97-AF65-F5344CB8AC3E}">
        <p14:creationId xmlns:p14="http://schemas.microsoft.com/office/powerpoint/2010/main" val="721923723"/>
      </p:ext>
    </p:extLst>
  </p:cSld>
  <p:clrMapOvr>
    <a:masterClrMapping/>
  </p:clrMapOvr>
  <p:transition>
    <p:zo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3286897" y="891214"/>
            <a:ext cx="5535827" cy="5743575"/>
          </a:xfrm>
          <a:prstGeom prst="rect">
            <a:avLst/>
          </a:prstGeom>
          <a:noFill/>
          <a:ln w="9525">
            <a:noFill/>
            <a:miter lim="800000"/>
            <a:headEnd/>
            <a:tailEnd/>
          </a:ln>
          <a:effectLst/>
        </p:spPr>
      </p:pic>
      <p:sp>
        <p:nvSpPr>
          <p:cNvPr id="2" name="Title 1"/>
          <p:cNvSpPr>
            <a:spLocks noGrp="1"/>
          </p:cNvSpPr>
          <p:nvPr>
            <p:ph type="title"/>
          </p:nvPr>
        </p:nvSpPr>
        <p:spPr>
          <a:xfrm>
            <a:off x="0" y="0"/>
            <a:ext cx="12192000" cy="1877786"/>
          </a:xfrm>
        </p:spPr>
        <p:txBody>
          <a:bodyPr/>
          <a:lstStyle/>
          <a:p>
            <a:r>
              <a:rPr lang="en-US" dirty="0"/>
              <a:t>The Holy Spirit Produces His Fruit of PATIENCE when ...</a:t>
            </a:r>
          </a:p>
        </p:txBody>
      </p:sp>
      <p:sp>
        <p:nvSpPr>
          <p:cNvPr id="3" name="Content Placeholder 2"/>
          <p:cNvSpPr>
            <a:spLocks noGrp="1"/>
          </p:cNvSpPr>
          <p:nvPr>
            <p:ph idx="1"/>
          </p:nvPr>
        </p:nvSpPr>
        <p:spPr>
          <a:xfrm>
            <a:off x="321275" y="1877785"/>
            <a:ext cx="11578281" cy="4248379"/>
          </a:xfrm>
        </p:spPr>
        <p:txBody>
          <a:bodyPr>
            <a:noAutofit/>
          </a:bodyPr>
          <a:lstStyle/>
          <a:p>
            <a:pPr algn="ctr"/>
            <a:endParaRPr lang="en-US" sz="4800" dirty="0"/>
          </a:p>
          <a:p>
            <a:pPr algn="ctr"/>
            <a:br>
              <a:rPr lang="en-US" sz="4800" dirty="0"/>
            </a:br>
            <a:br>
              <a:rPr lang="en-US" sz="4800" dirty="0"/>
            </a:br>
            <a:br>
              <a:rPr lang="en-US" sz="4800" dirty="0"/>
            </a:br>
            <a:br>
              <a:rPr lang="en-US" sz="4800" dirty="0"/>
            </a:br>
            <a:r>
              <a:rPr lang="en-US" sz="6000" dirty="0"/>
              <a:t>you walk in the Spirit. Gal 5:16</a:t>
            </a:r>
          </a:p>
        </p:txBody>
      </p:sp>
    </p:spTree>
  </p:cSld>
  <p:clrMapOvr>
    <a:masterClrMapping/>
  </p:clrMapOvr>
  <p:transition>
    <p:zo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41672"/>
            <a:ext cx="8229600" cy="1143000"/>
          </a:xfrm>
        </p:spPr>
        <p:txBody>
          <a:bodyPr/>
          <a:lstStyle/>
          <a:p>
            <a:r>
              <a:rPr lang="en-US" dirty="0"/>
              <a:t> </a:t>
            </a:r>
            <a:r>
              <a:rPr lang="en-US" baseline="30000" dirty="0"/>
              <a:t>22</a:t>
            </a:r>
            <a:r>
              <a:rPr lang="en-US" dirty="0"/>
              <a:t> But the fruit of the Spirit is love, joy, peace, </a:t>
            </a:r>
            <a:r>
              <a:rPr lang="en-US" dirty="0">
                <a:effectLst>
                  <a:glow rad="127000">
                    <a:srgbClr val="FF0000"/>
                  </a:glow>
                  <a:outerShdw blurRad="38100" dist="38100" dir="2700000" algn="tl">
                    <a:srgbClr val="000000">
                      <a:alpha val="43137"/>
                    </a:srgbClr>
                  </a:outerShdw>
                </a:effectLst>
              </a:rPr>
              <a:t>patience,</a:t>
            </a:r>
          </a:p>
        </p:txBody>
      </p:sp>
    </p:spTree>
  </p:cSld>
  <p:clrMapOvr>
    <a:masterClrMapping/>
  </p:clrMapOvr>
  <p:transition>
    <p:zo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41672"/>
            <a:ext cx="8229600" cy="1143000"/>
          </a:xfrm>
        </p:spPr>
        <p:txBody>
          <a:bodyPr/>
          <a:lstStyle/>
          <a:p>
            <a:r>
              <a:rPr lang="en-US" dirty="0"/>
              <a:t> </a:t>
            </a:r>
            <a:r>
              <a:rPr lang="en-US" baseline="30000" dirty="0"/>
              <a:t>22</a:t>
            </a:r>
            <a:r>
              <a:rPr lang="en-US" dirty="0"/>
              <a:t> But the fruit of the Spirit is love, joy, peace, </a:t>
            </a:r>
            <a:r>
              <a:rPr lang="en-US" dirty="0">
                <a:effectLst>
                  <a:glow rad="127000">
                    <a:srgbClr val="FF0000"/>
                  </a:glow>
                  <a:outerShdw blurRad="38100" dist="38100" dir="2700000" algn="tl">
                    <a:srgbClr val="000000">
                      <a:alpha val="43137"/>
                    </a:srgbClr>
                  </a:outerShdw>
                </a:effectLst>
              </a:rPr>
              <a:t>patience,</a:t>
            </a:r>
          </a:p>
        </p:txBody>
      </p:sp>
      <p:sp>
        <p:nvSpPr>
          <p:cNvPr id="3" name="Content Placeholder 2"/>
          <p:cNvSpPr>
            <a:spLocks noGrp="1"/>
          </p:cNvSpPr>
          <p:nvPr>
            <p:ph idx="1"/>
          </p:nvPr>
        </p:nvSpPr>
        <p:spPr>
          <a:xfrm>
            <a:off x="1848197" y="4722343"/>
            <a:ext cx="8229600" cy="1287463"/>
          </a:xfrm>
        </p:spPr>
        <p:txBody>
          <a:bodyPr>
            <a:normAutofit/>
          </a:bodyPr>
          <a:lstStyle/>
          <a:p>
            <a:pPr algn="ctr"/>
            <a:r>
              <a:rPr lang="en-US" sz="4800" dirty="0">
                <a:solidFill>
                  <a:srgbClr val="FF0000"/>
                </a:solidFill>
                <a:effectLst>
                  <a:glow rad="190500">
                    <a:schemeClr val="bg1"/>
                  </a:glow>
                  <a:outerShdw blurRad="38100" dist="38100" dir="2700000" algn="tl">
                    <a:srgbClr val="000000">
                      <a:alpha val="43137"/>
                    </a:srgbClr>
                  </a:outerShdw>
                </a:effectLst>
              </a:rPr>
              <a:t>Calmly </a:t>
            </a:r>
            <a:r>
              <a:rPr lang="en-US" sz="4800" u="sng" dirty="0">
                <a:solidFill>
                  <a:srgbClr val="FF0000"/>
                </a:solidFill>
                <a:effectLst>
                  <a:glow rad="190500">
                    <a:schemeClr val="bg1"/>
                  </a:glow>
                  <a:outerShdw blurRad="38100" dist="38100" dir="2700000" algn="tl">
                    <a:srgbClr val="000000">
                      <a:alpha val="43137"/>
                    </a:srgbClr>
                  </a:outerShdw>
                </a:effectLst>
              </a:rPr>
              <a:t>WAITING</a:t>
            </a:r>
            <a:r>
              <a:rPr lang="en-US" sz="4800" dirty="0">
                <a:solidFill>
                  <a:srgbClr val="FF0000"/>
                </a:solidFill>
                <a:effectLst>
                  <a:glow rad="190500">
                    <a:schemeClr val="bg1"/>
                  </a:glow>
                  <a:outerShdw blurRad="38100" dist="38100" dir="2700000" algn="tl">
                    <a:srgbClr val="000000">
                      <a:alpha val="43137"/>
                    </a:srgbClr>
                  </a:outerShdw>
                </a:effectLst>
              </a:rPr>
              <a:t> without </a:t>
            </a:r>
            <a:r>
              <a:rPr lang="en-US" sz="4800" u="sng" dirty="0">
                <a:solidFill>
                  <a:srgbClr val="FF0000"/>
                </a:solidFill>
                <a:effectLst>
                  <a:glow rad="190500">
                    <a:schemeClr val="bg1"/>
                  </a:glow>
                  <a:outerShdw blurRad="38100" dist="38100" dir="2700000" algn="tl">
                    <a:srgbClr val="000000">
                      <a:alpha val="43137"/>
                    </a:srgbClr>
                  </a:outerShdw>
                </a:effectLst>
              </a:rPr>
              <a:t>COMPLAINING</a:t>
            </a:r>
          </a:p>
        </p:txBody>
      </p:sp>
    </p:spTree>
    <p:extLst>
      <p:ext uri="{BB962C8B-B14F-4D97-AF65-F5344CB8AC3E}">
        <p14:creationId xmlns:p14="http://schemas.microsoft.com/office/powerpoint/2010/main" val="33812136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191729" y="0"/>
            <a:ext cx="12192000" cy="685835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Let’s Pray</a:t>
            </a:r>
          </a:p>
        </p:txBody>
      </p:sp>
    </p:spTree>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r="10014" b="18090"/>
          <a:stretch>
            <a:fillRect/>
          </a:stretch>
        </p:blipFill>
        <p:spPr bwMode="auto">
          <a:xfrm>
            <a:off x="0" y="615142"/>
            <a:ext cx="12192000" cy="62428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OT Source of this Definition: </a:t>
            </a:r>
          </a:p>
        </p:txBody>
      </p:sp>
      <p:sp>
        <p:nvSpPr>
          <p:cNvPr id="3" name="Content Placeholder 2"/>
          <p:cNvSpPr>
            <a:spLocks noGrp="1"/>
          </p:cNvSpPr>
          <p:nvPr>
            <p:ph idx="1"/>
          </p:nvPr>
        </p:nvSpPr>
        <p:spPr>
          <a:xfrm>
            <a:off x="301726" y="4004294"/>
            <a:ext cx="11640064" cy="4525963"/>
          </a:xfrm>
        </p:spPr>
        <p:txBody>
          <a:bodyPr/>
          <a:lstStyle/>
          <a:p>
            <a:r>
              <a:rPr lang="en-US" sz="4400" dirty="0"/>
              <a:t>But those who </a:t>
            </a:r>
            <a:r>
              <a:rPr lang="en-US" sz="4400" dirty="0">
                <a:effectLst>
                  <a:glow rad="127000">
                    <a:srgbClr val="FF0000"/>
                  </a:glow>
                  <a:outerShdw blurRad="38100" dist="38100" dir="2700000" algn="tl">
                    <a:srgbClr val="000000">
                      <a:alpha val="43137"/>
                    </a:srgbClr>
                  </a:outerShdw>
                </a:effectLst>
              </a:rPr>
              <a:t>wait on the LORD </a:t>
            </a:r>
            <a:r>
              <a:rPr lang="en-US" sz="4400" dirty="0"/>
              <a:t>shall renew </a:t>
            </a:r>
            <a:r>
              <a:rPr lang="en-US" sz="4400" i="1" dirty="0"/>
              <a:t>their </a:t>
            </a:r>
            <a:r>
              <a:rPr lang="en-US" sz="4400" dirty="0"/>
              <a:t>strength; they shall mount up with wings like eagles, they shall run and not be weary, they shall walk and not faint. (Isaiah 40:31 NKJ)</a:t>
            </a:r>
          </a:p>
          <a:p>
            <a:r>
              <a:rPr lang="en-US" sz="4000" dirty="0"/>
              <a:t> </a:t>
            </a:r>
          </a:p>
          <a:p>
            <a:endParaRPr lang="en-US" dirty="0"/>
          </a:p>
        </p:txBody>
      </p:sp>
    </p:spTree>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1225576" y="1692461"/>
            <a:ext cx="12243684" cy="516553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OT Source of this Definition: </a:t>
            </a:r>
          </a:p>
        </p:txBody>
      </p:sp>
      <p:pic>
        <p:nvPicPr>
          <p:cNvPr id="5" name="Picture 3"/>
          <p:cNvPicPr>
            <a:picLocks noChangeAspect="1" noChangeArrowheads="1"/>
          </p:cNvPicPr>
          <p:nvPr/>
        </p:nvPicPr>
        <p:blipFill rotWithShape="1">
          <a:blip r:embed="rId3" cstate="print"/>
          <a:srcRect l="97712"/>
          <a:stretch/>
        </p:blipFill>
        <p:spPr bwMode="auto">
          <a:xfrm>
            <a:off x="10738022" y="1692461"/>
            <a:ext cx="1453978" cy="5165539"/>
          </a:xfrm>
          <a:prstGeom prst="rect">
            <a:avLst/>
          </a:prstGeom>
          <a:noFill/>
          <a:ln w="9525">
            <a:noFill/>
            <a:miter lim="800000"/>
            <a:headEnd/>
            <a:tailEnd/>
          </a:ln>
          <a:effectLst/>
        </p:spPr>
      </p:pic>
      <p:sp>
        <p:nvSpPr>
          <p:cNvPr id="3" name="Content Placeholder 2"/>
          <p:cNvSpPr>
            <a:spLocks noGrp="1"/>
          </p:cNvSpPr>
          <p:nvPr>
            <p:ph idx="1"/>
          </p:nvPr>
        </p:nvSpPr>
        <p:spPr>
          <a:xfrm>
            <a:off x="3935590" y="1600201"/>
            <a:ext cx="8005156" cy="4525963"/>
          </a:xfrm>
        </p:spPr>
        <p:txBody>
          <a:bodyPr/>
          <a:lstStyle/>
          <a:p>
            <a:r>
              <a:rPr lang="en-US" sz="4400" dirty="0"/>
              <a:t>A </a:t>
            </a:r>
            <a:r>
              <a:rPr lang="en-US" sz="4400" dirty="0">
                <a:effectLst>
                  <a:glow rad="127000">
                    <a:srgbClr val="FF0000"/>
                  </a:glow>
                  <a:outerShdw blurRad="38100" dist="38100" dir="2700000" algn="tl">
                    <a:srgbClr val="000000">
                      <a:alpha val="43137"/>
                    </a:srgbClr>
                  </a:outerShdw>
                </a:effectLst>
              </a:rPr>
              <a:t>patient</a:t>
            </a:r>
            <a:r>
              <a:rPr lang="en-US" sz="4400" dirty="0"/>
              <a:t> [“</a:t>
            </a:r>
            <a:r>
              <a:rPr lang="en-US" sz="4400" dirty="0">
                <a:effectLst>
                  <a:glow rad="127000">
                    <a:srgbClr val="FF0000"/>
                  </a:glow>
                  <a:outerShdw blurRad="38100" dist="38100" dir="2700000" algn="tl">
                    <a:srgbClr val="000000">
                      <a:alpha val="43137"/>
                    </a:srgbClr>
                  </a:outerShdw>
                </a:effectLst>
              </a:rPr>
              <a:t>slow to anger</a:t>
            </a:r>
            <a:r>
              <a:rPr lang="en-US" sz="4400" dirty="0"/>
              <a:t>”] </a:t>
            </a:r>
            <a:r>
              <a:rPr lang="en-US" sz="4400" dirty="0">
                <a:effectLst>
                  <a:glow rad="127000">
                    <a:srgbClr val="FF0000"/>
                  </a:glow>
                  <a:outerShdw blurRad="38100" dist="38100" dir="2700000" algn="tl">
                    <a:srgbClr val="000000">
                      <a:alpha val="43137"/>
                    </a:srgbClr>
                  </a:outerShdw>
                </a:effectLst>
              </a:rPr>
              <a:t>man</a:t>
            </a:r>
            <a:r>
              <a:rPr lang="en-US" sz="4400" dirty="0"/>
              <a:t> has great understanding, but a quick-tempered man displays folly. </a:t>
            </a:r>
          </a:p>
          <a:p>
            <a:pPr algn="r"/>
            <a:r>
              <a:rPr lang="en-US" sz="4400" dirty="0"/>
              <a:t>Proverbs 14:29</a:t>
            </a:r>
            <a:r>
              <a:rPr lang="en-US" sz="4400" baseline="30000" dirty="0"/>
              <a:t> </a:t>
            </a:r>
            <a:endParaRPr lang="en-US" sz="4400" dirty="0"/>
          </a:p>
          <a:p>
            <a:r>
              <a:rPr lang="en-US" dirty="0"/>
              <a:t> </a:t>
            </a:r>
          </a:p>
          <a:p>
            <a:endParaRPr lang="en-US" dirty="0"/>
          </a:p>
        </p:txBody>
      </p:sp>
    </p:spTree>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NT Source of this Definition: </a:t>
            </a:r>
          </a:p>
        </p:txBody>
      </p:sp>
      <p:sp>
        <p:nvSpPr>
          <p:cNvPr id="3" name="Content Placeholder 2"/>
          <p:cNvSpPr>
            <a:spLocks noGrp="1"/>
          </p:cNvSpPr>
          <p:nvPr>
            <p:ph idx="1"/>
          </p:nvPr>
        </p:nvSpPr>
        <p:spPr/>
        <p:txBody>
          <a:bodyPr/>
          <a:lstStyle/>
          <a:p>
            <a:pPr algn="ctr"/>
            <a:r>
              <a:rPr lang="en-US" dirty="0"/>
              <a:t>There are eight Greek NT words in the semantic domain for “patience.”</a:t>
            </a:r>
            <a:br>
              <a:rPr lang="en-US" dirty="0"/>
            </a:br>
            <a:endParaRPr lang="en-US" dirty="0"/>
          </a:p>
          <a:p>
            <a:pPr algn="ctr"/>
            <a:endParaRPr lang="en-US" dirty="0"/>
          </a:p>
          <a:p>
            <a:pPr algn="ctr"/>
            <a:endParaRPr lang="en-US" dirty="0"/>
          </a:p>
          <a:p>
            <a:pPr algn="ctr"/>
            <a:endParaRPr lang="en-US" dirty="0"/>
          </a:p>
          <a:p>
            <a:pPr algn="ctr"/>
            <a:endParaRPr lang="en-US" sz="1800" dirty="0"/>
          </a:p>
          <a:p>
            <a:pPr algn="ctr"/>
            <a:r>
              <a:rPr lang="en-US" dirty="0"/>
              <a:t>. </a:t>
            </a:r>
          </a:p>
          <a:p>
            <a:pPr algn="ctr"/>
            <a:endParaRPr lang="en-US" dirty="0"/>
          </a:p>
        </p:txBody>
      </p:sp>
      <p:sp>
        <p:nvSpPr>
          <p:cNvPr id="4" name="TextBox 3"/>
          <p:cNvSpPr txBox="1"/>
          <p:nvPr/>
        </p:nvSpPr>
        <p:spPr>
          <a:xfrm>
            <a:off x="210065" y="2759847"/>
            <a:ext cx="5517462" cy="4431983"/>
          </a:xfrm>
          <a:prstGeom prst="rect">
            <a:avLst/>
          </a:prstGeom>
          <a:noFill/>
        </p:spPr>
        <p:txBody>
          <a:bodyPr wrap="square" rtlCol="0">
            <a:spAutoFit/>
          </a:bodyPr>
          <a:lstStyle/>
          <a:p>
            <a:pPr algn="ctr"/>
            <a:r>
              <a:rPr lang="en-US" sz="6000" b="1" dirty="0">
                <a:solidFill>
                  <a:schemeClr val="bg1"/>
                </a:solidFill>
                <a:effectLst>
                  <a:glow rad="127000">
                    <a:srgbClr val="FF0000"/>
                  </a:glow>
                  <a:outerShdw blurRad="38100" dist="38100" dir="2700000" algn="tl">
                    <a:srgbClr val="000000">
                      <a:alpha val="43137"/>
                    </a:srgbClr>
                  </a:outerShdw>
                </a:effectLst>
                <a:latin typeface="Symbol" pitchFamily="18" charset="2"/>
                <a:cs typeface="Simplified Arabic" pitchFamily="18" charset="-78"/>
              </a:rPr>
              <a:t>makroqumia</a:t>
            </a:r>
            <a:br>
              <a:rPr lang="en-US" sz="6000" b="1" dirty="0">
                <a:solidFill>
                  <a:schemeClr val="bg1"/>
                </a:solidFill>
                <a:effectLst>
                  <a:glow rad="127000">
                    <a:srgbClr val="FF0000"/>
                  </a:glow>
                  <a:outerShdw blurRad="38100" dist="38100" dir="2700000" algn="tl">
                    <a:srgbClr val="000000">
                      <a:alpha val="43137"/>
                    </a:srgbClr>
                  </a:outerShdw>
                </a:effectLst>
                <a:latin typeface="Symbol" pitchFamily="18" charset="2"/>
                <a:cs typeface="Simplified Arabic" pitchFamily="18" charset="-78"/>
              </a:rPr>
            </a:br>
            <a:r>
              <a:rPr lang="en-US" sz="6000" b="1" dirty="0" err="1">
                <a:solidFill>
                  <a:schemeClr val="bg1"/>
                </a:solidFill>
                <a:effectLst>
                  <a:glow rad="127000">
                    <a:srgbClr val="FF0000"/>
                  </a:glow>
                  <a:outerShdw blurRad="38100" dist="38100" dir="2700000" algn="tl">
                    <a:srgbClr val="000000">
                      <a:alpha val="43137"/>
                    </a:srgbClr>
                  </a:outerShdw>
                </a:effectLst>
                <a:latin typeface="Symbol" pitchFamily="18" charset="2"/>
              </a:rPr>
              <a:t>upomenw</a:t>
            </a:r>
            <a:r>
              <a:rPr lang="en-US" sz="6000" b="1" dirty="0">
                <a:solidFill>
                  <a:schemeClr val="bg1"/>
                </a:solidFill>
                <a:effectLst>
                  <a:glow rad="127000">
                    <a:srgbClr val="FF0000"/>
                  </a:glow>
                  <a:outerShdw blurRad="38100" dist="38100" dir="2700000" algn="tl">
                    <a:srgbClr val="000000">
                      <a:alpha val="43137"/>
                    </a:srgbClr>
                  </a:outerShdw>
                </a:effectLst>
                <a:latin typeface="Symbol" pitchFamily="18" charset="2"/>
              </a:rPr>
              <a:t> </a:t>
            </a:r>
            <a:r>
              <a:rPr lang="en-US" sz="6000" b="1" dirty="0" err="1">
                <a:solidFill>
                  <a:schemeClr val="bg1"/>
                </a:solidFill>
                <a:effectLst>
                  <a:glow rad="127000">
                    <a:srgbClr val="FF0000"/>
                  </a:glow>
                  <a:outerShdw blurRad="38100" dist="38100" dir="2700000" algn="tl">
                    <a:srgbClr val="000000">
                      <a:alpha val="43137"/>
                    </a:srgbClr>
                  </a:outerShdw>
                </a:effectLst>
                <a:latin typeface="Symbol" pitchFamily="18" charset="2"/>
              </a:rPr>
              <a:t>upoferw</a:t>
            </a:r>
            <a:r>
              <a:rPr lang="en-US" sz="6000" b="1" dirty="0">
                <a:solidFill>
                  <a:schemeClr val="bg1"/>
                </a:solidFill>
                <a:effectLst>
                  <a:glow rad="127000">
                    <a:srgbClr val="FF0000"/>
                  </a:glow>
                  <a:outerShdw blurRad="38100" dist="38100" dir="2700000" algn="tl">
                    <a:srgbClr val="000000">
                      <a:alpha val="43137"/>
                    </a:srgbClr>
                  </a:outerShdw>
                </a:effectLst>
                <a:latin typeface="Symbol" pitchFamily="18" charset="2"/>
              </a:rPr>
              <a:t> </a:t>
            </a:r>
            <a:r>
              <a:rPr lang="en-US" sz="6000" b="1" dirty="0" err="1">
                <a:solidFill>
                  <a:schemeClr val="bg1"/>
                </a:solidFill>
                <a:effectLst>
                  <a:glow rad="127000">
                    <a:srgbClr val="FF0000"/>
                  </a:glow>
                  <a:outerShdw blurRad="38100" dist="38100" dir="2700000" algn="tl">
                    <a:srgbClr val="000000">
                      <a:alpha val="43137"/>
                    </a:srgbClr>
                  </a:outerShdw>
                </a:effectLst>
                <a:latin typeface="Symbol" pitchFamily="18" charset="2"/>
              </a:rPr>
              <a:t>bastazw</a:t>
            </a:r>
            <a:endParaRPr lang="en-US" sz="6000" b="1" dirty="0">
              <a:solidFill>
                <a:schemeClr val="bg1"/>
              </a:solidFill>
              <a:effectLst>
                <a:glow rad="127000">
                  <a:srgbClr val="FF0000"/>
                </a:glow>
                <a:outerShdw blurRad="38100" dist="38100" dir="2700000" algn="tl">
                  <a:srgbClr val="000000">
                    <a:alpha val="43137"/>
                  </a:srgbClr>
                </a:outerShdw>
              </a:effectLst>
              <a:latin typeface="Symbol" pitchFamily="18" charset="2"/>
            </a:endParaRPr>
          </a:p>
          <a:p>
            <a:pPr algn="ctr"/>
            <a:endParaRPr lang="en-US" sz="4200" b="1" dirty="0">
              <a:solidFill>
                <a:srgbClr val="FFFF00"/>
              </a:solidFill>
              <a:effectLst>
                <a:outerShdw blurRad="38100" dist="38100" dir="2700000" algn="tl">
                  <a:srgbClr val="000000">
                    <a:alpha val="43137"/>
                  </a:srgbClr>
                </a:outerShdw>
              </a:effectLst>
              <a:latin typeface="Symbol" pitchFamily="18" charset="2"/>
              <a:cs typeface="Simplified Arabic" pitchFamily="18" charset="-78"/>
            </a:endParaRPr>
          </a:p>
        </p:txBody>
      </p:sp>
      <p:sp>
        <p:nvSpPr>
          <p:cNvPr id="5" name="TextBox 4"/>
          <p:cNvSpPr txBox="1"/>
          <p:nvPr/>
        </p:nvSpPr>
        <p:spPr>
          <a:xfrm>
            <a:off x="6112688" y="2745995"/>
            <a:ext cx="5675657" cy="4708981"/>
          </a:xfrm>
          <a:prstGeom prst="rect">
            <a:avLst/>
          </a:prstGeom>
          <a:noFill/>
        </p:spPr>
        <p:txBody>
          <a:bodyPr wrap="square" rtlCol="0">
            <a:spAutoFit/>
          </a:bodyPr>
          <a:lstStyle/>
          <a:p>
            <a:pPr algn="ctr"/>
            <a:r>
              <a:rPr lang="en-US" sz="6000" b="1" dirty="0">
                <a:solidFill>
                  <a:schemeClr val="bg1"/>
                </a:solidFill>
                <a:effectLst>
                  <a:glow rad="127000">
                    <a:srgbClr val="FF0000"/>
                  </a:glow>
                  <a:outerShdw blurRad="38100" dist="38100" dir="2700000" algn="tl">
                    <a:srgbClr val="000000">
                      <a:alpha val="43137"/>
                    </a:srgbClr>
                  </a:outerShdw>
                </a:effectLst>
                <a:latin typeface="Symbol" pitchFamily="18" charset="2"/>
              </a:rPr>
              <a:t>troppforew </a:t>
            </a:r>
            <a:r>
              <a:rPr lang="en-US" sz="6000" b="1" dirty="0" err="1">
                <a:solidFill>
                  <a:schemeClr val="bg1"/>
                </a:solidFill>
                <a:effectLst>
                  <a:glow rad="127000">
                    <a:srgbClr val="FF0000"/>
                  </a:glow>
                  <a:outerShdw blurRad="38100" dist="38100" dir="2700000" algn="tl">
                    <a:srgbClr val="000000">
                      <a:alpha val="43137"/>
                    </a:srgbClr>
                  </a:outerShdw>
                </a:effectLst>
                <a:latin typeface="Symbol" pitchFamily="18" charset="2"/>
              </a:rPr>
              <a:t>stegw</a:t>
            </a:r>
            <a:endParaRPr lang="en-US" sz="6000" b="1" dirty="0">
              <a:solidFill>
                <a:schemeClr val="bg1"/>
              </a:solidFill>
              <a:effectLst>
                <a:glow rad="127000">
                  <a:srgbClr val="FF0000"/>
                </a:glow>
                <a:outerShdw blurRad="38100" dist="38100" dir="2700000" algn="tl">
                  <a:srgbClr val="000000">
                    <a:alpha val="43137"/>
                  </a:srgbClr>
                </a:outerShdw>
              </a:effectLst>
              <a:latin typeface="Symbol" pitchFamily="18" charset="2"/>
            </a:endParaRPr>
          </a:p>
          <a:p>
            <a:pPr algn="ctr"/>
            <a:r>
              <a:rPr lang="en-US" sz="6000" b="1" dirty="0" err="1">
                <a:solidFill>
                  <a:schemeClr val="bg1"/>
                </a:solidFill>
                <a:effectLst>
                  <a:glow rad="127000">
                    <a:srgbClr val="FF0000"/>
                  </a:glow>
                  <a:outerShdw blurRad="38100" dist="38100" dir="2700000" algn="tl">
                    <a:srgbClr val="000000">
                      <a:alpha val="43137"/>
                    </a:srgbClr>
                  </a:outerShdw>
                </a:effectLst>
                <a:latin typeface="Symbol" pitchFamily="18" charset="2"/>
              </a:rPr>
              <a:t>anecomai</a:t>
            </a:r>
            <a:endParaRPr lang="en-US" sz="6000" b="1" dirty="0">
              <a:solidFill>
                <a:schemeClr val="bg1"/>
              </a:solidFill>
              <a:effectLst>
                <a:glow rad="127000">
                  <a:srgbClr val="FF0000"/>
                </a:glow>
                <a:outerShdw blurRad="38100" dist="38100" dir="2700000" algn="tl">
                  <a:srgbClr val="000000">
                    <a:alpha val="43137"/>
                  </a:srgbClr>
                </a:outerShdw>
              </a:effectLst>
              <a:latin typeface="Symbol" pitchFamily="18" charset="2"/>
            </a:endParaRPr>
          </a:p>
          <a:p>
            <a:pPr algn="ctr"/>
            <a:r>
              <a:rPr lang="en-US" sz="6000" b="1" dirty="0">
                <a:solidFill>
                  <a:schemeClr val="bg1"/>
                </a:solidFill>
                <a:effectLst>
                  <a:glow rad="127000">
                    <a:srgbClr val="FF0000"/>
                  </a:glow>
                  <a:outerShdw blurRad="38100" dist="38100" dir="2700000" algn="tl">
                    <a:srgbClr val="000000">
                      <a:alpha val="43137"/>
                    </a:srgbClr>
                  </a:outerShdw>
                </a:effectLst>
                <a:latin typeface="Symbol" pitchFamily="18" charset="2"/>
              </a:rPr>
              <a:t>karterw</a:t>
            </a:r>
          </a:p>
          <a:p>
            <a:pPr algn="ctr"/>
            <a:endParaRPr lang="en-US" sz="6000" b="1" dirty="0">
              <a:solidFill>
                <a:srgbClr val="FFFF00"/>
              </a:solidFill>
              <a:effectLst>
                <a:outerShdw blurRad="38100" dist="38100" dir="2700000" algn="tl">
                  <a:srgbClr val="000000">
                    <a:alpha val="43137"/>
                  </a:srgbClr>
                </a:outerShdw>
              </a:effectLst>
              <a:latin typeface="Symbol" pitchFamily="18" charset="2"/>
              <a:cs typeface="Simplified Arabic" pitchFamily="18" charset="-78"/>
            </a:endParaRPr>
          </a:p>
        </p:txBody>
      </p:sp>
    </p:spTree>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4144</TotalTime>
  <Words>3772</Words>
  <Application>Microsoft Office PowerPoint</Application>
  <PresentationFormat>Widescreen</PresentationFormat>
  <Paragraphs>408</Paragraphs>
  <Slides>64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Arial</vt:lpstr>
      <vt:lpstr>Arial Narrow</vt:lpstr>
      <vt:lpstr>Calibri</vt:lpstr>
      <vt:lpstr>Cambria</vt:lpstr>
      <vt:lpstr>Mistral</vt:lpstr>
      <vt:lpstr>Symbol</vt:lpstr>
      <vt:lpstr>Office Theme</vt:lpstr>
      <vt:lpstr>PowerPoint Presentation</vt:lpstr>
      <vt:lpstr>PowerPoint Presentation</vt:lpstr>
      <vt:lpstr>I.  The SIMPLE DEFINITION: </vt:lpstr>
      <vt:lpstr>I.  The SIMPLE DEFINITION: </vt:lpstr>
      <vt:lpstr>I.  The SIMPLE DEFINITION: </vt:lpstr>
      <vt:lpstr>II. The Further ELABORATION</vt:lpstr>
      <vt:lpstr>OT Source of this Definition: </vt:lpstr>
      <vt:lpstr>OT Source of this Definition: </vt:lpstr>
      <vt:lpstr>NT Source of this Definition: </vt:lpstr>
      <vt:lpstr>NT Source of this Definition: </vt:lpstr>
      <vt:lpstr>1. Focuses on Emotional Calm  </vt:lpstr>
      <vt:lpstr>1. Focuses on Emotional Calm  </vt:lpstr>
      <vt:lpstr>1. Focuses on Emotional Calm  </vt:lpstr>
      <vt:lpstr>2. Focuses on Difficult Situations</vt:lpstr>
      <vt:lpstr>2. Focuses on Difficult Situations</vt:lpstr>
      <vt:lpstr>2. Focuses on Difficult Situations</vt:lpstr>
      <vt:lpstr>2. Focuses on Difficult Situations</vt:lpstr>
      <vt:lpstr>3. Focuses on the Long Duration</vt:lpstr>
      <vt:lpstr>3. Focuses on the Long Duration</vt:lpstr>
      <vt:lpstr>Sum this up ...</vt:lpstr>
      <vt:lpstr>III. The TRIAL &amp; TRIBULATION</vt:lpstr>
      <vt:lpstr>III. The TRIAL &amp; TRIBULATION</vt:lpstr>
      <vt:lpstr>III. The TRIAL &amp; TRIBULATION</vt:lpstr>
      <vt:lpstr>III. The TRIAL &amp; TRIBULATION</vt:lpstr>
      <vt:lpstr>III. The TRIAL &amp; TRIBULATION</vt:lpstr>
      <vt:lpstr>III. The TRIAL &amp; TRIBULATION</vt:lpstr>
      <vt:lpstr>III. The TRIAL &amp; TRIBULATION</vt:lpstr>
      <vt:lpstr>III. The TRIAL &amp; TRIBULATION</vt:lpstr>
      <vt:lpstr>III. The TRIAL &amp; TRIBULATION</vt:lpstr>
      <vt:lpstr>III. The TRIAL &amp; TRIBULATION</vt:lpstr>
      <vt:lpstr>III. The TRIAL &amp; TRIBULATION</vt:lpstr>
      <vt:lpstr>III. The TRIAL &amp; TRIBULATION</vt:lpstr>
      <vt:lpstr>III. The TRIAL &amp; TRIBULATION</vt:lpstr>
      <vt:lpstr>III. The TRIAL &amp; TRIBULATION</vt:lpstr>
      <vt:lpstr>III. The TRIAL &amp; TRIBULATION</vt:lpstr>
      <vt:lpstr>IV.  The Various MANIFESTATIONS</vt:lpstr>
      <vt:lpstr>Downward: God is patient with us!</vt:lpstr>
      <vt:lpstr>Downward: God is patient with us!</vt:lpstr>
      <vt:lpstr>Downward: God is patient with us!</vt:lpstr>
      <vt:lpstr>Upward: Be patient with God!</vt:lpstr>
      <vt:lpstr>Upward: Be patient with God!</vt:lpstr>
      <vt:lpstr>Upward: Be patient with God!</vt:lpstr>
      <vt:lpstr>Upward: Be patient with God!</vt:lpstr>
      <vt:lpstr>Upward: Be patient with God!</vt:lpstr>
      <vt:lpstr>Outward: Be patient with others!</vt:lpstr>
      <vt:lpstr>Inward: Be patient with yourself!</vt:lpstr>
      <vt:lpstr>V.  The OBVIOUS APPLICATION:</vt:lpstr>
      <vt:lpstr>V.  The OBVIOUS APPLICATION:</vt:lpstr>
      <vt:lpstr>V.  The OBVIOUS APPLICATION:</vt:lpstr>
      <vt:lpstr>V.  The OBVIOUS APPLICATION:</vt:lpstr>
      <vt:lpstr>V.  The OBVIOUS APPLICATION:</vt:lpstr>
      <vt:lpstr>V.  The OBVIOUS APPLICATION:</vt:lpstr>
      <vt:lpstr>V.  The OBVIOUS APPLICATION:</vt:lpstr>
      <vt:lpstr>V.  The OBVIOUS APPLICATION:</vt:lpstr>
      <vt:lpstr>V.  The OBVIOUS APPLICATION:</vt:lpstr>
      <vt:lpstr>V.  The OBVIOUS APPLICATION:</vt:lpstr>
      <vt:lpstr>V.  The OBVIOUS APPLICATION:</vt:lpstr>
      <vt:lpstr>V.  The OBVIOUS APPLICATION:</vt:lpstr>
      <vt:lpstr>V.  The OBVIOUS APPLICATION:</vt:lpstr>
      <vt:lpstr>V.  The OBVIOUS APPLICATION:</vt:lpstr>
      <vt:lpstr>The Holy Spirit Produces His Fruit of PATIENCE when ...</vt:lpstr>
      <vt:lpstr> 22 But the fruit of the Spirit is love, joy, peace, patience,</vt:lpstr>
      <vt:lpstr> 22 But the fruit of the Spirit is love, joy, peace, patience,</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419</cp:revision>
  <dcterms:created xsi:type="dcterms:W3CDTF">2013-04-08T03:48:04Z</dcterms:created>
  <dcterms:modified xsi:type="dcterms:W3CDTF">2021-06-24T23:16:01Z</dcterms:modified>
</cp:coreProperties>
</file>