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0" r:id="rId2"/>
    <p:sldId id="855" r:id="rId3"/>
    <p:sldId id="484" r:id="rId4"/>
    <p:sldId id="476" r:id="rId5"/>
    <p:sldId id="477" r:id="rId6"/>
    <p:sldId id="478" r:id="rId7"/>
    <p:sldId id="479" r:id="rId8"/>
    <p:sldId id="480" r:id="rId9"/>
    <p:sldId id="481" r:id="rId10"/>
    <p:sldId id="482" r:id="rId11"/>
    <p:sldId id="565" r:id="rId12"/>
    <p:sldId id="483" r:id="rId13"/>
    <p:sldId id="485" r:id="rId14"/>
    <p:sldId id="487" r:id="rId15"/>
    <p:sldId id="489" r:id="rId16"/>
    <p:sldId id="491" r:id="rId17"/>
    <p:sldId id="492" r:id="rId18"/>
    <p:sldId id="488" r:id="rId19"/>
    <p:sldId id="567" r:id="rId20"/>
    <p:sldId id="568" r:id="rId21"/>
    <p:sldId id="573" r:id="rId22"/>
    <p:sldId id="563" r:id="rId23"/>
    <p:sldId id="496" r:id="rId24"/>
    <p:sldId id="497" r:id="rId25"/>
    <p:sldId id="493" r:id="rId26"/>
    <p:sldId id="574" r:id="rId27"/>
    <p:sldId id="498" r:id="rId28"/>
    <p:sldId id="575" r:id="rId29"/>
    <p:sldId id="499" r:id="rId30"/>
    <p:sldId id="500" r:id="rId31"/>
    <p:sldId id="569" r:id="rId32"/>
    <p:sldId id="560" r:id="rId33"/>
    <p:sldId id="559" r:id="rId34"/>
    <p:sldId id="570" r:id="rId35"/>
    <p:sldId id="561" r:id="rId36"/>
    <p:sldId id="571" r:id="rId37"/>
    <p:sldId id="562" r:id="rId38"/>
    <p:sldId id="572" r:id="rId39"/>
    <p:sldId id="434" r:id="rId40"/>
    <p:sldId id="566" r:id="rId41"/>
    <p:sldId id="262" r:id="rId42"/>
    <p:sldId id="289" r:id="rId43"/>
    <p:sldId id="2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21" userDrawn="1">
          <p15:clr>
            <a:srgbClr val="A4A3A4"/>
          </p15:clr>
        </p15:guide>
        <p15:guide id="2" pos="2435" userDrawn="1">
          <p15:clr>
            <a:srgbClr val="A4A3A4"/>
          </p15:clr>
        </p15:guide>
        <p15:guide id="3" orient="horz" pos="1833" userDrawn="1">
          <p15:clr>
            <a:srgbClr val="A4A3A4"/>
          </p15:clr>
        </p15:guide>
        <p15:guide id="4" pos="4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D31"/>
    <a:srgbClr val="F7F7F7"/>
    <a:srgbClr val="3C1753"/>
    <a:srgbClr val="160F2E"/>
    <a:srgbClr val="FFCC00"/>
    <a:srgbClr val="481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60891" autoAdjust="0"/>
  </p:normalViewPr>
  <p:slideViewPr>
    <p:cSldViewPr snapToGrid="0" showGuides="1">
      <p:cViewPr varScale="1">
        <p:scale>
          <a:sx n="49" d="100"/>
          <a:sy n="49" d="100"/>
        </p:scale>
        <p:origin x="1757" y="62"/>
      </p:cViewPr>
      <p:guideLst>
        <p:guide orient="horz" pos="2621"/>
        <p:guide pos="2435"/>
        <p:guide orient="horz" pos="1833"/>
        <p:guide pos="4056"/>
      </p:guideLst>
    </p:cSldViewPr>
  </p:slideViewPr>
  <p:notesTextViewPr>
    <p:cViewPr>
      <p:scale>
        <a:sx n="200" d="100"/>
        <a:sy n="200" d="100"/>
      </p:scale>
      <p:origin x="0" y="0"/>
    </p:cViewPr>
  </p:notesTextViewPr>
  <p:sorterViewPr>
    <p:cViewPr>
      <p:scale>
        <a:sx n="100" d="100"/>
        <a:sy n="100" d="100"/>
      </p:scale>
      <p:origin x="0" y="-1146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95124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ommons.wikimedia.org/wiki/File:Tissot_The_Taking_of_Jericho.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ommons.wikimedia.org/wiki/File:The_Boy_Samuel.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lavistachurchofchrist.org/Pictures/Standard%20Bible%20Story%20Reader,%20Book%20Three/target35.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Fugel_David_gegen_Goliath.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lickr.com/photos/publicresourceorg/493964218/sizes/o/in/photostrea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juhansonin/2562591188/sizes/l/in/photostrea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upload.wikimedia.org/wikipedia/commons/d/d3/Felthat.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upload.wikimedia.org/wikipedia/commons/d/d3/Felthat.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13</a:t>
            </a:fld>
            <a:endParaRPr lang="en-US"/>
          </a:p>
        </p:txBody>
      </p:sp>
    </p:spTree>
    <p:extLst>
      <p:ext uri="{BB962C8B-B14F-4D97-AF65-F5344CB8AC3E}">
        <p14:creationId xmlns:p14="http://schemas.microsoft.com/office/powerpoint/2010/main" val="27788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14</a:t>
            </a:fld>
            <a:endParaRPr lang="en-US"/>
          </a:p>
        </p:txBody>
      </p:sp>
    </p:spTree>
    <p:extLst>
      <p:ext uri="{BB962C8B-B14F-4D97-AF65-F5344CB8AC3E}">
        <p14:creationId xmlns:p14="http://schemas.microsoft.com/office/powerpoint/2010/main" val="241218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15</a:t>
            </a:fld>
            <a:endParaRPr lang="en-US"/>
          </a:p>
        </p:txBody>
      </p:sp>
    </p:spTree>
    <p:extLst>
      <p:ext uri="{BB962C8B-B14F-4D97-AF65-F5344CB8AC3E}">
        <p14:creationId xmlns:p14="http://schemas.microsoft.com/office/powerpoint/2010/main" val="364664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Battle</a:t>
            </a:r>
            <a:r>
              <a:rPr lang="en-US" baseline="0" dirty="0"/>
              <a:t> = FREE = from </a:t>
            </a:r>
            <a:r>
              <a:rPr lang="en-US" dirty="0">
                <a:hlinkClick r:id="rId3"/>
              </a:rPr>
              <a:t>http://commons.wikimedia.org/wiki/File:Tissot_The_Taking_of_Jericho.jpg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400935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Boy </a:t>
            </a:r>
            <a:r>
              <a:rPr lang="en-US" baseline="0" dirty="0"/>
              <a:t>= FREE = from </a:t>
            </a:r>
            <a:r>
              <a:rPr lang="en-US" dirty="0">
                <a:hlinkClick r:id="rId3"/>
              </a:rPr>
              <a:t>http://commons.wikimedia.org/wiki/File:The_Boy_Samuel.jpg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17</a:t>
            </a:fld>
            <a:endParaRPr lang="en-US"/>
          </a:p>
        </p:txBody>
      </p:sp>
    </p:spTree>
    <p:extLst>
      <p:ext uri="{BB962C8B-B14F-4D97-AF65-F5344CB8AC3E}">
        <p14:creationId xmlns:p14="http://schemas.microsoft.com/office/powerpoint/2010/main" val="125998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18</a:t>
            </a:fld>
            <a:endParaRPr lang="en-US"/>
          </a:p>
        </p:txBody>
      </p:sp>
    </p:spTree>
    <p:extLst>
      <p:ext uri="{BB962C8B-B14F-4D97-AF65-F5344CB8AC3E}">
        <p14:creationId xmlns:p14="http://schemas.microsoft.com/office/powerpoint/2010/main" val="1203753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19</a:t>
            </a:fld>
            <a:endParaRPr lang="en-US"/>
          </a:p>
        </p:txBody>
      </p:sp>
    </p:spTree>
    <p:extLst>
      <p:ext uri="{BB962C8B-B14F-4D97-AF65-F5344CB8AC3E}">
        <p14:creationId xmlns:p14="http://schemas.microsoft.com/office/powerpoint/2010/main" val="971401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20</a:t>
            </a:fld>
            <a:endParaRPr lang="en-US"/>
          </a:p>
        </p:txBody>
      </p:sp>
    </p:spTree>
    <p:extLst>
      <p:ext uri="{BB962C8B-B14F-4D97-AF65-F5344CB8AC3E}">
        <p14:creationId xmlns:p14="http://schemas.microsoft.com/office/powerpoint/2010/main" val="3141105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21</a:t>
            </a:fld>
            <a:endParaRPr lang="en-US"/>
          </a:p>
        </p:txBody>
      </p:sp>
    </p:spTree>
    <p:extLst>
      <p:ext uri="{BB962C8B-B14F-4D97-AF65-F5344CB8AC3E}">
        <p14:creationId xmlns:p14="http://schemas.microsoft.com/office/powerpoint/2010/main" val="86845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22</a:t>
            </a:fld>
            <a:endParaRPr lang="en-US"/>
          </a:p>
        </p:txBody>
      </p:sp>
    </p:spTree>
    <p:extLst>
      <p:ext uri="{BB962C8B-B14F-4D97-AF65-F5344CB8AC3E}">
        <p14:creationId xmlns:p14="http://schemas.microsoft.com/office/powerpoint/2010/main" val="344163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23</a:t>
            </a:fld>
            <a:endParaRPr lang="en-US"/>
          </a:p>
        </p:txBody>
      </p:sp>
    </p:spTree>
    <p:extLst>
      <p:ext uri="{BB962C8B-B14F-4D97-AF65-F5344CB8AC3E}">
        <p14:creationId xmlns:p14="http://schemas.microsoft.com/office/powerpoint/2010/main" val="258930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&amp; </a:t>
            </a:r>
            <a:r>
              <a:rPr lang="en-US" dirty="0" err="1"/>
              <a:t>Mephibosheth</a:t>
            </a:r>
            <a:r>
              <a:rPr lang="en-US" dirty="0"/>
              <a:t> = from</a:t>
            </a:r>
            <a:r>
              <a:rPr lang="en-US" baseline="0" dirty="0"/>
              <a:t> </a:t>
            </a:r>
            <a:r>
              <a:rPr lang="en-US" dirty="0">
                <a:hlinkClick r:id="rId3"/>
              </a:rPr>
              <a:t>http://lavistachurchofchrist.org/Pictures/Standard%20Bible%20Story%20Reader,%20Book%20Three/target35.html</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24</a:t>
            </a:fld>
            <a:endParaRPr lang="en-US"/>
          </a:p>
        </p:txBody>
      </p:sp>
    </p:spTree>
    <p:extLst>
      <p:ext uri="{BB962C8B-B14F-4D97-AF65-F5344CB8AC3E}">
        <p14:creationId xmlns:p14="http://schemas.microsoft.com/office/powerpoint/2010/main" val="3099087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Shown</a:t>
            </a:r>
            <a:r>
              <a:rPr lang="en-US" baseline="0" dirty="0"/>
              <a:t> KINDNESS for another’s sake – not yours!  </a:t>
            </a:r>
          </a:p>
          <a:p>
            <a:endParaRPr lang="en-US" baseline="0" dirty="0"/>
          </a:p>
          <a:p>
            <a:r>
              <a:rPr lang="en-US" baseline="0" dirty="0"/>
              <a:t>You’ve done nothing to deserve this – it is totally unearned, undeserved </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25</a:t>
            </a:fld>
            <a:endParaRPr lang="en-US"/>
          </a:p>
        </p:txBody>
      </p:sp>
    </p:spTree>
    <p:extLst>
      <p:ext uri="{BB962C8B-B14F-4D97-AF65-F5344CB8AC3E}">
        <p14:creationId xmlns:p14="http://schemas.microsoft.com/office/powerpoint/2010/main" val="869932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Shown</a:t>
            </a:r>
            <a:r>
              <a:rPr lang="en-US" baseline="0" dirty="0"/>
              <a:t> KINDNESS for another’s sake – not yours!  </a:t>
            </a:r>
          </a:p>
          <a:p>
            <a:endParaRPr lang="en-US" baseline="0" dirty="0"/>
          </a:p>
          <a:p>
            <a:r>
              <a:rPr lang="en-US" baseline="0" dirty="0"/>
              <a:t>You’ve done nothing to deserve this – it is totally unearned, undeserved </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26</a:t>
            </a:fld>
            <a:endParaRPr lang="en-US"/>
          </a:p>
        </p:txBody>
      </p:sp>
    </p:spTree>
    <p:extLst>
      <p:ext uri="{BB962C8B-B14F-4D97-AF65-F5344CB8AC3E}">
        <p14:creationId xmlns:p14="http://schemas.microsoft.com/office/powerpoint/2010/main" val="1930918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Restored what your father Adam lost – righteousness, holiness, true knowledge ...</a:t>
            </a:r>
          </a:p>
          <a:p>
            <a:endParaRPr lang="en-US" dirty="0"/>
          </a:p>
          <a:p>
            <a:r>
              <a:rPr lang="en-US" dirty="0"/>
              <a:t>Rev. 3:20 – Behold,</a:t>
            </a:r>
            <a:r>
              <a:rPr lang="en-US" baseline="0" dirty="0"/>
              <a:t> I stand at the door and knock,--open, sup with him -- = </a:t>
            </a:r>
            <a:r>
              <a:rPr lang="en-US" dirty="0"/>
              <a:t>Fellowship with God – Relationship with God.  </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27</a:t>
            </a:fld>
            <a:endParaRPr lang="en-US"/>
          </a:p>
        </p:txBody>
      </p:sp>
    </p:spTree>
    <p:extLst>
      <p:ext uri="{BB962C8B-B14F-4D97-AF65-F5344CB8AC3E}">
        <p14:creationId xmlns:p14="http://schemas.microsoft.com/office/powerpoint/2010/main" val="281050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Restored what your father Adam lost – righteousness, holiness, true knowledge ...</a:t>
            </a:r>
          </a:p>
          <a:p>
            <a:endParaRPr lang="en-US" dirty="0"/>
          </a:p>
          <a:p>
            <a:r>
              <a:rPr lang="en-US" dirty="0"/>
              <a:t>Rev. 3:20 – Behold,</a:t>
            </a:r>
            <a:r>
              <a:rPr lang="en-US" baseline="0" dirty="0"/>
              <a:t> I stand at the door and knock,--open, sup with him -- = </a:t>
            </a:r>
            <a:r>
              <a:rPr lang="en-US" dirty="0"/>
              <a:t>Fellowship with God – Relationship with God.  </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28</a:t>
            </a:fld>
            <a:endParaRPr lang="en-US"/>
          </a:p>
        </p:txBody>
      </p:sp>
    </p:spTree>
    <p:extLst>
      <p:ext uri="{BB962C8B-B14F-4D97-AF65-F5344CB8AC3E}">
        <p14:creationId xmlns:p14="http://schemas.microsoft.com/office/powerpoint/2010/main" val="1604152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Utter humility –  Like singing Amazing Grace!</a:t>
            </a:r>
            <a:r>
              <a:rPr lang="en-US" baseline="0" dirty="0"/>
              <a:t> How sweet the sound that saved a WRETCH LIKE ME!</a:t>
            </a:r>
          </a:p>
          <a:p>
            <a:endParaRPr lang="en-US" baseline="0" dirty="0"/>
          </a:p>
          <a:p>
            <a:r>
              <a:rPr lang="en-US" dirty="0"/>
              <a:t>This is hard in our culture of Political Correctness</a:t>
            </a:r>
          </a:p>
          <a:p>
            <a:r>
              <a:rPr lang="en-US" dirty="0"/>
              <a:t>We’ve even changed the hymns</a:t>
            </a:r>
          </a:p>
          <a:p>
            <a:endParaRPr lang="en-US" dirty="0"/>
          </a:p>
          <a:p>
            <a:r>
              <a:rPr lang="en-US" dirty="0"/>
              <a:t>Alas? And did my Savior Bleed and did my sovereign die?</a:t>
            </a:r>
            <a:br>
              <a:rPr lang="en-US" dirty="0"/>
            </a:br>
            <a:r>
              <a:rPr lang="en-US" dirty="0"/>
              <a:t>Would</a:t>
            </a:r>
            <a:r>
              <a:rPr lang="en-US" baseline="0" dirty="0"/>
              <a:t> he devote that sacred head for SUCH A WORM as I? (for sinner such as I?)</a:t>
            </a:r>
          </a:p>
          <a:p>
            <a:endParaRPr lang="en-US" baseline="0" dirty="0"/>
          </a:p>
          <a:p>
            <a:r>
              <a:rPr lang="en-US" dirty="0"/>
              <a:t>Hymn</a:t>
            </a:r>
            <a:r>
              <a:rPr lang="en-US" baseline="0" dirty="0"/>
              <a:t> “Such a worm as I” this is humble admittance of one’s total unworthiness!</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29</a:t>
            </a:fld>
            <a:endParaRPr lang="en-US"/>
          </a:p>
        </p:txBody>
      </p:sp>
    </p:spTree>
    <p:extLst>
      <p:ext uri="{BB962C8B-B14F-4D97-AF65-F5344CB8AC3E}">
        <p14:creationId xmlns:p14="http://schemas.microsoft.com/office/powerpoint/2010/main" val="4157325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David had given him vast resources</a:t>
            </a:r>
            <a:r>
              <a:rPr lang="en-US" baseline="0" dirty="0"/>
              <a:t> of land—but the  cripple could not work them himself!</a:t>
            </a:r>
            <a:endParaRPr lang="en-US" dirty="0"/>
          </a:p>
          <a:p>
            <a:endParaRPr lang="en-US" dirty="0"/>
          </a:p>
          <a:p>
            <a:r>
              <a:rPr lang="en-US" dirty="0"/>
              <a:t>WE are </a:t>
            </a:r>
            <a:r>
              <a:rPr lang="en-US" sz="1200" b="0" i="0" u="none" strike="noStrike" kern="1200" baseline="0" dirty="0">
                <a:solidFill>
                  <a:schemeClr val="tx1"/>
                </a:solidFill>
                <a:latin typeface="+mn-lt"/>
                <a:ea typeface="+mn-ea"/>
                <a:cs typeface="+mn-cs"/>
              </a:rPr>
              <a:t>“joint-heirs with Christ;” (Rom 8:17 KJV)  All that is Jesus’ is ours!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God has given us vast resources of the spirit—but we cannot work them—the Holy Spirit must produce them in us.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30</a:t>
            </a:fld>
            <a:endParaRPr lang="en-US"/>
          </a:p>
        </p:txBody>
      </p:sp>
    </p:spTree>
    <p:extLst>
      <p:ext uri="{BB962C8B-B14F-4D97-AF65-F5344CB8AC3E}">
        <p14:creationId xmlns:p14="http://schemas.microsoft.com/office/powerpoint/2010/main" val="3068064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a:p>
            <a:r>
              <a:rPr lang="en-US" dirty="0"/>
              <a:t>So David gave the worker of the land—just as God</a:t>
            </a:r>
            <a:r>
              <a:rPr lang="en-US" baseline="0" dirty="0"/>
              <a:t> has given us the Holy Spirit to produce the fruit in our lives.  We only need to sit at His table, in His presence , eat from the Bread of Life , the Word of God. </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31</a:t>
            </a:fld>
            <a:endParaRPr lang="en-US"/>
          </a:p>
        </p:txBody>
      </p:sp>
    </p:spTree>
    <p:extLst>
      <p:ext uri="{BB962C8B-B14F-4D97-AF65-F5344CB8AC3E}">
        <p14:creationId xmlns:p14="http://schemas.microsoft.com/office/powerpoint/2010/main" val="4132472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David and Goliath = FREE = from </a:t>
            </a:r>
            <a:r>
              <a:rPr lang="en-US" dirty="0">
                <a:hlinkClick r:id="rId3"/>
              </a:rPr>
              <a:t>https://commons.wikimedia.org/wiki/File:Fugel_David_gegen_Goliath.jpg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32</a:t>
            </a:fld>
            <a:endParaRPr lang="en-US"/>
          </a:p>
        </p:txBody>
      </p:sp>
    </p:spTree>
    <p:extLst>
      <p:ext uri="{BB962C8B-B14F-4D97-AF65-F5344CB8AC3E}">
        <p14:creationId xmlns:p14="http://schemas.microsoft.com/office/powerpoint/2010/main" val="62656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Olive Tree = FREE = https://commons.wikimedia.org/wiki/File:Dayr_Aban_Olive_Tree_3.JPG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6</a:t>
            </a:fld>
            <a:endParaRPr lang="en-US"/>
          </a:p>
        </p:txBody>
      </p:sp>
    </p:spTree>
    <p:extLst>
      <p:ext uri="{BB962C8B-B14F-4D97-AF65-F5344CB8AC3E}">
        <p14:creationId xmlns:p14="http://schemas.microsoft.com/office/powerpoint/2010/main" val="2211532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Samaritan = FREE = from http://upload.wikimedia.org/wikipedia/commons/6/6c/Domenico_Fetti_-_Parable_of_the_Good_Samaritan_-_WGA07860.jpg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35</a:t>
            </a:fld>
            <a:endParaRPr lang="en-US"/>
          </a:p>
        </p:txBody>
      </p:sp>
    </p:spTree>
    <p:extLst>
      <p:ext uri="{BB962C8B-B14F-4D97-AF65-F5344CB8AC3E}">
        <p14:creationId xmlns:p14="http://schemas.microsoft.com/office/powerpoint/2010/main" val="1598288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Samaritan = FREE = from http://upload.wikimedia.org/wikipedia/commons/6/6c/Domenico_Fetti_-_Parable_of_the_Good_Samaritan_-_WGA07860.jpg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36</a:t>
            </a:fld>
            <a:endParaRPr lang="en-US"/>
          </a:p>
        </p:txBody>
      </p:sp>
    </p:spTree>
    <p:extLst>
      <p:ext uri="{BB962C8B-B14F-4D97-AF65-F5344CB8AC3E}">
        <p14:creationId xmlns:p14="http://schemas.microsoft.com/office/powerpoint/2010/main" val="2559533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41</a:t>
            </a:fld>
            <a:endParaRPr lang="en-US"/>
          </a:p>
        </p:txBody>
      </p:sp>
    </p:spTree>
    <p:extLst>
      <p:ext uri="{BB962C8B-B14F-4D97-AF65-F5344CB8AC3E}">
        <p14:creationId xmlns:p14="http://schemas.microsoft.com/office/powerpoint/2010/main" val="48067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Robe = FREE = from </a:t>
            </a:r>
            <a:r>
              <a:rPr lang="en-US" dirty="0">
                <a:hlinkClick r:id="rId3"/>
              </a:rPr>
              <a:t>http://www.flickr.com/photos/publicresourceorg/493964218/sizes/o/in/photostream/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7</a:t>
            </a:fld>
            <a:endParaRPr lang="en-US"/>
          </a:p>
        </p:txBody>
      </p:sp>
    </p:spTree>
    <p:extLst>
      <p:ext uri="{BB962C8B-B14F-4D97-AF65-F5344CB8AC3E}">
        <p14:creationId xmlns:p14="http://schemas.microsoft.com/office/powerpoint/2010/main" val="270991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Ill. Of “I saw kindness</a:t>
            </a:r>
            <a:r>
              <a:rPr lang="en-US" baseline="0" dirty="0"/>
              <a:t> in his face”</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8</a:t>
            </a:fld>
            <a:endParaRPr lang="en-US"/>
          </a:p>
        </p:txBody>
      </p:sp>
    </p:spTree>
    <p:extLst>
      <p:ext uri="{BB962C8B-B14F-4D97-AF65-F5344CB8AC3E}">
        <p14:creationId xmlns:p14="http://schemas.microsoft.com/office/powerpoint/2010/main" val="108902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Baby face = FREE = from </a:t>
            </a:r>
            <a:r>
              <a:rPr lang="en-US" dirty="0">
                <a:hlinkClick r:id="rId3"/>
              </a:rPr>
              <a:t>http://www.flickr.com/photos/juhansonin/2562591188/sizes/l/in/photostream/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9</a:t>
            </a:fld>
            <a:endParaRPr lang="en-US"/>
          </a:p>
        </p:txBody>
      </p:sp>
    </p:spTree>
    <p:extLst>
      <p:ext uri="{BB962C8B-B14F-4D97-AF65-F5344CB8AC3E}">
        <p14:creationId xmlns:p14="http://schemas.microsoft.com/office/powerpoint/2010/main" val="124850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Hats = FREE =from </a:t>
            </a:r>
            <a:r>
              <a:rPr lang="en-US" dirty="0">
                <a:hlinkClick r:id="rId3"/>
              </a:rPr>
              <a:t>http://upload.wikimedia.org/wikipedia/commons/d/d3/Felthat.jpg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10</a:t>
            </a:fld>
            <a:endParaRPr lang="en-US"/>
          </a:p>
        </p:txBody>
      </p:sp>
    </p:spTree>
    <p:extLst>
      <p:ext uri="{BB962C8B-B14F-4D97-AF65-F5344CB8AC3E}">
        <p14:creationId xmlns:p14="http://schemas.microsoft.com/office/powerpoint/2010/main" val="342993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Hats = FREE =from </a:t>
            </a:r>
            <a:r>
              <a:rPr lang="en-US" dirty="0">
                <a:hlinkClick r:id="rId3"/>
              </a:rPr>
              <a:t>http://upload.wikimedia.org/wikipedia/commons/d/d3/Felthat.jpg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11</a:t>
            </a:fld>
            <a:endParaRPr lang="en-US"/>
          </a:p>
        </p:txBody>
      </p:sp>
    </p:spTree>
    <p:extLst>
      <p:ext uri="{BB962C8B-B14F-4D97-AF65-F5344CB8AC3E}">
        <p14:creationId xmlns:p14="http://schemas.microsoft.com/office/powerpoint/2010/main" val="122298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D.L. Moody &amp; Henry </a:t>
            </a:r>
            <a:r>
              <a:rPr lang="en-US" dirty="0" err="1"/>
              <a:t>Moorehouse</a:t>
            </a:r>
            <a:r>
              <a:rPr lang="en-US" baseline="0"/>
              <a:t>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12</a:t>
            </a:fld>
            <a:endParaRPr lang="en-US"/>
          </a:p>
        </p:txBody>
      </p:sp>
    </p:spTree>
    <p:extLst>
      <p:ext uri="{BB962C8B-B14F-4D97-AF65-F5344CB8AC3E}">
        <p14:creationId xmlns:p14="http://schemas.microsoft.com/office/powerpoint/2010/main" val="181562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38411" y="1245094"/>
            <a:ext cx="11528688"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6229" y="1251751"/>
            <a:ext cx="11603115" cy="487441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6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934817"/>
          </a:xfrm>
        </p:spPr>
        <p:txBody>
          <a:bodyPr/>
          <a:lstStyle/>
          <a:p>
            <a:r>
              <a:rPr lang="en-US" dirty="0"/>
              <a:t>Kindness can be influenced</a:t>
            </a:r>
            <a:br>
              <a:rPr lang="en-US" dirty="0"/>
            </a:br>
            <a:r>
              <a:rPr lang="en-US" u="sng" dirty="0">
                <a:effectLst>
                  <a:glow rad="127000">
                    <a:srgbClr val="FF0000"/>
                  </a:glow>
                  <a:outerShdw blurRad="38100" dist="38100" dir="2700000" algn="tl">
                    <a:srgbClr val="000000">
                      <a:alpha val="43137"/>
                    </a:srgbClr>
                  </a:outerShdw>
                </a:effectLst>
              </a:rPr>
              <a:t>NEGATIVELY</a:t>
            </a:r>
          </a:p>
        </p:txBody>
      </p:sp>
      <p:sp>
        <p:nvSpPr>
          <p:cNvPr id="3" name="Content Placeholder 2"/>
          <p:cNvSpPr>
            <a:spLocks noGrp="1"/>
          </p:cNvSpPr>
          <p:nvPr>
            <p:ph idx="1"/>
          </p:nvPr>
        </p:nvSpPr>
        <p:spPr>
          <a:xfrm>
            <a:off x="216023" y="1934816"/>
            <a:ext cx="11751076" cy="3836241"/>
          </a:xfrm>
        </p:spPr>
        <p:txBody>
          <a:bodyPr/>
          <a:lstStyle/>
          <a:p>
            <a:pPr>
              <a:lnSpc>
                <a:spcPct val="90000"/>
              </a:lnSpc>
            </a:pPr>
            <a:r>
              <a:rPr lang="en-US" dirty="0"/>
              <a:t>Do not be misled: </a:t>
            </a:r>
            <a:br>
              <a:rPr lang="en-US" dirty="0"/>
            </a:br>
            <a:r>
              <a:rPr lang="en-US" dirty="0"/>
              <a:t>"Bad company corrupts </a:t>
            </a:r>
            <a:br>
              <a:rPr lang="en-US" dirty="0"/>
            </a:br>
            <a:r>
              <a:rPr lang="en-US" dirty="0">
                <a:effectLst>
                  <a:glow rad="127000">
                    <a:srgbClr val="FF0000"/>
                  </a:glow>
                  <a:outerShdw blurRad="38100" dist="38100" dir="2700000" algn="tl">
                    <a:srgbClr val="000000">
                      <a:alpha val="43137"/>
                    </a:srgbClr>
                  </a:outerShdw>
                </a:effectLst>
              </a:rPr>
              <a:t>good character</a:t>
            </a:r>
            <a:r>
              <a:rPr lang="en-US" dirty="0"/>
              <a:t>." </a:t>
            </a:r>
            <a:br>
              <a:rPr lang="en-US" dirty="0"/>
            </a:br>
            <a:r>
              <a:rPr lang="en-US" dirty="0"/>
              <a:t>1 </a:t>
            </a:r>
            <a:r>
              <a:rPr lang="en-US" dirty="0" err="1"/>
              <a:t>Cor</a:t>
            </a:r>
            <a:r>
              <a:rPr lang="en-US" dirty="0"/>
              <a:t> 15:33</a:t>
            </a:r>
            <a:br>
              <a:rPr lang="en-US" dirty="0"/>
            </a:br>
            <a:endParaRPr lang="en-US" dirty="0"/>
          </a:p>
        </p:txBody>
      </p:sp>
      <p:pic>
        <p:nvPicPr>
          <p:cNvPr id="6" name="Picture 5"/>
          <p:cNvPicPr>
            <a:picLocks noChangeAspect="1"/>
          </p:cNvPicPr>
          <p:nvPr/>
        </p:nvPicPr>
        <p:blipFill>
          <a:blip r:embed="rId3"/>
          <a:stretch>
            <a:fillRect/>
          </a:stretch>
        </p:blipFill>
        <p:spPr>
          <a:xfrm>
            <a:off x="6540360" y="1974327"/>
            <a:ext cx="5227569" cy="33594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934817"/>
          </a:xfrm>
        </p:spPr>
        <p:txBody>
          <a:bodyPr/>
          <a:lstStyle/>
          <a:p>
            <a:r>
              <a:rPr lang="en-US" dirty="0"/>
              <a:t>Kindness can be influenced</a:t>
            </a:r>
            <a:br>
              <a:rPr lang="en-US" dirty="0"/>
            </a:br>
            <a:r>
              <a:rPr lang="en-US" u="sng" dirty="0">
                <a:effectLst>
                  <a:glow rad="127000">
                    <a:srgbClr val="FF0000"/>
                  </a:glow>
                  <a:outerShdw blurRad="38100" dist="38100" dir="2700000" algn="tl">
                    <a:srgbClr val="000000">
                      <a:alpha val="43137"/>
                    </a:srgbClr>
                  </a:outerShdw>
                </a:effectLst>
              </a:rPr>
              <a:t>NEGATIVELY</a:t>
            </a:r>
          </a:p>
        </p:txBody>
      </p:sp>
      <p:sp>
        <p:nvSpPr>
          <p:cNvPr id="3" name="Content Placeholder 2"/>
          <p:cNvSpPr>
            <a:spLocks noGrp="1"/>
          </p:cNvSpPr>
          <p:nvPr>
            <p:ph idx="1"/>
          </p:nvPr>
        </p:nvSpPr>
        <p:spPr>
          <a:xfrm>
            <a:off x="216023" y="1934816"/>
            <a:ext cx="11751076" cy="3836241"/>
          </a:xfrm>
        </p:spPr>
        <p:txBody>
          <a:bodyPr/>
          <a:lstStyle/>
          <a:p>
            <a:pPr>
              <a:lnSpc>
                <a:spcPct val="90000"/>
              </a:lnSpc>
            </a:pPr>
            <a:r>
              <a:rPr lang="en-US" dirty="0"/>
              <a:t>Do not be misled: </a:t>
            </a:r>
            <a:br>
              <a:rPr lang="en-US" dirty="0"/>
            </a:br>
            <a:r>
              <a:rPr lang="en-US" dirty="0"/>
              <a:t>"</a:t>
            </a:r>
            <a:r>
              <a:rPr lang="en-US" dirty="0">
                <a:effectLst>
                  <a:glow rad="127000">
                    <a:srgbClr val="FF0000"/>
                  </a:glow>
                  <a:outerShdw blurRad="38100" dist="38100" dir="2700000" algn="tl">
                    <a:srgbClr val="000000">
                      <a:alpha val="43137"/>
                    </a:srgbClr>
                  </a:outerShdw>
                </a:effectLst>
              </a:rPr>
              <a:t>Bad company </a:t>
            </a:r>
            <a:r>
              <a:rPr lang="en-US" dirty="0"/>
              <a:t>corrupts </a:t>
            </a:r>
            <a:br>
              <a:rPr lang="en-US" dirty="0"/>
            </a:br>
            <a:r>
              <a:rPr lang="en-US" dirty="0">
                <a:effectLst>
                  <a:glow rad="127000">
                    <a:srgbClr val="FF0000">
                      <a:alpha val="0"/>
                    </a:srgbClr>
                  </a:glow>
                  <a:outerShdw blurRad="38100" dist="38100" dir="2700000" algn="tl">
                    <a:srgbClr val="000000">
                      <a:alpha val="43137"/>
                    </a:srgbClr>
                  </a:outerShdw>
                </a:effectLst>
              </a:rPr>
              <a:t>good character</a:t>
            </a:r>
            <a:r>
              <a:rPr lang="en-US" dirty="0"/>
              <a:t>." </a:t>
            </a:r>
            <a:br>
              <a:rPr lang="en-US" dirty="0"/>
            </a:br>
            <a:r>
              <a:rPr lang="en-US" dirty="0"/>
              <a:t>1 </a:t>
            </a:r>
            <a:r>
              <a:rPr lang="en-US" dirty="0" err="1"/>
              <a:t>Cor</a:t>
            </a:r>
            <a:r>
              <a:rPr lang="en-US" dirty="0"/>
              <a:t> 15:33</a:t>
            </a:r>
            <a:br>
              <a:rPr lang="en-US" dirty="0"/>
            </a:br>
            <a:r>
              <a:rPr lang="en-US" dirty="0"/>
              <a:t>Literally  “Bad company </a:t>
            </a:r>
            <a:br>
              <a:rPr lang="en-US" dirty="0"/>
            </a:br>
            <a:r>
              <a:rPr lang="en-US" dirty="0">
                <a:effectLst>
                  <a:glow rad="127000">
                    <a:srgbClr val="FF0000"/>
                  </a:glow>
                  <a:outerShdw blurRad="38100" dist="38100" dir="2700000" algn="tl">
                    <a:srgbClr val="000000">
                      <a:alpha val="43137"/>
                    </a:srgbClr>
                  </a:outerShdw>
                </a:effectLst>
              </a:rPr>
              <a:t>corrupts</a:t>
            </a:r>
            <a:r>
              <a:rPr lang="en-US" dirty="0"/>
              <a:t> </a:t>
            </a:r>
            <a:r>
              <a:rPr lang="en-US" dirty="0">
                <a:effectLst>
                  <a:glow rad="127000">
                    <a:srgbClr val="FF0000"/>
                  </a:glow>
                  <a:outerShdw blurRad="38100" dist="38100" dir="2700000" algn="tl">
                    <a:srgbClr val="000000">
                      <a:alpha val="43137"/>
                    </a:srgbClr>
                  </a:outerShdw>
                </a:effectLst>
              </a:rPr>
              <a:t>kind habits</a:t>
            </a:r>
            <a:r>
              <a:rPr lang="en-US" dirty="0"/>
              <a:t>.”</a:t>
            </a:r>
          </a:p>
        </p:txBody>
      </p:sp>
      <p:pic>
        <p:nvPicPr>
          <p:cNvPr id="6" name="Picture 5"/>
          <p:cNvPicPr>
            <a:picLocks noChangeAspect="1"/>
          </p:cNvPicPr>
          <p:nvPr/>
        </p:nvPicPr>
        <p:blipFill>
          <a:blip r:embed="rId3"/>
          <a:stretch>
            <a:fillRect/>
          </a:stretch>
        </p:blipFill>
        <p:spPr>
          <a:xfrm>
            <a:off x="6540360" y="1974327"/>
            <a:ext cx="5227569" cy="3359409"/>
          </a:xfrm>
          <a:prstGeom prst="rect">
            <a:avLst/>
          </a:prstGeom>
        </p:spPr>
      </p:pic>
      <p:pic>
        <p:nvPicPr>
          <p:cNvPr id="7" name="Picture 6"/>
          <p:cNvPicPr>
            <a:picLocks noChangeAspect="1"/>
          </p:cNvPicPr>
          <p:nvPr/>
        </p:nvPicPr>
        <p:blipFill>
          <a:blip r:embed="rId4"/>
          <a:stretch>
            <a:fillRect/>
          </a:stretch>
        </p:blipFill>
        <p:spPr>
          <a:xfrm>
            <a:off x="6540360" y="1974327"/>
            <a:ext cx="5227569" cy="3359409"/>
          </a:xfrm>
          <a:prstGeom prst="rect">
            <a:avLst/>
          </a:prstGeom>
        </p:spPr>
      </p:pic>
    </p:spTree>
    <p:extLst>
      <p:ext uri="{BB962C8B-B14F-4D97-AF65-F5344CB8AC3E}">
        <p14:creationId xmlns:p14="http://schemas.microsoft.com/office/powerpoint/2010/main" val="16128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42052"/>
          </a:xfrm>
        </p:spPr>
        <p:txBody>
          <a:bodyPr/>
          <a:lstStyle/>
          <a:p>
            <a:r>
              <a:rPr lang="en-US" dirty="0"/>
              <a:t>Kindness can be </a:t>
            </a:r>
            <a:br>
              <a:rPr lang="en-US" dirty="0"/>
            </a:br>
            <a:r>
              <a:rPr lang="en-US" u="sng" dirty="0">
                <a:effectLst>
                  <a:glow rad="127000">
                    <a:srgbClr val="FF0000"/>
                  </a:glow>
                  <a:outerShdw blurRad="38100" dist="38100" dir="2700000" algn="tl">
                    <a:srgbClr val="000000">
                      <a:alpha val="43137"/>
                    </a:srgbClr>
                  </a:outerShdw>
                </a:effectLst>
              </a:rPr>
              <a:t>POSITIVE</a:t>
            </a:r>
            <a:r>
              <a:rPr lang="en-US" dirty="0">
                <a:effectLst>
                  <a:glow rad="127000">
                    <a:srgbClr val="FF0000"/>
                  </a:glow>
                  <a:outerShdw blurRad="38100" dist="38100" dir="2700000" algn="tl">
                    <a:srgbClr val="000000">
                      <a:alpha val="43137"/>
                    </a:srgbClr>
                  </a:outerShdw>
                </a:effectLst>
              </a:rPr>
              <a:t> </a:t>
            </a:r>
            <a:r>
              <a:rPr lang="en-US" dirty="0"/>
              <a:t>motivator</a:t>
            </a:r>
          </a:p>
        </p:txBody>
      </p:sp>
      <p:sp>
        <p:nvSpPr>
          <p:cNvPr id="3" name="Content Placeholder 2"/>
          <p:cNvSpPr>
            <a:spLocks noGrp="1"/>
          </p:cNvSpPr>
          <p:nvPr>
            <p:ph idx="1"/>
          </p:nvPr>
        </p:nvSpPr>
        <p:spPr>
          <a:xfrm>
            <a:off x="176267" y="2040225"/>
            <a:ext cx="8910583" cy="4525963"/>
          </a:xfrm>
        </p:spPr>
        <p:txBody>
          <a:bodyPr/>
          <a:lstStyle/>
          <a:p>
            <a:r>
              <a:rPr lang="en-US" baseline="30000" dirty="0"/>
              <a:t>4</a:t>
            </a:r>
            <a:r>
              <a:rPr lang="en-US" dirty="0"/>
              <a:t> Or do you show contempt for the riches of his [i.e. God’s] kindness, tolerance and patience, not realizing that </a:t>
            </a:r>
            <a:r>
              <a:rPr lang="en-US" dirty="0">
                <a:effectLst>
                  <a:glow rad="127000">
                    <a:srgbClr val="FF0000"/>
                  </a:glow>
                  <a:outerShdw blurRad="38100" dist="38100" dir="2700000" algn="tl">
                    <a:srgbClr val="000000">
                      <a:alpha val="43137"/>
                    </a:srgbClr>
                  </a:outerShdw>
                </a:effectLst>
              </a:rPr>
              <a:t>God's kindness leads you toward repentance</a:t>
            </a:r>
            <a:r>
              <a:rPr lang="en-US" dirty="0"/>
              <a:t>?  Romans 2:4</a:t>
            </a:r>
          </a:p>
        </p:txBody>
      </p:sp>
      <p:sp>
        <p:nvSpPr>
          <p:cNvPr id="4" name="Curved Left Arrow 3"/>
          <p:cNvSpPr/>
          <p:nvPr/>
        </p:nvSpPr>
        <p:spPr>
          <a:xfrm>
            <a:off x="8755546" y="2264674"/>
            <a:ext cx="2745892" cy="3807514"/>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srcRect b="13878"/>
          <a:stretch>
            <a:fillRect/>
          </a:stretch>
        </p:blipFill>
        <p:spPr bwMode="auto">
          <a:xfrm>
            <a:off x="-4439" y="452230"/>
            <a:ext cx="12192000" cy="79851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a:t>
            </a:r>
            <a:r>
              <a:rPr lang="en-US" u="sng" dirty="0">
                <a:effectLst>
                  <a:glow rad="127000">
                    <a:srgbClr val="FF0000"/>
                  </a:glow>
                  <a:outerShdw blurRad="38100" dist="38100" dir="2700000" algn="tl">
                    <a:srgbClr val="000000">
                      <a:alpha val="43137"/>
                    </a:srgbClr>
                  </a:outerShdw>
                </a:effectLst>
              </a:rPr>
              <a:t>Illustrated</a:t>
            </a: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r="15021"/>
          <a:stretch>
            <a:fillRect/>
          </a:stretch>
        </p:blipFill>
        <p:spPr bwMode="auto">
          <a:xfrm>
            <a:off x="8352878" y="1069110"/>
            <a:ext cx="3825875" cy="578889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noAutofit/>
          </a:bodyPr>
          <a:lstStyle/>
          <a:p>
            <a:r>
              <a:rPr lang="en-US" baseline="30000" dirty="0"/>
              <a:t>1 Sam 18:1</a:t>
            </a:r>
            <a:r>
              <a:rPr lang="en-US" dirty="0"/>
              <a:t> Jonathan became one in spirit </a:t>
            </a:r>
            <a:br>
              <a:rPr lang="en-US" dirty="0"/>
            </a:br>
            <a:r>
              <a:rPr lang="en-US" dirty="0"/>
              <a:t>with David, and he loved him as </a:t>
            </a:r>
            <a:br>
              <a:rPr lang="en-US" dirty="0"/>
            </a:br>
            <a:r>
              <a:rPr lang="en-US" dirty="0"/>
              <a:t>himself.  </a:t>
            </a:r>
            <a:r>
              <a:rPr lang="en-US" baseline="30000" dirty="0"/>
              <a:t>2</a:t>
            </a:r>
            <a:r>
              <a:rPr lang="en-US" dirty="0"/>
              <a:t> … </a:t>
            </a:r>
            <a:r>
              <a:rPr lang="en-US" baseline="30000" dirty="0"/>
              <a:t>3</a:t>
            </a:r>
            <a:r>
              <a:rPr lang="en-US" dirty="0"/>
              <a:t> And Jonathan </a:t>
            </a:r>
            <a:br>
              <a:rPr lang="en-US" dirty="0"/>
            </a:br>
            <a:r>
              <a:rPr lang="en-US" dirty="0"/>
              <a:t>made a covenant with David </a:t>
            </a:r>
            <a:br>
              <a:rPr lang="en-US" dirty="0"/>
            </a:br>
            <a:r>
              <a:rPr lang="en-US" dirty="0"/>
              <a:t>because he loved him as himself.</a:t>
            </a:r>
          </a:p>
          <a:p>
            <a:r>
              <a:rPr lang="en-US" dirty="0"/>
              <a:t>Later Jonathan asked … </a:t>
            </a:r>
          </a:p>
          <a:p>
            <a:endParaRPr lang="en-US" dirty="0"/>
          </a:p>
          <a:p>
            <a:endParaRPr lang="en-US" dirty="0"/>
          </a:p>
          <a:p>
            <a:endParaRPr lang="en-US" dirty="0"/>
          </a:p>
          <a:p>
            <a:r>
              <a:rPr lang="en-US" i="1" dirty="0"/>
              <a:t>Later Jonathan requested of David</a:t>
            </a:r>
            <a:endParaRPr lang="en-US" dirty="0"/>
          </a:p>
          <a:p>
            <a:r>
              <a:rPr lang="en-US" dirty="0"/>
              <a:t> </a:t>
            </a:r>
            <a:r>
              <a:rPr lang="en-US" baseline="30000" dirty="0"/>
              <a:t>1 Samuel 20:14</a:t>
            </a:r>
            <a:r>
              <a:rPr lang="en-US" dirty="0"/>
              <a:t> “But show me unfailing kindness like that of the LORD as long as I live, so that I may not be killed,  </a:t>
            </a:r>
            <a:r>
              <a:rPr lang="en-US" baseline="30000" dirty="0"/>
              <a:t>15</a:t>
            </a:r>
            <a:r>
              <a:rPr lang="en-US" dirty="0"/>
              <a:t> and do not ever cut off your kindness from my family--not even when the LORD has cut off every one of David's enemies from the face of the earth."</a:t>
            </a:r>
            <a:br>
              <a:rPr lang="en-US" dirty="0"/>
            </a:br>
            <a:endParaRPr lang="en-US" dirty="0"/>
          </a:p>
          <a:p>
            <a:r>
              <a:rPr lang="en-US" dirty="0"/>
              <a:t> </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r="15021"/>
          <a:stretch>
            <a:fillRect/>
          </a:stretch>
        </p:blipFill>
        <p:spPr bwMode="auto">
          <a:xfrm>
            <a:off x="8352878" y="1069110"/>
            <a:ext cx="3825875" cy="578889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a:xfrm>
            <a:off x="216023" y="1245094"/>
            <a:ext cx="8256465" cy="5112844"/>
          </a:xfrm>
        </p:spPr>
        <p:txBody>
          <a:bodyPr>
            <a:noAutofit/>
          </a:bodyPr>
          <a:lstStyle/>
          <a:p>
            <a:pPr>
              <a:lnSpc>
                <a:spcPct val="90000"/>
              </a:lnSpc>
            </a:pPr>
            <a:r>
              <a:rPr lang="en-US" baseline="30000" dirty="0"/>
              <a:t>1 Sam</a:t>
            </a:r>
            <a:r>
              <a:rPr lang="en-US" dirty="0"/>
              <a:t> </a:t>
            </a:r>
            <a:r>
              <a:rPr lang="en-US" baseline="30000" dirty="0"/>
              <a:t>20:14</a:t>
            </a:r>
            <a:r>
              <a:rPr lang="en-US" dirty="0"/>
              <a:t> “But show me </a:t>
            </a:r>
            <a:r>
              <a:rPr lang="en-US" dirty="0">
                <a:effectLst>
                  <a:glow rad="127000">
                    <a:srgbClr val="FF0000"/>
                  </a:glow>
                  <a:outerShdw blurRad="38100" dist="38100" dir="2700000" algn="tl">
                    <a:srgbClr val="000000">
                      <a:alpha val="43137"/>
                    </a:srgbClr>
                  </a:outerShdw>
                </a:effectLst>
              </a:rPr>
              <a:t>unfailing kindness</a:t>
            </a:r>
            <a:r>
              <a:rPr lang="en-US" dirty="0">
                <a:solidFill>
                  <a:srgbClr val="FFFF00"/>
                </a:solidFill>
              </a:rPr>
              <a:t> </a:t>
            </a:r>
            <a:r>
              <a:rPr lang="en-US" dirty="0"/>
              <a:t>like that of the LORD as long as I live, so that I may not be killed,  </a:t>
            </a:r>
            <a:r>
              <a:rPr lang="en-US" baseline="30000" dirty="0"/>
              <a:t>15</a:t>
            </a:r>
            <a:r>
              <a:rPr lang="en-US" dirty="0"/>
              <a:t> and do not ever cut off your </a:t>
            </a:r>
            <a:r>
              <a:rPr lang="en-US" dirty="0">
                <a:effectLst>
                  <a:glow rad="127000">
                    <a:srgbClr val="FF0000"/>
                  </a:glow>
                  <a:outerShdw blurRad="38100" dist="38100" dir="2700000" algn="tl">
                    <a:srgbClr val="000000">
                      <a:alpha val="43137"/>
                    </a:srgbClr>
                  </a:outerShdw>
                </a:effectLst>
              </a:rPr>
              <a:t>kindness</a:t>
            </a:r>
            <a:r>
              <a:rPr lang="en-US" dirty="0"/>
              <a:t> from my family--not even when the LORD has cut off every one of David's enemies from the face of the earth."</a:t>
            </a:r>
            <a:br>
              <a:rPr lang="en-US" dirty="0"/>
            </a:br>
            <a:endParaRPr lang="en-US" dirty="0"/>
          </a:p>
          <a:p>
            <a:r>
              <a:rPr lang="en-US" dirty="0"/>
              <a:t> </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srcRect/>
          <a:stretch>
            <a:fillRect/>
          </a:stretch>
        </p:blipFill>
        <p:spPr bwMode="auto">
          <a:xfrm>
            <a:off x="0" y="-2285206"/>
            <a:ext cx="12191999" cy="914320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7767430" y="969718"/>
            <a:ext cx="4914900" cy="58882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5" name="Content Placeholder 4"/>
          <p:cNvSpPr>
            <a:spLocks noGrp="1"/>
          </p:cNvSpPr>
          <p:nvPr>
            <p:ph idx="1"/>
          </p:nvPr>
        </p:nvSpPr>
        <p:spPr/>
        <p:txBody>
          <a:bodyPr>
            <a:noAutofit/>
          </a:bodyPr>
          <a:lstStyle/>
          <a:p>
            <a:pPr>
              <a:lnSpc>
                <a:spcPct val="90000"/>
              </a:lnSpc>
            </a:pPr>
            <a:r>
              <a:rPr lang="en-US" dirty="0"/>
              <a:t>The Story of </a:t>
            </a:r>
            <a:r>
              <a:rPr lang="en-US" u="sng" dirty="0">
                <a:effectLst>
                  <a:glow rad="127000">
                    <a:srgbClr val="FF0000"/>
                  </a:glow>
                  <a:outerShdw blurRad="38100" dist="38100" dir="2700000" algn="tl">
                    <a:srgbClr val="000000">
                      <a:alpha val="43137"/>
                    </a:srgbClr>
                  </a:outerShdw>
                </a:effectLst>
              </a:rPr>
              <a:t>Me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hibosheth</a:t>
            </a:r>
            <a:endParaRPr lang="en-US" sz="2000" u="sng" baseline="30000" dirty="0">
              <a:effectLst>
                <a:glow rad="127000">
                  <a:srgbClr val="FF0000"/>
                </a:glow>
                <a:outerShdw blurRad="38100" dist="38100" dir="2700000" algn="tl">
                  <a:srgbClr val="000000">
                    <a:alpha val="43137"/>
                  </a:srgbClr>
                </a:outerShdw>
              </a:effectLst>
            </a:endParaRPr>
          </a:p>
          <a:p>
            <a:pPr>
              <a:lnSpc>
                <a:spcPct val="90000"/>
              </a:lnSpc>
            </a:pPr>
            <a:endParaRPr lang="en-US" sz="2000" baseline="30000" dirty="0"/>
          </a:p>
          <a:p>
            <a:pPr>
              <a:lnSpc>
                <a:spcPct val="90000"/>
              </a:lnSpc>
            </a:pPr>
            <a:r>
              <a:rPr lang="en-US" baseline="30000" dirty="0"/>
              <a:t>2 Sam 4:4</a:t>
            </a:r>
            <a:r>
              <a:rPr lang="en-US" dirty="0"/>
              <a:t> Jonathan … had a son who … </a:t>
            </a:r>
            <a:br>
              <a:rPr lang="en-US" dirty="0"/>
            </a:br>
            <a:r>
              <a:rPr lang="en-US" dirty="0"/>
              <a:t>was five years old when the news about </a:t>
            </a:r>
            <a:br>
              <a:rPr lang="en-US" dirty="0"/>
            </a:br>
            <a:r>
              <a:rPr lang="en-US" dirty="0"/>
              <a:t>Saul and Jonathan came from </a:t>
            </a:r>
            <a:r>
              <a:rPr lang="en-US" dirty="0" err="1"/>
              <a:t>Jezreel</a:t>
            </a:r>
            <a:r>
              <a:rPr lang="en-US" dirty="0"/>
              <a:t>. </a:t>
            </a:r>
            <a:br>
              <a:rPr lang="en-US" dirty="0"/>
            </a:br>
            <a:r>
              <a:rPr lang="en-US" dirty="0"/>
              <a:t>His nurse picked him up and fled, </a:t>
            </a:r>
            <a:br>
              <a:rPr lang="en-US" dirty="0"/>
            </a:br>
            <a:r>
              <a:rPr lang="en-US" dirty="0"/>
              <a:t>but as she hurried to leave, he </a:t>
            </a:r>
            <a:br>
              <a:rPr lang="en-US" dirty="0"/>
            </a:br>
            <a:r>
              <a:rPr lang="en-US" dirty="0"/>
              <a:t>fell and became crippled. His </a:t>
            </a:r>
            <a:br>
              <a:rPr lang="en-US" dirty="0"/>
            </a:br>
            <a:r>
              <a:rPr lang="en-US" dirty="0"/>
              <a:t>name was </a:t>
            </a:r>
            <a:r>
              <a:rPr lang="en-US" dirty="0">
                <a:effectLst>
                  <a:glow rad="127000">
                    <a:srgbClr val="FF0000"/>
                  </a:glow>
                  <a:outerShdw blurRad="38100" dist="38100" dir="2700000" algn="tl">
                    <a:srgbClr val="000000">
                      <a:alpha val="43137"/>
                    </a:srgbClr>
                  </a:outerShdw>
                </a:effectLst>
              </a:rPr>
              <a:t>Mephibosheth</a:t>
            </a:r>
            <a:r>
              <a:rPr lang="en-US" dirty="0"/>
              <a:t>.</a:t>
            </a:r>
          </a:p>
          <a:p>
            <a:pPr>
              <a:lnSpc>
                <a:spcPct val="90000"/>
              </a:lnSpc>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pPr algn="ctr"/>
            <a:r>
              <a:rPr lang="en-US" sz="5400" dirty="0"/>
              <a:t>Imagine you are </a:t>
            </a:r>
          </a:p>
          <a:p>
            <a:pPr algn="ctr"/>
            <a:r>
              <a:rPr lang="en-US" sz="5400" dirty="0" err="1"/>
              <a:t>Mephibosheth</a:t>
            </a:r>
            <a:r>
              <a:rPr lang="en-US" sz="5400" dirty="0"/>
              <a:t>.</a:t>
            </a:r>
          </a:p>
        </p:txBody>
      </p:sp>
      <p:pic>
        <p:nvPicPr>
          <p:cNvPr id="3076" name="Picture 4"/>
          <p:cNvPicPr>
            <a:picLocks noChangeAspect="1" noChangeArrowheads="1"/>
          </p:cNvPicPr>
          <p:nvPr/>
        </p:nvPicPr>
        <p:blipFill>
          <a:blip r:embed="rId3"/>
          <a:srcRect/>
          <a:stretch>
            <a:fillRect/>
          </a:stretch>
        </p:blipFill>
        <p:spPr bwMode="auto">
          <a:xfrm>
            <a:off x="-18821" y="1039846"/>
            <a:ext cx="3635623" cy="5818154"/>
          </a:xfrm>
          <a:prstGeom prst="rect">
            <a:avLst/>
          </a:prstGeom>
          <a:noFill/>
          <a:ln w="9525">
            <a:noFill/>
            <a:miter lim="800000"/>
            <a:headEnd/>
            <a:tailEnd/>
          </a:ln>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671" y="3143026"/>
            <a:ext cx="3267531" cy="32008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pPr algn="ctr"/>
            <a:r>
              <a:rPr lang="en-US" sz="5400" dirty="0"/>
              <a:t>Imagine you are </a:t>
            </a:r>
          </a:p>
          <a:p>
            <a:pPr algn="ctr"/>
            <a:r>
              <a:rPr lang="en-US" sz="5400" dirty="0" err="1"/>
              <a:t>Mephibosheth</a:t>
            </a:r>
            <a:r>
              <a:rPr lang="en-US" sz="5400" dirty="0"/>
              <a:t>.</a:t>
            </a:r>
          </a:p>
        </p:txBody>
      </p:sp>
      <p:pic>
        <p:nvPicPr>
          <p:cNvPr id="3076" name="Picture 4"/>
          <p:cNvPicPr>
            <a:picLocks noChangeAspect="1" noChangeArrowheads="1"/>
          </p:cNvPicPr>
          <p:nvPr/>
        </p:nvPicPr>
        <p:blipFill>
          <a:blip r:embed="rId3"/>
          <a:srcRect/>
          <a:stretch>
            <a:fillRect/>
          </a:stretch>
        </p:blipFill>
        <p:spPr bwMode="auto">
          <a:xfrm>
            <a:off x="-18821" y="1039846"/>
            <a:ext cx="3635623" cy="5818154"/>
          </a:xfrm>
          <a:prstGeom prst="rect">
            <a:avLst/>
          </a:prstGeom>
          <a:noFill/>
          <a:ln w="9525">
            <a:noFill/>
            <a:miter lim="800000"/>
            <a:headEnd/>
            <a:tailEnd/>
          </a:ln>
          <a:effectLst/>
        </p:spPr>
      </p:pic>
      <p:pic>
        <p:nvPicPr>
          <p:cNvPr id="9" name="Picture 8"/>
          <p:cNvPicPr>
            <a:picLocks noChangeAspect="1" noChangeArrowheads="1"/>
          </p:cNvPicPr>
          <p:nvPr/>
        </p:nvPicPr>
        <p:blipFill>
          <a:blip r:embed="rId4"/>
          <a:srcRect/>
          <a:stretch>
            <a:fillRect/>
          </a:stretch>
        </p:blipFill>
        <p:spPr bwMode="auto">
          <a:xfrm>
            <a:off x="9223449" y="631044"/>
            <a:ext cx="3209073" cy="3369456"/>
          </a:xfrm>
          <a:prstGeom prst="rect">
            <a:avLst/>
          </a:prstGeom>
          <a:noFill/>
          <a:ln w="9525">
            <a:noFill/>
            <a:miter lim="800000"/>
            <a:headEnd/>
            <a:tailEnd/>
          </a:ln>
          <a:effectLst/>
        </p:spPr>
      </p:pic>
      <p:sp>
        <p:nvSpPr>
          <p:cNvPr id="10" name="Content Placeholder 2"/>
          <p:cNvSpPr txBox="1">
            <a:spLocks/>
          </p:cNvSpPr>
          <p:nvPr/>
        </p:nvSpPr>
        <p:spPr>
          <a:xfrm>
            <a:off x="3034748" y="4708876"/>
            <a:ext cx="8719930" cy="2328549"/>
          </a:xfrm>
          <a:prstGeom prst="rect">
            <a:avLst/>
          </a:prstGeom>
        </p:spPr>
        <p:txBody>
          <a:bodyPr vert="horz" lIns="91440" tIns="45720" rIns="91440" bIns="45720" rtlCol="0">
            <a:norm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You have feared King David your whole life. </a:t>
            </a:r>
          </a:p>
          <a:p>
            <a:pPr algn="ctr">
              <a:spcBef>
                <a:spcPct val="20000"/>
              </a:spcBef>
              <a:defRPr/>
            </a:pPr>
            <a:endParaRPr lang="en-US" sz="4800" b="1" dirty="0">
              <a:solidFill>
                <a:schemeClr val="bg1"/>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44396973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3170099"/>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Kindness</a:t>
            </a:r>
          </a:p>
          <a:p>
            <a:pPr algn="ctr"/>
            <a:endParaRPr lang="en-US" sz="10000" dirty="0">
              <a:solidFill>
                <a:schemeClr val="bg1"/>
              </a:solidFill>
              <a:effectLst>
                <a:outerShdw blurRad="38100" dist="38100" dir="2700000" algn="tl">
                  <a:srgbClr val="000000">
                    <a:alpha val="43137"/>
                  </a:srgbClr>
                </a:outerShdw>
              </a:effectLst>
              <a:latin typeface="Mistral" pitchFamily="66" charset="0"/>
            </a:endParaRP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pPr algn="ctr"/>
            <a:r>
              <a:rPr lang="en-US" dirty="0"/>
              <a:t>Imagine you are </a:t>
            </a:r>
          </a:p>
          <a:p>
            <a:pPr algn="ctr"/>
            <a:r>
              <a:rPr lang="en-US" dirty="0" err="1"/>
              <a:t>Mephibosheth</a:t>
            </a:r>
            <a:r>
              <a:rPr lang="en-US" dirty="0"/>
              <a:t>.</a:t>
            </a:r>
          </a:p>
        </p:txBody>
      </p:sp>
      <p:pic>
        <p:nvPicPr>
          <p:cNvPr id="3076" name="Picture 4"/>
          <p:cNvPicPr>
            <a:picLocks noChangeAspect="1" noChangeArrowheads="1"/>
          </p:cNvPicPr>
          <p:nvPr/>
        </p:nvPicPr>
        <p:blipFill>
          <a:blip r:embed="rId3"/>
          <a:srcRect/>
          <a:stretch>
            <a:fillRect/>
          </a:stretch>
        </p:blipFill>
        <p:spPr bwMode="auto">
          <a:xfrm>
            <a:off x="-18821" y="1039846"/>
            <a:ext cx="3635623" cy="5818154"/>
          </a:xfrm>
          <a:prstGeom prst="rect">
            <a:avLst/>
          </a:prstGeom>
          <a:noFill/>
          <a:ln w="9525">
            <a:noFill/>
            <a:miter lim="800000"/>
            <a:headEnd/>
            <a:tailEnd/>
          </a:ln>
          <a:effectLst/>
        </p:spPr>
      </p:pic>
      <p:pic>
        <p:nvPicPr>
          <p:cNvPr id="9" name="Picture 8"/>
          <p:cNvPicPr>
            <a:picLocks noChangeAspect="1" noChangeArrowheads="1"/>
          </p:cNvPicPr>
          <p:nvPr/>
        </p:nvPicPr>
        <p:blipFill>
          <a:blip r:embed="rId4"/>
          <a:srcRect/>
          <a:stretch>
            <a:fillRect/>
          </a:stretch>
        </p:blipFill>
        <p:spPr bwMode="auto">
          <a:xfrm>
            <a:off x="9223449" y="631044"/>
            <a:ext cx="3209073" cy="3369456"/>
          </a:xfrm>
          <a:prstGeom prst="rect">
            <a:avLst/>
          </a:prstGeom>
          <a:noFill/>
          <a:ln w="9525">
            <a:noFill/>
            <a:miter lim="800000"/>
            <a:headEnd/>
            <a:tailEnd/>
          </a:ln>
          <a:effectLst/>
        </p:spPr>
      </p:pic>
      <p:sp>
        <p:nvSpPr>
          <p:cNvPr id="10" name="Content Placeholder 2"/>
          <p:cNvSpPr txBox="1">
            <a:spLocks/>
          </p:cNvSpPr>
          <p:nvPr/>
        </p:nvSpPr>
        <p:spPr>
          <a:xfrm>
            <a:off x="3034748" y="4708876"/>
            <a:ext cx="8719930" cy="2328549"/>
          </a:xfrm>
          <a:prstGeom prst="rect">
            <a:avLst/>
          </a:prstGeom>
        </p:spPr>
        <p:txBody>
          <a:bodyPr vert="horz" lIns="91440" tIns="45720" rIns="91440" bIns="45720" rtlCol="0">
            <a:norm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You have feared King David your whole life. </a:t>
            </a:r>
          </a:p>
          <a:p>
            <a:pPr algn="ctr">
              <a:spcBef>
                <a:spcPct val="20000"/>
              </a:spcBef>
              <a:defRPr/>
            </a:pPr>
            <a:endParaRPr lang="en-US" sz="48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3" name="Rectangular Callout 12"/>
          <p:cNvSpPr/>
          <p:nvPr/>
        </p:nvSpPr>
        <p:spPr>
          <a:xfrm>
            <a:off x="2597425" y="1090670"/>
            <a:ext cx="7103165" cy="2538356"/>
          </a:xfrm>
          <a:prstGeom prst="wedgeRectCallout">
            <a:avLst>
              <a:gd name="adj1" fmla="val 61763"/>
              <a:gd name="adj2" fmla="val 6107"/>
            </a:avLst>
          </a:prstGeom>
          <a:solidFill>
            <a:schemeClr val="accent3">
              <a:lumMod val="60000"/>
              <a:lumOff val="4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756890" y="1143000"/>
            <a:ext cx="6730653" cy="1274195"/>
          </a:xfrm>
          <a:prstGeom prst="rect">
            <a:avLst/>
          </a:prstGeom>
          <a:noFill/>
        </p:spPr>
        <p:txBody>
          <a:bodyPr wrap="square" rtlCol="0">
            <a:spAutoFit/>
          </a:bodyPr>
          <a:lstStyle/>
          <a:p>
            <a:pPr>
              <a:lnSpc>
                <a:spcPct val="80000"/>
              </a:lnSpc>
            </a:pPr>
            <a:r>
              <a:rPr lang="en-US" sz="4800" b="1" dirty="0">
                <a:latin typeface="Arial Narrow" pitchFamily="34" charset="0"/>
              </a:rPr>
              <a:t>"Is there anyone still left of the house of Saul ..." </a:t>
            </a:r>
          </a:p>
        </p:txBody>
      </p:sp>
    </p:spTree>
    <p:extLst>
      <p:ext uri="{BB962C8B-B14F-4D97-AF65-F5344CB8AC3E}">
        <p14:creationId xmlns:p14="http://schemas.microsoft.com/office/powerpoint/2010/main" val="368908343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pPr algn="ctr"/>
            <a:r>
              <a:rPr lang="en-US" dirty="0"/>
              <a:t>Imagine you are </a:t>
            </a:r>
          </a:p>
          <a:p>
            <a:pPr algn="ctr"/>
            <a:r>
              <a:rPr lang="en-US" dirty="0" err="1"/>
              <a:t>Mephibosheth</a:t>
            </a:r>
            <a:r>
              <a:rPr lang="en-US" dirty="0"/>
              <a:t>.</a:t>
            </a:r>
          </a:p>
        </p:txBody>
      </p:sp>
      <p:pic>
        <p:nvPicPr>
          <p:cNvPr id="3076" name="Picture 4"/>
          <p:cNvPicPr>
            <a:picLocks noChangeAspect="1" noChangeArrowheads="1"/>
          </p:cNvPicPr>
          <p:nvPr/>
        </p:nvPicPr>
        <p:blipFill>
          <a:blip r:embed="rId3"/>
          <a:srcRect/>
          <a:stretch>
            <a:fillRect/>
          </a:stretch>
        </p:blipFill>
        <p:spPr bwMode="auto">
          <a:xfrm>
            <a:off x="-18821" y="1039846"/>
            <a:ext cx="3635623" cy="5818154"/>
          </a:xfrm>
          <a:prstGeom prst="rect">
            <a:avLst/>
          </a:prstGeom>
          <a:noFill/>
          <a:ln w="9525">
            <a:noFill/>
            <a:miter lim="800000"/>
            <a:headEnd/>
            <a:tailEnd/>
          </a:ln>
          <a:effectLst/>
        </p:spPr>
      </p:pic>
      <p:pic>
        <p:nvPicPr>
          <p:cNvPr id="9" name="Picture 8"/>
          <p:cNvPicPr>
            <a:picLocks noChangeAspect="1" noChangeArrowheads="1"/>
          </p:cNvPicPr>
          <p:nvPr/>
        </p:nvPicPr>
        <p:blipFill>
          <a:blip r:embed="rId4"/>
          <a:srcRect/>
          <a:stretch>
            <a:fillRect/>
          </a:stretch>
        </p:blipFill>
        <p:spPr bwMode="auto">
          <a:xfrm>
            <a:off x="9223449" y="631044"/>
            <a:ext cx="3209073" cy="3369456"/>
          </a:xfrm>
          <a:prstGeom prst="rect">
            <a:avLst/>
          </a:prstGeom>
          <a:noFill/>
          <a:ln w="9525">
            <a:noFill/>
            <a:miter lim="800000"/>
            <a:headEnd/>
            <a:tailEnd/>
          </a:ln>
          <a:effectLst/>
        </p:spPr>
      </p:pic>
      <p:sp>
        <p:nvSpPr>
          <p:cNvPr id="10" name="Content Placeholder 2"/>
          <p:cNvSpPr txBox="1">
            <a:spLocks/>
          </p:cNvSpPr>
          <p:nvPr/>
        </p:nvSpPr>
        <p:spPr>
          <a:xfrm>
            <a:off x="3034748" y="4708876"/>
            <a:ext cx="8719930" cy="2328549"/>
          </a:xfrm>
          <a:prstGeom prst="rect">
            <a:avLst/>
          </a:prstGeom>
        </p:spPr>
        <p:txBody>
          <a:bodyPr vert="horz" lIns="91440" tIns="45720" rIns="91440" bIns="45720" rtlCol="0">
            <a:norm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You have feared King David your whole life. </a:t>
            </a:r>
          </a:p>
          <a:p>
            <a:pPr algn="ctr">
              <a:spcBef>
                <a:spcPct val="20000"/>
              </a:spcBef>
              <a:defRPr/>
            </a:pPr>
            <a:endParaRPr lang="en-US" sz="48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3" name="Rectangular Callout 12"/>
          <p:cNvSpPr/>
          <p:nvPr/>
        </p:nvSpPr>
        <p:spPr>
          <a:xfrm>
            <a:off x="2597425" y="1090670"/>
            <a:ext cx="7103165" cy="2538356"/>
          </a:xfrm>
          <a:prstGeom prst="wedgeRectCallout">
            <a:avLst>
              <a:gd name="adj1" fmla="val 61763"/>
              <a:gd name="adj2" fmla="val 6107"/>
            </a:avLst>
          </a:prstGeom>
          <a:solidFill>
            <a:schemeClr val="accent3">
              <a:lumMod val="60000"/>
              <a:lumOff val="4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756890" y="1143000"/>
            <a:ext cx="6730653" cy="2456057"/>
          </a:xfrm>
          <a:prstGeom prst="rect">
            <a:avLst/>
          </a:prstGeom>
          <a:noFill/>
        </p:spPr>
        <p:txBody>
          <a:bodyPr wrap="square" rtlCol="0">
            <a:spAutoFit/>
          </a:bodyPr>
          <a:lstStyle/>
          <a:p>
            <a:pPr>
              <a:lnSpc>
                <a:spcPct val="80000"/>
              </a:lnSpc>
            </a:pPr>
            <a:r>
              <a:rPr lang="en-US" sz="4800" b="1" dirty="0">
                <a:latin typeface="Arial Narrow" pitchFamily="34" charset="0"/>
              </a:rPr>
              <a:t>"Is there anyone still left of the house of Saul to whom I can show </a:t>
            </a:r>
            <a:r>
              <a:rPr lang="en-US" sz="4800" b="1" dirty="0">
                <a:solidFill>
                  <a:schemeClr val="bg1"/>
                </a:solidFill>
                <a:effectLst>
                  <a:glow rad="127000">
                    <a:srgbClr val="FF0000"/>
                  </a:glow>
                </a:effectLst>
                <a:latin typeface="Arial Narrow" pitchFamily="34" charset="0"/>
              </a:rPr>
              <a:t>kindness</a:t>
            </a:r>
            <a:r>
              <a:rPr lang="en-US" sz="4800" b="1" dirty="0">
                <a:latin typeface="Arial Narrow" pitchFamily="34" charset="0"/>
              </a:rPr>
              <a:t> for Jonathan's sake?" </a:t>
            </a:r>
          </a:p>
        </p:txBody>
      </p:sp>
    </p:spTree>
    <p:extLst>
      <p:ext uri="{BB962C8B-B14F-4D97-AF65-F5344CB8AC3E}">
        <p14:creationId xmlns:p14="http://schemas.microsoft.com/office/powerpoint/2010/main" val="344217455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pPr algn="ctr"/>
            <a:r>
              <a:rPr lang="en-US" dirty="0"/>
              <a:t>Imagine you are </a:t>
            </a:r>
          </a:p>
          <a:p>
            <a:pPr algn="ctr"/>
            <a:r>
              <a:rPr lang="en-US" dirty="0" err="1"/>
              <a:t>Mephibosheth</a:t>
            </a:r>
            <a:r>
              <a:rPr lang="en-US" dirty="0"/>
              <a:t>.</a:t>
            </a:r>
          </a:p>
        </p:txBody>
      </p:sp>
      <p:pic>
        <p:nvPicPr>
          <p:cNvPr id="3076" name="Picture 4"/>
          <p:cNvPicPr>
            <a:picLocks noChangeAspect="1" noChangeArrowheads="1"/>
          </p:cNvPicPr>
          <p:nvPr/>
        </p:nvPicPr>
        <p:blipFill>
          <a:blip r:embed="rId3"/>
          <a:srcRect/>
          <a:stretch>
            <a:fillRect/>
          </a:stretch>
        </p:blipFill>
        <p:spPr bwMode="auto">
          <a:xfrm>
            <a:off x="-18821" y="1039846"/>
            <a:ext cx="3635623" cy="5818154"/>
          </a:xfrm>
          <a:prstGeom prst="rect">
            <a:avLst/>
          </a:prstGeom>
          <a:noFill/>
          <a:ln w="9525">
            <a:noFill/>
            <a:miter lim="800000"/>
            <a:headEnd/>
            <a:tailEnd/>
          </a:ln>
          <a:effectLst/>
        </p:spPr>
      </p:pic>
      <p:pic>
        <p:nvPicPr>
          <p:cNvPr id="9" name="Picture 8"/>
          <p:cNvPicPr>
            <a:picLocks noChangeAspect="1" noChangeArrowheads="1"/>
          </p:cNvPicPr>
          <p:nvPr/>
        </p:nvPicPr>
        <p:blipFill>
          <a:blip r:embed="rId4"/>
          <a:srcRect/>
          <a:stretch>
            <a:fillRect/>
          </a:stretch>
        </p:blipFill>
        <p:spPr bwMode="auto">
          <a:xfrm>
            <a:off x="9223449" y="631044"/>
            <a:ext cx="3209073" cy="3369456"/>
          </a:xfrm>
          <a:prstGeom prst="rect">
            <a:avLst/>
          </a:prstGeom>
          <a:noFill/>
          <a:ln w="9525">
            <a:noFill/>
            <a:miter lim="800000"/>
            <a:headEnd/>
            <a:tailEnd/>
          </a:ln>
          <a:effectLst/>
        </p:spPr>
      </p:pic>
      <p:sp>
        <p:nvSpPr>
          <p:cNvPr id="10" name="Content Placeholder 2"/>
          <p:cNvSpPr txBox="1">
            <a:spLocks/>
          </p:cNvSpPr>
          <p:nvPr/>
        </p:nvSpPr>
        <p:spPr>
          <a:xfrm>
            <a:off x="3034748" y="4708876"/>
            <a:ext cx="8719930" cy="2328549"/>
          </a:xfrm>
          <a:prstGeom prst="rect">
            <a:avLst/>
          </a:prstGeom>
        </p:spPr>
        <p:txBody>
          <a:bodyPr vert="horz" lIns="91440" tIns="45720" rIns="91440" bIns="45720" rtlCol="0">
            <a:normAutofit/>
          </a:bodyPr>
          <a:lstStyle/>
          <a:p>
            <a:pPr algn="ctr">
              <a:spcBef>
                <a:spcPct val="20000"/>
              </a:spcBef>
              <a:defRPr/>
            </a:pPr>
            <a:r>
              <a:rPr lang="en-US" sz="5400" b="1" dirty="0">
                <a:solidFill>
                  <a:schemeClr val="bg1"/>
                </a:solidFill>
                <a:effectLst>
                  <a:outerShdw blurRad="38100" dist="38100" dir="2700000" algn="tl">
                    <a:srgbClr val="000000">
                      <a:alpha val="43137"/>
                    </a:srgbClr>
                  </a:outerShdw>
                </a:effectLst>
                <a:latin typeface="Arial Narrow" pitchFamily="34" charset="0"/>
              </a:rPr>
              <a:t>You have feared King David your whole life. </a:t>
            </a:r>
          </a:p>
          <a:p>
            <a:pPr algn="ctr">
              <a:spcBef>
                <a:spcPct val="20000"/>
              </a:spcBef>
              <a:defRPr/>
            </a:pPr>
            <a:endParaRPr lang="en-US" sz="54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1" name="Rectangular Callout 10"/>
          <p:cNvSpPr/>
          <p:nvPr/>
        </p:nvSpPr>
        <p:spPr>
          <a:xfrm>
            <a:off x="3616801" y="3710848"/>
            <a:ext cx="6521111" cy="2004152"/>
          </a:xfrm>
          <a:prstGeom prst="wedgeRectCallout">
            <a:avLst>
              <a:gd name="adj1" fmla="val 36401"/>
              <a:gd name="adj2" fmla="val 95689"/>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51646" y="3798507"/>
            <a:ext cx="6410143" cy="1865126"/>
          </a:xfrm>
          <a:prstGeom prst="rect">
            <a:avLst/>
          </a:prstGeom>
          <a:noFill/>
        </p:spPr>
        <p:txBody>
          <a:bodyPr wrap="square" rtlCol="0">
            <a:spAutoFit/>
          </a:bodyPr>
          <a:lstStyle/>
          <a:p>
            <a:pPr>
              <a:lnSpc>
                <a:spcPct val="80000"/>
              </a:lnSpc>
            </a:pPr>
            <a:r>
              <a:rPr lang="en-US" sz="4800" b="1" dirty="0">
                <a:latin typeface="Arial Narrow" pitchFamily="34" charset="0"/>
              </a:rPr>
              <a:t>"There is still a son of Jonathan; he is crippled in both feet."</a:t>
            </a:r>
          </a:p>
        </p:txBody>
      </p:sp>
      <p:sp>
        <p:nvSpPr>
          <p:cNvPr id="15" name="Rectangular Callout 14"/>
          <p:cNvSpPr/>
          <p:nvPr/>
        </p:nvSpPr>
        <p:spPr>
          <a:xfrm>
            <a:off x="2597425" y="1090670"/>
            <a:ext cx="7103165" cy="2538356"/>
          </a:xfrm>
          <a:prstGeom prst="wedgeRectCallout">
            <a:avLst>
              <a:gd name="adj1" fmla="val 61763"/>
              <a:gd name="adj2" fmla="val 6107"/>
            </a:avLst>
          </a:prstGeom>
          <a:solidFill>
            <a:schemeClr val="accent3">
              <a:lumMod val="60000"/>
              <a:lumOff val="4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56890" y="1143000"/>
            <a:ext cx="6730653" cy="2456057"/>
          </a:xfrm>
          <a:prstGeom prst="rect">
            <a:avLst/>
          </a:prstGeom>
          <a:noFill/>
        </p:spPr>
        <p:txBody>
          <a:bodyPr wrap="square" rtlCol="0">
            <a:spAutoFit/>
          </a:bodyPr>
          <a:lstStyle/>
          <a:p>
            <a:pPr>
              <a:lnSpc>
                <a:spcPct val="80000"/>
              </a:lnSpc>
            </a:pPr>
            <a:r>
              <a:rPr lang="en-US" sz="4800" b="1" dirty="0">
                <a:latin typeface="Arial Narrow" pitchFamily="34" charset="0"/>
              </a:rPr>
              <a:t>"Is there anyone still left of the house of Saul to whom I can show </a:t>
            </a:r>
            <a:r>
              <a:rPr lang="en-US" sz="4800" b="1" dirty="0">
                <a:solidFill>
                  <a:schemeClr val="bg1"/>
                </a:solidFill>
                <a:effectLst>
                  <a:glow rad="127000">
                    <a:srgbClr val="FF0000"/>
                  </a:glow>
                </a:effectLst>
                <a:latin typeface="Arial Narrow" pitchFamily="34" charset="0"/>
              </a:rPr>
              <a:t>kindness</a:t>
            </a:r>
            <a:r>
              <a:rPr lang="en-US" sz="4800" b="1" dirty="0">
                <a:latin typeface="Arial Narrow" pitchFamily="34" charset="0"/>
              </a:rPr>
              <a:t> for Jonathan's sake?" </a:t>
            </a:r>
          </a:p>
        </p:txBody>
      </p:sp>
    </p:spTree>
    <p:extLst>
      <p:ext uri="{BB962C8B-B14F-4D97-AF65-F5344CB8AC3E}">
        <p14:creationId xmlns:p14="http://schemas.microsoft.com/office/powerpoint/2010/main" val="34522796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lstStyle/>
          <a:p>
            <a:r>
              <a:rPr lang="en-US" baseline="30000" dirty="0"/>
              <a:t>5</a:t>
            </a:r>
            <a:r>
              <a:rPr lang="en-US" dirty="0"/>
              <a:t> So King David had him brought …</a:t>
            </a:r>
            <a:br>
              <a:rPr lang="en-US" dirty="0"/>
            </a:br>
            <a:r>
              <a:rPr lang="en-US" baseline="30000" dirty="0"/>
              <a:t>6</a:t>
            </a:r>
            <a:r>
              <a:rPr lang="en-US" dirty="0"/>
              <a:t> When </a:t>
            </a:r>
            <a:r>
              <a:rPr lang="en-US" dirty="0" err="1"/>
              <a:t>Mephibosheth</a:t>
            </a:r>
            <a:r>
              <a:rPr lang="en-US" dirty="0"/>
              <a:t> …came …</a:t>
            </a:r>
            <a:br>
              <a:rPr lang="en-US" dirty="0"/>
            </a:br>
            <a:r>
              <a:rPr lang="en-US" dirty="0"/>
              <a:t> he bowed down to pay </a:t>
            </a:r>
            <a:br>
              <a:rPr lang="en-US" dirty="0"/>
            </a:br>
            <a:r>
              <a:rPr lang="en-US" dirty="0"/>
              <a:t> him honor.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7" name="Rectangular Callout 6"/>
          <p:cNvSpPr/>
          <p:nvPr/>
        </p:nvSpPr>
        <p:spPr>
          <a:xfrm>
            <a:off x="2943225" y="1871663"/>
            <a:ext cx="4214814" cy="942975"/>
          </a:xfrm>
          <a:prstGeom prst="wedgeRectCallout">
            <a:avLst>
              <a:gd name="adj1" fmla="val 122322"/>
              <a:gd name="adj2" fmla="val -24447"/>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500064" y="3139110"/>
            <a:ext cx="3929062" cy="1154186"/>
          </a:xfrm>
          <a:prstGeom prst="wedgeRectCallout">
            <a:avLst>
              <a:gd name="adj1" fmla="val 156705"/>
              <a:gd name="adj2" fmla="val -13709"/>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2913" y="1258957"/>
            <a:ext cx="11524186" cy="4512100"/>
          </a:xfrm>
        </p:spPr>
        <p:txBody>
          <a:bodyPr/>
          <a:lstStyle/>
          <a:p>
            <a:r>
              <a:rPr lang="en-US" dirty="0"/>
              <a:t>David said, </a:t>
            </a:r>
            <a:br>
              <a:rPr lang="en-US" dirty="0"/>
            </a:br>
            <a:r>
              <a:rPr lang="en-US" dirty="0"/>
              <a:t>		      </a:t>
            </a:r>
            <a:r>
              <a:rPr lang="en-US" dirty="0">
                <a:solidFill>
                  <a:schemeClr val="tx1"/>
                </a:solidFill>
              </a:rPr>
              <a:t>"</a:t>
            </a:r>
            <a:r>
              <a:rPr lang="en-US" dirty="0" err="1">
                <a:solidFill>
                  <a:schemeClr val="tx1"/>
                </a:solidFill>
              </a:rPr>
              <a:t>Mephibosheth</a:t>
            </a:r>
            <a:r>
              <a:rPr lang="en-US" dirty="0">
                <a:solidFill>
                  <a:schemeClr val="tx1"/>
                </a:solidFill>
              </a:rPr>
              <a:t>!" </a:t>
            </a:r>
            <a:br>
              <a:rPr lang="en-US" dirty="0"/>
            </a:br>
            <a:br>
              <a:rPr lang="en-US" dirty="0"/>
            </a:br>
            <a:r>
              <a:rPr lang="en-US" dirty="0"/>
              <a:t>  </a:t>
            </a:r>
            <a:r>
              <a:rPr lang="en-US" dirty="0">
                <a:solidFill>
                  <a:schemeClr val="tx1"/>
                </a:solidFill>
              </a:rPr>
              <a:t>"Your servant," </a:t>
            </a:r>
            <a:br>
              <a:rPr lang="en-US" sz="1800" dirty="0"/>
            </a:br>
            <a:br>
              <a:rPr lang="en-US" sz="1800" dirty="0"/>
            </a:br>
            <a:r>
              <a:rPr lang="en-US" dirty="0"/>
              <a:t>he replied.</a:t>
            </a:r>
          </a:p>
          <a:p>
            <a:r>
              <a:rPr lang="en-US"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7" name="Rectangular Callout 6"/>
          <p:cNvSpPr/>
          <p:nvPr/>
        </p:nvSpPr>
        <p:spPr>
          <a:xfrm>
            <a:off x="442912" y="1185862"/>
            <a:ext cx="4500563" cy="871537"/>
          </a:xfrm>
          <a:prstGeom prst="wedgeRectCallout">
            <a:avLst>
              <a:gd name="adj1" fmla="val 163707"/>
              <a:gd name="adj2" fmla="val 40300"/>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1487" y="1245094"/>
            <a:ext cx="11495611" cy="4525963"/>
          </a:xfrm>
        </p:spPr>
        <p:txBody>
          <a:bodyPr/>
          <a:lstStyle/>
          <a:p>
            <a:r>
              <a:rPr lang="en-US" baseline="30000" dirty="0">
                <a:solidFill>
                  <a:schemeClr val="tx1"/>
                </a:solidFill>
              </a:rPr>
              <a:t>7</a:t>
            </a:r>
            <a:r>
              <a:rPr lang="en-US" dirty="0">
                <a:solidFill>
                  <a:schemeClr val="tx1"/>
                </a:solidFill>
              </a:rPr>
              <a:t> "Don't be afraid,“</a:t>
            </a:r>
            <a:br>
              <a:rPr lang="en-US" sz="1600" dirty="0">
                <a:solidFill>
                  <a:schemeClr val="tx1"/>
                </a:solidFill>
              </a:rPr>
            </a:br>
            <a:r>
              <a:rPr lang="en-US" sz="1600" dirty="0">
                <a:solidFill>
                  <a:schemeClr val="tx1"/>
                </a:solidFill>
              </a:rPr>
              <a:t> </a:t>
            </a:r>
            <a:br>
              <a:rPr lang="en-US" sz="1600" dirty="0"/>
            </a:br>
            <a:r>
              <a:rPr lang="en-US" dirty="0"/>
              <a:t>David said to him, </a:t>
            </a:r>
            <a:br>
              <a:rPr lang="en-US" sz="1600" dirty="0"/>
            </a:br>
            <a:br>
              <a:rPr lang="en-US" sz="1600" dirty="0"/>
            </a:br>
            <a:br>
              <a:rPr lang="en-US" dirty="0"/>
            </a:b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7" name="Rectangular Callout 6"/>
          <p:cNvSpPr/>
          <p:nvPr/>
        </p:nvSpPr>
        <p:spPr>
          <a:xfrm>
            <a:off x="442912" y="1185862"/>
            <a:ext cx="4500563" cy="871537"/>
          </a:xfrm>
          <a:prstGeom prst="wedgeRectCallout">
            <a:avLst>
              <a:gd name="adj1" fmla="val 163707"/>
              <a:gd name="adj2" fmla="val 40300"/>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342900" y="3000581"/>
            <a:ext cx="5400676" cy="2985882"/>
          </a:xfrm>
          <a:prstGeom prst="wedgeRectCallout">
            <a:avLst>
              <a:gd name="adj1" fmla="val 131423"/>
              <a:gd name="adj2" fmla="val -78228"/>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1487" y="1245094"/>
            <a:ext cx="11495611" cy="4525963"/>
          </a:xfrm>
        </p:spPr>
        <p:txBody>
          <a:bodyPr/>
          <a:lstStyle/>
          <a:p>
            <a:r>
              <a:rPr lang="en-US" baseline="30000" dirty="0">
                <a:solidFill>
                  <a:schemeClr val="tx1"/>
                </a:solidFill>
              </a:rPr>
              <a:t>7</a:t>
            </a:r>
            <a:r>
              <a:rPr lang="en-US" dirty="0">
                <a:solidFill>
                  <a:schemeClr val="tx1"/>
                </a:solidFill>
              </a:rPr>
              <a:t> "Don't be afraid,“</a:t>
            </a:r>
            <a:br>
              <a:rPr lang="en-US" sz="1600" dirty="0">
                <a:solidFill>
                  <a:schemeClr val="tx1"/>
                </a:solidFill>
              </a:rPr>
            </a:br>
            <a:r>
              <a:rPr lang="en-US" sz="1600" dirty="0">
                <a:solidFill>
                  <a:schemeClr val="tx1"/>
                </a:solidFill>
              </a:rPr>
              <a:t> </a:t>
            </a:r>
            <a:br>
              <a:rPr lang="en-US" sz="1600" dirty="0"/>
            </a:br>
            <a:r>
              <a:rPr lang="en-US" dirty="0"/>
              <a:t>David said to him, </a:t>
            </a:r>
            <a:br>
              <a:rPr lang="en-US" sz="1600" dirty="0"/>
            </a:br>
            <a:br>
              <a:rPr lang="en-US" sz="1600" dirty="0"/>
            </a:br>
            <a:r>
              <a:rPr lang="en-US" dirty="0">
                <a:solidFill>
                  <a:schemeClr val="tx1"/>
                </a:solidFill>
              </a:rPr>
              <a:t>"for I will surely show </a:t>
            </a:r>
            <a:br>
              <a:rPr lang="en-US" dirty="0">
                <a:solidFill>
                  <a:schemeClr val="tx1"/>
                </a:solidFill>
              </a:rPr>
            </a:br>
            <a:r>
              <a:rPr lang="en-US" dirty="0">
                <a:solidFill>
                  <a:schemeClr val="tx1"/>
                </a:solidFill>
              </a:rPr>
              <a:t>you </a:t>
            </a:r>
            <a:r>
              <a:rPr lang="en-US" dirty="0">
                <a:effectLst>
                  <a:glow rad="127000">
                    <a:srgbClr val="FF0000"/>
                  </a:glow>
                  <a:outerShdw blurRad="38100" dist="38100" dir="2700000" algn="tl">
                    <a:srgbClr val="000000">
                      <a:alpha val="43137"/>
                    </a:srgbClr>
                  </a:outerShdw>
                </a:effectLst>
              </a:rPr>
              <a:t>kindness</a:t>
            </a:r>
            <a:r>
              <a:rPr lang="en-US" dirty="0">
                <a:solidFill>
                  <a:schemeClr val="tx1"/>
                </a:solidFill>
              </a:rPr>
              <a:t> for the </a:t>
            </a:r>
            <a:br>
              <a:rPr lang="en-US" dirty="0">
                <a:solidFill>
                  <a:schemeClr val="tx1"/>
                </a:solidFill>
              </a:rPr>
            </a:br>
            <a:r>
              <a:rPr lang="en-US" dirty="0">
                <a:solidFill>
                  <a:schemeClr val="tx1"/>
                </a:solidFill>
              </a:rPr>
              <a:t>sake of your father </a:t>
            </a:r>
            <a:br>
              <a:rPr lang="en-US" dirty="0">
                <a:solidFill>
                  <a:schemeClr val="tx1"/>
                </a:solidFill>
              </a:rPr>
            </a:br>
            <a:r>
              <a:rPr lang="en-US" dirty="0">
                <a:solidFill>
                  <a:schemeClr val="tx1"/>
                </a:solidFill>
              </a:rPr>
              <a:t>Jonathan. “</a:t>
            </a:r>
            <a:br>
              <a:rPr lang="en-US" dirty="0"/>
            </a:br>
            <a:br>
              <a:rPr lang="en-US" dirty="0"/>
            </a:br>
            <a:endParaRPr lang="en-US" dirty="0"/>
          </a:p>
        </p:txBody>
      </p:sp>
    </p:spTree>
    <p:extLst>
      <p:ext uri="{BB962C8B-B14F-4D97-AF65-F5344CB8AC3E}">
        <p14:creationId xmlns:p14="http://schemas.microsoft.com/office/powerpoint/2010/main" val="3427423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11" name="Rectangular Callout 10"/>
          <p:cNvSpPr/>
          <p:nvPr/>
        </p:nvSpPr>
        <p:spPr>
          <a:xfrm>
            <a:off x="442913" y="1142999"/>
            <a:ext cx="7496576" cy="3100389"/>
          </a:xfrm>
          <a:prstGeom prst="wedgeRectCallout">
            <a:avLst>
              <a:gd name="adj1" fmla="val 77671"/>
              <a:gd name="adj2" fmla="val -24979"/>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a:xfrm>
            <a:off x="557213" y="1245094"/>
            <a:ext cx="7475040" cy="4525963"/>
          </a:xfrm>
        </p:spPr>
        <p:txBody>
          <a:bodyPr/>
          <a:lstStyle/>
          <a:p>
            <a:r>
              <a:rPr lang="en-US" dirty="0">
                <a:solidFill>
                  <a:schemeClr val="tx1"/>
                </a:solidFill>
              </a:rPr>
              <a:t>I will </a:t>
            </a:r>
            <a:r>
              <a:rPr lang="en-US" dirty="0">
                <a:effectLst>
                  <a:glow rad="127000">
                    <a:srgbClr val="FF0000"/>
                  </a:glow>
                  <a:outerShdw blurRad="38100" dist="38100" dir="2700000" algn="tl">
                    <a:srgbClr val="000000">
                      <a:alpha val="43137"/>
                    </a:srgbClr>
                  </a:outerShdw>
                </a:effectLst>
              </a:rPr>
              <a:t>restore</a:t>
            </a:r>
            <a:r>
              <a:rPr lang="en-US" dirty="0">
                <a:solidFill>
                  <a:schemeClr val="tx1"/>
                </a:solidFill>
              </a:rPr>
              <a:t> to you all the land that belonged to your grandfather Saul, ...</a:t>
            </a:r>
          </a:p>
          <a:p>
            <a:r>
              <a:rPr lang="en-US" dirty="0"/>
              <a:t> </a:t>
            </a:r>
            <a:br>
              <a:rPr lang="en-US" dirty="0"/>
            </a:b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11" name="Rectangular Callout 10"/>
          <p:cNvSpPr/>
          <p:nvPr/>
        </p:nvSpPr>
        <p:spPr>
          <a:xfrm>
            <a:off x="442913" y="1142999"/>
            <a:ext cx="7496576" cy="3100389"/>
          </a:xfrm>
          <a:prstGeom prst="wedgeRectCallout">
            <a:avLst>
              <a:gd name="adj1" fmla="val 77671"/>
              <a:gd name="adj2" fmla="val -24979"/>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a:xfrm>
            <a:off x="557213" y="1245094"/>
            <a:ext cx="7475040" cy="4525963"/>
          </a:xfrm>
        </p:spPr>
        <p:txBody>
          <a:bodyPr/>
          <a:lstStyle/>
          <a:p>
            <a:r>
              <a:rPr lang="en-US" dirty="0">
                <a:solidFill>
                  <a:schemeClr val="tx1"/>
                </a:solidFill>
              </a:rPr>
              <a:t>I will </a:t>
            </a:r>
            <a:r>
              <a:rPr lang="en-US" dirty="0">
                <a:effectLst>
                  <a:glow rad="127000">
                    <a:srgbClr val="FF0000"/>
                  </a:glow>
                  <a:outerShdw blurRad="38100" dist="38100" dir="2700000" algn="tl">
                    <a:srgbClr val="000000">
                      <a:alpha val="43137"/>
                    </a:srgbClr>
                  </a:outerShdw>
                </a:effectLst>
              </a:rPr>
              <a:t>restore</a:t>
            </a:r>
            <a:r>
              <a:rPr lang="en-US" dirty="0">
                <a:solidFill>
                  <a:schemeClr val="tx1"/>
                </a:solidFill>
              </a:rPr>
              <a:t> to you all the land that belonged to your grandfather Saul, and you will always </a:t>
            </a:r>
            <a:r>
              <a:rPr lang="en-US" dirty="0">
                <a:effectLst>
                  <a:glow rad="127000">
                    <a:srgbClr val="FF0000"/>
                  </a:glow>
                  <a:outerShdw blurRad="38100" dist="38100" dir="2700000" algn="tl">
                    <a:srgbClr val="000000">
                      <a:alpha val="43137"/>
                    </a:srgbClr>
                  </a:outerShdw>
                </a:effectLst>
              </a:rPr>
              <a:t>eat at my table</a:t>
            </a:r>
            <a:r>
              <a:rPr lang="en-US" dirty="0">
                <a:solidFill>
                  <a:schemeClr val="tx1"/>
                </a:solidFill>
              </a:rPr>
              <a:t>.</a:t>
            </a:r>
          </a:p>
          <a:p>
            <a:r>
              <a:rPr lang="en-US" dirty="0"/>
              <a:t> </a:t>
            </a:r>
            <a:br>
              <a:rPr lang="en-US" dirty="0"/>
            </a:br>
            <a:endParaRPr lang="en-US" dirty="0"/>
          </a:p>
        </p:txBody>
      </p:sp>
    </p:spTree>
    <p:extLst>
      <p:ext uri="{BB962C8B-B14F-4D97-AF65-F5344CB8AC3E}">
        <p14:creationId xmlns:p14="http://schemas.microsoft.com/office/powerpoint/2010/main" val="2083462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9361"/>
            <a:ext cx="4762500" cy="57586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11" name="Rectangular Callout 10"/>
          <p:cNvSpPr/>
          <p:nvPr/>
        </p:nvSpPr>
        <p:spPr>
          <a:xfrm>
            <a:off x="514349" y="2714626"/>
            <a:ext cx="6400801" cy="2285999"/>
          </a:xfrm>
          <a:prstGeom prst="wedgeRectCallout">
            <a:avLst>
              <a:gd name="adj1" fmla="val 77084"/>
              <a:gd name="adj2" fmla="val -18189"/>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91548" y="1245094"/>
            <a:ext cx="7964556" cy="4525963"/>
          </a:xfrm>
        </p:spPr>
        <p:txBody>
          <a:bodyPr>
            <a:noAutofit/>
          </a:bodyPr>
          <a:lstStyle/>
          <a:p>
            <a:r>
              <a:rPr lang="en-US" baseline="30000" dirty="0"/>
              <a:t>8</a:t>
            </a:r>
            <a:r>
              <a:rPr lang="en-US" dirty="0"/>
              <a:t> </a:t>
            </a:r>
            <a:r>
              <a:rPr lang="en-US" dirty="0" err="1"/>
              <a:t>Mephibosheth</a:t>
            </a:r>
            <a:r>
              <a:rPr lang="en-US" dirty="0"/>
              <a:t> bowed down and said, </a:t>
            </a:r>
          </a:p>
          <a:p>
            <a:pPr>
              <a:tabLst>
                <a:tab pos="457200" algn="l"/>
              </a:tabLst>
            </a:pPr>
            <a:r>
              <a:rPr lang="en-US" dirty="0">
                <a:solidFill>
                  <a:schemeClr val="tx1"/>
                </a:solidFill>
              </a:rPr>
              <a:t>	"What is your servant, that </a:t>
            </a:r>
            <a:br>
              <a:rPr lang="en-US" dirty="0">
                <a:solidFill>
                  <a:schemeClr val="tx1"/>
                </a:solidFill>
              </a:rPr>
            </a:br>
            <a:r>
              <a:rPr lang="en-US" dirty="0">
                <a:solidFill>
                  <a:schemeClr val="tx1"/>
                </a:solidFill>
              </a:rPr>
              <a:t>	you should notice a dead </a:t>
            </a:r>
            <a:br>
              <a:rPr lang="en-US" dirty="0">
                <a:solidFill>
                  <a:schemeClr val="tx1"/>
                </a:solidFill>
              </a:rPr>
            </a:br>
            <a:r>
              <a:rPr lang="en-US" dirty="0">
                <a:solidFill>
                  <a:schemeClr val="tx1"/>
                </a:solidFill>
              </a:rPr>
              <a:t>	dog like me?"</a:t>
            </a:r>
            <a:endParaRPr lang="en-US" dirty="0"/>
          </a:p>
          <a:p>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Kindness Described</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498" y="1099361"/>
            <a:ext cx="4762500" cy="5758639"/>
          </a:xfrm>
          <a:prstGeom prst="rect">
            <a:avLst/>
          </a:prstGeom>
          <a:noFill/>
          <a:ln w="9525">
            <a:noFill/>
            <a:miter lim="800000"/>
            <a:headEnd/>
            <a:tailEnd/>
          </a:ln>
          <a:effectLst/>
        </p:spPr>
      </p:pic>
      <p:sp>
        <p:nvSpPr>
          <p:cNvPr id="11" name="Rectangular Callout 10"/>
          <p:cNvSpPr/>
          <p:nvPr/>
        </p:nvSpPr>
        <p:spPr>
          <a:xfrm>
            <a:off x="400050" y="3157538"/>
            <a:ext cx="6572250" cy="3128962"/>
          </a:xfrm>
          <a:prstGeom prst="wedgeRectCallout">
            <a:avLst>
              <a:gd name="adj1" fmla="val 99130"/>
              <a:gd name="adj2" fmla="val -85565"/>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normAutofit/>
          </a:bodyPr>
          <a:lstStyle/>
          <a:p>
            <a:r>
              <a:rPr lang="en-US" baseline="30000" dirty="0"/>
              <a:t>9</a:t>
            </a:r>
            <a:r>
              <a:rPr lang="en-US" dirty="0"/>
              <a:t> Then the king summoned </a:t>
            </a:r>
            <a:r>
              <a:rPr lang="en-US" dirty="0" err="1"/>
              <a:t>Ziba</a:t>
            </a:r>
            <a:r>
              <a:rPr lang="en-US" dirty="0"/>
              <a:t>, </a:t>
            </a:r>
            <a:br>
              <a:rPr lang="en-US" dirty="0"/>
            </a:br>
            <a:r>
              <a:rPr lang="en-US" dirty="0"/>
              <a:t>Saul's servant, and said to him,</a:t>
            </a:r>
            <a:br>
              <a:rPr lang="en-US" dirty="0"/>
            </a:br>
            <a:br>
              <a:rPr lang="en-US" dirty="0"/>
            </a:br>
            <a:r>
              <a:rPr lang="en-US" dirty="0"/>
              <a:t> </a:t>
            </a:r>
            <a:r>
              <a:rPr lang="en-US" dirty="0">
                <a:solidFill>
                  <a:schemeClr val="tx1"/>
                </a:solidFill>
              </a:rPr>
              <a:t>"</a:t>
            </a:r>
            <a:r>
              <a:rPr lang="en-US" dirty="0">
                <a:effectLst>
                  <a:glow rad="127000">
                    <a:srgbClr val="FF0000"/>
                  </a:glow>
                  <a:outerShdw blurRad="38100" dist="38100" dir="2700000" algn="tl">
                    <a:srgbClr val="000000">
                      <a:alpha val="43137"/>
                    </a:srgbClr>
                  </a:outerShdw>
                </a:effectLst>
              </a:rPr>
              <a:t>I have given </a:t>
            </a:r>
            <a:r>
              <a:rPr lang="en-US" dirty="0">
                <a:solidFill>
                  <a:schemeClr val="tx1"/>
                </a:solidFill>
              </a:rPr>
              <a:t>your master's </a:t>
            </a:r>
            <a:br>
              <a:rPr lang="en-US" dirty="0">
                <a:solidFill>
                  <a:schemeClr val="tx1"/>
                </a:solidFill>
              </a:rPr>
            </a:br>
            <a:r>
              <a:rPr lang="en-US" dirty="0">
                <a:solidFill>
                  <a:schemeClr val="tx1"/>
                </a:solidFill>
              </a:rPr>
              <a:t>grandson </a:t>
            </a:r>
            <a:r>
              <a:rPr lang="en-US" dirty="0">
                <a:effectLst>
                  <a:glow rad="127000">
                    <a:srgbClr val="FF0000"/>
                  </a:glow>
                  <a:outerShdw blurRad="38100" dist="38100" dir="2700000" algn="tl">
                    <a:srgbClr val="000000">
                      <a:alpha val="43137"/>
                    </a:srgbClr>
                  </a:outerShdw>
                </a:effectLst>
              </a:rPr>
              <a:t>everything</a:t>
            </a:r>
            <a:r>
              <a:rPr lang="en-US" dirty="0">
                <a:solidFill>
                  <a:schemeClr val="tx1"/>
                </a:solidFill>
              </a:rPr>
              <a:t> that </a:t>
            </a:r>
            <a:br>
              <a:rPr lang="en-US" dirty="0">
                <a:solidFill>
                  <a:schemeClr val="tx1"/>
                </a:solidFill>
              </a:rPr>
            </a:br>
            <a:r>
              <a:rPr lang="en-US" dirty="0">
                <a:solidFill>
                  <a:schemeClr val="tx1"/>
                </a:solidFill>
              </a:rPr>
              <a:t>belonged to Saul and his </a:t>
            </a:r>
            <a:br>
              <a:rPr lang="en-US" dirty="0">
                <a:solidFill>
                  <a:schemeClr val="tx1"/>
                </a:solidFill>
              </a:rPr>
            </a:br>
            <a:r>
              <a:rPr lang="en-US" dirty="0">
                <a:solidFill>
                  <a:schemeClr val="tx1"/>
                </a:solidFill>
              </a:rPr>
              <a:t>family....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498" y="1099361"/>
            <a:ext cx="4762500" cy="5758639"/>
          </a:xfrm>
          <a:prstGeom prst="rect">
            <a:avLst/>
          </a:prstGeom>
          <a:noFill/>
          <a:ln w="9525">
            <a:noFill/>
            <a:miter lim="800000"/>
            <a:headEnd/>
            <a:tailEnd/>
          </a:ln>
          <a:effectLst/>
        </p:spPr>
      </p:pic>
      <p:sp>
        <p:nvSpPr>
          <p:cNvPr id="11" name="Rectangular Callout 10"/>
          <p:cNvSpPr/>
          <p:nvPr/>
        </p:nvSpPr>
        <p:spPr>
          <a:xfrm>
            <a:off x="400050" y="3157538"/>
            <a:ext cx="6572250" cy="3128962"/>
          </a:xfrm>
          <a:prstGeom prst="wedgeRectCallout">
            <a:avLst>
              <a:gd name="adj1" fmla="val 99130"/>
              <a:gd name="adj2" fmla="val -85565"/>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II.  Kindness Illustrated</a:t>
            </a:r>
          </a:p>
        </p:txBody>
      </p:sp>
      <p:sp>
        <p:nvSpPr>
          <p:cNvPr id="3" name="Content Placeholder 2"/>
          <p:cNvSpPr>
            <a:spLocks noGrp="1"/>
          </p:cNvSpPr>
          <p:nvPr>
            <p:ph idx="1"/>
          </p:nvPr>
        </p:nvSpPr>
        <p:spPr/>
        <p:txBody>
          <a:bodyPr>
            <a:normAutofit/>
          </a:bodyPr>
          <a:lstStyle/>
          <a:p>
            <a:r>
              <a:rPr lang="en-US" baseline="30000" dirty="0"/>
              <a:t>9</a:t>
            </a:r>
            <a:r>
              <a:rPr lang="en-US" dirty="0"/>
              <a:t> Then the king summoned </a:t>
            </a:r>
            <a:r>
              <a:rPr lang="en-US" dirty="0" err="1"/>
              <a:t>Ziba</a:t>
            </a:r>
            <a:r>
              <a:rPr lang="en-US" dirty="0"/>
              <a:t>, </a:t>
            </a:r>
            <a:br>
              <a:rPr lang="en-US" dirty="0"/>
            </a:br>
            <a:r>
              <a:rPr lang="en-US" dirty="0"/>
              <a:t>Saul's servant, and said to him,</a:t>
            </a:r>
            <a:br>
              <a:rPr lang="en-US" dirty="0"/>
            </a:br>
            <a:br>
              <a:rPr lang="en-US" sz="2800" dirty="0"/>
            </a:br>
            <a:br>
              <a:rPr lang="en-US" sz="2800" dirty="0"/>
            </a:br>
            <a:r>
              <a:rPr lang="en-US" sz="2800" dirty="0"/>
              <a:t> </a:t>
            </a:r>
            <a:r>
              <a:rPr lang="en-US" baseline="30000" dirty="0">
                <a:solidFill>
                  <a:schemeClr val="tx1"/>
                </a:solidFill>
              </a:rPr>
              <a:t>10</a:t>
            </a:r>
            <a:r>
              <a:rPr lang="en-US" dirty="0">
                <a:solidFill>
                  <a:schemeClr val="tx1"/>
                </a:solidFill>
              </a:rPr>
              <a:t> You and your sons and </a:t>
            </a:r>
            <a:br>
              <a:rPr lang="en-US" dirty="0">
                <a:solidFill>
                  <a:schemeClr val="tx1"/>
                </a:solidFill>
              </a:rPr>
            </a:br>
            <a:r>
              <a:rPr lang="en-US" dirty="0">
                <a:solidFill>
                  <a:schemeClr val="tx1"/>
                </a:solidFill>
              </a:rPr>
              <a:t> your servants are to farm</a:t>
            </a:r>
            <a:br>
              <a:rPr lang="en-US" dirty="0">
                <a:solidFill>
                  <a:schemeClr val="tx1"/>
                </a:solidFill>
              </a:rPr>
            </a:br>
            <a:r>
              <a:rPr lang="en-US" dirty="0">
                <a:solidFill>
                  <a:schemeClr val="tx1"/>
                </a:solidFill>
              </a:rPr>
              <a:t> the land for him and …</a:t>
            </a:r>
            <a:endParaRPr lang="en-US" dirty="0"/>
          </a:p>
        </p:txBody>
      </p:sp>
    </p:spTree>
    <p:extLst>
      <p:ext uri="{BB962C8B-B14F-4D97-AF65-F5344CB8AC3E}">
        <p14:creationId xmlns:p14="http://schemas.microsoft.com/office/powerpoint/2010/main" val="2350360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429500" y="1096353"/>
            <a:ext cx="4762500" cy="57586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Kindness Illustrated</a:t>
            </a:r>
          </a:p>
        </p:txBody>
      </p:sp>
      <p:sp>
        <p:nvSpPr>
          <p:cNvPr id="4" name="Content Placeholder 3"/>
          <p:cNvSpPr>
            <a:spLocks noGrp="1"/>
          </p:cNvSpPr>
          <p:nvPr>
            <p:ph idx="1"/>
          </p:nvPr>
        </p:nvSpPr>
        <p:spPr/>
        <p:txBody>
          <a:bodyPr/>
          <a:lstStyle/>
          <a:p>
            <a:r>
              <a:rPr lang="en-US" dirty="0"/>
              <a:t>THAT’S KINDNESS …</a:t>
            </a:r>
          </a:p>
          <a:p>
            <a:endParaRPr lang="en-US" dirty="0"/>
          </a:p>
        </p:txBody>
      </p:sp>
    </p:spTree>
    <p:extLst>
      <p:ext uri="{BB962C8B-B14F-4D97-AF65-F5344CB8AC3E}">
        <p14:creationId xmlns:p14="http://schemas.microsoft.com/office/powerpoint/2010/main" val="2290180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Kindness </a:t>
            </a:r>
            <a:r>
              <a:rPr lang="en-US" dirty="0">
                <a:effectLst>
                  <a:glow rad="127000">
                    <a:srgbClr val="FF0000">
                      <a:alpha val="0"/>
                    </a:srgbClr>
                  </a:glow>
                  <a:outerShdw blurRad="38100" dist="38100" dir="2700000" algn="tl">
                    <a:srgbClr val="000000">
                      <a:alpha val="43137"/>
                    </a:srgbClr>
                  </a:outerShdw>
                </a:effectLst>
              </a:rPr>
              <a:t>Applied</a:t>
            </a:r>
          </a:p>
        </p:txBody>
      </p:sp>
      <p:sp>
        <p:nvSpPr>
          <p:cNvPr id="3" name="Content Placeholder 2"/>
          <p:cNvSpPr>
            <a:spLocks noGrp="1"/>
          </p:cNvSpPr>
          <p:nvPr>
            <p:ph idx="1"/>
          </p:nvPr>
        </p:nvSpPr>
        <p:spPr/>
        <p:txBody>
          <a:bodyPr/>
          <a:lstStyle/>
          <a:p>
            <a:r>
              <a:rPr lang="en-US" baseline="30000" dirty="0" err="1"/>
              <a:t>Eph</a:t>
            </a:r>
            <a:r>
              <a:rPr lang="en-US" baseline="30000" dirty="0"/>
              <a:t> 4:32 </a:t>
            </a:r>
            <a:r>
              <a:rPr lang="en-US" dirty="0"/>
              <a:t>Be </a:t>
            </a:r>
            <a:r>
              <a:rPr lang="en-US" dirty="0">
                <a:effectLst>
                  <a:glow rad="127000">
                    <a:srgbClr val="3C1753"/>
                  </a:glow>
                  <a:outerShdw blurRad="38100" dist="38100" dir="2700000" algn="tl">
                    <a:srgbClr val="000000">
                      <a:alpha val="43137"/>
                    </a:srgbClr>
                  </a:outerShdw>
                </a:effectLst>
              </a:rPr>
              <a:t>kind</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Kindness </a:t>
            </a:r>
            <a:r>
              <a:rPr lang="en-US" dirty="0">
                <a:effectLst>
                  <a:glow rad="127000">
                    <a:srgbClr val="FF0000">
                      <a:alpha val="0"/>
                    </a:srgbClr>
                  </a:glow>
                  <a:outerShdw blurRad="38100" dist="38100" dir="2700000" algn="tl">
                    <a:srgbClr val="000000">
                      <a:alpha val="43137"/>
                    </a:srgbClr>
                  </a:outerShdw>
                </a:effectLst>
              </a:rPr>
              <a:t>Applied</a:t>
            </a:r>
          </a:p>
        </p:txBody>
      </p:sp>
      <p:sp>
        <p:nvSpPr>
          <p:cNvPr id="3" name="Content Placeholder 2"/>
          <p:cNvSpPr>
            <a:spLocks noGrp="1"/>
          </p:cNvSpPr>
          <p:nvPr>
            <p:ph idx="1"/>
          </p:nvPr>
        </p:nvSpPr>
        <p:spPr/>
        <p:txBody>
          <a:bodyPr/>
          <a:lstStyle/>
          <a:p>
            <a:r>
              <a:rPr lang="en-US" baseline="30000" dirty="0" err="1"/>
              <a:t>Eph</a:t>
            </a:r>
            <a:r>
              <a:rPr lang="en-US" baseline="30000" dirty="0"/>
              <a:t> 4:32 </a:t>
            </a:r>
            <a:r>
              <a:rPr lang="en-US" dirty="0"/>
              <a:t>Be </a:t>
            </a:r>
            <a:r>
              <a:rPr lang="en-US" dirty="0">
                <a:effectLst>
                  <a:glow rad="127000">
                    <a:srgbClr val="3C1753"/>
                  </a:glow>
                  <a:outerShdw blurRad="38100" dist="38100" dir="2700000" algn="tl">
                    <a:srgbClr val="000000">
                      <a:alpha val="43137"/>
                    </a:srgbClr>
                  </a:outerShdw>
                </a:effectLst>
              </a:rPr>
              <a:t>kind</a:t>
            </a:r>
            <a:r>
              <a:rPr lang="en-US" dirty="0">
                <a:effectLst>
                  <a:glow rad="127000">
                    <a:srgbClr val="7030A0"/>
                  </a:glow>
                  <a:outerShdw blurRad="38100" dist="38100" dir="2700000" algn="tl">
                    <a:srgbClr val="000000">
                      <a:alpha val="43137"/>
                    </a:srgbClr>
                  </a:outerShdw>
                </a:effectLst>
              </a:rPr>
              <a:t> </a:t>
            </a:r>
            <a:r>
              <a:rPr lang="en-US" dirty="0"/>
              <a:t>[like </a:t>
            </a:r>
            <a:r>
              <a:rPr lang="en-US" u="sng" dirty="0">
                <a:effectLst>
                  <a:glow rad="127000">
                    <a:srgbClr val="FF0000"/>
                  </a:glow>
                  <a:outerShdw blurRad="38100" dist="38100" dir="2700000" algn="tl">
                    <a:srgbClr val="000000">
                      <a:alpha val="43137"/>
                    </a:srgbClr>
                  </a:outerShdw>
                </a:effectLst>
              </a:rPr>
              <a:t>David</a:t>
            </a:r>
            <a:r>
              <a:rPr lang="en-US" dirty="0"/>
              <a:t>]</a:t>
            </a:r>
            <a:br>
              <a:rPr lang="en-US" dirty="0"/>
            </a:br>
            <a:endParaRPr lang="en-US" dirty="0"/>
          </a:p>
        </p:txBody>
      </p:sp>
      <p:pic>
        <p:nvPicPr>
          <p:cNvPr id="4" name="Picture 2"/>
          <p:cNvPicPr>
            <a:picLocks noChangeAspect="1" noChangeArrowheads="1"/>
          </p:cNvPicPr>
          <p:nvPr/>
        </p:nvPicPr>
        <p:blipFill>
          <a:blip r:embed="rId2"/>
          <a:srcRect/>
          <a:stretch>
            <a:fillRect/>
          </a:stretch>
        </p:blipFill>
        <p:spPr bwMode="auto">
          <a:xfrm>
            <a:off x="7429500" y="1099361"/>
            <a:ext cx="4762500" cy="5758639"/>
          </a:xfrm>
          <a:prstGeom prst="rect">
            <a:avLst/>
          </a:prstGeom>
          <a:noFill/>
          <a:ln w="9525">
            <a:noFill/>
            <a:miter lim="800000"/>
            <a:headEnd/>
            <a:tailEnd/>
          </a:ln>
          <a:effectLst/>
        </p:spPr>
      </p:pic>
    </p:spTree>
    <p:extLst>
      <p:ext uri="{BB962C8B-B14F-4D97-AF65-F5344CB8AC3E}">
        <p14:creationId xmlns:p14="http://schemas.microsoft.com/office/powerpoint/2010/main" val="3162402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Kindness </a:t>
            </a:r>
            <a:r>
              <a:rPr lang="en-US" dirty="0">
                <a:effectLst>
                  <a:glow rad="127000">
                    <a:srgbClr val="FF0000">
                      <a:alpha val="0"/>
                    </a:srgbClr>
                  </a:glow>
                  <a:outerShdw blurRad="38100" dist="38100" dir="2700000" algn="tl">
                    <a:srgbClr val="000000">
                      <a:alpha val="43137"/>
                    </a:srgbClr>
                  </a:outerShdw>
                </a:effectLst>
              </a:rPr>
              <a:t>Applied</a:t>
            </a:r>
            <a:endParaRPr lang="en-US" u="sng" dirty="0">
              <a:solidFill>
                <a:srgbClr val="FFFF00"/>
              </a:solidFill>
            </a:endParaRPr>
          </a:p>
        </p:txBody>
      </p:sp>
      <p:sp>
        <p:nvSpPr>
          <p:cNvPr id="3" name="Content Placeholder 2"/>
          <p:cNvSpPr>
            <a:spLocks noGrp="1"/>
          </p:cNvSpPr>
          <p:nvPr>
            <p:ph idx="1"/>
          </p:nvPr>
        </p:nvSpPr>
        <p:spPr/>
        <p:txBody>
          <a:bodyPr/>
          <a:lstStyle/>
          <a:p>
            <a:r>
              <a:rPr lang="en-US" baseline="30000" dirty="0" err="1"/>
              <a:t>Eph</a:t>
            </a:r>
            <a:r>
              <a:rPr lang="en-US" baseline="30000" dirty="0"/>
              <a:t> 4:32 </a:t>
            </a:r>
            <a:r>
              <a:rPr lang="en-US" dirty="0"/>
              <a:t>Be kind [like David]</a:t>
            </a:r>
            <a:br>
              <a:rPr lang="en-US" dirty="0"/>
            </a:br>
            <a:r>
              <a:rPr lang="en-US" dirty="0"/>
              <a:t>and </a:t>
            </a:r>
            <a:r>
              <a:rPr lang="en-US" dirty="0">
                <a:effectLst>
                  <a:glow rad="127000">
                    <a:srgbClr val="3C1753"/>
                  </a:glow>
                  <a:outerShdw blurRad="38100" dist="38100" dir="2700000" algn="tl">
                    <a:srgbClr val="000000">
                      <a:alpha val="43137"/>
                    </a:srgbClr>
                  </a:outerShdw>
                </a:effectLst>
              </a:rPr>
              <a:t>compassionate</a:t>
            </a:r>
            <a:r>
              <a:rPr lang="en-US" dirty="0"/>
              <a:t> to one </a:t>
            </a:r>
            <a:br>
              <a:rPr lang="en-US" dirty="0"/>
            </a:br>
            <a:r>
              <a:rPr lang="en-US" dirty="0"/>
              <a:t>another, </a:t>
            </a:r>
            <a:br>
              <a:rPr lang="en-US" dirty="0"/>
            </a:br>
            <a:endParaRPr lang="en-US" dirty="0"/>
          </a:p>
        </p:txBody>
      </p:sp>
    </p:spTree>
    <p:extLst>
      <p:ext uri="{BB962C8B-B14F-4D97-AF65-F5344CB8AC3E}">
        <p14:creationId xmlns:p14="http://schemas.microsoft.com/office/powerpoint/2010/main" val="1238210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781125" y="571500"/>
            <a:ext cx="5363737" cy="6288244"/>
          </a:xfrm>
          <a:prstGeom prst="rect">
            <a:avLst/>
          </a:prstGeom>
        </p:spPr>
      </p:pic>
      <p:sp>
        <p:nvSpPr>
          <p:cNvPr id="2" name="Title 1"/>
          <p:cNvSpPr>
            <a:spLocks noGrp="1"/>
          </p:cNvSpPr>
          <p:nvPr>
            <p:ph type="title"/>
          </p:nvPr>
        </p:nvSpPr>
        <p:spPr/>
        <p:txBody>
          <a:bodyPr/>
          <a:lstStyle/>
          <a:p>
            <a:r>
              <a:rPr lang="en-US" dirty="0"/>
              <a:t>III.  Kindness </a:t>
            </a:r>
            <a:r>
              <a:rPr lang="en-US" dirty="0">
                <a:effectLst>
                  <a:glow rad="127000">
                    <a:srgbClr val="FF0000">
                      <a:alpha val="0"/>
                    </a:srgbClr>
                  </a:glow>
                  <a:outerShdw blurRad="38100" dist="38100" dir="2700000" algn="tl">
                    <a:srgbClr val="000000">
                      <a:alpha val="43137"/>
                    </a:srgbClr>
                  </a:outerShdw>
                </a:effectLst>
              </a:rPr>
              <a:t>Applied</a:t>
            </a:r>
            <a:endParaRPr lang="en-US" u="sng" dirty="0">
              <a:solidFill>
                <a:srgbClr val="FFFF00"/>
              </a:solidFill>
            </a:endParaRPr>
          </a:p>
        </p:txBody>
      </p:sp>
      <p:sp>
        <p:nvSpPr>
          <p:cNvPr id="3" name="Content Placeholder 2"/>
          <p:cNvSpPr>
            <a:spLocks noGrp="1"/>
          </p:cNvSpPr>
          <p:nvPr>
            <p:ph idx="1"/>
          </p:nvPr>
        </p:nvSpPr>
        <p:spPr/>
        <p:txBody>
          <a:bodyPr/>
          <a:lstStyle/>
          <a:p>
            <a:r>
              <a:rPr lang="en-US" baseline="30000" dirty="0" err="1"/>
              <a:t>Eph</a:t>
            </a:r>
            <a:r>
              <a:rPr lang="en-US" baseline="30000" dirty="0"/>
              <a:t> 4:32 </a:t>
            </a:r>
            <a:r>
              <a:rPr lang="en-US" dirty="0"/>
              <a:t>Be kind [like David]</a:t>
            </a:r>
            <a:br>
              <a:rPr lang="en-US" dirty="0"/>
            </a:br>
            <a:r>
              <a:rPr lang="en-US" dirty="0"/>
              <a:t>and </a:t>
            </a:r>
            <a:r>
              <a:rPr lang="en-US" dirty="0">
                <a:effectLst>
                  <a:glow rad="127000">
                    <a:srgbClr val="3C1753"/>
                  </a:glow>
                  <a:outerShdw blurRad="38100" dist="38100" dir="2700000" algn="tl">
                    <a:srgbClr val="000000">
                      <a:alpha val="43137"/>
                    </a:srgbClr>
                  </a:outerShdw>
                </a:effectLst>
              </a:rPr>
              <a:t>compassionate</a:t>
            </a:r>
            <a:r>
              <a:rPr lang="en-US" dirty="0"/>
              <a:t> to one </a:t>
            </a:r>
            <a:br>
              <a:rPr lang="en-US" dirty="0"/>
            </a:br>
            <a:r>
              <a:rPr lang="en-US" dirty="0"/>
              <a:t>another [like </a:t>
            </a:r>
            <a:r>
              <a:rPr lang="en-US" u="sng" dirty="0">
                <a:effectLst>
                  <a:glow rad="127000">
                    <a:srgbClr val="FF0000"/>
                  </a:glow>
                  <a:outerShdw blurRad="38100" dist="38100" dir="2700000" algn="tl">
                    <a:srgbClr val="000000">
                      <a:alpha val="43137"/>
                    </a:srgbClr>
                  </a:outerShdw>
                </a:effectLst>
              </a:rPr>
              <a:t>Good</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Samaritan</a:t>
            </a:r>
            <a:r>
              <a:rPr lang="en-US" dirty="0"/>
              <a:t>], </a:t>
            </a:r>
            <a:br>
              <a:rPr lang="en-US" dirty="0"/>
            </a:br>
            <a:endParaRPr lang="en-US" dirty="0"/>
          </a:p>
        </p:txBody>
      </p:sp>
    </p:spTree>
    <p:extLst>
      <p:ext uri="{BB962C8B-B14F-4D97-AF65-F5344CB8AC3E}">
        <p14:creationId xmlns:p14="http://schemas.microsoft.com/office/powerpoint/2010/main" val="3279245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Kindness </a:t>
            </a:r>
            <a:r>
              <a:rPr lang="en-US" dirty="0">
                <a:effectLst>
                  <a:glow rad="127000">
                    <a:srgbClr val="FF0000">
                      <a:alpha val="0"/>
                    </a:srgbClr>
                  </a:glow>
                  <a:outerShdw blurRad="38100" dist="38100" dir="2700000" algn="tl">
                    <a:srgbClr val="000000">
                      <a:alpha val="43137"/>
                    </a:srgbClr>
                  </a:outerShdw>
                </a:effectLst>
              </a:rPr>
              <a:t>Applied</a:t>
            </a:r>
            <a:endParaRPr lang="en-US" u="sng" dirty="0">
              <a:solidFill>
                <a:srgbClr val="FFFF00"/>
              </a:solidFill>
            </a:endParaRPr>
          </a:p>
        </p:txBody>
      </p:sp>
      <p:sp>
        <p:nvSpPr>
          <p:cNvPr id="3" name="Content Placeholder 2"/>
          <p:cNvSpPr>
            <a:spLocks noGrp="1"/>
          </p:cNvSpPr>
          <p:nvPr>
            <p:ph idx="1"/>
          </p:nvPr>
        </p:nvSpPr>
        <p:spPr/>
        <p:txBody>
          <a:bodyPr/>
          <a:lstStyle/>
          <a:p>
            <a:r>
              <a:rPr lang="en-US" baseline="30000" dirty="0" err="1"/>
              <a:t>Eph</a:t>
            </a:r>
            <a:r>
              <a:rPr lang="en-US" baseline="30000" dirty="0"/>
              <a:t> 4:32 </a:t>
            </a:r>
            <a:r>
              <a:rPr lang="en-US" dirty="0"/>
              <a:t>Be kind [like David]</a:t>
            </a:r>
            <a:br>
              <a:rPr lang="en-US" dirty="0"/>
            </a:br>
            <a:r>
              <a:rPr lang="en-US" dirty="0"/>
              <a:t>and compassionate to one </a:t>
            </a:r>
            <a:br>
              <a:rPr lang="en-US" dirty="0"/>
            </a:br>
            <a:r>
              <a:rPr lang="en-US" dirty="0"/>
              <a:t>another [like good Samaritan], </a:t>
            </a:r>
            <a:br>
              <a:rPr lang="en-US" dirty="0"/>
            </a:br>
            <a:r>
              <a:rPr lang="en-US" dirty="0">
                <a:effectLst>
                  <a:glow rad="127000">
                    <a:srgbClr val="230D31"/>
                  </a:glow>
                  <a:outerShdw blurRad="38100" dist="38100" dir="2700000" algn="tl">
                    <a:srgbClr val="000000">
                      <a:alpha val="43137"/>
                    </a:srgbClr>
                  </a:outerShdw>
                </a:effectLst>
              </a:rPr>
              <a:t>forgiving</a:t>
            </a:r>
            <a:r>
              <a:rPr lang="en-US" dirty="0"/>
              <a:t> each other, </a:t>
            </a:r>
            <a:br>
              <a:rPr lang="en-US" dirty="0"/>
            </a:br>
            <a:endParaRPr lang="en-US" dirty="0"/>
          </a:p>
        </p:txBody>
      </p:sp>
    </p:spTree>
    <p:extLst>
      <p:ext uri="{BB962C8B-B14F-4D97-AF65-F5344CB8AC3E}">
        <p14:creationId xmlns:p14="http://schemas.microsoft.com/office/powerpoint/2010/main" val="397217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3707" b="12106"/>
          <a:stretch/>
        </p:blipFill>
        <p:spPr>
          <a:xfrm>
            <a:off x="7558757" y="786126"/>
            <a:ext cx="4633243" cy="6071874"/>
          </a:xfrm>
          <a:prstGeom prst="rect">
            <a:avLst/>
          </a:prstGeom>
        </p:spPr>
      </p:pic>
      <p:sp>
        <p:nvSpPr>
          <p:cNvPr id="2" name="Title 1"/>
          <p:cNvSpPr>
            <a:spLocks noGrp="1"/>
          </p:cNvSpPr>
          <p:nvPr>
            <p:ph type="title"/>
          </p:nvPr>
        </p:nvSpPr>
        <p:spPr/>
        <p:txBody>
          <a:bodyPr/>
          <a:lstStyle/>
          <a:p>
            <a:r>
              <a:rPr lang="en-US" dirty="0"/>
              <a:t>III.  Kindness </a:t>
            </a:r>
            <a:r>
              <a:rPr lang="en-US" dirty="0">
                <a:effectLst>
                  <a:glow rad="127000">
                    <a:srgbClr val="FF0000">
                      <a:alpha val="0"/>
                    </a:srgbClr>
                  </a:glow>
                  <a:outerShdw blurRad="38100" dist="38100" dir="2700000" algn="tl">
                    <a:srgbClr val="000000">
                      <a:alpha val="43137"/>
                    </a:srgbClr>
                  </a:outerShdw>
                </a:effectLst>
              </a:rPr>
              <a:t>Applied</a:t>
            </a:r>
            <a:endParaRPr lang="en-US" u="sng" dirty="0">
              <a:solidFill>
                <a:srgbClr val="FFFF00"/>
              </a:solidFill>
            </a:endParaRPr>
          </a:p>
        </p:txBody>
      </p:sp>
      <p:sp>
        <p:nvSpPr>
          <p:cNvPr id="3" name="Content Placeholder 2"/>
          <p:cNvSpPr>
            <a:spLocks noGrp="1"/>
          </p:cNvSpPr>
          <p:nvPr>
            <p:ph idx="1"/>
          </p:nvPr>
        </p:nvSpPr>
        <p:spPr/>
        <p:txBody>
          <a:bodyPr/>
          <a:lstStyle/>
          <a:p>
            <a:r>
              <a:rPr lang="en-US" baseline="30000" dirty="0" err="1"/>
              <a:t>Eph</a:t>
            </a:r>
            <a:r>
              <a:rPr lang="en-US" baseline="30000" dirty="0"/>
              <a:t> 4:32 </a:t>
            </a:r>
            <a:r>
              <a:rPr lang="en-US" dirty="0"/>
              <a:t>Be kind [like David]</a:t>
            </a:r>
            <a:br>
              <a:rPr lang="en-US" dirty="0"/>
            </a:br>
            <a:r>
              <a:rPr lang="en-US" dirty="0"/>
              <a:t>and compassionate to one </a:t>
            </a:r>
            <a:br>
              <a:rPr lang="en-US" dirty="0"/>
            </a:br>
            <a:r>
              <a:rPr lang="en-US" dirty="0"/>
              <a:t>another [like good Samaritan], </a:t>
            </a:r>
            <a:br>
              <a:rPr lang="en-US" dirty="0"/>
            </a:br>
            <a:r>
              <a:rPr lang="en-US" dirty="0">
                <a:effectLst>
                  <a:glow rad="127000">
                    <a:srgbClr val="230D31"/>
                  </a:glow>
                  <a:outerShdw blurRad="38100" dist="38100" dir="2700000" algn="tl">
                    <a:srgbClr val="000000">
                      <a:alpha val="43137"/>
                    </a:srgbClr>
                  </a:outerShdw>
                </a:effectLst>
              </a:rPr>
              <a:t>forgiving</a:t>
            </a:r>
            <a:r>
              <a:rPr lang="en-US" dirty="0"/>
              <a:t> each other, </a:t>
            </a:r>
            <a:br>
              <a:rPr lang="en-US" dirty="0"/>
            </a:br>
            <a:r>
              <a:rPr lang="en-US" dirty="0">
                <a:effectLst>
                  <a:glow rad="127000">
                    <a:srgbClr val="FF0000">
                      <a:alpha val="0"/>
                    </a:srgbClr>
                  </a:glow>
                  <a:outerShdw blurRad="38100" dist="38100" dir="2700000" algn="tl">
                    <a:srgbClr val="000000">
                      <a:alpha val="43137"/>
                    </a:srgbClr>
                  </a:outerShdw>
                </a:effectLst>
              </a:rPr>
              <a:t>just as in Christ </a:t>
            </a:r>
            <a:r>
              <a:rPr lang="en-US" u="sng" dirty="0">
                <a:effectLst>
                  <a:glow rad="127000">
                    <a:srgbClr val="FF0000"/>
                  </a:glow>
                  <a:outerShdw blurRad="38100" dist="38100" dir="2700000" algn="tl">
                    <a:srgbClr val="000000">
                      <a:alpha val="43137"/>
                    </a:srgbClr>
                  </a:outerShdw>
                </a:effectLst>
              </a:rPr>
              <a:t>God</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for</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ave</a:t>
            </a:r>
            <a:r>
              <a:rPr lang="en-US" dirty="0">
                <a:effectLst>
                  <a:glow rad="127000">
                    <a:srgbClr val="FF0000"/>
                  </a:glow>
                  <a:outerShdw blurRad="38100" dist="38100" dir="2700000" algn="tl">
                    <a:srgbClr val="000000">
                      <a:alpha val="43137"/>
                    </a:srgbClr>
                  </a:outerShdw>
                </a:effectLst>
              </a:rPr>
              <a:t> y</a:t>
            </a:r>
            <a:r>
              <a:rPr lang="en-US" u="sng" dirty="0">
                <a:effectLst>
                  <a:glow rad="127000">
                    <a:srgbClr val="FF0000"/>
                  </a:glow>
                  <a:outerShdw blurRad="38100" dist="38100" dir="2700000" algn="tl">
                    <a:srgbClr val="000000">
                      <a:alpha val="43137"/>
                    </a:srgbClr>
                  </a:outerShdw>
                </a:effectLst>
              </a:rPr>
              <a:t>ou</a:t>
            </a:r>
            <a:r>
              <a:rPr lang="en-US" dirty="0"/>
              <a:t>. </a:t>
            </a:r>
          </a:p>
        </p:txBody>
      </p:sp>
    </p:spTree>
    <p:extLst>
      <p:ext uri="{BB962C8B-B14F-4D97-AF65-F5344CB8AC3E}">
        <p14:creationId xmlns:p14="http://schemas.microsoft.com/office/powerpoint/2010/main" val="3642009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do that?</a:t>
            </a:r>
          </a:p>
        </p:txBody>
      </p:sp>
      <p:sp>
        <p:nvSpPr>
          <p:cNvPr id="5" name="Content Placeholder 4"/>
          <p:cNvSpPr>
            <a:spLocks noGrp="1"/>
          </p:cNvSpPr>
          <p:nvPr>
            <p:ph idx="1"/>
          </p:nvPr>
        </p:nvSpPr>
        <p:spPr/>
        <p:txBody>
          <a:bodyPr>
            <a:normAutofit fontScale="92500"/>
          </a:bodyP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a:t>
            </a:r>
          </a:p>
        </p:txBody>
      </p:sp>
      <p:sp>
        <p:nvSpPr>
          <p:cNvPr id="3" name="Content Placeholder 2"/>
          <p:cNvSpPr>
            <a:spLocks noGrp="1"/>
          </p:cNvSpPr>
          <p:nvPr>
            <p:ph idx="1"/>
          </p:nvPr>
        </p:nvSpPr>
        <p:spPr/>
        <p:txBody>
          <a:bodyPr/>
          <a:lstStyle/>
          <a:p>
            <a:r>
              <a:rPr lang="en-US" dirty="0"/>
              <a:t>There is a fine line between kindness and love.  So fine that in the OT one Hebrew word “</a:t>
            </a:r>
            <a:r>
              <a:rPr lang="en-US" dirty="0" err="1"/>
              <a:t>Hesed</a:t>
            </a:r>
            <a:r>
              <a:rPr lang="en-US" dirty="0"/>
              <a:t>” </a:t>
            </a:r>
            <a:br>
              <a:rPr lang="en-US" dirty="0"/>
            </a:br>
            <a:r>
              <a:rPr lang="en-US" dirty="0"/>
              <a:t>is often translated </a:t>
            </a:r>
            <a:br>
              <a:rPr lang="en-US" dirty="0"/>
            </a:br>
            <a:r>
              <a:rPr lang="en-US" dirty="0"/>
              <a:t>“</a:t>
            </a:r>
            <a:r>
              <a:rPr lang="en-US" u="sng" dirty="0">
                <a:effectLst>
                  <a:glow rad="127000">
                    <a:srgbClr val="FF0000"/>
                  </a:glow>
                  <a:outerShdw blurRad="38100" dist="38100" dir="2700000" algn="tl">
                    <a:srgbClr val="000000">
                      <a:alpha val="43137"/>
                    </a:srgbClr>
                  </a:outerShdw>
                </a:effectLst>
              </a:rPr>
              <a:t>lovin</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kindness</a:t>
            </a:r>
            <a:r>
              <a:rPr lang="en-US" dirty="0"/>
              <a:t>.”</a:t>
            </a:r>
          </a:p>
        </p:txBody>
      </p:sp>
      <p:sp>
        <p:nvSpPr>
          <p:cNvPr id="4" name="Content Placeholder 2"/>
          <p:cNvSpPr txBox="1">
            <a:spLocks/>
          </p:cNvSpPr>
          <p:nvPr/>
        </p:nvSpPr>
        <p:spPr>
          <a:xfrm>
            <a:off x="5688938" y="2410426"/>
            <a:ext cx="5183849" cy="3533174"/>
          </a:xfrm>
          <a:prstGeom prst="rect">
            <a:avLst/>
          </a:prstGeom>
        </p:spPr>
        <p:txBody>
          <a:bodyPr vert="horz" lIns="91440" tIns="45720" rIns="91440" bIns="45720" rtlCol="0">
            <a:noAutofit/>
          </a:bodyPr>
          <a:lstStyle/>
          <a:p>
            <a:pPr>
              <a:spcBef>
                <a:spcPct val="20000"/>
              </a:spcBef>
              <a:defRPr/>
            </a:pPr>
            <a:r>
              <a:rPr lang="he-IL" sz="24000" dirty="0">
                <a:solidFill>
                  <a:srgbClr val="FF0000"/>
                </a:solidFill>
                <a:effectLst>
                  <a:glow rad="190500">
                    <a:schemeClr val="bg1"/>
                  </a:glow>
                  <a:outerShdw blurRad="38100" dist="38100" dir="2700000" algn="tl">
                    <a:srgbClr val="000000">
                      <a:alpha val="43137"/>
                    </a:srgbClr>
                  </a:outerShdw>
                </a:effectLst>
                <a:latin typeface="Aharoni" pitchFamily="2" charset="-79"/>
                <a:cs typeface="Aharoni" pitchFamily="2" charset="-79"/>
              </a:rPr>
              <a:t>חֶסֶד</a:t>
            </a:r>
            <a:endParaRPr lang="en-US" sz="24000" dirty="0">
              <a:solidFill>
                <a:srgbClr val="FF0000"/>
              </a:solidFill>
              <a:effectLst>
                <a:glow rad="190500">
                  <a:schemeClr val="bg1"/>
                </a:glow>
                <a:outerShdw blurRad="38100" dist="38100" dir="2700000" algn="tl">
                  <a:srgbClr val="000000">
                    <a:alpha val="43137"/>
                  </a:srgbClr>
                </a:outerShdw>
              </a:effectLst>
              <a:latin typeface="Arial Narrow"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do that?</a:t>
            </a:r>
          </a:p>
        </p:txBody>
      </p:sp>
      <p:sp>
        <p:nvSpPr>
          <p:cNvPr id="5" name="Content Placeholder 4"/>
          <p:cNvSpPr>
            <a:spLocks noGrp="1"/>
          </p:cNvSpPr>
          <p:nvPr>
            <p:ph idx="1"/>
          </p:nvPr>
        </p:nvSpPr>
        <p:spPr/>
        <p:txBody>
          <a:bodyPr>
            <a:normAutofit fontScale="92500"/>
          </a:bodyPr>
          <a:lstStyle/>
          <a:p>
            <a:pPr algn="ctr"/>
            <a:r>
              <a:rPr lang="en-US" sz="5400" dirty="0"/>
              <a:t>You don’t really do it—</a:t>
            </a:r>
            <a:br>
              <a:rPr lang="en-US" sz="5400" dirty="0"/>
            </a:br>
            <a:r>
              <a:rPr lang="en-US" sz="5400" dirty="0"/>
              <a:t>God the Holy Spirit does it!</a:t>
            </a:r>
          </a:p>
        </p:txBody>
      </p:sp>
    </p:spTree>
    <p:extLst>
      <p:ext uri="{BB962C8B-B14F-4D97-AF65-F5344CB8AC3E}">
        <p14:creationId xmlns:p14="http://schemas.microsoft.com/office/powerpoint/2010/main" val="1786457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6013"/>
            <a:ext cx="12192000" cy="2146852"/>
          </a:xfrm>
        </p:spPr>
        <p:txBody>
          <a:bodyPr>
            <a:normAutofit fontScale="90000"/>
          </a:bodyPr>
          <a:lstStyle/>
          <a:p>
            <a:r>
              <a:rPr lang="en-US" dirty="0"/>
              <a:t> </a:t>
            </a:r>
            <a:r>
              <a:rPr lang="en-US" baseline="30000" dirty="0"/>
              <a:t>22</a:t>
            </a:r>
            <a:r>
              <a:rPr lang="en-US" dirty="0"/>
              <a:t> But the fruit of the Spirit is love, joy, peace, </a:t>
            </a:r>
            <a:r>
              <a:rPr lang="en-US" dirty="0">
                <a:effectLst>
                  <a:glow rad="127000">
                    <a:srgbClr val="FF0000"/>
                  </a:glow>
                  <a:outerShdw blurRad="38100" dist="38100" dir="2700000" algn="tl">
                    <a:srgbClr val="000000">
                      <a:alpha val="43137"/>
                    </a:srgbClr>
                  </a:outerShdw>
                </a:effectLst>
              </a:rPr>
              <a:t>kindness</a:t>
            </a:r>
            <a:r>
              <a:rPr lang="en-US" dirty="0"/>
              <a:t> </a:t>
            </a: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99791" y="891214"/>
            <a:ext cx="5512905" cy="5743575"/>
          </a:xfrm>
          <a:prstGeom prst="rect">
            <a:avLst/>
          </a:prstGeom>
          <a:noFill/>
          <a:ln w="9525">
            <a:noFill/>
            <a:miter lim="800000"/>
            <a:headEnd/>
            <a:tailEnd/>
          </a:ln>
          <a:effectLst/>
        </p:spPr>
      </p:pic>
      <p:sp>
        <p:nvSpPr>
          <p:cNvPr id="2" name="Title 1"/>
          <p:cNvSpPr>
            <a:spLocks noGrp="1"/>
          </p:cNvSpPr>
          <p:nvPr>
            <p:ph type="title"/>
          </p:nvPr>
        </p:nvSpPr>
        <p:spPr>
          <a:xfrm>
            <a:off x="0" y="-1"/>
            <a:ext cx="12192000" cy="2054087"/>
          </a:xfrm>
        </p:spPr>
        <p:txBody>
          <a:bodyPr/>
          <a:lstStyle/>
          <a:p>
            <a:r>
              <a:rPr lang="en-US" dirty="0"/>
              <a:t>The Holy Spirit Produces it when</a:t>
            </a:r>
          </a:p>
        </p:txBody>
      </p:sp>
      <p:sp>
        <p:nvSpPr>
          <p:cNvPr id="3" name="Content Placeholder 2"/>
          <p:cNvSpPr>
            <a:spLocks noGrp="1"/>
          </p:cNvSpPr>
          <p:nvPr>
            <p:ph idx="1"/>
          </p:nvPr>
        </p:nvSpPr>
        <p:spPr>
          <a:xfrm>
            <a:off x="180705" y="5558677"/>
            <a:ext cx="11751076" cy="1299323"/>
          </a:xfrm>
        </p:spPr>
        <p:txBody>
          <a:bodyPr>
            <a:noAutofit/>
          </a:bodyPr>
          <a:lstStyle/>
          <a:p>
            <a:pPr algn="ctr"/>
            <a:r>
              <a:rPr lang="en-US" sz="6000" dirty="0"/>
              <a:t>you walk in the Spirit. Gal 5:16</a:t>
            </a:r>
          </a:p>
        </p:txBody>
      </p:sp>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r="11349" b="6561"/>
          <a:stretch>
            <a:fillRect/>
          </a:stretch>
        </p:blipFill>
        <p:spPr bwMode="auto">
          <a:xfrm>
            <a:off x="7415429" y="1400662"/>
            <a:ext cx="4776571" cy="54573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Jesus said … </a:t>
            </a:r>
          </a:p>
        </p:txBody>
      </p:sp>
      <p:sp>
        <p:nvSpPr>
          <p:cNvPr id="3" name="Content Placeholder 2"/>
          <p:cNvSpPr>
            <a:spLocks noGrp="1"/>
          </p:cNvSpPr>
          <p:nvPr>
            <p:ph idx="1"/>
          </p:nvPr>
        </p:nvSpPr>
        <p:spPr>
          <a:xfrm>
            <a:off x="432342" y="1143000"/>
            <a:ext cx="10753817" cy="4525963"/>
          </a:xfrm>
        </p:spPr>
        <p:txBody>
          <a:bodyPr>
            <a:normAutofit lnSpcReduction="10000"/>
          </a:bodyPr>
          <a:lstStyle/>
          <a:p>
            <a:r>
              <a:rPr lang="en-US" dirty="0"/>
              <a:t>But love your enemies, do good to them, </a:t>
            </a:r>
            <a:br>
              <a:rPr lang="en-US" dirty="0"/>
            </a:br>
            <a:r>
              <a:rPr lang="en-US" dirty="0"/>
              <a:t>and lend to them without expecting to </a:t>
            </a:r>
            <a:br>
              <a:rPr lang="en-US" dirty="0"/>
            </a:br>
            <a:r>
              <a:rPr lang="en-US" dirty="0"/>
              <a:t>get anything back. Then your reward </a:t>
            </a:r>
            <a:br>
              <a:rPr lang="en-US" dirty="0"/>
            </a:br>
            <a:r>
              <a:rPr lang="en-US" dirty="0"/>
              <a:t>will be great, and you will be sons of </a:t>
            </a:r>
            <a:br>
              <a:rPr lang="en-US" dirty="0"/>
            </a:br>
            <a:r>
              <a:rPr lang="en-US" dirty="0"/>
              <a:t>the Most High, </a:t>
            </a:r>
            <a:r>
              <a:rPr lang="en-US" dirty="0">
                <a:effectLst>
                  <a:glow rad="127000">
                    <a:srgbClr val="FF0000"/>
                  </a:glow>
                  <a:outerShdw blurRad="38100" dist="38100" dir="2700000" algn="tl">
                    <a:srgbClr val="000000">
                      <a:alpha val="43137"/>
                    </a:srgbClr>
                  </a:outerShdw>
                </a:effectLst>
              </a:rPr>
              <a:t>because he is </a:t>
            </a:r>
            <a:r>
              <a:rPr lang="en-US" dirty="0">
                <a:solidFill>
                  <a:srgbClr val="FF0000"/>
                </a:solidFill>
                <a:effectLst>
                  <a:glow rad="127000">
                    <a:schemeClr val="bg1"/>
                  </a:glow>
                  <a:outerShdw blurRad="38100" dist="38100" dir="2700000" algn="tl">
                    <a:srgbClr val="000000">
                      <a:alpha val="43137"/>
                    </a:srgbClr>
                  </a:outerShdw>
                </a:effectLst>
              </a:rPr>
              <a:t>kind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to the ungrateful and wicked</a:t>
            </a:r>
            <a:r>
              <a:rPr lang="en-US" dirty="0"/>
              <a:t>. </a:t>
            </a:r>
            <a:br>
              <a:rPr lang="en-US" dirty="0"/>
            </a:br>
            <a:r>
              <a:rPr lang="en-US" dirty="0"/>
              <a:t>Luke 6:35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r="19073"/>
          <a:stretch>
            <a:fillRect/>
          </a:stretch>
        </p:blipFill>
        <p:spPr bwMode="auto">
          <a:xfrm>
            <a:off x="8029219" y="0"/>
            <a:ext cx="4162781" cy="6858000"/>
          </a:xfrm>
          <a:prstGeom prst="rect">
            <a:avLst/>
          </a:prstGeom>
          <a:noFill/>
          <a:ln w="9525">
            <a:noFill/>
            <a:miter lim="800000"/>
            <a:headEnd/>
            <a:tailEnd/>
          </a:ln>
          <a:effectLst/>
        </p:spPr>
      </p:pic>
      <p:sp>
        <p:nvSpPr>
          <p:cNvPr id="2" name="Title 1"/>
          <p:cNvSpPr>
            <a:spLocks noGrp="1"/>
          </p:cNvSpPr>
          <p:nvPr>
            <p:ph type="title"/>
          </p:nvPr>
        </p:nvSpPr>
        <p:spPr>
          <a:xfrm>
            <a:off x="0" y="0"/>
            <a:ext cx="12192000" cy="1990724"/>
          </a:xfrm>
        </p:spPr>
        <p:txBody>
          <a:bodyPr/>
          <a:lstStyle/>
          <a:p>
            <a:r>
              <a:rPr lang="en-US" dirty="0"/>
              <a:t>Kindness is the opposite of </a:t>
            </a:r>
            <a:br>
              <a:rPr lang="en-US" dirty="0"/>
            </a:br>
            <a:r>
              <a:rPr lang="en-US" u="sng" dirty="0">
                <a:effectLst>
                  <a:glow rad="127000">
                    <a:srgbClr val="FF0000"/>
                  </a:glow>
                  <a:outerShdw blurRad="38100" dist="38100" dir="2700000" algn="tl">
                    <a:srgbClr val="000000">
                      <a:alpha val="43137"/>
                    </a:srgbClr>
                  </a:outerShdw>
                </a:effectLst>
              </a:rPr>
              <a:t>STERNESS</a:t>
            </a:r>
          </a:p>
        </p:txBody>
      </p:sp>
      <p:sp>
        <p:nvSpPr>
          <p:cNvPr id="3" name="Content Placeholder 2"/>
          <p:cNvSpPr>
            <a:spLocks noGrp="1"/>
          </p:cNvSpPr>
          <p:nvPr>
            <p:ph idx="1"/>
          </p:nvPr>
        </p:nvSpPr>
        <p:spPr>
          <a:xfrm>
            <a:off x="375920" y="2332037"/>
            <a:ext cx="8225155" cy="4525963"/>
          </a:xfrm>
        </p:spPr>
        <p:txBody>
          <a:bodyPr/>
          <a:lstStyle/>
          <a:p>
            <a:r>
              <a:rPr lang="en-US" dirty="0"/>
              <a:t>Consider therefore the </a:t>
            </a:r>
            <a:r>
              <a:rPr lang="en-US" dirty="0">
                <a:effectLst>
                  <a:glow rad="127000">
                    <a:srgbClr val="FF0000"/>
                  </a:glow>
                  <a:outerShdw blurRad="38100" dist="38100" dir="2700000" algn="tl">
                    <a:srgbClr val="000000">
                      <a:alpha val="43137"/>
                    </a:srgbClr>
                  </a:outerShdw>
                </a:effectLst>
              </a:rPr>
              <a:t>kindness</a:t>
            </a:r>
            <a:r>
              <a:rPr lang="en-US" dirty="0"/>
              <a:t> and </a:t>
            </a:r>
            <a:r>
              <a:rPr lang="en-US" dirty="0">
                <a:effectLst>
                  <a:glow rad="127000">
                    <a:schemeClr val="tx1"/>
                  </a:glow>
                  <a:outerShdw blurRad="38100" dist="38100" dir="2700000" algn="tl">
                    <a:srgbClr val="000000">
                      <a:alpha val="43137"/>
                    </a:srgbClr>
                  </a:outerShdw>
                </a:effectLst>
              </a:rPr>
              <a:t>sternness</a:t>
            </a:r>
            <a:r>
              <a:rPr lang="en-US" dirty="0"/>
              <a:t> of God: </a:t>
            </a:r>
            <a:r>
              <a:rPr lang="en-US" dirty="0">
                <a:effectLst>
                  <a:glow rad="127000">
                    <a:srgbClr val="160F2E"/>
                  </a:glow>
                  <a:outerShdw blurRad="38100" dist="38100" dir="2700000" algn="tl">
                    <a:srgbClr val="000000">
                      <a:alpha val="43137"/>
                    </a:srgbClr>
                  </a:outerShdw>
                </a:effectLst>
              </a:rPr>
              <a:t>sternness</a:t>
            </a:r>
            <a:r>
              <a:rPr lang="en-US" dirty="0"/>
              <a:t> to those who fell, but </a:t>
            </a:r>
            <a:r>
              <a:rPr lang="en-US" dirty="0">
                <a:effectLst>
                  <a:glow rad="127000">
                    <a:srgbClr val="FF0000"/>
                  </a:glow>
                  <a:outerShdw blurRad="38100" dist="38100" dir="2700000" algn="tl">
                    <a:srgbClr val="000000">
                      <a:alpha val="43137"/>
                    </a:srgbClr>
                  </a:outerShdw>
                </a:effectLst>
              </a:rPr>
              <a:t>kindness</a:t>
            </a:r>
            <a:r>
              <a:rPr lang="en-US" dirty="0"/>
              <a:t> to you, provided that you </a:t>
            </a:r>
            <a:r>
              <a:rPr lang="en-US" dirty="0">
                <a:effectLst>
                  <a:glow rad="127000">
                    <a:srgbClr val="FF0000"/>
                  </a:glow>
                  <a:outerShdw blurRad="38100" dist="38100" dir="2700000" algn="tl">
                    <a:srgbClr val="000000">
                      <a:alpha val="43137"/>
                    </a:srgbClr>
                  </a:outerShdw>
                </a:effectLst>
              </a:rPr>
              <a:t>continue in his kindness</a:t>
            </a:r>
            <a:r>
              <a:rPr lang="en-US" dirty="0"/>
              <a:t>. Otherwise, you also will be cut off. Rom 11:22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a:t>
            </a:r>
            <a:r>
              <a:rPr lang="en-US" u="sng" dirty="0">
                <a:effectLst>
                  <a:glow rad="127000">
                    <a:srgbClr val="FF0000"/>
                  </a:glow>
                  <a:outerShdw blurRad="38100" dist="38100" dir="2700000" algn="tl">
                    <a:srgbClr val="000000">
                      <a:alpha val="43137"/>
                    </a:srgbClr>
                  </a:outerShdw>
                </a:effectLst>
              </a:rPr>
              <a:t>WEAR</a:t>
            </a:r>
            <a:r>
              <a:rPr lang="en-US" dirty="0"/>
              <a:t> kindness</a:t>
            </a:r>
          </a:p>
        </p:txBody>
      </p:sp>
      <p:sp>
        <p:nvSpPr>
          <p:cNvPr id="3" name="Content Placeholder 2"/>
          <p:cNvSpPr>
            <a:spLocks noGrp="1"/>
          </p:cNvSpPr>
          <p:nvPr>
            <p:ph idx="1"/>
          </p:nvPr>
        </p:nvSpPr>
        <p:spPr>
          <a:xfrm>
            <a:off x="375921" y="1600201"/>
            <a:ext cx="7741920" cy="4525963"/>
          </a:xfrm>
        </p:spPr>
        <p:txBody>
          <a:bodyPr/>
          <a:lstStyle/>
          <a:p>
            <a:r>
              <a:rPr lang="en-US" dirty="0"/>
              <a:t>Therefore, as God's chosen people, holy and dearly loved, </a:t>
            </a:r>
            <a:r>
              <a:rPr lang="en-US" dirty="0">
                <a:effectLst>
                  <a:glow rad="127000">
                    <a:srgbClr val="FF0000"/>
                  </a:glow>
                  <a:outerShdw blurRad="38100" dist="38100" dir="2700000" algn="tl">
                    <a:srgbClr val="000000">
                      <a:alpha val="43137"/>
                    </a:srgbClr>
                  </a:outerShdw>
                </a:effectLst>
              </a:rPr>
              <a:t>clothe yourselves with</a:t>
            </a:r>
            <a:r>
              <a:rPr lang="en-US" dirty="0">
                <a:solidFill>
                  <a:srgbClr val="FFFF00"/>
                </a:solidFill>
              </a:rPr>
              <a:t> </a:t>
            </a:r>
            <a:r>
              <a:rPr lang="en-US" dirty="0"/>
              <a:t>compassion, </a:t>
            </a:r>
            <a:r>
              <a:rPr lang="en-US" dirty="0">
                <a:effectLst>
                  <a:glow rad="127000">
                    <a:srgbClr val="FF0000"/>
                  </a:glow>
                  <a:outerShdw blurRad="38100" dist="38100" dir="2700000" algn="tl">
                    <a:srgbClr val="000000">
                      <a:alpha val="43137"/>
                    </a:srgbClr>
                  </a:outerShdw>
                </a:effectLst>
              </a:rPr>
              <a:t>kindness</a:t>
            </a:r>
            <a:r>
              <a:rPr lang="en-US" dirty="0"/>
              <a:t>, humility, gentleness and patience. Col 3:12</a:t>
            </a:r>
          </a:p>
        </p:txBody>
      </p:sp>
      <p:pic>
        <p:nvPicPr>
          <p:cNvPr id="4" name="Picture 3"/>
          <p:cNvPicPr>
            <a:picLocks noChangeAspect="1"/>
          </p:cNvPicPr>
          <p:nvPr/>
        </p:nvPicPr>
        <p:blipFill>
          <a:blip r:embed="rId3"/>
          <a:stretch>
            <a:fillRect/>
          </a:stretch>
        </p:blipFill>
        <p:spPr>
          <a:xfrm>
            <a:off x="7728932" y="1140713"/>
            <a:ext cx="4661962" cy="75074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1561" y="2156933"/>
            <a:ext cx="8738757" cy="6554068"/>
          </a:xfrm>
          <a:prstGeom prst="rect">
            <a:avLst/>
          </a:prstGeom>
        </p:spPr>
      </p:pic>
      <p:sp>
        <p:nvSpPr>
          <p:cNvPr id="2" name="Title 1"/>
          <p:cNvSpPr>
            <a:spLocks noGrp="1"/>
          </p:cNvSpPr>
          <p:nvPr>
            <p:ph type="title"/>
          </p:nvPr>
        </p:nvSpPr>
        <p:spPr/>
        <p:txBody>
          <a:bodyPr/>
          <a:lstStyle/>
          <a:p>
            <a:r>
              <a:rPr lang="en-US" dirty="0"/>
              <a:t>You can </a:t>
            </a:r>
            <a:r>
              <a:rPr lang="en-US" u="sng" dirty="0">
                <a:effectLst>
                  <a:glow rad="127000">
                    <a:srgbClr val="FF0000"/>
                  </a:glow>
                  <a:outerShdw blurRad="38100" dist="38100" dir="2700000" algn="tl">
                    <a:srgbClr val="000000">
                      <a:alpha val="43137"/>
                    </a:srgbClr>
                  </a:outerShdw>
                </a:effectLst>
              </a:rPr>
              <a:t>SEE</a:t>
            </a:r>
            <a:r>
              <a:rPr lang="en-US" dirty="0">
                <a:effectLst>
                  <a:glow rad="127000">
                    <a:srgbClr val="FF0000"/>
                  </a:glow>
                  <a:outerShdw blurRad="38100" dist="38100" dir="2700000" algn="tl">
                    <a:srgbClr val="000000">
                      <a:alpha val="43137"/>
                    </a:srgbClr>
                  </a:outerShdw>
                </a:effectLst>
              </a:rPr>
              <a:t> </a:t>
            </a:r>
            <a:r>
              <a:rPr lang="en-US" dirty="0"/>
              <a:t>kindness</a:t>
            </a:r>
          </a:p>
        </p:txBody>
      </p:sp>
      <p:sp>
        <p:nvSpPr>
          <p:cNvPr id="3" name="Content Placeholder 2"/>
          <p:cNvSpPr>
            <a:spLocks noGrp="1"/>
          </p:cNvSpPr>
          <p:nvPr>
            <p:ph idx="1"/>
          </p:nvPr>
        </p:nvSpPr>
        <p:spPr/>
        <p:txBody>
          <a:bodyPr>
            <a:normAutofit/>
          </a:bodyPr>
          <a:lstStyle/>
          <a:p>
            <a:pPr>
              <a:lnSpc>
                <a:spcPct val="90000"/>
              </a:lnSpc>
            </a:pPr>
            <a:r>
              <a:rPr lang="en-US" baseline="30000" dirty="0"/>
              <a:t>4</a:t>
            </a:r>
            <a:r>
              <a:rPr lang="en-US" dirty="0"/>
              <a:t> But when the </a:t>
            </a:r>
            <a:r>
              <a:rPr lang="en-US" dirty="0">
                <a:effectLst>
                  <a:glow rad="127000">
                    <a:srgbClr val="FF0000"/>
                  </a:glow>
                  <a:outerShdw blurRad="38100" dist="38100" dir="2700000" algn="tl">
                    <a:srgbClr val="000000">
                      <a:alpha val="43137"/>
                    </a:srgbClr>
                  </a:outerShdw>
                </a:effectLst>
              </a:rPr>
              <a:t>kindness </a:t>
            </a:r>
            <a:r>
              <a:rPr lang="en-US" dirty="0"/>
              <a:t>and love of God our Savior </a:t>
            </a:r>
            <a:r>
              <a:rPr lang="en-US" dirty="0">
                <a:effectLst>
                  <a:glow rad="127000">
                    <a:srgbClr val="FF0000"/>
                  </a:glow>
                  <a:outerShdw blurRad="38100" dist="38100" dir="2700000" algn="tl">
                    <a:srgbClr val="000000">
                      <a:alpha val="43137"/>
                    </a:srgbClr>
                  </a:outerShdw>
                </a:effectLst>
              </a:rPr>
              <a:t>appeared</a:t>
            </a:r>
            <a:r>
              <a:rPr lang="en-US" dirty="0"/>
              <a:t>, </a:t>
            </a:r>
            <a:r>
              <a:rPr lang="en-US" baseline="30000" dirty="0"/>
              <a:t>5</a:t>
            </a:r>
            <a:r>
              <a:rPr lang="en-US" dirty="0"/>
              <a:t> he saved us, not because of righteous things we had done, but because of his mercy. He saved us through the washing of </a:t>
            </a:r>
            <a:br>
              <a:rPr lang="en-US" dirty="0"/>
            </a:br>
            <a:r>
              <a:rPr lang="en-US" dirty="0"/>
              <a:t>rebirth and renewal by </a:t>
            </a:r>
            <a:br>
              <a:rPr lang="en-US" dirty="0"/>
            </a:br>
            <a:r>
              <a:rPr lang="en-US" dirty="0"/>
              <a:t>the Holy Spirit, </a:t>
            </a:r>
            <a:br>
              <a:rPr lang="en-US" dirty="0"/>
            </a:br>
            <a:r>
              <a:rPr lang="en-US" sz="4800" dirty="0"/>
              <a:t>Titus 3:4-5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11564" y="1245094"/>
            <a:ext cx="8905435" cy="5562027"/>
          </a:xfrm>
          <a:prstGeom prst="rect">
            <a:avLst/>
          </a:prstGeom>
        </p:spPr>
      </p:pic>
      <p:sp>
        <p:nvSpPr>
          <p:cNvPr id="2" name="Title 1"/>
          <p:cNvSpPr>
            <a:spLocks noGrp="1"/>
          </p:cNvSpPr>
          <p:nvPr>
            <p:ph type="title"/>
          </p:nvPr>
        </p:nvSpPr>
        <p:spPr/>
        <p:txBody>
          <a:bodyPr/>
          <a:lstStyle/>
          <a:p>
            <a:r>
              <a:rPr lang="en-US" dirty="0"/>
              <a:t>You can </a:t>
            </a:r>
            <a:r>
              <a:rPr lang="en-US" u="sng" dirty="0">
                <a:effectLst>
                  <a:glow rad="127000">
                    <a:srgbClr val="FF0000"/>
                  </a:glow>
                  <a:outerShdw blurRad="38100" dist="38100" dir="2700000" algn="tl">
                    <a:srgbClr val="000000">
                      <a:alpha val="43137"/>
                    </a:srgbClr>
                  </a:outerShdw>
                </a:effectLst>
              </a:rPr>
              <a:t>TASTE</a:t>
            </a:r>
            <a:r>
              <a:rPr lang="en-US" dirty="0">
                <a:effectLst>
                  <a:glow rad="127000">
                    <a:srgbClr val="FF0000"/>
                  </a:glow>
                  <a:outerShdw blurRad="38100" dist="38100" dir="2700000" algn="tl">
                    <a:srgbClr val="000000">
                      <a:alpha val="43137"/>
                    </a:srgbClr>
                  </a:outerShdw>
                </a:effectLst>
              </a:rPr>
              <a:t> </a:t>
            </a:r>
            <a:r>
              <a:rPr lang="en-US" dirty="0"/>
              <a:t>kindness</a:t>
            </a:r>
          </a:p>
        </p:txBody>
      </p:sp>
      <p:sp>
        <p:nvSpPr>
          <p:cNvPr id="3" name="Content Placeholder 2"/>
          <p:cNvSpPr>
            <a:spLocks noGrp="1"/>
          </p:cNvSpPr>
          <p:nvPr>
            <p:ph idx="1"/>
          </p:nvPr>
        </p:nvSpPr>
        <p:spPr/>
        <p:txBody>
          <a:bodyPr/>
          <a:lstStyle/>
          <a:p>
            <a:r>
              <a:rPr lang="en-US" dirty="0"/>
              <a:t>Now that you have </a:t>
            </a:r>
            <a:r>
              <a:rPr lang="en-US" dirty="0">
                <a:effectLst>
                  <a:glow rad="127000">
                    <a:srgbClr val="FF0000"/>
                  </a:glow>
                  <a:outerShdw blurRad="38100" dist="38100" dir="2700000" algn="tl">
                    <a:srgbClr val="000000">
                      <a:alpha val="43137"/>
                    </a:srgbClr>
                  </a:outerShdw>
                </a:effectLst>
              </a:rPr>
              <a:t>had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a taste of the Lord's kindness</a:t>
            </a:r>
            <a:r>
              <a:rPr lang="en-US" dirty="0"/>
              <a:t>. </a:t>
            </a:r>
            <a:br>
              <a:rPr lang="en-US" dirty="0"/>
            </a:br>
            <a:r>
              <a:rPr lang="en-US" dirty="0"/>
              <a:t>1 Peter 2:3 (NLT)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4344</TotalTime>
  <Words>3970</Words>
  <Application>Microsoft Office PowerPoint</Application>
  <PresentationFormat>Widescreen</PresentationFormat>
  <Paragraphs>252</Paragraphs>
  <Slides>43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Aharoni</vt:lpstr>
      <vt:lpstr>Arial</vt:lpstr>
      <vt:lpstr>Arial Narrow</vt:lpstr>
      <vt:lpstr>Calibri</vt:lpstr>
      <vt:lpstr>Cambria</vt:lpstr>
      <vt:lpstr>Mistral</vt:lpstr>
      <vt:lpstr>Symbol</vt:lpstr>
      <vt:lpstr>Office Theme</vt:lpstr>
      <vt:lpstr>PowerPoint Presentation</vt:lpstr>
      <vt:lpstr>PowerPoint Presentation</vt:lpstr>
      <vt:lpstr>I.  Kindness Described</vt:lpstr>
      <vt:lpstr>What is it?</vt:lpstr>
      <vt:lpstr>Jesus said … </vt:lpstr>
      <vt:lpstr>Kindness is the opposite of  STERNESS</vt:lpstr>
      <vt:lpstr>You can WEAR kindness</vt:lpstr>
      <vt:lpstr>You can SEE kindness</vt:lpstr>
      <vt:lpstr>You can TASTE kindness</vt:lpstr>
      <vt:lpstr>Kindness can be influenced NEGATIVELY</vt:lpstr>
      <vt:lpstr>Kindness can be influenced NEGATIVELY</vt:lpstr>
      <vt:lpstr>Kindness can be  POSITIVE motivator</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  Kindness Illustrated</vt:lpstr>
      <vt:lpstr>III.  Kindness Applied</vt:lpstr>
      <vt:lpstr>III.  Kindness Applied</vt:lpstr>
      <vt:lpstr>III.  Kindness Applied</vt:lpstr>
      <vt:lpstr>III.  Kindness Applied</vt:lpstr>
      <vt:lpstr>III.  Kindness Applied</vt:lpstr>
      <vt:lpstr>III.  Kindness Applied</vt:lpstr>
      <vt:lpstr>How do you do that?</vt:lpstr>
      <vt:lpstr>How do you do that?</vt:lpstr>
      <vt:lpstr> 22 But the fruit of the Spirit is love, joy, peace, kindness </vt:lpstr>
      <vt:lpstr>The Holy Spirit Produces it when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361</cp:revision>
  <dcterms:created xsi:type="dcterms:W3CDTF">2013-04-08T03:48:04Z</dcterms:created>
  <dcterms:modified xsi:type="dcterms:W3CDTF">2021-06-24T23:15:14Z</dcterms:modified>
</cp:coreProperties>
</file>