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20" r:id="rId2"/>
    <p:sldId id="855" r:id="rId3"/>
    <p:sldId id="703" r:id="rId4"/>
    <p:sldId id="704" r:id="rId5"/>
    <p:sldId id="632" r:id="rId6"/>
    <p:sldId id="637" r:id="rId7"/>
    <p:sldId id="705" r:id="rId8"/>
    <p:sldId id="706" r:id="rId9"/>
    <p:sldId id="707" r:id="rId10"/>
    <p:sldId id="708" r:id="rId11"/>
    <p:sldId id="634" r:id="rId12"/>
    <p:sldId id="686" r:id="rId13"/>
    <p:sldId id="635" r:id="rId14"/>
    <p:sldId id="683" r:id="rId15"/>
    <p:sldId id="684" r:id="rId16"/>
    <p:sldId id="685" r:id="rId17"/>
    <p:sldId id="682" r:id="rId18"/>
    <p:sldId id="633" r:id="rId19"/>
    <p:sldId id="687" r:id="rId20"/>
    <p:sldId id="688" r:id="rId21"/>
    <p:sldId id="689" r:id="rId22"/>
    <p:sldId id="690" r:id="rId23"/>
    <p:sldId id="691" r:id="rId24"/>
    <p:sldId id="629" r:id="rId25"/>
    <p:sldId id="630" r:id="rId26"/>
    <p:sldId id="692" r:id="rId27"/>
    <p:sldId id="631" r:id="rId28"/>
    <p:sldId id="648" r:id="rId29"/>
    <p:sldId id="724" r:id="rId30"/>
    <p:sldId id="677" r:id="rId31"/>
    <p:sldId id="693" r:id="rId32"/>
    <p:sldId id="694" r:id="rId33"/>
    <p:sldId id="649" r:id="rId34"/>
    <p:sldId id="650" r:id="rId35"/>
    <p:sldId id="652" r:id="rId36"/>
    <p:sldId id="663" r:id="rId37"/>
    <p:sldId id="664" r:id="rId38"/>
    <p:sldId id="725" r:id="rId39"/>
    <p:sldId id="709" r:id="rId40"/>
    <p:sldId id="717" r:id="rId41"/>
    <p:sldId id="710" r:id="rId42"/>
    <p:sldId id="711" r:id="rId43"/>
    <p:sldId id="712" r:id="rId44"/>
    <p:sldId id="713" r:id="rId45"/>
    <p:sldId id="714" r:id="rId46"/>
    <p:sldId id="715" r:id="rId47"/>
    <p:sldId id="666" r:id="rId48"/>
    <p:sldId id="667" r:id="rId49"/>
    <p:sldId id="718" r:id="rId50"/>
    <p:sldId id="719" r:id="rId51"/>
    <p:sldId id="720" r:id="rId52"/>
    <p:sldId id="721" r:id="rId53"/>
    <p:sldId id="722" r:id="rId54"/>
    <p:sldId id="654" r:id="rId55"/>
    <p:sldId id="655" r:id="rId56"/>
    <p:sldId id="668" r:id="rId57"/>
    <p:sldId id="669" r:id="rId58"/>
    <p:sldId id="701" r:id="rId59"/>
    <p:sldId id="702" r:id="rId60"/>
    <p:sldId id="656" r:id="rId61"/>
    <p:sldId id="657" r:id="rId62"/>
    <p:sldId id="670" r:id="rId63"/>
    <p:sldId id="659" r:id="rId64"/>
    <p:sldId id="660" r:id="rId65"/>
    <p:sldId id="661" r:id="rId66"/>
    <p:sldId id="678" r:id="rId67"/>
    <p:sldId id="726" r:id="rId68"/>
    <p:sldId id="662" r:id="rId69"/>
    <p:sldId id="673" r:id="rId70"/>
    <p:sldId id="674" r:id="rId71"/>
    <p:sldId id="676" r:id="rId72"/>
    <p:sldId id="434" r:id="rId73"/>
    <p:sldId id="695" r:id="rId74"/>
    <p:sldId id="262" r:id="rId75"/>
    <p:sldId id="289" r:id="rId76"/>
    <p:sldId id="723" r:id="rId77"/>
    <p:sldId id="290"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guide id="3" orient="horz" pos="1833" userDrawn="1">
          <p15:clr>
            <a:srgbClr val="A4A3A4"/>
          </p15:clr>
        </p15:guide>
        <p15:guide id="4" pos="4056" userDrawn="1">
          <p15:clr>
            <a:srgbClr val="A4A3A4"/>
          </p15:clr>
        </p15:guide>
        <p15:guide id="5" orient="horz" pos="1846" userDrawn="1">
          <p15:clr>
            <a:srgbClr val="A4A3A4"/>
          </p15:clr>
        </p15:guide>
        <p15:guide id="6"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9C2"/>
    <a:srgbClr val="D8E1E6"/>
    <a:srgbClr val="B4B3B1"/>
    <a:srgbClr val="64853B"/>
    <a:srgbClr val="3E471F"/>
    <a:srgbClr val="282823"/>
    <a:srgbClr val="481F67"/>
    <a:srgbClr val="C19263"/>
    <a:srgbClr val="C29962"/>
    <a:srgbClr val="C8A3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1" autoAdjust="0"/>
    <p:restoredTop sz="95501" autoAdjust="0"/>
  </p:normalViewPr>
  <p:slideViewPr>
    <p:cSldViewPr snapToGrid="0" showGuides="1">
      <p:cViewPr varScale="1">
        <p:scale>
          <a:sx n="78" d="100"/>
          <a:sy n="78" d="100"/>
        </p:scale>
        <p:origin x="77" y="91"/>
      </p:cViewPr>
      <p:guideLst>
        <p:guide orient="horz" pos="2621"/>
        <p:guide pos="2435"/>
        <p:guide orient="horz" pos="1833"/>
        <p:guide pos="4056"/>
        <p:guide orient="horz" pos="1846"/>
        <p:guide pos="3855"/>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ommons.wikimedia.org/wiki/File:Hoffman-ChristAndTheRichYoungRuler.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http://commons.wikimedia.org/wiki/File:Hoffman-ChristAndTheRichYoungRuler.jpg</a:t>
            </a:r>
            <a:endParaRPr lang="en-US"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35</a:t>
            </a:fld>
            <a:endParaRPr lang="en-US"/>
          </a:p>
        </p:txBody>
      </p:sp>
    </p:spTree>
    <p:extLst>
      <p:ext uri="{BB962C8B-B14F-4D97-AF65-F5344CB8AC3E}">
        <p14:creationId xmlns:p14="http://schemas.microsoft.com/office/powerpoint/2010/main" val="193385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the law” Jesus said.</a:t>
            </a:r>
            <a:r>
              <a:rPr lang="en-US" baseline="0" dirty="0"/>
              <a:t>  Then he shuffled the deck.  He took them out of order.  7, 6,  8, 9, 5. </a:t>
            </a:r>
          </a:p>
          <a:p>
            <a:endParaRPr lang="en-US" baseline="0" dirty="0"/>
          </a:p>
          <a:p>
            <a:r>
              <a:rPr lang="en-US" baseline="0" dirty="0"/>
              <a:t>Why?  </a:t>
            </a:r>
          </a:p>
          <a:p>
            <a:endParaRPr lang="en-US" baseline="0" dirty="0"/>
          </a:p>
          <a:p>
            <a:r>
              <a:rPr lang="en-US" baseline="0" dirty="0"/>
              <a:t>So he would say, “Hey you missed one.”   That one was the whole point!!!</a:t>
            </a:r>
          </a:p>
          <a:p>
            <a:endParaRPr lang="en-US" baseline="0" dirty="0"/>
          </a:p>
          <a:p>
            <a:r>
              <a:rPr lang="en-US" baseline="0" dirty="0"/>
              <a:t>The 10</a:t>
            </a:r>
            <a:r>
              <a:rPr lang="en-US" baseline="30000" dirty="0"/>
              <a:t>th</a:t>
            </a:r>
            <a:r>
              <a:rPr lang="en-US" baseline="0" dirty="0"/>
              <a:t> commandment, “Do not covet ... [stuff].”</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39</a:t>
            </a:fld>
            <a:endParaRPr lang="en-US"/>
          </a:p>
        </p:txBody>
      </p:sp>
    </p:spTree>
    <p:extLst>
      <p:ext uri="{BB962C8B-B14F-4D97-AF65-F5344CB8AC3E}">
        <p14:creationId xmlns:p14="http://schemas.microsoft.com/office/powerpoint/2010/main" val="22807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48</a:t>
            </a:fld>
            <a:endParaRPr lang="en-US"/>
          </a:p>
        </p:txBody>
      </p:sp>
    </p:spTree>
    <p:extLst>
      <p:ext uri="{BB962C8B-B14F-4D97-AF65-F5344CB8AC3E}">
        <p14:creationId xmlns:p14="http://schemas.microsoft.com/office/powerpoint/2010/main" val="428242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49</a:t>
            </a:fld>
            <a:endParaRPr lang="en-US"/>
          </a:p>
        </p:txBody>
      </p:sp>
    </p:spTree>
    <p:extLst>
      <p:ext uri="{BB962C8B-B14F-4D97-AF65-F5344CB8AC3E}">
        <p14:creationId xmlns:p14="http://schemas.microsoft.com/office/powerpoint/2010/main" val="2108378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50</a:t>
            </a:fld>
            <a:endParaRPr lang="en-US"/>
          </a:p>
        </p:txBody>
      </p:sp>
    </p:spTree>
    <p:extLst>
      <p:ext uri="{BB962C8B-B14F-4D97-AF65-F5344CB8AC3E}">
        <p14:creationId xmlns:p14="http://schemas.microsoft.com/office/powerpoint/2010/main" val="71959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51</a:t>
            </a:fld>
            <a:endParaRPr lang="en-US"/>
          </a:p>
        </p:txBody>
      </p:sp>
    </p:spTree>
    <p:extLst>
      <p:ext uri="{BB962C8B-B14F-4D97-AF65-F5344CB8AC3E}">
        <p14:creationId xmlns:p14="http://schemas.microsoft.com/office/powerpoint/2010/main" val="19424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52</a:t>
            </a:fld>
            <a:endParaRPr lang="en-US"/>
          </a:p>
        </p:txBody>
      </p:sp>
    </p:spTree>
    <p:extLst>
      <p:ext uri="{BB962C8B-B14F-4D97-AF65-F5344CB8AC3E}">
        <p14:creationId xmlns:p14="http://schemas.microsoft.com/office/powerpoint/2010/main" val="20591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IS NOT CONDEMNING—HE IS EXPOSING!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53</a:t>
            </a:fld>
            <a:endParaRPr lang="en-US"/>
          </a:p>
        </p:txBody>
      </p:sp>
    </p:spTree>
    <p:extLst>
      <p:ext uri="{BB962C8B-B14F-4D97-AF65-F5344CB8AC3E}">
        <p14:creationId xmlns:p14="http://schemas.microsoft.com/office/powerpoint/2010/main" val="305497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Camel = FREE =</a:t>
            </a:r>
            <a:r>
              <a:rPr lang="en-US" baseline="0" dirty="0"/>
              <a:t> http://www.flickr.com/photos/gregory-moine/7822245662/sizes/c/in/photostream/</a:t>
            </a:r>
          </a:p>
          <a:p>
            <a:endParaRPr lang="en-US" baseline="0" dirty="0"/>
          </a:p>
          <a:p>
            <a:r>
              <a:rPr lang="en-US" dirty="0"/>
              <a:t>Needle = FREE = http://commons.wikimedia.org/wiki/File:Sewing_needle_eye_with_thread.jpg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55</a:t>
            </a:fld>
            <a:endParaRPr lang="en-US"/>
          </a:p>
        </p:txBody>
      </p:sp>
    </p:spTree>
    <p:extLst>
      <p:ext uri="{BB962C8B-B14F-4D97-AF65-F5344CB8AC3E}">
        <p14:creationId xmlns:p14="http://schemas.microsoft.com/office/powerpoint/2010/main" val="3219539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Camel = FREE =</a:t>
            </a:r>
            <a:r>
              <a:rPr lang="en-US" baseline="0" dirty="0"/>
              <a:t> http://www.flickr.com/photos/gregory-moine/7822245662/sizes/c/in/photostream/</a:t>
            </a:r>
          </a:p>
          <a:p>
            <a:endParaRPr lang="en-US" baseline="0" dirty="0"/>
          </a:p>
          <a:p>
            <a:r>
              <a:rPr lang="en-US" dirty="0"/>
              <a:t>Needle = FREE = http://commons.wikimedia.org/wiki/File:Sewing_needle_eye_with_thread.jpg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56</a:t>
            </a:fld>
            <a:endParaRPr lang="en-US"/>
          </a:p>
        </p:txBody>
      </p:sp>
    </p:spTree>
    <p:extLst>
      <p:ext uri="{BB962C8B-B14F-4D97-AF65-F5344CB8AC3E}">
        <p14:creationId xmlns:p14="http://schemas.microsoft.com/office/powerpoint/2010/main" val="321953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Camel = FREE =</a:t>
            </a:r>
            <a:r>
              <a:rPr lang="en-US" baseline="0" dirty="0"/>
              <a:t> http://www.flickr.com/photos/gregory-moine/7822245662/sizes/c/in/photostream/</a:t>
            </a:r>
          </a:p>
          <a:p>
            <a:endParaRPr lang="en-US" baseline="0" dirty="0"/>
          </a:p>
          <a:p>
            <a:r>
              <a:rPr lang="en-US" dirty="0"/>
              <a:t>Needle = FREE = http://commons.wikimedia.org/wiki/File:Sewing_needle_eye_with_thread.jpg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57</a:t>
            </a:fld>
            <a:endParaRPr lang="en-US"/>
          </a:p>
        </p:txBody>
      </p:sp>
    </p:spTree>
    <p:extLst>
      <p:ext uri="{BB962C8B-B14F-4D97-AF65-F5344CB8AC3E}">
        <p14:creationId xmlns:p14="http://schemas.microsoft.com/office/powerpoint/2010/main" val="3219539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Camel = FREE =</a:t>
            </a:r>
            <a:r>
              <a:rPr lang="en-US" baseline="0" dirty="0"/>
              <a:t> http://www.flickr.com/photos/gregory-moine/7822245662/sizes/c/in/photostream/</a:t>
            </a:r>
          </a:p>
          <a:p>
            <a:endParaRPr lang="en-US" baseline="0" dirty="0"/>
          </a:p>
          <a:p>
            <a:r>
              <a:rPr lang="en-US" dirty="0"/>
              <a:t>Needle = FREE = http://commons.wikimedia.org/wiki/File:Sewing_needle_eye_with_thread.jpg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58</a:t>
            </a:fld>
            <a:endParaRPr lang="en-US"/>
          </a:p>
        </p:txBody>
      </p:sp>
    </p:spTree>
    <p:extLst>
      <p:ext uri="{BB962C8B-B14F-4D97-AF65-F5344CB8AC3E}">
        <p14:creationId xmlns:p14="http://schemas.microsoft.com/office/powerpoint/2010/main" val="2109540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Camel = FREE =</a:t>
            </a:r>
            <a:r>
              <a:rPr lang="en-US" baseline="0" dirty="0"/>
              <a:t> http://www.flickr.com/photos/gregory-moine/7822245662/sizes/c/in/photostream/</a:t>
            </a:r>
          </a:p>
          <a:p>
            <a:endParaRPr lang="en-US" baseline="0" dirty="0"/>
          </a:p>
          <a:p>
            <a:r>
              <a:rPr lang="en-US" dirty="0"/>
              <a:t>Needle = FREE = http://commons.wikimedia.org/wiki/File:Sewing_needle_eye_with_thread.jpg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59</a:t>
            </a:fld>
            <a:endParaRPr lang="en-US"/>
          </a:p>
        </p:txBody>
      </p:sp>
    </p:spTree>
    <p:extLst>
      <p:ext uri="{BB962C8B-B14F-4D97-AF65-F5344CB8AC3E}">
        <p14:creationId xmlns:p14="http://schemas.microsoft.com/office/powerpoint/2010/main" val="623061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 = free = http://www.flickr.com/photos/waitingfortheword/7021783467/sizes/o/in/photostream/</a:t>
            </a:r>
          </a:p>
          <a:p>
            <a:endParaRPr lang="en-US" dirty="0"/>
          </a:p>
          <a:p>
            <a:r>
              <a:rPr lang="en-US" dirty="0"/>
              <a:t>Peter =FREE</a:t>
            </a:r>
            <a:r>
              <a:rPr lang="en-US" baseline="0" dirty="0"/>
              <a:t> =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62</a:t>
            </a:fld>
            <a:endParaRPr lang="en-US"/>
          </a:p>
        </p:txBody>
      </p:sp>
    </p:spTree>
    <p:extLst>
      <p:ext uri="{BB962C8B-B14F-4D97-AF65-F5344CB8AC3E}">
        <p14:creationId xmlns:p14="http://schemas.microsoft.com/office/powerpoint/2010/main" val="119341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74</a:t>
            </a:fld>
            <a:endParaRPr lang="en-US"/>
          </a:p>
        </p:txBody>
      </p:sp>
    </p:spTree>
    <p:extLst>
      <p:ext uri="{BB962C8B-B14F-4D97-AF65-F5344CB8AC3E}">
        <p14:creationId xmlns:p14="http://schemas.microsoft.com/office/powerpoint/2010/main" val="48067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Sunburst = FREE = from http://www.rgbstock.com/download/ba1969/mw3VDvq.jpg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a:t>
            </a:fld>
            <a:endParaRPr lang="en-US"/>
          </a:p>
        </p:txBody>
      </p:sp>
    </p:spTree>
    <p:extLst>
      <p:ext uri="{BB962C8B-B14F-4D97-AF65-F5344CB8AC3E}">
        <p14:creationId xmlns:p14="http://schemas.microsoft.com/office/powerpoint/2010/main" val="2611827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Sunburst = FREE = from http://www.rgbstock.com/download/ba1969/mw3VDvq.jpg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a:t>
            </a:fld>
            <a:endParaRPr lang="en-US"/>
          </a:p>
        </p:txBody>
      </p:sp>
    </p:spTree>
    <p:extLst>
      <p:ext uri="{BB962C8B-B14F-4D97-AF65-F5344CB8AC3E}">
        <p14:creationId xmlns:p14="http://schemas.microsoft.com/office/powerpoint/2010/main" val="301922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Sunburst = FREE = from http://www.rgbstock.com/download/ba1969/mw3VDvq.jpg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5</a:t>
            </a:fld>
            <a:endParaRPr lang="en-US"/>
          </a:p>
        </p:txBody>
      </p:sp>
    </p:spTree>
    <p:extLst>
      <p:ext uri="{BB962C8B-B14F-4D97-AF65-F5344CB8AC3E}">
        <p14:creationId xmlns:p14="http://schemas.microsoft.com/office/powerpoint/2010/main" val="152492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Fire = FREE = http://www.rgbstock.com/download/vivekchugh/mf0q6lW.jpg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25</a:t>
            </a:fld>
            <a:endParaRPr lang="en-US"/>
          </a:p>
        </p:txBody>
      </p:sp>
    </p:spTree>
    <p:extLst>
      <p:ext uri="{BB962C8B-B14F-4D97-AF65-F5344CB8AC3E}">
        <p14:creationId xmlns:p14="http://schemas.microsoft.com/office/powerpoint/2010/main" val="152844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Fire = FREE = http://www.rgbstock.com/download/vivekchugh/mf0q6lW.jpg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26</a:t>
            </a:fld>
            <a:endParaRPr lang="en-US"/>
          </a:p>
        </p:txBody>
      </p:sp>
    </p:spTree>
    <p:extLst>
      <p:ext uri="{BB962C8B-B14F-4D97-AF65-F5344CB8AC3E}">
        <p14:creationId xmlns:p14="http://schemas.microsoft.com/office/powerpoint/2010/main" val="268392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not good enough to set the standard for God or goodness!</a:t>
            </a:r>
          </a:p>
          <a:p>
            <a:endParaRPr lang="en-US" dirty="0"/>
          </a:p>
          <a:p>
            <a:r>
              <a:rPr lang="en-US" dirty="0"/>
              <a:t>Only God</a:t>
            </a:r>
            <a:r>
              <a:rPr lang="en-US" baseline="0" dirty="0"/>
              <a:t> can do that!</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27</a:t>
            </a:fld>
            <a:endParaRPr lang="en-US"/>
          </a:p>
        </p:txBody>
      </p:sp>
    </p:spTree>
    <p:extLst>
      <p:ext uri="{BB962C8B-B14F-4D97-AF65-F5344CB8AC3E}">
        <p14:creationId xmlns:p14="http://schemas.microsoft.com/office/powerpoint/2010/main" val="242774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established the  principle of the  preceding</a:t>
            </a:r>
            <a:r>
              <a:rPr lang="en-US" baseline="0" dirty="0"/>
              <a:t> slides.  We can not examine the story of the Rich Young Ruler.</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33</a:t>
            </a:fld>
            <a:endParaRPr lang="en-US"/>
          </a:p>
        </p:txBody>
      </p:sp>
    </p:spTree>
    <p:extLst>
      <p:ext uri="{BB962C8B-B14F-4D97-AF65-F5344CB8AC3E}">
        <p14:creationId xmlns:p14="http://schemas.microsoft.com/office/powerpoint/2010/main" val="196473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457200" y="1143001"/>
            <a:ext cx="11527971" cy="4983164"/>
          </a:xfrm>
        </p:spPr>
        <p:txBody>
          <a:bodyPr>
            <a:noAutofit/>
          </a:bodyPr>
          <a:lstStyle>
            <a:lvl1pPr>
              <a:lnSpc>
                <a:spcPct val="90000"/>
              </a:lnSpc>
              <a:defRPr sz="4400"/>
            </a:lvl1pPr>
            <a:lvl2pPr>
              <a:lnSpc>
                <a:spcPct val="90000"/>
              </a:lnSpc>
              <a:defRPr sz="4400"/>
            </a:lvl2pPr>
            <a:lvl3pPr>
              <a:lnSpc>
                <a:spcPct val="90000"/>
              </a:lnSpc>
              <a:defRPr sz="4400"/>
            </a:lvl3pPr>
            <a:lvl4pPr>
              <a:lnSpc>
                <a:spcPct val="90000"/>
              </a:lnSpc>
              <a:defRPr sz="4400"/>
            </a:lvl4pPr>
            <a:lvl5pPr>
              <a:lnSpc>
                <a:spcPct val="90000"/>
              </a:lnSpc>
              <a:defRPr sz="4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image" Target="../media/image19.wmf"/></Relationships>
</file>

<file path=ppt/slides/_rels/slide6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image" Target="../media/image19.wm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2.wmf"/><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7.wmf"/></Relationships>
</file>

<file path=ppt/slides/_rels/slide7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a:xfrm>
            <a:off x="718457" y="571500"/>
            <a:ext cx="11136086" cy="5554664"/>
          </a:xfrm>
        </p:spPr>
        <p:txBody>
          <a:bodyPr>
            <a:noAutofit/>
          </a:bodyPr>
          <a:lstStyle/>
          <a:p>
            <a:r>
              <a:rPr lang="en-US" dirty="0"/>
              <a:t>Taste and see that </a:t>
            </a:r>
            <a:r>
              <a:rPr lang="en-US" dirty="0">
                <a:effectLst>
                  <a:glow rad="127000">
                    <a:srgbClr val="FF0000"/>
                  </a:glow>
                  <a:outerShdw blurRad="38100" dist="38100" dir="2700000" algn="tl">
                    <a:srgbClr val="000000">
                      <a:alpha val="43137"/>
                    </a:srgbClr>
                  </a:outerShdw>
                </a:effectLst>
              </a:rPr>
              <a:t>the LORD is good</a:t>
            </a:r>
            <a:r>
              <a:rPr lang="en-US" dirty="0"/>
              <a:t>; Ps 34:8</a:t>
            </a:r>
          </a:p>
          <a:p>
            <a:r>
              <a:rPr lang="en-US" dirty="0"/>
              <a:t>For </a:t>
            </a:r>
            <a:r>
              <a:rPr lang="en-US" dirty="0">
                <a:effectLst>
                  <a:glow rad="127000">
                    <a:srgbClr val="FF0000"/>
                  </a:glow>
                  <a:outerShdw blurRad="38100" dist="38100" dir="2700000" algn="tl">
                    <a:srgbClr val="000000">
                      <a:alpha val="43137"/>
                    </a:srgbClr>
                  </a:outerShdw>
                </a:effectLst>
              </a:rPr>
              <a:t>the LORD is good </a:t>
            </a:r>
            <a:r>
              <a:rPr lang="en-US" dirty="0"/>
              <a:t>and his love endures forever Ps 100:5</a:t>
            </a:r>
          </a:p>
          <a:p>
            <a:r>
              <a:rPr lang="en-US" dirty="0"/>
              <a:t>Praise the LORD, for </a:t>
            </a:r>
            <a:r>
              <a:rPr lang="en-US" dirty="0">
                <a:effectLst>
                  <a:glow rad="127000">
                    <a:srgbClr val="FF0000"/>
                  </a:glow>
                  <a:outerShdw blurRad="38100" dist="38100" dir="2700000" algn="tl">
                    <a:srgbClr val="000000">
                      <a:alpha val="43137"/>
                    </a:srgbClr>
                  </a:outerShdw>
                </a:effectLst>
              </a:rPr>
              <a:t>the LORD is good</a:t>
            </a:r>
            <a:r>
              <a:rPr lang="en-US" dirty="0"/>
              <a:t>; Ps 135:3</a:t>
            </a:r>
          </a:p>
          <a:p>
            <a:r>
              <a:rPr lang="en-US" dirty="0"/>
              <a:t>"Give thanks to the LORD Almighty, for </a:t>
            </a:r>
            <a:r>
              <a:rPr lang="en-US" dirty="0">
                <a:effectLst>
                  <a:glow rad="127000">
                    <a:srgbClr val="FF0000"/>
                  </a:glow>
                  <a:outerShdw blurRad="38100" dist="38100" dir="2700000" algn="tl">
                    <a:srgbClr val="000000">
                      <a:alpha val="43137"/>
                    </a:srgbClr>
                  </a:outerShdw>
                </a:effectLst>
              </a:rPr>
              <a:t>the LORD is good</a:t>
            </a:r>
            <a:r>
              <a:rPr lang="en-US" dirty="0"/>
              <a:t>; his love endures forever." </a:t>
            </a:r>
            <a:r>
              <a:rPr lang="en-US" dirty="0" err="1"/>
              <a:t>Jer</a:t>
            </a:r>
            <a:r>
              <a:rPr lang="en-US" dirty="0"/>
              <a:t> 33:11</a:t>
            </a:r>
          </a:p>
          <a:p>
            <a:r>
              <a:rPr lang="en-US" dirty="0">
                <a:effectLst>
                  <a:glow rad="127000">
                    <a:srgbClr val="FF0000"/>
                  </a:glow>
                  <a:outerShdw blurRad="38100" dist="38100" dir="2700000" algn="tl">
                    <a:srgbClr val="000000">
                      <a:alpha val="43137"/>
                    </a:srgbClr>
                  </a:outerShdw>
                </a:effectLst>
              </a:rPr>
              <a:t>The LORD is good </a:t>
            </a:r>
            <a:r>
              <a:rPr lang="en-US" dirty="0"/>
              <a:t>to those whose hope is in him, to the one who seeks him; Lam 3:25</a:t>
            </a:r>
          </a:p>
          <a:p>
            <a:endParaRPr lang="en-US" dirty="0"/>
          </a:p>
        </p:txBody>
      </p:sp>
    </p:spTree>
    <p:extLst>
      <p:ext uri="{BB962C8B-B14F-4D97-AF65-F5344CB8AC3E}">
        <p14:creationId xmlns:p14="http://schemas.microsoft.com/office/powerpoint/2010/main" val="368426079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 is intrinsically GOOD</a:t>
            </a:r>
          </a:p>
        </p:txBody>
      </p:sp>
      <p:sp>
        <p:nvSpPr>
          <p:cNvPr id="3" name="Content Placeholder 2"/>
          <p:cNvSpPr>
            <a:spLocks noGrp="1"/>
          </p:cNvSpPr>
          <p:nvPr>
            <p:ph idx="1"/>
          </p:nvPr>
        </p:nvSpPr>
        <p:spPr/>
        <p:txBody>
          <a:bodyPr/>
          <a:lstStyle/>
          <a:p>
            <a:pPr algn="ctr"/>
            <a:r>
              <a:rPr lang="en-US" dirty="0"/>
              <a:t>He is the standard; He is the Good.  </a:t>
            </a:r>
            <a:br>
              <a:rPr lang="en-US" dirty="0"/>
            </a:br>
            <a:br>
              <a:rPr lang="en-US" dirty="0"/>
            </a:br>
            <a:br>
              <a:rPr lang="en-US" dirty="0"/>
            </a:br>
            <a:br>
              <a:rPr lang="en-US" dirty="0"/>
            </a:br>
            <a:endParaRPr lang="en-US" dirty="0"/>
          </a:p>
          <a:p>
            <a:endParaRPr lang="en-US" dirty="0"/>
          </a:p>
        </p:txBody>
      </p:sp>
    </p:spTree>
    <p:extLst>
      <p:ext uri="{BB962C8B-B14F-4D97-AF65-F5344CB8AC3E}">
        <p14:creationId xmlns:p14="http://schemas.microsoft.com/office/powerpoint/2010/main" val="259308090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 is intrinsically GOOD</a:t>
            </a:r>
          </a:p>
        </p:txBody>
      </p:sp>
      <p:sp>
        <p:nvSpPr>
          <p:cNvPr id="3" name="Content Placeholder 2"/>
          <p:cNvSpPr>
            <a:spLocks noGrp="1"/>
          </p:cNvSpPr>
          <p:nvPr>
            <p:ph idx="1"/>
          </p:nvPr>
        </p:nvSpPr>
        <p:spPr/>
        <p:txBody>
          <a:bodyPr/>
          <a:lstStyle/>
          <a:p>
            <a:pPr algn="ctr"/>
            <a:r>
              <a:rPr lang="en-US" dirty="0"/>
              <a:t>He is the standard; He is the Good.  </a:t>
            </a:r>
            <a:br>
              <a:rPr lang="en-US" dirty="0"/>
            </a:br>
            <a:br>
              <a:rPr lang="en-US" dirty="0"/>
            </a:br>
            <a:br>
              <a:rPr lang="en-US" dirty="0"/>
            </a:br>
            <a:br>
              <a:rPr lang="en-US" dirty="0"/>
            </a:br>
            <a:br>
              <a:rPr lang="en-US" sz="4000" dirty="0"/>
            </a:br>
            <a:br>
              <a:rPr lang="en-US" sz="4000" dirty="0"/>
            </a:br>
            <a:endParaRPr lang="en-US" sz="4000" dirty="0"/>
          </a:p>
          <a:p>
            <a:pPr algn="ctr"/>
            <a:r>
              <a:rPr lang="en-US" dirty="0"/>
              <a:t>If something is good it is only such by measuring up to Him. </a:t>
            </a:r>
          </a:p>
          <a:p>
            <a:endParaRPr lang="en-US" dirty="0"/>
          </a:p>
        </p:txBody>
      </p:sp>
    </p:spTree>
    <p:extLst>
      <p:ext uri="{BB962C8B-B14F-4D97-AF65-F5344CB8AC3E}">
        <p14:creationId xmlns:p14="http://schemas.microsoft.com/office/powerpoint/2010/main" val="121329299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 only DOES good!</a:t>
            </a:r>
          </a:p>
        </p:txBody>
      </p:sp>
    </p:spTree>
    <p:extLst>
      <p:ext uri="{BB962C8B-B14F-4D97-AF65-F5344CB8AC3E}">
        <p14:creationId xmlns:p14="http://schemas.microsoft.com/office/powerpoint/2010/main" val="104299556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ctr"/>
            <a:r>
              <a:rPr lang="en-US" dirty="0"/>
              <a:t>Surely </a:t>
            </a:r>
            <a:r>
              <a:rPr lang="en-US" dirty="0">
                <a:effectLst>
                  <a:glow rad="127000">
                    <a:srgbClr val="FF0000"/>
                  </a:glow>
                  <a:outerShdw blurRad="38100" dist="38100" dir="2700000" algn="tl">
                    <a:srgbClr val="000000">
                      <a:alpha val="43137"/>
                    </a:srgbClr>
                  </a:outerShdw>
                </a:effectLst>
              </a:rPr>
              <a:t>God is good to Israel</a:t>
            </a:r>
            <a:r>
              <a:rPr lang="en-US" dirty="0"/>
              <a:t>, to those who are pure in heart. Psalm 73:1</a:t>
            </a:r>
            <a:br>
              <a:rPr lang="en-US" dirty="0"/>
            </a:br>
            <a:br>
              <a:rPr lang="en-US" dirty="0"/>
            </a:br>
            <a:endParaRPr lang="en-US" dirty="0"/>
          </a:p>
        </p:txBody>
      </p:sp>
      <p:sp>
        <p:nvSpPr>
          <p:cNvPr id="2" name="Title 1"/>
          <p:cNvSpPr>
            <a:spLocks noGrp="1"/>
          </p:cNvSpPr>
          <p:nvPr>
            <p:ph type="title"/>
          </p:nvPr>
        </p:nvSpPr>
        <p:spPr/>
        <p:txBody>
          <a:bodyPr/>
          <a:lstStyle/>
          <a:p>
            <a:r>
              <a:rPr lang="en-US" dirty="0"/>
              <a:t>God only DOES good!</a:t>
            </a:r>
          </a:p>
        </p:txBody>
      </p:sp>
    </p:spTree>
    <p:extLst>
      <p:ext uri="{BB962C8B-B14F-4D97-AF65-F5344CB8AC3E}">
        <p14:creationId xmlns:p14="http://schemas.microsoft.com/office/powerpoint/2010/main" val="285730771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ctr"/>
            <a:r>
              <a:rPr lang="en-US" dirty="0"/>
              <a:t>Surely </a:t>
            </a:r>
            <a:r>
              <a:rPr lang="en-US" dirty="0">
                <a:effectLst>
                  <a:glow rad="127000">
                    <a:srgbClr val="FF0000"/>
                  </a:glow>
                  <a:outerShdw blurRad="38100" dist="38100" dir="2700000" algn="tl">
                    <a:srgbClr val="000000">
                      <a:alpha val="43137"/>
                    </a:srgbClr>
                  </a:outerShdw>
                </a:effectLst>
              </a:rPr>
              <a:t>God is good to Israel</a:t>
            </a:r>
            <a:r>
              <a:rPr lang="en-US" dirty="0"/>
              <a:t>, to those who are pure in heart. Psalm 73:1</a:t>
            </a:r>
          </a:p>
          <a:p>
            <a:pPr algn="ctr"/>
            <a:endParaRPr lang="en-US" dirty="0"/>
          </a:p>
          <a:p>
            <a:pPr algn="ctr"/>
            <a:br>
              <a:rPr lang="en-US" dirty="0"/>
            </a:br>
            <a:br>
              <a:rPr lang="en-US" dirty="0"/>
            </a:br>
            <a:endParaRPr lang="en-US" dirty="0"/>
          </a:p>
          <a:p>
            <a:pPr algn="ctr"/>
            <a:r>
              <a:rPr lang="en-US" dirty="0">
                <a:effectLst>
                  <a:glow rad="127000">
                    <a:srgbClr val="FF0000"/>
                  </a:glow>
                  <a:outerShdw blurRad="38100" dist="38100" dir="2700000" algn="tl">
                    <a:srgbClr val="000000">
                      <a:alpha val="43137"/>
                    </a:srgbClr>
                  </a:outerShdw>
                </a:effectLst>
              </a:rPr>
              <a:t>The LORD is good to all</a:t>
            </a:r>
            <a:r>
              <a:rPr lang="en-US" dirty="0"/>
              <a:t>; he has compassion on all he has made. Ps 145:9</a:t>
            </a:r>
          </a:p>
          <a:p>
            <a:pPr algn="ctr"/>
            <a:endParaRPr lang="en-US" dirty="0"/>
          </a:p>
        </p:txBody>
      </p:sp>
      <p:sp>
        <p:nvSpPr>
          <p:cNvPr id="2" name="Title 1"/>
          <p:cNvSpPr>
            <a:spLocks noGrp="1"/>
          </p:cNvSpPr>
          <p:nvPr>
            <p:ph type="title"/>
          </p:nvPr>
        </p:nvSpPr>
        <p:spPr/>
        <p:txBody>
          <a:bodyPr/>
          <a:lstStyle/>
          <a:p>
            <a:r>
              <a:rPr lang="en-US" dirty="0"/>
              <a:t>God only DOES good!</a:t>
            </a:r>
          </a:p>
        </p:txBody>
      </p:sp>
    </p:spTree>
    <p:extLst>
      <p:ext uri="{BB962C8B-B14F-4D97-AF65-F5344CB8AC3E}">
        <p14:creationId xmlns:p14="http://schemas.microsoft.com/office/powerpoint/2010/main" val="89794527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ctr"/>
            <a:r>
              <a:rPr lang="en-US" dirty="0"/>
              <a:t>Surely </a:t>
            </a:r>
            <a:r>
              <a:rPr lang="en-US" dirty="0">
                <a:effectLst>
                  <a:glow rad="127000">
                    <a:srgbClr val="FF0000"/>
                  </a:glow>
                  <a:outerShdw blurRad="38100" dist="38100" dir="2700000" algn="tl">
                    <a:srgbClr val="000000">
                      <a:alpha val="43137"/>
                    </a:srgbClr>
                  </a:outerShdw>
                </a:effectLst>
              </a:rPr>
              <a:t>God is good to Israel</a:t>
            </a:r>
            <a:r>
              <a:rPr lang="en-US" dirty="0"/>
              <a:t>, to those who are pure in heart. Psalm 73:1</a:t>
            </a:r>
          </a:p>
          <a:p>
            <a:pPr algn="ctr"/>
            <a:endParaRPr lang="en-US" dirty="0"/>
          </a:p>
          <a:p>
            <a:pPr algn="ctr"/>
            <a:br>
              <a:rPr lang="en-US" dirty="0"/>
            </a:br>
            <a:br>
              <a:rPr lang="en-US" dirty="0"/>
            </a:br>
            <a:endParaRPr lang="en-US" dirty="0"/>
          </a:p>
          <a:p>
            <a:pPr algn="ctr"/>
            <a:r>
              <a:rPr lang="en-US" dirty="0">
                <a:effectLst>
                  <a:glow rad="127000">
                    <a:srgbClr val="FF0000"/>
                  </a:glow>
                  <a:outerShdw blurRad="38100" dist="38100" dir="2700000" algn="tl">
                    <a:srgbClr val="000000">
                      <a:alpha val="43137"/>
                    </a:srgbClr>
                  </a:outerShdw>
                </a:effectLst>
              </a:rPr>
              <a:t>The LORD is good to all</a:t>
            </a:r>
            <a:r>
              <a:rPr lang="en-US" dirty="0"/>
              <a:t>; he has compassion on all he has made. Ps 145:9</a:t>
            </a:r>
          </a:p>
          <a:p>
            <a:pPr algn="ctr"/>
            <a:endParaRPr lang="en-US" dirty="0"/>
          </a:p>
        </p:txBody>
      </p:sp>
      <p:sp>
        <p:nvSpPr>
          <p:cNvPr id="6" name="TextBox 5"/>
          <p:cNvSpPr txBox="1"/>
          <p:nvPr/>
        </p:nvSpPr>
        <p:spPr>
          <a:xfrm>
            <a:off x="1914204" y="2733000"/>
            <a:ext cx="8175057" cy="2211375"/>
          </a:xfrm>
          <a:prstGeom prst="rect">
            <a:avLst/>
          </a:prstGeom>
          <a:noFill/>
        </p:spPr>
        <p:txBody>
          <a:bodyPr wrap="square" rtlCol="0">
            <a:spAutoFit/>
          </a:bodyPr>
          <a:lstStyle/>
          <a:p>
            <a:pPr algn="ctr">
              <a:lnSpc>
                <a:spcPct val="85000"/>
              </a:lnSpc>
            </a:pPr>
            <a:r>
              <a:rPr lang="en-US" sz="5400" b="1" dirty="0">
                <a:solidFill>
                  <a:schemeClr val="accent4">
                    <a:lumMod val="50000"/>
                  </a:schemeClr>
                </a:solidFill>
                <a:effectLst>
                  <a:glow rad="127000">
                    <a:schemeClr val="bg1"/>
                  </a:glow>
                  <a:outerShdw blurRad="38100" dist="38100" dir="2700000" algn="tl">
                    <a:srgbClr val="000000">
                      <a:alpha val="43137"/>
                    </a:srgbClr>
                  </a:outerShdw>
                </a:effectLst>
                <a:latin typeface="Arial Narrow" pitchFamily="34" charset="0"/>
              </a:rPr>
              <a:t>And we know that in all things God works for the good ... Romans 8:28</a:t>
            </a:r>
          </a:p>
        </p:txBody>
      </p:sp>
      <p:sp>
        <p:nvSpPr>
          <p:cNvPr id="2" name="Title 1"/>
          <p:cNvSpPr>
            <a:spLocks noGrp="1"/>
          </p:cNvSpPr>
          <p:nvPr>
            <p:ph type="title"/>
          </p:nvPr>
        </p:nvSpPr>
        <p:spPr/>
        <p:txBody>
          <a:bodyPr/>
          <a:lstStyle/>
          <a:p>
            <a:r>
              <a:rPr lang="en-US" dirty="0"/>
              <a:t>God only DOES good!</a:t>
            </a:r>
          </a:p>
        </p:txBody>
      </p:sp>
    </p:spTree>
    <p:extLst>
      <p:ext uri="{BB962C8B-B14F-4D97-AF65-F5344CB8AC3E}">
        <p14:creationId xmlns:p14="http://schemas.microsoft.com/office/powerpoint/2010/main" val="1157019882"/>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ctr"/>
            <a:r>
              <a:rPr lang="en-US" dirty="0"/>
              <a:t>Surely </a:t>
            </a:r>
            <a:r>
              <a:rPr lang="en-US" dirty="0">
                <a:effectLst>
                  <a:glow rad="127000">
                    <a:srgbClr val="FF0000"/>
                  </a:glow>
                  <a:outerShdw blurRad="38100" dist="38100" dir="2700000" algn="tl">
                    <a:srgbClr val="000000">
                      <a:alpha val="43137"/>
                    </a:srgbClr>
                  </a:outerShdw>
                </a:effectLst>
              </a:rPr>
              <a:t>God is good to Israel</a:t>
            </a:r>
            <a:r>
              <a:rPr lang="en-US" dirty="0"/>
              <a:t>, to those who are pure in heart. Psalm 73:1</a:t>
            </a:r>
          </a:p>
          <a:p>
            <a:pPr algn="ctr"/>
            <a:endParaRPr lang="en-US" dirty="0"/>
          </a:p>
          <a:p>
            <a:pPr algn="ctr"/>
            <a:br>
              <a:rPr lang="en-US" dirty="0"/>
            </a:br>
            <a:br>
              <a:rPr lang="en-US" dirty="0"/>
            </a:br>
            <a:endParaRPr lang="en-US" dirty="0"/>
          </a:p>
          <a:p>
            <a:pPr algn="ctr"/>
            <a:r>
              <a:rPr lang="en-US" dirty="0">
                <a:effectLst>
                  <a:glow rad="127000">
                    <a:srgbClr val="FF0000"/>
                  </a:glow>
                  <a:outerShdw blurRad="38100" dist="38100" dir="2700000" algn="tl">
                    <a:srgbClr val="000000">
                      <a:alpha val="43137"/>
                    </a:srgbClr>
                  </a:outerShdw>
                </a:effectLst>
              </a:rPr>
              <a:t>The LORD is good to all</a:t>
            </a:r>
            <a:r>
              <a:rPr lang="en-US" dirty="0"/>
              <a:t>; he has compassion on all he has made. Ps 145:9</a:t>
            </a:r>
          </a:p>
          <a:p>
            <a:pPr algn="ctr"/>
            <a:endParaRPr lang="en-US" dirty="0"/>
          </a:p>
        </p:txBody>
      </p:sp>
      <p:sp>
        <p:nvSpPr>
          <p:cNvPr id="2" name="Title 1"/>
          <p:cNvSpPr>
            <a:spLocks noGrp="1"/>
          </p:cNvSpPr>
          <p:nvPr>
            <p:ph type="title"/>
          </p:nvPr>
        </p:nvSpPr>
        <p:spPr/>
        <p:txBody>
          <a:bodyPr/>
          <a:lstStyle/>
          <a:p>
            <a:r>
              <a:rPr lang="en-US" dirty="0"/>
              <a:t>God only DOES good!</a:t>
            </a:r>
          </a:p>
        </p:txBody>
      </p:sp>
      <p:sp>
        <p:nvSpPr>
          <p:cNvPr id="5" name="TextBox 4"/>
          <p:cNvSpPr txBox="1"/>
          <p:nvPr/>
        </p:nvSpPr>
        <p:spPr>
          <a:xfrm>
            <a:off x="2167296" y="2733000"/>
            <a:ext cx="7668872" cy="2211375"/>
          </a:xfrm>
          <a:prstGeom prst="rect">
            <a:avLst/>
          </a:prstGeom>
          <a:noFill/>
        </p:spPr>
        <p:txBody>
          <a:bodyPr wrap="square" rtlCol="0">
            <a:spAutoFit/>
          </a:bodyPr>
          <a:lstStyle/>
          <a:p>
            <a:pPr algn="ctr">
              <a:lnSpc>
                <a:spcPct val="85000"/>
              </a:lnSpc>
            </a:pPr>
            <a:r>
              <a:rPr lang="en-US" sz="5400" b="1" dirty="0">
                <a:solidFill>
                  <a:srgbClr val="481F67"/>
                </a:solidFill>
                <a:effectLst>
                  <a:glow rad="127000">
                    <a:schemeClr val="bg1"/>
                  </a:glow>
                  <a:outerShdw blurRad="38100" dist="38100" dir="2700000" algn="tl">
                    <a:srgbClr val="000000">
                      <a:alpha val="43137"/>
                    </a:srgbClr>
                  </a:outerShdw>
                </a:effectLst>
                <a:latin typeface="Arial Narrow" pitchFamily="34" charset="0"/>
              </a:rPr>
              <a:t>You meant evil against me; but God meant it for good, Genesis 50:20 (NKJ)</a:t>
            </a:r>
          </a:p>
        </p:txBody>
      </p:sp>
    </p:spTree>
    <p:extLst>
      <p:ext uri="{BB962C8B-B14F-4D97-AF65-F5344CB8AC3E}">
        <p14:creationId xmlns:p14="http://schemas.microsoft.com/office/powerpoint/2010/main" val="380721546"/>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then, what is “Goodness?”</a:t>
            </a:r>
          </a:p>
        </p:txBody>
      </p:sp>
    </p:spTree>
    <p:extLst>
      <p:ext uri="{BB962C8B-B14F-4D97-AF65-F5344CB8AC3E}">
        <p14:creationId xmlns:p14="http://schemas.microsoft.com/office/powerpoint/2010/main" val="98081712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then, what is “Goodness?”</a:t>
            </a:r>
          </a:p>
        </p:txBody>
      </p:sp>
      <p:sp>
        <p:nvSpPr>
          <p:cNvPr id="3" name="Content Placeholder 2"/>
          <p:cNvSpPr>
            <a:spLocks noGrp="1"/>
          </p:cNvSpPr>
          <p:nvPr>
            <p:ph idx="1"/>
          </p:nvPr>
        </p:nvSpPr>
        <p:spPr/>
        <p:txBody>
          <a:bodyPr/>
          <a:lstStyle/>
          <a:p>
            <a:pPr algn="ctr"/>
            <a:r>
              <a:rPr lang="en-US" dirty="0"/>
              <a:t>ANSWER: Goodness is </a:t>
            </a:r>
            <a:br>
              <a:rPr lang="en-US" dirty="0"/>
            </a:br>
            <a:r>
              <a:rPr lang="en-US" dirty="0"/>
              <a:t>the state or quality of being like God.</a:t>
            </a:r>
          </a:p>
          <a:p>
            <a:pPr algn="ctr"/>
            <a:endParaRPr lang="en-US" dirty="0"/>
          </a:p>
        </p:txBody>
      </p:sp>
    </p:spTree>
    <p:extLst>
      <p:ext uri="{BB962C8B-B14F-4D97-AF65-F5344CB8AC3E}">
        <p14:creationId xmlns:p14="http://schemas.microsoft.com/office/powerpoint/2010/main" val="83919636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3170099"/>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Goodness</a:t>
            </a:r>
          </a:p>
          <a:p>
            <a:pPr algn="ctr"/>
            <a:endParaRPr lang="en-US" sz="10000" dirty="0">
              <a:solidFill>
                <a:schemeClr val="bg1"/>
              </a:solidFill>
              <a:effectLst>
                <a:outerShdw blurRad="38100" dist="38100" dir="2700000" algn="tl">
                  <a:srgbClr val="000000">
                    <a:alpha val="43137"/>
                  </a:srgbClr>
                </a:outerShdw>
              </a:effectLst>
              <a:latin typeface="Mistral" pitchFamily="66" charset="0"/>
            </a:endParaRP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then, what is “Goodness?”</a:t>
            </a:r>
          </a:p>
        </p:txBody>
      </p:sp>
      <p:sp>
        <p:nvSpPr>
          <p:cNvPr id="3" name="Content Placeholder 2"/>
          <p:cNvSpPr>
            <a:spLocks noGrp="1"/>
          </p:cNvSpPr>
          <p:nvPr>
            <p:ph idx="1"/>
          </p:nvPr>
        </p:nvSpPr>
        <p:spPr/>
        <p:txBody>
          <a:bodyPr/>
          <a:lstStyle/>
          <a:p>
            <a:pPr algn="ctr"/>
            <a:r>
              <a:rPr lang="en-US" dirty="0"/>
              <a:t>ANSWER: Goodness is </a:t>
            </a:r>
            <a:br>
              <a:rPr lang="en-US" dirty="0"/>
            </a:br>
            <a:r>
              <a:rPr lang="en-US" dirty="0"/>
              <a:t>the state or quality of being like God.</a:t>
            </a:r>
          </a:p>
          <a:p>
            <a:pPr algn="ctr"/>
            <a:endParaRPr lang="en-US" dirty="0"/>
          </a:p>
          <a:p>
            <a:pPr algn="ctr"/>
            <a:endParaRPr lang="en-US" dirty="0"/>
          </a:p>
          <a:p>
            <a:pPr algn="ctr"/>
            <a:endParaRPr lang="en-US" sz="2800" dirty="0"/>
          </a:p>
          <a:p>
            <a:pPr algn="ctr"/>
            <a:endParaRPr lang="en-US" dirty="0"/>
          </a:p>
          <a:p>
            <a:pPr algn="ctr"/>
            <a:r>
              <a:rPr lang="en-US" dirty="0"/>
              <a:t>Things or creatures are good when </a:t>
            </a:r>
            <a:br>
              <a:rPr lang="en-US" dirty="0"/>
            </a:br>
            <a:r>
              <a:rPr lang="en-US" dirty="0"/>
              <a:t>they conform to God or His intended purpose.</a:t>
            </a:r>
          </a:p>
        </p:txBody>
      </p:sp>
    </p:spTree>
    <p:extLst>
      <p:ext uri="{BB962C8B-B14F-4D97-AF65-F5344CB8AC3E}">
        <p14:creationId xmlns:p14="http://schemas.microsoft.com/office/powerpoint/2010/main" val="21762910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“Goodness” IS NOT:</a:t>
            </a: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152839360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“Goodness” IS NOT:</a:t>
            </a:r>
          </a:p>
        </p:txBody>
      </p:sp>
      <p:sp>
        <p:nvSpPr>
          <p:cNvPr id="3" name="Content Placeholder 2"/>
          <p:cNvSpPr>
            <a:spLocks noGrp="1"/>
          </p:cNvSpPr>
          <p:nvPr>
            <p:ph idx="1"/>
          </p:nvPr>
        </p:nvSpPr>
        <p:spPr/>
        <p:txBody>
          <a:bodyPr>
            <a:noAutofit/>
          </a:bodyPr>
          <a:lstStyle/>
          <a:p>
            <a:pPr algn="ctr"/>
            <a:r>
              <a:rPr lang="en-US" dirty="0"/>
              <a:t>some external standard that we set up and to which God has to achieve.  </a:t>
            </a:r>
            <a:endParaRPr lang="en-US" sz="3600" dirty="0"/>
          </a:p>
          <a:p>
            <a:pPr algn="ctr"/>
            <a:br>
              <a:rPr lang="en-US" sz="3600" dirty="0"/>
            </a:br>
            <a:br>
              <a:rPr lang="en-US" dirty="0"/>
            </a:br>
            <a:endParaRPr lang="en-US" dirty="0"/>
          </a:p>
        </p:txBody>
      </p:sp>
    </p:spTree>
    <p:extLst>
      <p:ext uri="{BB962C8B-B14F-4D97-AF65-F5344CB8AC3E}">
        <p14:creationId xmlns:p14="http://schemas.microsoft.com/office/powerpoint/2010/main" val="367041258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“Goodness” IS NOT:</a:t>
            </a:r>
          </a:p>
        </p:txBody>
      </p:sp>
      <p:sp>
        <p:nvSpPr>
          <p:cNvPr id="3" name="Content Placeholder 2"/>
          <p:cNvSpPr>
            <a:spLocks noGrp="1"/>
          </p:cNvSpPr>
          <p:nvPr>
            <p:ph idx="1"/>
          </p:nvPr>
        </p:nvSpPr>
        <p:spPr/>
        <p:txBody>
          <a:bodyPr>
            <a:noAutofit/>
          </a:bodyPr>
          <a:lstStyle/>
          <a:p>
            <a:pPr algn="ctr"/>
            <a:r>
              <a:rPr lang="en-US" dirty="0"/>
              <a:t>some external standard that we set up and to which God has to achieve.  </a:t>
            </a:r>
            <a:endParaRPr lang="en-US" sz="3600" dirty="0"/>
          </a:p>
          <a:p>
            <a:pPr algn="ctr"/>
            <a:endParaRPr lang="en-US" sz="3600" dirty="0"/>
          </a:p>
          <a:p>
            <a:pPr algn="ctr"/>
            <a:br>
              <a:rPr lang="en-US" sz="3600" dirty="0"/>
            </a:br>
            <a:r>
              <a:rPr lang="en-US" sz="5400" dirty="0">
                <a:effectLst>
                  <a:glow rad="127000">
                    <a:srgbClr val="FF0000"/>
                  </a:glow>
                  <a:outerShdw blurRad="38100" dist="38100" dir="2700000" algn="tl">
                    <a:srgbClr val="000000">
                      <a:alpha val="43137"/>
                    </a:srgbClr>
                  </a:outerShdw>
                </a:effectLst>
              </a:rPr>
              <a:t>He is the Good.  </a:t>
            </a:r>
          </a:p>
          <a:p>
            <a:pPr algn="ctr"/>
            <a:br>
              <a:rPr lang="en-US" sz="2400" dirty="0"/>
            </a:br>
            <a:endParaRPr lang="en-US" dirty="0"/>
          </a:p>
        </p:txBody>
      </p:sp>
    </p:spTree>
    <p:extLst>
      <p:ext uri="{BB962C8B-B14F-4D97-AF65-F5344CB8AC3E}">
        <p14:creationId xmlns:p14="http://schemas.microsoft.com/office/powerpoint/2010/main" val="29674932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“Goodness” IS NOT:</a:t>
            </a:r>
          </a:p>
        </p:txBody>
      </p:sp>
      <p:sp>
        <p:nvSpPr>
          <p:cNvPr id="3" name="Content Placeholder 2"/>
          <p:cNvSpPr>
            <a:spLocks noGrp="1"/>
          </p:cNvSpPr>
          <p:nvPr>
            <p:ph idx="1"/>
          </p:nvPr>
        </p:nvSpPr>
        <p:spPr/>
        <p:txBody>
          <a:bodyPr>
            <a:noAutofit/>
          </a:bodyPr>
          <a:lstStyle/>
          <a:p>
            <a:pPr algn="ctr"/>
            <a:r>
              <a:rPr lang="en-US" dirty="0"/>
              <a:t>some external standard that we set up and to which God has to achieve.  </a:t>
            </a:r>
            <a:endParaRPr lang="en-US" sz="3600" dirty="0"/>
          </a:p>
          <a:p>
            <a:pPr algn="ctr"/>
            <a:endParaRPr lang="en-US" sz="3600" dirty="0"/>
          </a:p>
          <a:p>
            <a:pPr algn="ctr"/>
            <a:br>
              <a:rPr lang="en-US" sz="3600" dirty="0"/>
            </a:br>
            <a:r>
              <a:rPr lang="en-US" sz="5400" dirty="0">
                <a:effectLst>
                  <a:glow rad="127000">
                    <a:srgbClr val="FF0000"/>
                  </a:glow>
                  <a:outerShdw blurRad="38100" dist="38100" dir="2700000" algn="tl">
                    <a:srgbClr val="000000">
                      <a:alpha val="43137"/>
                    </a:srgbClr>
                  </a:outerShdw>
                </a:effectLst>
              </a:rPr>
              <a:t>He is the Good. </a:t>
            </a:r>
          </a:p>
          <a:p>
            <a:pPr algn="ctr"/>
            <a:endParaRPr lang="en-US" sz="4000" dirty="0">
              <a:effectLst>
                <a:glow rad="127000">
                  <a:srgbClr val="FF0000"/>
                </a:glow>
                <a:outerShdw blurRad="38100" dist="38100" dir="2700000" algn="tl">
                  <a:srgbClr val="000000">
                    <a:alpha val="43137"/>
                  </a:srgbClr>
                </a:outerShdw>
              </a:effectLst>
            </a:endParaRPr>
          </a:p>
          <a:p>
            <a:pPr algn="ctr"/>
            <a:r>
              <a:rPr lang="en-US" dirty="0"/>
              <a:t>If something is good it is only good by measuring up to God and the purpose for which He created it.</a:t>
            </a:r>
            <a:br>
              <a:rPr lang="en-US" dirty="0"/>
            </a:br>
            <a:endParaRPr lang="en-US" dirty="0"/>
          </a:p>
        </p:txBody>
      </p:sp>
    </p:spTree>
    <p:extLst>
      <p:ext uri="{BB962C8B-B14F-4D97-AF65-F5344CB8AC3E}">
        <p14:creationId xmlns:p14="http://schemas.microsoft.com/office/powerpoint/2010/main" val="1458249196"/>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b="5113"/>
          <a:stretch>
            <a:fillRect/>
          </a:stretch>
        </p:blipFill>
        <p:spPr bwMode="auto">
          <a:xfrm>
            <a:off x="0" y="1156462"/>
            <a:ext cx="12192000" cy="5701538"/>
          </a:xfrm>
          <a:prstGeom prst="rect">
            <a:avLst/>
          </a:prstGeom>
          <a:noFill/>
          <a:ln w="9525">
            <a:noFill/>
            <a:miter lim="800000"/>
            <a:headEnd/>
            <a:tailEnd/>
          </a:ln>
          <a:effectLst/>
        </p:spPr>
      </p:pic>
      <p:sp>
        <p:nvSpPr>
          <p:cNvPr id="3" name="Content Placeholder 2"/>
          <p:cNvSpPr>
            <a:spLocks noGrp="1"/>
          </p:cNvSpPr>
          <p:nvPr>
            <p:ph idx="1"/>
          </p:nvPr>
        </p:nvSpPr>
        <p:spPr>
          <a:xfrm>
            <a:off x="457200" y="326571"/>
            <a:ext cx="11527971" cy="5799594"/>
          </a:xfrm>
        </p:spPr>
        <p:txBody>
          <a:bodyPr>
            <a:noAutofit/>
          </a:bodyPr>
          <a:lstStyle/>
          <a:p>
            <a:r>
              <a:rPr lang="en-US" dirty="0"/>
              <a:t>Someone might say, “A good god would not send anyone to hell.”</a:t>
            </a:r>
          </a:p>
        </p:txBody>
      </p:sp>
    </p:spTree>
    <p:extLst>
      <p:ext uri="{BB962C8B-B14F-4D97-AF65-F5344CB8AC3E}">
        <p14:creationId xmlns:p14="http://schemas.microsoft.com/office/powerpoint/2010/main" val="15469382"/>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b="5113"/>
          <a:stretch>
            <a:fillRect/>
          </a:stretch>
        </p:blipFill>
        <p:spPr bwMode="auto">
          <a:xfrm>
            <a:off x="0" y="1156462"/>
            <a:ext cx="12192000" cy="5701538"/>
          </a:xfrm>
          <a:prstGeom prst="rect">
            <a:avLst/>
          </a:prstGeom>
          <a:noFill/>
          <a:ln w="9525">
            <a:noFill/>
            <a:miter lim="800000"/>
            <a:headEnd/>
            <a:tailEnd/>
          </a:ln>
          <a:effectLst/>
        </p:spPr>
      </p:pic>
      <p:sp>
        <p:nvSpPr>
          <p:cNvPr id="2" name="Rounded Rectangular Callout 1"/>
          <p:cNvSpPr/>
          <p:nvPr/>
        </p:nvSpPr>
        <p:spPr>
          <a:xfrm>
            <a:off x="2076450" y="3048000"/>
            <a:ext cx="8248650" cy="2552700"/>
          </a:xfrm>
          <a:prstGeom prst="wedgeRoundRectCallout">
            <a:avLst>
              <a:gd name="adj1" fmla="val 48913"/>
              <a:gd name="adj2" fmla="val 93097"/>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26571"/>
            <a:ext cx="11527971" cy="5799594"/>
          </a:xfrm>
        </p:spPr>
        <p:txBody>
          <a:bodyPr>
            <a:noAutofit/>
          </a:bodyPr>
          <a:lstStyle/>
          <a:p>
            <a:r>
              <a:rPr lang="en-US" dirty="0"/>
              <a:t>Someone might say, “A good god would not send anyone to hell.”</a:t>
            </a:r>
          </a:p>
          <a:p>
            <a:pPr algn="ctr"/>
            <a:endParaRPr lang="en-US" sz="1600" dirty="0"/>
          </a:p>
          <a:p>
            <a:pPr algn="ctr"/>
            <a:r>
              <a:rPr lang="en-US" dirty="0"/>
              <a:t>What they are actually saying, </a:t>
            </a:r>
          </a:p>
          <a:p>
            <a:pPr algn="ctr"/>
            <a:br>
              <a:rPr lang="en-US" dirty="0"/>
            </a:br>
            <a:r>
              <a:rPr lang="en-US" dirty="0">
                <a:solidFill>
                  <a:schemeClr val="tx1"/>
                </a:solidFill>
              </a:rPr>
              <a:t>“I set the standard for goodness to </a:t>
            </a:r>
            <a:br>
              <a:rPr lang="en-US" dirty="0">
                <a:solidFill>
                  <a:schemeClr val="tx1"/>
                </a:solidFill>
              </a:rPr>
            </a:br>
            <a:r>
              <a:rPr lang="en-US" dirty="0">
                <a:solidFill>
                  <a:schemeClr val="tx1"/>
                </a:solidFill>
              </a:rPr>
              <a:t>which the concept of god must </a:t>
            </a:r>
            <a:br>
              <a:rPr lang="en-US" dirty="0">
                <a:solidFill>
                  <a:schemeClr val="tx1"/>
                </a:solidFill>
              </a:rPr>
            </a:br>
            <a:r>
              <a:rPr lang="en-US" dirty="0">
                <a:solidFill>
                  <a:schemeClr val="tx1"/>
                </a:solidFill>
              </a:rPr>
              <a:t>conform or that god is not good.”</a:t>
            </a:r>
          </a:p>
        </p:txBody>
      </p:sp>
    </p:spTree>
    <p:extLst>
      <p:ext uri="{BB962C8B-B14F-4D97-AF65-F5344CB8AC3E}">
        <p14:creationId xmlns:p14="http://schemas.microsoft.com/office/powerpoint/2010/main" val="1340180054"/>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r="11349" b="6561"/>
          <a:stretch>
            <a:fillRect/>
          </a:stretch>
        </p:blipFill>
        <p:spPr bwMode="auto">
          <a:xfrm>
            <a:off x="7415429" y="1400662"/>
            <a:ext cx="4776571" cy="5457338"/>
          </a:xfrm>
          <a:prstGeom prst="rect">
            <a:avLst/>
          </a:prstGeom>
          <a:noFill/>
          <a:ln w="9525">
            <a:noFill/>
            <a:miter lim="800000"/>
            <a:headEnd/>
            <a:tailEnd/>
          </a:ln>
          <a:effectLst/>
        </p:spPr>
      </p:pic>
      <p:sp>
        <p:nvSpPr>
          <p:cNvPr id="5" name="Rectangular Callout 4"/>
          <p:cNvSpPr/>
          <p:nvPr/>
        </p:nvSpPr>
        <p:spPr>
          <a:xfrm>
            <a:off x="1852550" y="2705100"/>
            <a:ext cx="4952011" cy="1878775"/>
          </a:xfrm>
          <a:prstGeom prst="wedgeRectCallout">
            <a:avLst>
              <a:gd name="adj1" fmla="val 117741"/>
              <a:gd name="adj2" fmla="val -3884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To Jesus that is WRONG: </a:t>
            </a:r>
          </a:p>
        </p:txBody>
      </p:sp>
      <p:sp>
        <p:nvSpPr>
          <p:cNvPr id="3" name="Content Placeholder 2"/>
          <p:cNvSpPr>
            <a:spLocks noGrp="1"/>
          </p:cNvSpPr>
          <p:nvPr>
            <p:ph idx="1"/>
          </p:nvPr>
        </p:nvSpPr>
        <p:spPr>
          <a:xfrm>
            <a:off x="688769" y="1600201"/>
            <a:ext cx="7317312" cy="4525963"/>
          </a:xfrm>
        </p:spPr>
        <p:txBody>
          <a:bodyPr>
            <a:noAutofit/>
          </a:bodyPr>
          <a:lstStyle/>
          <a:p>
            <a:pPr algn="ctr"/>
            <a:br>
              <a:rPr lang="en-US" dirty="0"/>
            </a:br>
            <a:br>
              <a:rPr lang="en-US" dirty="0"/>
            </a:br>
            <a:r>
              <a:rPr lang="en-US" dirty="0">
                <a:solidFill>
                  <a:schemeClr val="tx1"/>
                </a:solidFill>
              </a:rPr>
              <a:t>"No one is good—</a:t>
            </a:r>
            <a:br>
              <a:rPr lang="en-US" dirty="0">
                <a:solidFill>
                  <a:schemeClr val="tx1"/>
                </a:solidFill>
              </a:rPr>
            </a:br>
            <a:r>
              <a:rPr lang="en-US" dirty="0">
                <a:solidFill>
                  <a:schemeClr val="tx1"/>
                </a:solidFill>
              </a:rPr>
              <a:t>except God alone.” </a:t>
            </a:r>
          </a:p>
          <a:p>
            <a:pPr algn="ctr"/>
            <a:r>
              <a:rPr lang="en-US" b="0" baseline="30000" dirty="0">
                <a:solidFill>
                  <a:schemeClr val="tx1"/>
                </a:solidFill>
              </a:rPr>
              <a:t>Mark 10:18</a:t>
            </a:r>
            <a:endParaRPr lang="en-US" baseline="30000" dirty="0">
              <a:solidFill>
                <a:schemeClr val="tx1"/>
              </a:solidFill>
            </a:endParaRPr>
          </a:p>
          <a:p>
            <a:endParaRPr lang="en-US" dirty="0"/>
          </a:p>
        </p:txBody>
      </p:sp>
    </p:spTree>
    <p:extLst>
      <p:ext uri="{BB962C8B-B14F-4D97-AF65-F5344CB8AC3E}">
        <p14:creationId xmlns:p14="http://schemas.microsoft.com/office/powerpoint/2010/main" val="246059940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5113"/>
          <a:stretch>
            <a:fillRect/>
          </a:stretch>
        </p:blipFill>
        <p:spPr bwMode="auto">
          <a:xfrm>
            <a:off x="0" y="1156462"/>
            <a:ext cx="12192000" cy="57015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truth is-- </a:t>
            </a:r>
          </a:p>
        </p:txBody>
      </p:sp>
      <p:sp>
        <p:nvSpPr>
          <p:cNvPr id="3" name="Content Placeholder 2"/>
          <p:cNvSpPr>
            <a:spLocks noGrp="1"/>
          </p:cNvSpPr>
          <p:nvPr>
            <p:ph idx="1"/>
          </p:nvPr>
        </p:nvSpPr>
        <p:spPr/>
        <p:txBody>
          <a:bodyPr/>
          <a:lstStyle/>
          <a:p>
            <a:pPr algn="ctr"/>
            <a:r>
              <a:rPr lang="en-US" dirty="0"/>
              <a:t>The God of the Bible is good!</a:t>
            </a:r>
          </a:p>
        </p:txBody>
      </p:sp>
    </p:spTree>
    <p:extLst>
      <p:ext uri="{BB962C8B-B14F-4D97-AF65-F5344CB8AC3E}">
        <p14:creationId xmlns:p14="http://schemas.microsoft.com/office/powerpoint/2010/main" val="1588052082"/>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5113"/>
          <a:stretch>
            <a:fillRect/>
          </a:stretch>
        </p:blipFill>
        <p:spPr bwMode="auto">
          <a:xfrm>
            <a:off x="0" y="1156462"/>
            <a:ext cx="12192000" cy="57015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truth is-- </a:t>
            </a:r>
          </a:p>
        </p:txBody>
      </p:sp>
      <p:sp>
        <p:nvSpPr>
          <p:cNvPr id="3" name="Content Placeholder 2"/>
          <p:cNvSpPr>
            <a:spLocks noGrp="1"/>
          </p:cNvSpPr>
          <p:nvPr>
            <p:ph idx="1"/>
          </p:nvPr>
        </p:nvSpPr>
        <p:spPr/>
        <p:txBody>
          <a:bodyPr/>
          <a:lstStyle/>
          <a:p>
            <a:pPr algn="ctr"/>
            <a:r>
              <a:rPr lang="en-US" dirty="0"/>
              <a:t>The God of the Bible is good!</a:t>
            </a:r>
          </a:p>
          <a:p>
            <a:pPr algn="ctr"/>
            <a:r>
              <a:rPr lang="en-US" dirty="0"/>
              <a:t>He sends people to hell because </a:t>
            </a:r>
            <a:br>
              <a:rPr lang="en-US" dirty="0"/>
            </a:br>
            <a:r>
              <a:rPr lang="en-US" sz="4800" dirty="0">
                <a:latin typeface="Arial Black" panose="020B0A04020102020204" pitchFamily="34" charset="0"/>
              </a:rPr>
              <a:t>He is good </a:t>
            </a:r>
            <a:r>
              <a:rPr lang="en-US" sz="4800" dirty="0"/>
              <a:t>and </a:t>
            </a:r>
            <a:r>
              <a:rPr lang="en-US" sz="4800" dirty="0">
                <a:latin typeface="Arial Black" panose="020B0A04020102020204" pitchFamily="34" charset="0"/>
              </a:rPr>
              <a:t>they are evil</a:t>
            </a:r>
            <a:r>
              <a:rPr lang="en-US" sz="4800" dirty="0"/>
              <a:t>.</a:t>
            </a:r>
          </a:p>
        </p:txBody>
      </p:sp>
    </p:spTree>
    <p:extLst>
      <p:ext uri="{BB962C8B-B14F-4D97-AF65-F5344CB8AC3E}">
        <p14:creationId xmlns:p14="http://schemas.microsoft.com/office/powerpoint/2010/main" val="2457465770"/>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What is “Goodness?”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2983597"/>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1" y="-1002903"/>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Most Important Point:</a:t>
            </a:r>
          </a:p>
        </p:txBody>
      </p:sp>
      <p:sp>
        <p:nvSpPr>
          <p:cNvPr id="3" name="Content Placeholder 2"/>
          <p:cNvSpPr>
            <a:spLocks noGrp="1"/>
          </p:cNvSpPr>
          <p:nvPr>
            <p:ph idx="1"/>
          </p:nvPr>
        </p:nvSpPr>
        <p:spPr>
          <a:xfrm>
            <a:off x="457200" y="2432957"/>
            <a:ext cx="11527971" cy="3693208"/>
          </a:xfrm>
        </p:spPr>
        <p:txBody>
          <a:bodyPr/>
          <a:lstStyle/>
          <a:p>
            <a:endParaRPr lang="en-US" dirty="0"/>
          </a:p>
        </p:txBody>
      </p:sp>
    </p:spTree>
    <p:extLst>
      <p:ext uri="{BB962C8B-B14F-4D97-AF65-F5344CB8AC3E}">
        <p14:creationId xmlns:p14="http://schemas.microsoft.com/office/powerpoint/2010/main" val="158805208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1" y="-1002903"/>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Most Important Point:</a:t>
            </a:r>
          </a:p>
        </p:txBody>
      </p:sp>
      <p:sp>
        <p:nvSpPr>
          <p:cNvPr id="3" name="Content Placeholder 2"/>
          <p:cNvSpPr>
            <a:spLocks noGrp="1"/>
          </p:cNvSpPr>
          <p:nvPr>
            <p:ph idx="1"/>
          </p:nvPr>
        </p:nvSpPr>
        <p:spPr>
          <a:xfrm>
            <a:off x="457200" y="2432957"/>
            <a:ext cx="11527971" cy="3693208"/>
          </a:xfrm>
        </p:spPr>
        <p:txBody>
          <a:bodyPr/>
          <a:lstStyle/>
          <a:p>
            <a:pPr algn="ctr"/>
            <a:r>
              <a:rPr lang="en-US" sz="5400" dirty="0">
                <a:effectLst>
                  <a:glow rad="127000">
                    <a:srgbClr val="FF0000"/>
                  </a:glow>
                  <a:outerShdw blurRad="38100" dist="38100" dir="2700000" algn="tl">
                    <a:srgbClr val="000000">
                      <a:alpha val="43137"/>
                    </a:srgbClr>
                  </a:outerShdw>
                </a:effectLst>
              </a:rPr>
              <a:t>God is Good.</a:t>
            </a:r>
          </a:p>
          <a:p>
            <a:pPr algn="ctr"/>
            <a:br>
              <a:rPr lang="en-US" dirty="0"/>
            </a:br>
            <a:endParaRPr lang="en-US" dirty="0"/>
          </a:p>
        </p:txBody>
      </p:sp>
    </p:spTree>
    <p:extLst>
      <p:ext uri="{BB962C8B-B14F-4D97-AF65-F5344CB8AC3E}">
        <p14:creationId xmlns:p14="http://schemas.microsoft.com/office/powerpoint/2010/main" val="219228424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1" y="-1002903"/>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Most Important Point:</a:t>
            </a:r>
          </a:p>
        </p:txBody>
      </p:sp>
      <p:sp>
        <p:nvSpPr>
          <p:cNvPr id="3" name="Content Placeholder 2"/>
          <p:cNvSpPr>
            <a:spLocks noGrp="1"/>
          </p:cNvSpPr>
          <p:nvPr>
            <p:ph idx="1"/>
          </p:nvPr>
        </p:nvSpPr>
        <p:spPr>
          <a:xfrm>
            <a:off x="457200" y="2432957"/>
            <a:ext cx="11527971" cy="3693208"/>
          </a:xfrm>
        </p:spPr>
        <p:txBody>
          <a:bodyPr/>
          <a:lstStyle/>
          <a:p>
            <a:pPr algn="ctr"/>
            <a:r>
              <a:rPr lang="en-US" sz="5400" dirty="0">
                <a:effectLst>
                  <a:glow rad="127000">
                    <a:srgbClr val="FF0000"/>
                  </a:glow>
                  <a:outerShdw blurRad="38100" dist="38100" dir="2700000" algn="tl">
                    <a:srgbClr val="000000">
                      <a:alpha val="43137"/>
                    </a:srgbClr>
                  </a:outerShdw>
                </a:effectLst>
              </a:rPr>
              <a:t>God is Good.</a:t>
            </a:r>
          </a:p>
          <a:p>
            <a:pPr algn="ctr"/>
            <a:endParaRPr lang="en-US" dirty="0">
              <a:effectLst>
                <a:glow rad="127000">
                  <a:srgbClr val="FF0000"/>
                </a:glow>
                <a:outerShdw blurRad="38100" dist="38100" dir="2700000" algn="tl">
                  <a:srgbClr val="000000">
                    <a:alpha val="43137"/>
                  </a:srgbClr>
                </a:outerShdw>
              </a:effectLst>
            </a:endParaRPr>
          </a:p>
          <a:p>
            <a:pPr algn="ctr"/>
            <a:br>
              <a:rPr lang="en-US" dirty="0"/>
            </a:br>
            <a:br>
              <a:rPr lang="en-US" dirty="0"/>
            </a:br>
            <a:r>
              <a:rPr lang="en-US" dirty="0"/>
              <a:t>All goodness must conform to </a:t>
            </a:r>
            <a:br>
              <a:rPr lang="en-US" dirty="0"/>
            </a:br>
            <a:r>
              <a:rPr lang="en-US" dirty="0"/>
              <a:t>Who He is, what He does, and what He says.  </a:t>
            </a:r>
          </a:p>
          <a:p>
            <a:endParaRPr lang="en-US" dirty="0"/>
          </a:p>
        </p:txBody>
      </p:sp>
    </p:spTree>
    <p:extLst>
      <p:ext uri="{BB962C8B-B14F-4D97-AF65-F5344CB8AC3E}">
        <p14:creationId xmlns:p14="http://schemas.microsoft.com/office/powerpoint/2010/main" val="104099067"/>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812471"/>
          </a:xfrm>
        </p:spPr>
        <p:txBody>
          <a:bodyPr>
            <a:normAutofit fontScale="90000"/>
          </a:bodyPr>
          <a:lstStyle/>
          <a:p>
            <a:r>
              <a:rPr lang="en-US" dirty="0"/>
              <a:t>The story of the Rich Young Ruler </a:t>
            </a:r>
            <a:br>
              <a:rPr lang="en-US" dirty="0"/>
            </a:br>
            <a:r>
              <a:rPr lang="en-US" dirty="0"/>
              <a:t>Illustrates this…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57126457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934842"/>
          </a:xfrm>
        </p:spPr>
        <p:txBody>
          <a:bodyPr>
            <a:noAutofit/>
          </a:bodyPr>
          <a:lstStyle/>
          <a:p>
            <a:r>
              <a:rPr lang="en-US" dirty="0"/>
              <a:t>I.  The Rich Young Ruler — had a </a:t>
            </a:r>
            <a:r>
              <a:rPr lang="en-US" u="sng" dirty="0">
                <a:effectLst>
                  <a:glow rad="127000">
                    <a:srgbClr val="FF0000"/>
                  </a:glow>
                  <a:outerShdw blurRad="38100" dist="38100" dir="2700000" algn="tl">
                    <a:srgbClr val="000000">
                      <a:alpha val="43137"/>
                    </a:srgbClr>
                  </a:outerShdw>
                </a:effectLst>
              </a:rPr>
              <a:t>dishonest</a:t>
            </a:r>
            <a:r>
              <a:rPr lang="en-US" dirty="0"/>
              <a:t> inquiry: </a:t>
            </a:r>
          </a:p>
        </p:txBody>
      </p:sp>
      <p:pic>
        <p:nvPicPr>
          <p:cNvPr id="3" name="Picture 2"/>
          <p:cNvPicPr>
            <a:picLocks noChangeAspect="1" noChangeArrowheads="1"/>
          </p:cNvPicPr>
          <p:nvPr/>
        </p:nvPicPr>
        <p:blipFill>
          <a:blip r:embed="rId2" cstate="print"/>
          <a:srcRect r="30892"/>
          <a:stretch>
            <a:fillRect/>
          </a:stretch>
        </p:blipFill>
        <p:spPr bwMode="auto">
          <a:xfrm>
            <a:off x="10207802" y="1945954"/>
            <a:ext cx="1984198" cy="4912046"/>
          </a:xfrm>
          <a:prstGeom prst="rect">
            <a:avLst/>
          </a:prstGeom>
          <a:noFill/>
          <a:ln w="9525">
            <a:noFill/>
            <a:miter lim="800000"/>
            <a:headEnd/>
            <a:tailEnd/>
          </a:ln>
          <a:effectLst/>
        </p:spPr>
      </p:pic>
    </p:spTree>
    <p:extLst>
      <p:ext uri="{BB962C8B-B14F-4D97-AF65-F5344CB8AC3E}">
        <p14:creationId xmlns:p14="http://schemas.microsoft.com/office/powerpoint/2010/main" val="391075289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382173" y="1396132"/>
            <a:ext cx="5809827" cy="5461868"/>
          </a:xfrm>
          <a:prstGeom prst="rect">
            <a:avLst/>
          </a:prstGeom>
        </p:spPr>
      </p:pic>
      <p:sp>
        <p:nvSpPr>
          <p:cNvPr id="2" name="Title 1"/>
          <p:cNvSpPr>
            <a:spLocks noGrp="1"/>
          </p:cNvSpPr>
          <p:nvPr>
            <p:ph type="title"/>
          </p:nvPr>
        </p:nvSpPr>
        <p:spPr>
          <a:xfrm>
            <a:off x="0" y="0"/>
            <a:ext cx="12192000" cy="1143000"/>
          </a:xfrm>
        </p:spPr>
        <p:txBody>
          <a:bodyPr>
            <a:normAutofit/>
          </a:bodyPr>
          <a:lstStyle/>
          <a:p>
            <a:r>
              <a:rPr lang="en-US" dirty="0"/>
              <a:t>1.  He Went to the Right </a:t>
            </a:r>
            <a:r>
              <a:rPr lang="en-US" u="sng" dirty="0">
                <a:effectLst>
                  <a:glow rad="127000">
                    <a:srgbClr val="FF0000"/>
                  </a:glow>
                  <a:outerShdw blurRad="38100" dist="38100" dir="2700000" algn="tl">
                    <a:srgbClr val="000000">
                      <a:alpha val="43137"/>
                    </a:srgbClr>
                  </a:outerShdw>
                </a:effectLst>
              </a:rPr>
              <a:t>Person</a:t>
            </a:r>
          </a:p>
        </p:txBody>
      </p:sp>
      <p:sp>
        <p:nvSpPr>
          <p:cNvPr id="3" name="Content Placeholder 2"/>
          <p:cNvSpPr>
            <a:spLocks noGrp="1"/>
          </p:cNvSpPr>
          <p:nvPr>
            <p:ph idx="1"/>
          </p:nvPr>
        </p:nvSpPr>
        <p:spPr/>
        <p:txBody>
          <a:bodyPr/>
          <a:lstStyle/>
          <a:p>
            <a:r>
              <a:rPr lang="en-US" baseline="30000" dirty="0"/>
              <a:t>18</a:t>
            </a:r>
            <a:r>
              <a:rPr lang="en-US" dirty="0"/>
              <a:t> A certain ruler asked him, [i.e., Jesus]</a:t>
            </a:r>
            <a:br>
              <a:rPr lang="en-US" sz="1400" dirty="0"/>
            </a:br>
            <a:r>
              <a:rPr lang="en-US" sz="1400" dirty="0"/>
              <a:t> </a:t>
            </a:r>
            <a:br>
              <a:rPr lang="en-US" sz="1400" dirty="0"/>
            </a:br>
            <a:endParaRPr lang="en-US" dirty="0">
              <a:solidFill>
                <a:schemeClr val="tx1"/>
              </a:solidFill>
            </a:endParaRPr>
          </a:p>
        </p:txBody>
      </p:sp>
    </p:spTree>
    <p:extLst>
      <p:ext uri="{BB962C8B-B14F-4D97-AF65-F5344CB8AC3E}">
        <p14:creationId xmlns:p14="http://schemas.microsoft.com/office/powerpoint/2010/main" val="151979108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5" name="Rectangular Callout 4"/>
          <p:cNvSpPr/>
          <p:nvPr/>
        </p:nvSpPr>
        <p:spPr>
          <a:xfrm>
            <a:off x="819149" y="2013675"/>
            <a:ext cx="5709557" cy="2675346"/>
          </a:xfrm>
          <a:prstGeom prst="wedgeRectCallout">
            <a:avLst>
              <a:gd name="adj1" fmla="val 120648"/>
              <a:gd name="adj2" fmla="val -13578"/>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 Asked t</a:t>
            </a:r>
            <a:r>
              <a:rPr lang="en-US" dirty="0">
                <a:effectLst/>
              </a:rPr>
              <a:t>he </a:t>
            </a:r>
            <a:r>
              <a:rPr lang="en-US" dirty="0"/>
              <a:t>Important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uestion</a:t>
            </a:r>
          </a:p>
        </p:txBody>
      </p:sp>
      <p:sp>
        <p:nvSpPr>
          <p:cNvPr id="3" name="Content Placeholder 2"/>
          <p:cNvSpPr>
            <a:spLocks noGrp="1"/>
          </p:cNvSpPr>
          <p:nvPr>
            <p:ph idx="1"/>
          </p:nvPr>
        </p:nvSpPr>
        <p:spPr/>
        <p:txBody>
          <a:bodyPr/>
          <a:lstStyle/>
          <a:p>
            <a:r>
              <a:rPr lang="en-US" baseline="30000" dirty="0"/>
              <a:t>18</a:t>
            </a:r>
            <a:r>
              <a:rPr lang="en-US" dirty="0"/>
              <a:t> A certain ruler asked him,</a:t>
            </a:r>
          </a:p>
          <a:p>
            <a:pPr lvl="1"/>
            <a:br>
              <a:rPr lang="en-US" sz="1400" dirty="0"/>
            </a:br>
            <a:r>
              <a:rPr lang="en-US" sz="1400" dirty="0"/>
              <a:t> </a:t>
            </a:r>
            <a:br>
              <a:rPr lang="en-US" sz="1400" dirty="0"/>
            </a:br>
            <a:br>
              <a:rPr lang="en-US" sz="1400" dirty="0"/>
            </a:br>
            <a:r>
              <a:rPr lang="en-US" dirty="0">
                <a:solidFill>
                  <a:schemeClr val="tx1"/>
                </a:solidFill>
              </a:rPr>
              <a:t>"Good teacher, what </a:t>
            </a:r>
            <a:br>
              <a:rPr lang="en-US" dirty="0">
                <a:solidFill>
                  <a:schemeClr val="tx1"/>
                </a:solidFill>
              </a:rPr>
            </a:br>
            <a:r>
              <a:rPr lang="en-US" dirty="0">
                <a:solidFill>
                  <a:schemeClr val="tx1"/>
                </a:solidFill>
              </a:rPr>
              <a:t>must I do to inherit </a:t>
            </a:r>
            <a:br>
              <a:rPr lang="en-US" dirty="0">
                <a:solidFill>
                  <a:schemeClr val="tx1"/>
                </a:solidFill>
              </a:rPr>
            </a:br>
            <a:r>
              <a:rPr lang="en-US" dirty="0">
                <a:solidFill>
                  <a:schemeClr val="tx1"/>
                </a:solidFill>
              </a:rPr>
              <a:t>eternal life?"</a:t>
            </a:r>
          </a:p>
        </p:txBody>
      </p:sp>
    </p:spTree>
    <p:extLst>
      <p:ext uri="{BB962C8B-B14F-4D97-AF65-F5344CB8AC3E}">
        <p14:creationId xmlns:p14="http://schemas.microsoft.com/office/powerpoint/2010/main" val="3846533934"/>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5" name="Rectangular Callout 4"/>
          <p:cNvSpPr/>
          <p:nvPr/>
        </p:nvSpPr>
        <p:spPr>
          <a:xfrm>
            <a:off x="440871" y="1302630"/>
            <a:ext cx="7541079" cy="1116720"/>
          </a:xfrm>
          <a:prstGeom prst="wedgeRectCallout">
            <a:avLst>
              <a:gd name="adj1" fmla="val 71403"/>
              <a:gd name="adj2" fmla="val 8192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3. Received a </a:t>
            </a:r>
            <a:r>
              <a:rPr lang="en-US" dirty="0">
                <a:effectLst>
                  <a:glow rad="127000">
                    <a:srgbClr val="FF0000">
                      <a:alpha val="0"/>
                    </a:srgbClr>
                  </a:glow>
                  <a:outerShdw blurRad="38100" dist="38100" dir="2700000" algn="tl">
                    <a:srgbClr val="000000">
                      <a:alpha val="43137"/>
                    </a:srgbClr>
                  </a:outerShdw>
                </a:effectLst>
              </a:rPr>
              <a:t>Corrective</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Res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onse</a:t>
            </a:r>
          </a:p>
        </p:txBody>
      </p:sp>
      <p:sp>
        <p:nvSpPr>
          <p:cNvPr id="6" name="Rectangular Callout 5"/>
          <p:cNvSpPr/>
          <p:nvPr/>
        </p:nvSpPr>
        <p:spPr>
          <a:xfrm>
            <a:off x="478971" y="3562350"/>
            <a:ext cx="7287986" cy="1447801"/>
          </a:xfrm>
          <a:prstGeom prst="wedgeRectCallout">
            <a:avLst>
              <a:gd name="adj1" fmla="val 73470"/>
              <a:gd name="adj2" fmla="val -10283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br>
              <a:rPr lang="en-US" baseline="30000" dirty="0">
                <a:solidFill>
                  <a:schemeClr val="tx1"/>
                </a:solidFill>
              </a:rPr>
            </a:br>
            <a:r>
              <a:rPr lang="en-US" baseline="30000" dirty="0">
                <a:solidFill>
                  <a:schemeClr val="tx1"/>
                </a:solidFill>
              </a:rPr>
              <a:t>19</a:t>
            </a:r>
            <a:r>
              <a:rPr lang="en-US" dirty="0">
                <a:solidFill>
                  <a:schemeClr val="tx1"/>
                </a:solidFill>
              </a:rPr>
              <a:t> "Why do you call me good?“</a:t>
            </a:r>
            <a:br>
              <a:rPr lang="en-US" dirty="0">
                <a:solidFill>
                  <a:schemeClr val="tx1"/>
                </a:solidFill>
              </a:rPr>
            </a:br>
            <a:r>
              <a:rPr lang="en-US" dirty="0">
                <a:solidFill>
                  <a:schemeClr val="tx1"/>
                </a:solidFill>
              </a:rPr>
              <a:t> </a:t>
            </a:r>
            <a:br>
              <a:rPr lang="en-US" dirty="0">
                <a:solidFill>
                  <a:schemeClr val="tx1"/>
                </a:solidFill>
              </a:rPr>
            </a:br>
            <a:r>
              <a:rPr lang="en-US" dirty="0"/>
              <a:t>Jesus answered.</a:t>
            </a:r>
            <a:br>
              <a:rPr lang="en-US" sz="2000" dirty="0"/>
            </a:br>
            <a:br>
              <a:rPr lang="en-US" sz="2000" dirty="0"/>
            </a:br>
            <a:r>
              <a:rPr lang="en-US" dirty="0">
                <a:solidFill>
                  <a:schemeClr val="tx1"/>
                </a:solidFill>
              </a:rPr>
              <a:t> "No one is good--except God </a:t>
            </a:r>
            <a:br>
              <a:rPr lang="en-US" dirty="0">
                <a:solidFill>
                  <a:schemeClr val="tx1"/>
                </a:solidFill>
              </a:rPr>
            </a:br>
            <a:r>
              <a:rPr lang="en-US" dirty="0">
                <a:solidFill>
                  <a:schemeClr val="tx1"/>
                </a:solidFill>
              </a:rPr>
              <a:t>  alone."  </a:t>
            </a:r>
          </a:p>
        </p:txBody>
      </p:sp>
    </p:spTree>
    <p:extLst>
      <p:ext uri="{BB962C8B-B14F-4D97-AF65-F5344CB8AC3E}">
        <p14:creationId xmlns:p14="http://schemas.microsoft.com/office/powerpoint/2010/main" val="37021424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5" name="Rectangular Callout 4"/>
          <p:cNvSpPr/>
          <p:nvPr/>
        </p:nvSpPr>
        <p:spPr>
          <a:xfrm>
            <a:off x="440871" y="1302630"/>
            <a:ext cx="7541079" cy="1116720"/>
          </a:xfrm>
          <a:prstGeom prst="wedgeRectCallout">
            <a:avLst>
              <a:gd name="adj1" fmla="val 71403"/>
              <a:gd name="adj2" fmla="val 8192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3. Received a </a:t>
            </a:r>
            <a:r>
              <a:rPr lang="en-US" dirty="0">
                <a:effectLst>
                  <a:glow rad="127000">
                    <a:srgbClr val="FF0000">
                      <a:alpha val="0"/>
                    </a:srgbClr>
                  </a:glow>
                  <a:outerShdw blurRad="38100" dist="38100" dir="2700000" algn="tl">
                    <a:srgbClr val="000000">
                      <a:alpha val="43137"/>
                    </a:srgbClr>
                  </a:outerShdw>
                </a:effectLst>
              </a:rPr>
              <a:t>Corrective</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Res</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onse</a:t>
            </a:r>
            <a:endParaRPr lang="en-US" dirty="0"/>
          </a:p>
        </p:txBody>
      </p:sp>
      <p:sp>
        <p:nvSpPr>
          <p:cNvPr id="6" name="Rectangular Callout 5"/>
          <p:cNvSpPr/>
          <p:nvPr/>
        </p:nvSpPr>
        <p:spPr>
          <a:xfrm>
            <a:off x="478971" y="3562350"/>
            <a:ext cx="7287986" cy="1447801"/>
          </a:xfrm>
          <a:prstGeom prst="wedgeRectCallout">
            <a:avLst>
              <a:gd name="adj1" fmla="val 73470"/>
              <a:gd name="adj2" fmla="val -10283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8343" y="5431964"/>
            <a:ext cx="11636828" cy="1015663"/>
          </a:xfrm>
          <a:prstGeom prst="rect">
            <a:avLst/>
          </a:prstGeom>
          <a:noFill/>
        </p:spPr>
        <p:txBody>
          <a:bodyPr wrap="square" rtlCol="0">
            <a:spAutoFit/>
          </a:bodyPr>
          <a:lstStyle/>
          <a:p>
            <a:r>
              <a:rPr lang="en-US" sz="6000" b="1" dirty="0">
                <a:solidFill>
                  <a:schemeClr val="bg1"/>
                </a:solidFill>
                <a:effectLst>
                  <a:outerShdw blurRad="38100" dist="38100" dir="2700000" algn="tl">
                    <a:srgbClr val="000000">
                      <a:alpha val="43137"/>
                    </a:srgbClr>
                  </a:outerShdw>
                </a:effectLst>
              </a:rPr>
              <a:t>Do you really mean what you say?</a:t>
            </a:r>
          </a:p>
        </p:txBody>
      </p:sp>
      <p:sp>
        <p:nvSpPr>
          <p:cNvPr id="3" name="Content Placeholder 2"/>
          <p:cNvSpPr>
            <a:spLocks noGrp="1"/>
          </p:cNvSpPr>
          <p:nvPr>
            <p:ph idx="1"/>
          </p:nvPr>
        </p:nvSpPr>
        <p:spPr/>
        <p:txBody>
          <a:bodyPr>
            <a:normAutofit/>
          </a:bodyPr>
          <a:lstStyle/>
          <a:p>
            <a:br>
              <a:rPr lang="en-US" baseline="30000" dirty="0">
                <a:solidFill>
                  <a:schemeClr val="tx1"/>
                </a:solidFill>
              </a:rPr>
            </a:br>
            <a:r>
              <a:rPr lang="en-US" baseline="30000" dirty="0">
                <a:solidFill>
                  <a:schemeClr val="tx1"/>
                </a:solidFill>
              </a:rPr>
              <a:t>19</a:t>
            </a:r>
            <a:r>
              <a:rPr lang="en-US" dirty="0">
                <a:solidFill>
                  <a:schemeClr val="tx1"/>
                </a:solidFill>
              </a:rPr>
              <a:t> "Why do you call me good?“</a:t>
            </a:r>
            <a:br>
              <a:rPr lang="en-US" dirty="0">
                <a:solidFill>
                  <a:schemeClr val="tx1"/>
                </a:solidFill>
              </a:rPr>
            </a:br>
            <a:r>
              <a:rPr lang="en-US" dirty="0">
                <a:solidFill>
                  <a:schemeClr val="tx1"/>
                </a:solidFill>
              </a:rPr>
              <a:t> </a:t>
            </a:r>
            <a:br>
              <a:rPr lang="en-US" dirty="0">
                <a:solidFill>
                  <a:schemeClr val="tx1"/>
                </a:solidFill>
              </a:rPr>
            </a:br>
            <a:r>
              <a:rPr lang="en-US" dirty="0"/>
              <a:t>Jesus answered.</a:t>
            </a:r>
            <a:br>
              <a:rPr lang="en-US" sz="2000" dirty="0"/>
            </a:br>
            <a:br>
              <a:rPr lang="en-US" sz="2000" dirty="0"/>
            </a:br>
            <a:r>
              <a:rPr lang="en-US" dirty="0">
                <a:solidFill>
                  <a:schemeClr val="tx1"/>
                </a:solidFill>
              </a:rPr>
              <a:t> "No one is good--except God </a:t>
            </a:r>
            <a:br>
              <a:rPr lang="en-US" dirty="0">
                <a:solidFill>
                  <a:schemeClr val="tx1"/>
                </a:solidFill>
              </a:rPr>
            </a:br>
            <a:r>
              <a:rPr lang="en-US" dirty="0">
                <a:solidFill>
                  <a:schemeClr val="tx1"/>
                </a:solidFill>
              </a:rPr>
              <a:t>  alone."  </a:t>
            </a:r>
          </a:p>
        </p:txBody>
      </p:sp>
    </p:spTree>
    <p:extLst>
      <p:ext uri="{BB962C8B-B14F-4D97-AF65-F5344CB8AC3E}">
        <p14:creationId xmlns:p14="http://schemas.microsoft.com/office/powerpoint/2010/main" val="1506316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Tree>
    <p:extLst>
      <p:ext uri="{BB962C8B-B14F-4D97-AF65-F5344CB8AC3E}">
        <p14:creationId xmlns:p14="http://schemas.microsoft.com/office/powerpoint/2010/main" val="413097237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What is “Goodness?”</a:t>
            </a:r>
          </a:p>
        </p:txBody>
      </p:sp>
      <p:sp>
        <p:nvSpPr>
          <p:cNvPr id="3" name="Content Placeholder 2"/>
          <p:cNvSpPr>
            <a:spLocks noGrp="1"/>
          </p:cNvSpPr>
          <p:nvPr>
            <p:ph idx="1"/>
          </p:nvPr>
        </p:nvSpPr>
        <p:spPr>
          <a:xfrm>
            <a:off x="828582" y="1273629"/>
            <a:ext cx="10753817" cy="4852535"/>
          </a:xfrm>
        </p:spPr>
        <p:txBody>
          <a:bodyPr/>
          <a:lstStyle/>
          <a:p>
            <a:pPr algn="ctr"/>
            <a:r>
              <a:rPr lang="en-US" sz="5400" dirty="0"/>
              <a:t>First we must ask what is “good?”</a:t>
            </a:r>
            <a:br>
              <a:rPr lang="en-US" sz="2400" dirty="0"/>
            </a:br>
            <a:endParaRPr lang="en-US" sz="2400" dirty="0"/>
          </a:p>
          <a:p>
            <a:pPr algn="ctr"/>
            <a:endParaRPr lang="en-US" dirty="0"/>
          </a:p>
        </p:txBody>
      </p:sp>
    </p:spTree>
    <p:extLst>
      <p:ext uri="{BB962C8B-B14F-4D97-AF65-F5344CB8AC3E}">
        <p14:creationId xmlns:p14="http://schemas.microsoft.com/office/powerpoint/2010/main" val="3121771844"/>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Tree>
    <p:extLst>
      <p:ext uri="{BB962C8B-B14F-4D97-AF65-F5344CB8AC3E}">
        <p14:creationId xmlns:p14="http://schemas.microsoft.com/office/powerpoint/2010/main" val="2923876634"/>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Tree>
    <p:extLst>
      <p:ext uri="{BB962C8B-B14F-4D97-AF65-F5344CB8AC3E}">
        <p14:creationId xmlns:p14="http://schemas.microsoft.com/office/powerpoint/2010/main" val="1434041850"/>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
        <p:nvSpPr>
          <p:cNvPr id="9" name="Rectangle 8"/>
          <p:cNvSpPr/>
          <p:nvPr/>
        </p:nvSpPr>
        <p:spPr>
          <a:xfrm>
            <a:off x="493459" y="3494314"/>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Tree>
    <p:extLst>
      <p:ext uri="{BB962C8B-B14F-4D97-AF65-F5344CB8AC3E}">
        <p14:creationId xmlns:p14="http://schemas.microsoft.com/office/powerpoint/2010/main" val="838562499"/>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
        <p:nvSpPr>
          <p:cNvPr id="9" name="Rectangle 8"/>
          <p:cNvSpPr/>
          <p:nvPr/>
        </p:nvSpPr>
        <p:spPr>
          <a:xfrm>
            <a:off x="493459" y="3494314"/>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
        <p:nvSpPr>
          <p:cNvPr id="11" name="Rectangle 10"/>
          <p:cNvSpPr/>
          <p:nvPr/>
        </p:nvSpPr>
        <p:spPr>
          <a:xfrm>
            <a:off x="4191447" y="3515861"/>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a:t>
            </a:r>
          </a:p>
        </p:txBody>
      </p:sp>
    </p:spTree>
    <p:extLst>
      <p:ext uri="{BB962C8B-B14F-4D97-AF65-F5344CB8AC3E}">
        <p14:creationId xmlns:p14="http://schemas.microsoft.com/office/powerpoint/2010/main" val="50708782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
        <p:nvSpPr>
          <p:cNvPr id="9" name="Rectangle 8"/>
          <p:cNvSpPr/>
          <p:nvPr/>
        </p:nvSpPr>
        <p:spPr>
          <a:xfrm>
            <a:off x="493459" y="3494314"/>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
        <p:nvSpPr>
          <p:cNvPr id="11" name="Rectangle 10"/>
          <p:cNvSpPr/>
          <p:nvPr/>
        </p:nvSpPr>
        <p:spPr>
          <a:xfrm>
            <a:off x="4191447" y="3515861"/>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a:t>
            </a:r>
          </a:p>
        </p:txBody>
      </p:sp>
      <p:sp>
        <p:nvSpPr>
          <p:cNvPr id="12" name="Rectangle 11"/>
          <p:cNvSpPr/>
          <p:nvPr/>
        </p:nvSpPr>
        <p:spPr>
          <a:xfrm>
            <a:off x="2079173" y="4066970"/>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9</a:t>
            </a:r>
          </a:p>
        </p:txBody>
      </p:sp>
    </p:spTree>
    <p:extLst>
      <p:ext uri="{BB962C8B-B14F-4D97-AF65-F5344CB8AC3E}">
        <p14:creationId xmlns:p14="http://schemas.microsoft.com/office/powerpoint/2010/main" val="2282678242"/>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p:txBody>
      </p:sp>
      <p:sp>
        <p:nvSpPr>
          <p:cNvPr id="8" name="Rectangle 7"/>
          <p:cNvSpPr/>
          <p:nvPr/>
        </p:nvSpPr>
        <p:spPr>
          <a:xfrm>
            <a:off x="3172039" y="4692789"/>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p>
        </p:txBody>
      </p:sp>
      <p:sp>
        <p:nvSpPr>
          <p:cNvPr id="9" name="Rectangle 8"/>
          <p:cNvSpPr/>
          <p:nvPr/>
        </p:nvSpPr>
        <p:spPr>
          <a:xfrm>
            <a:off x="493459" y="3494314"/>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
        <p:nvSpPr>
          <p:cNvPr id="11" name="Rectangle 10"/>
          <p:cNvSpPr/>
          <p:nvPr/>
        </p:nvSpPr>
        <p:spPr>
          <a:xfrm>
            <a:off x="4191447" y="3515861"/>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a:t>
            </a:r>
          </a:p>
        </p:txBody>
      </p:sp>
      <p:sp>
        <p:nvSpPr>
          <p:cNvPr id="12" name="Rectangle 11"/>
          <p:cNvSpPr/>
          <p:nvPr/>
        </p:nvSpPr>
        <p:spPr>
          <a:xfrm>
            <a:off x="2079173" y="4066970"/>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9</a:t>
            </a:r>
          </a:p>
        </p:txBody>
      </p:sp>
    </p:spTree>
    <p:extLst>
      <p:ext uri="{BB962C8B-B14F-4D97-AF65-F5344CB8AC3E}">
        <p14:creationId xmlns:p14="http://schemas.microsoft.com/office/powerpoint/2010/main" val="1430734127"/>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normAutofit/>
          </a:bodyPr>
          <a:lstStyle/>
          <a:p>
            <a:r>
              <a:rPr lang="en-US" dirty="0"/>
              <a:t>4. </a:t>
            </a:r>
            <a:r>
              <a:rPr lang="en-US" dirty="0">
                <a:effectLst/>
              </a:rPr>
              <a:t>Offered an </a:t>
            </a:r>
            <a:r>
              <a:rPr lang="en-US" dirty="0">
                <a:effectLst>
                  <a:glow rad="127000">
                    <a:srgbClr val="FF0000">
                      <a:alpha val="0"/>
                    </a:srgbClr>
                  </a:glow>
                  <a:outerShdw blurRad="38100" dist="38100" dir="2700000" algn="tl">
                    <a:srgbClr val="000000">
                      <a:alpha val="43137"/>
                    </a:srgbClr>
                  </a:outerShdw>
                </a:effectLst>
              </a:rPr>
              <a:t>Intriguing</a:t>
            </a:r>
            <a:r>
              <a:rPr lang="en-US" dirty="0"/>
              <a:t> </a:t>
            </a:r>
            <a:r>
              <a:rPr lang="en-US" dirty="0">
                <a:effectLst>
                  <a:glow rad="127000">
                    <a:srgbClr val="FF0000"/>
                  </a:glow>
                  <a:outerShdw blurRad="38100" dist="38100" dir="2700000" algn="tl">
                    <a:srgbClr val="000000">
                      <a:alpha val="43137"/>
                    </a:srgbClr>
                  </a:outerShdw>
                </a:effectLst>
              </a:rPr>
              <a:t>Q</a:t>
            </a:r>
            <a:r>
              <a:rPr lang="en-US" u="sng" dirty="0">
                <a:effectLst>
                  <a:glow rad="127000">
                    <a:srgbClr val="FF0000"/>
                  </a:glow>
                  <a:outerShdw blurRad="38100" dist="38100" dir="2700000" algn="tl">
                    <a:srgbClr val="000000">
                      <a:alpha val="43137"/>
                    </a:srgbClr>
                  </a:outerShdw>
                </a:effectLst>
              </a:rPr>
              <a:t>uotation</a:t>
            </a:r>
            <a:endParaRPr lang="en-US" dirty="0"/>
          </a:p>
        </p:txBody>
      </p:sp>
      <p:sp>
        <p:nvSpPr>
          <p:cNvPr id="6" name="Rectangular Callout 5"/>
          <p:cNvSpPr/>
          <p:nvPr/>
        </p:nvSpPr>
        <p:spPr>
          <a:xfrm>
            <a:off x="489856" y="1396132"/>
            <a:ext cx="6077857" cy="4954186"/>
          </a:xfrm>
          <a:prstGeom prst="wedgeRectCallout">
            <a:avLst>
              <a:gd name="adj1" fmla="val 95484"/>
              <a:gd name="adj2" fmla="val -2416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1" y="1671980"/>
            <a:ext cx="5467349" cy="4525963"/>
          </a:xfrm>
        </p:spPr>
        <p:txBody>
          <a:bodyPr>
            <a:noAutofit/>
          </a:bodyPr>
          <a:lstStyle/>
          <a:p>
            <a:r>
              <a:rPr lang="en-US" baseline="30000" dirty="0">
                <a:solidFill>
                  <a:schemeClr val="tx1"/>
                </a:solidFill>
              </a:rPr>
              <a:t>20</a:t>
            </a:r>
            <a:r>
              <a:rPr lang="en-US" dirty="0">
                <a:solidFill>
                  <a:schemeClr val="tx1"/>
                </a:solidFill>
              </a:rPr>
              <a:t> You know the commandments:   ‘Do not commit adultery, </a:t>
            </a:r>
            <a:br>
              <a:rPr lang="en-US" dirty="0">
                <a:solidFill>
                  <a:schemeClr val="tx1"/>
                </a:solidFill>
              </a:rPr>
            </a:br>
            <a:r>
              <a:rPr lang="en-US" dirty="0">
                <a:solidFill>
                  <a:schemeClr val="tx1"/>
                </a:solidFill>
              </a:rPr>
              <a:t>do not murder,    do not steal,   do not give false testimony,   honor your father and mother.' "</a:t>
            </a:r>
          </a:p>
        </p:txBody>
      </p:sp>
      <p:sp>
        <p:nvSpPr>
          <p:cNvPr id="7" name="TextBox 6"/>
          <p:cNvSpPr txBox="1"/>
          <p:nvPr/>
        </p:nvSpPr>
        <p:spPr>
          <a:xfrm>
            <a:off x="7898091" y="5189135"/>
            <a:ext cx="3394841"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Tablet II</a:t>
            </a:r>
          </a:p>
          <a:p>
            <a:r>
              <a:rPr lang="en-US" sz="3600" b="1" dirty="0">
                <a:solidFill>
                  <a:schemeClr val="bg1"/>
                </a:solidFill>
                <a:effectLst>
                  <a:outerShdw blurRad="38100" dist="38100" dir="2700000" algn="tl">
                    <a:srgbClr val="000000">
                      <a:alpha val="43137"/>
                    </a:srgbClr>
                  </a:outerShdw>
                </a:effectLst>
              </a:rPr>
              <a:t>Minus the 10th</a:t>
            </a:r>
          </a:p>
        </p:txBody>
      </p:sp>
      <p:sp>
        <p:nvSpPr>
          <p:cNvPr id="8" name="Rectangle 7"/>
          <p:cNvSpPr/>
          <p:nvPr/>
        </p:nvSpPr>
        <p:spPr>
          <a:xfrm>
            <a:off x="3172039" y="4692789"/>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p>
        </p:txBody>
      </p:sp>
      <p:sp>
        <p:nvSpPr>
          <p:cNvPr id="9" name="Rectangle 8"/>
          <p:cNvSpPr/>
          <p:nvPr/>
        </p:nvSpPr>
        <p:spPr>
          <a:xfrm>
            <a:off x="493459" y="3494314"/>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0" name="Rectangle 9"/>
          <p:cNvSpPr/>
          <p:nvPr/>
        </p:nvSpPr>
        <p:spPr>
          <a:xfrm>
            <a:off x="4577453" y="2234293"/>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
        <p:nvSpPr>
          <p:cNvPr id="11" name="Rectangle 10"/>
          <p:cNvSpPr/>
          <p:nvPr/>
        </p:nvSpPr>
        <p:spPr>
          <a:xfrm>
            <a:off x="4191447" y="3515861"/>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a:t>
            </a:r>
          </a:p>
        </p:txBody>
      </p:sp>
      <p:sp>
        <p:nvSpPr>
          <p:cNvPr id="12" name="Rectangle 11"/>
          <p:cNvSpPr/>
          <p:nvPr/>
        </p:nvSpPr>
        <p:spPr>
          <a:xfrm>
            <a:off x="2079173" y="4066970"/>
            <a:ext cx="391885" cy="457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9</a:t>
            </a:r>
          </a:p>
        </p:txBody>
      </p:sp>
      <p:sp>
        <p:nvSpPr>
          <p:cNvPr id="13" name="Rectangle 12"/>
          <p:cNvSpPr/>
          <p:nvPr/>
        </p:nvSpPr>
        <p:spPr>
          <a:xfrm>
            <a:off x="7189289" y="4897717"/>
            <a:ext cx="609600" cy="487359"/>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a:t>
            </a:r>
          </a:p>
        </p:txBody>
      </p:sp>
    </p:spTree>
    <p:extLst>
      <p:ext uri="{BB962C8B-B14F-4D97-AF65-F5344CB8AC3E}">
        <p14:creationId xmlns:p14="http://schemas.microsoft.com/office/powerpoint/2010/main" val="2851082959"/>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a:xfrm>
            <a:off x="0" y="0"/>
            <a:ext cx="12192000" cy="1143000"/>
          </a:xfrm>
        </p:spPr>
        <p:txBody>
          <a:bodyPr>
            <a:normAutofit/>
          </a:bodyPr>
          <a:lstStyle/>
          <a:p>
            <a:r>
              <a:rPr lang="en-US" dirty="0"/>
              <a:t>5. </a:t>
            </a:r>
            <a:r>
              <a:rPr lang="en-US" dirty="0">
                <a:effectLst/>
              </a:rPr>
              <a:t>Gave a </a:t>
            </a:r>
            <a:r>
              <a:rPr lang="en-US" u="sng" dirty="0">
                <a:effectLst>
                  <a:glow rad="127000">
                    <a:srgbClr val="FF0000"/>
                  </a:glow>
                  <a:outerShdw blurRad="38100" dist="38100" dir="2700000" algn="tl">
                    <a:srgbClr val="000000">
                      <a:alpha val="43137"/>
                    </a:srgbClr>
                  </a:outerShdw>
                </a:effectLst>
              </a:rPr>
              <a:t>Self-Ri</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hteous</a:t>
            </a:r>
            <a:r>
              <a:rPr lang="en-US" dirty="0"/>
              <a:t> Response</a:t>
            </a:r>
          </a:p>
        </p:txBody>
      </p:sp>
      <p:sp>
        <p:nvSpPr>
          <p:cNvPr id="6" name="Rectangular Callout 5"/>
          <p:cNvSpPr/>
          <p:nvPr/>
        </p:nvSpPr>
        <p:spPr>
          <a:xfrm>
            <a:off x="334407" y="1619249"/>
            <a:ext cx="7111422" cy="1411381"/>
          </a:xfrm>
          <a:prstGeom prst="wedgeRectCallout">
            <a:avLst>
              <a:gd name="adj1" fmla="val 95478"/>
              <a:gd name="adj2" fmla="val 55567"/>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714499"/>
            <a:ext cx="7772400" cy="4411665"/>
          </a:xfrm>
        </p:spPr>
        <p:txBody>
          <a:bodyPr>
            <a:noAutofit/>
          </a:bodyPr>
          <a:lstStyle/>
          <a:p>
            <a:r>
              <a:rPr lang="en-US" dirty="0">
                <a:solidFill>
                  <a:schemeClr val="tx1"/>
                </a:solidFill>
              </a:rPr>
              <a:t> </a:t>
            </a:r>
            <a:r>
              <a:rPr lang="en-US" baseline="30000" dirty="0">
                <a:solidFill>
                  <a:schemeClr val="tx1"/>
                </a:solidFill>
              </a:rPr>
              <a:t>21</a:t>
            </a:r>
            <a:r>
              <a:rPr lang="en-US" dirty="0">
                <a:solidFill>
                  <a:schemeClr val="tx1"/>
                </a:solidFill>
              </a:rPr>
              <a:t> "All these I have kept since </a:t>
            </a:r>
            <a:br>
              <a:rPr lang="en-US" dirty="0">
                <a:solidFill>
                  <a:schemeClr val="tx1"/>
                </a:solidFill>
              </a:rPr>
            </a:br>
            <a:r>
              <a:rPr lang="en-US" dirty="0">
                <a:solidFill>
                  <a:schemeClr val="tx1"/>
                </a:solidFill>
              </a:rPr>
              <a:t>I was a boy," </a:t>
            </a:r>
            <a:br>
              <a:rPr lang="en-US" sz="1400" dirty="0">
                <a:solidFill>
                  <a:schemeClr val="tx1"/>
                </a:solidFill>
              </a:rPr>
            </a:br>
            <a:br>
              <a:rPr lang="en-US" sz="1400" dirty="0">
                <a:solidFill>
                  <a:schemeClr val="tx1"/>
                </a:solidFill>
              </a:rPr>
            </a:br>
            <a:r>
              <a:rPr lang="en-US" dirty="0"/>
              <a:t>he said. </a:t>
            </a:r>
          </a:p>
        </p:txBody>
      </p:sp>
    </p:spTree>
    <p:extLst>
      <p:ext uri="{BB962C8B-B14F-4D97-AF65-F5344CB8AC3E}">
        <p14:creationId xmlns:p14="http://schemas.microsoft.com/office/powerpoint/2010/main" val="1783036689"/>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solidFill>
                  <a:schemeClr val="tx1"/>
                </a:solidFill>
              </a:rPr>
              <a:t>Sell everything you have </a:t>
            </a:r>
            <a:br>
              <a:rPr lang="en-US" dirty="0">
                <a:solidFill>
                  <a:schemeClr val="tx1"/>
                </a:solidFill>
              </a:rPr>
            </a:br>
            <a:r>
              <a:rPr lang="en-US" dirty="0">
                <a:solidFill>
                  <a:schemeClr val="tx1"/>
                </a:solidFill>
              </a:rPr>
              <a:t>and give 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solidFill>
                  <a:schemeClr val="tx1"/>
                </a:solidFill>
              </a:rPr>
              <a:t>follow me."</a:t>
            </a:r>
          </a:p>
        </p:txBody>
      </p:sp>
    </p:spTree>
    <p:extLst>
      <p:ext uri="{BB962C8B-B14F-4D97-AF65-F5344CB8AC3E}">
        <p14:creationId xmlns:p14="http://schemas.microsoft.com/office/powerpoint/2010/main" val="2788963003"/>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847" y="2824391"/>
            <a:ext cx="1387932" cy="85770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effectLst/>
              </a:rPr>
              <a:t>Sell</a:t>
            </a:r>
            <a:r>
              <a:rPr lang="en-US" dirty="0">
                <a:solidFill>
                  <a:schemeClr val="tx1"/>
                </a:solidFill>
                <a:effectLst/>
              </a:rPr>
              <a:t> </a:t>
            </a:r>
            <a:r>
              <a:rPr lang="en-US" dirty="0">
                <a:solidFill>
                  <a:schemeClr val="tx1"/>
                </a:solidFill>
              </a:rPr>
              <a:t>everything you have </a:t>
            </a:r>
            <a:br>
              <a:rPr lang="en-US" dirty="0">
                <a:solidFill>
                  <a:schemeClr val="tx1"/>
                </a:solidFill>
              </a:rPr>
            </a:br>
            <a:r>
              <a:rPr lang="en-US" dirty="0">
                <a:solidFill>
                  <a:schemeClr val="tx1"/>
                </a:solidFill>
              </a:rPr>
              <a:t>and give 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solidFill>
                  <a:schemeClr val="tx1"/>
                </a:solidFill>
              </a:rPr>
              <a:t>follow me."</a:t>
            </a:r>
          </a:p>
        </p:txBody>
      </p:sp>
    </p:spTree>
    <p:extLst>
      <p:ext uri="{BB962C8B-B14F-4D97-AF65-F5344CB8AC3E}">
        <p14:creationId xmlns:p14="http://schemas.microsoft.com/office/powerpoint/2010/main" val="191671245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524000" y="0"/>
            <a:ext cx="9144001" cy="7914482"/>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6000" dirty="0"/>
              <a:t>What is “Goodness?”</a:t>
            </a:r>
          </a:p>
        </p:txBody>
      </p:sp>
      <p:sp>
        <p:nvSpPr>
          <p:cNvPr id="3" name="Content Placeholder 2"/>
          <p:cNvSpPr>
            <a:spLocks noGrp="1"/>
          </p:cNvSpPr>
          <p:nvPr>
            <p:ph idx="1"/>
          </p:nvPr>
        </p:nvSpPr>
        <p:spPr>
          <a:xfrm>
            <a:off x="828582" y="1273629"/>
            <a:ext cx="10753817" cy="4852535"/>
          </a:xfrm>
        </p:spPr>
        <p:txBody>
          <a:bodyPr/>
          <a:lstStyle/>
          <a:p>
            <a:pPr algn="ctr"/>
            <a:r>
              <a:rPr lang="en-US" sz="5400" dirty="0"/>
              <a:t>First we must ask what is “good?”</a:t>
            </a:r>
            <a:br>
              <a:rPr lang="en-US" sz="2400" dirty="0"/>
            </a:br>
            <a:endParaRPr lang="en-US" sz="2400" dirty="0"/>
          </a:p>
          <a:p>
            <a:pPr algn="ctr"/>
            <a:r>
              <a:rPr lang="en-US" sz="5400" dirty="0">
                <a:solidFill>
                  <a:schemeClr val="tx1"/>
                </a:solidFill>
              </a:rPr>
              <a:t>Answer:  </a:t>
            </a:r>
            <a:br>
              <a:rPr lang="en-US" sz="5400" dirty="0">
                <a:solidFill>
                  <a:schemeClr val="tx1"/>
                </a:solidFill>
              </a:rPr>
            </a:br>
            <a:r>
              <a:rPr lang="en-US" sz="5400" dirty="0">
                <a:solidFill>
                  <a:schemeClr val="tx1"/>
                </a:solidFill>
              </a:rPr>
              <a:t>“God is good”</a:t>
            </a:r>
          </a:p>
          <a:p>
            <a:pPr algn="ctr"/>
            <a:endParaRPr lang="en-US" dirty="0"/>
          </a:p>
        </p:txBody>
      </p:sp>
    </p:spTree>
    <p:extLst>
      <p:ext uri="{BB962C8B-B14F-4D97-AF65-F5344CB8AC3E}">
        <p14:creationId xmlns:p14="http://schemas.microsoft.com/office/powerpoint/2010/main" val="2302544567"/>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847" y="2824391"/>
            <a:ext cx="1387932" cy="85770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87484" y="3393965"/>
            <a:ext cx="1428551" cy="9380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effectLst/>
              </a:rPr>
              <a:t>Sell</a:t>
            </a:r>
            <a:r>
              <a:rPr lang="en-US" dirty="0">
                <a:solidFill>
                  <a:schemeClr val="tx1"/>
                </a:solidFill>
                <a:effectLst/>
              </a:rPr>
              <a:t> </a:t>
            </a:r>
            <a:r>
              <a:rPr lang="en-US" dirty="0">
                <a:solidFill>
                  <a:schemeClr val="tx1"/>
                </a:solidFill>
              </a:rPr>
              <a:t>everything you have </a:t>
            </a:r>
            <a:br>
              <a:rPr lang="en-US" dirty="0">
                <a:solidFill>
                  <a:schemeClr val="tx1"/>
                </a:solidFill>
              </a:rPr>
            </a:br>
            <a:r>
              <a:rPr lang="en-US" dirty="0">
                <a:solidFill>
                  <a:schemeClr val="tx1"/>
                </a:solidFill>
              </a:rPr>
              <a:t>and </a:t>
            </a:r>
            <a:r>
              <a:rPr lang="en-US" dirty="0">
                <a:effectLst/>
              </a:rPr>
              <a:t>give</a:t>
            </a:r>
            <a:r>
              <a:rPr lang="en-US" dirty="0">
                <a:solidFill>
                  <a:schemeClr val="tx1"/>
                </a:solidFill>
                <a:effectLst/>
              </a:rPr>
              <a:t> </a:t>
            </a:r>
            <a:r>
              <a:rPr lang="en-US" dirty="0">
                <a:solidFill>
                  <a:schemeClr val="tx1"/>
                </a:solidFill>
              </a:rPr>
              <a:t>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solidFill>
                  <a:schemeClr val="tx1"/>
                </a:solidFill>
              </a:rPr>
              <a:t>follow me."</a:t>
            </a:r>
          </a:p>
        </p:txBody>
      </p:sp>
    </p:spTree>
    <p:extLst>
      <p:ext uri="{BB962C8B-B14F-4D97-AF65-F5344CB8AC3E}">
        <p14:creationId xmlns:p14="http://schemas.microsoft.com/office/powerpoint/2010/main" val="690201347"/>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847" y="2824391"/>
            <a:ext cx="1387932" cy="85770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87484" y="3393965"/>
            <a:ext cx="1428551" cy="9380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097" y="5245971"/>
            <a:ext cx="1824571" cy="831836"/>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effectLst/>
              </a:rPr>
              <a:t>Sell</a:t>
            </a:r>
            <a:r>
              <a:rPr lang="en-US" dirty="0">
                <a:solidFill>
                  <a:schemeClr val="tx1"/>
                </a:solidFill>
                <a:effectLst/>
              </a:rPr>
              <a:t> </a:t>
            </a:r>
            <a:r>
              <a:rPr lang="en-US" dirty="0">
                <a:solidFill>
                  <a:schemeClr val="tx1"/>
                </a:solidFill>
              </a:rPr>
              <a:t>everything you have </a:t>
            </a:r>
            <a:br>
              <a:rPr lang="en-US" dirty="0">
                <a:solidFill>
                  <a:schemeClr val="tx1"/>
                </a:solidFill>
              </a:rPr>
            </a:br>
            <a:r>
              <a:rPr lang="en-US" dirty="0">
                <a:solidFill>
                  <a:schemeClr val="tx1"/>
                </a:solidFill>
              </a:rPr>
              <a:t>and </a:t>
            </a:r>
            <a:r>
              <a:rPr lang="en-US" dirty="0">
                <a:effectLst/>
              </a:rPr>
              <a:t>give</a:t>
            </a:r>
            <a:r>
              <a:rPr lang="en-US" dirty="0">
                <a:solidFill>
                  <a:schemeClr val="tx1"/>
                </a:solidFill>
                <a:effectLst/>
              </a:rPr>
              <a:t> </a:t>
            </a:r>
            <a:r>
              <a:rPr lang="en-US" dirty="0">
                <a:solidFill>
                  <a:schemeClr val="tx1"/>
                </a:solidFill>
              </a:rPr>
              <a:t>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effectLst/>
              </a:rPr>
              <a:t>follow</a:t>
            </a:r>
            <a:r>
              <a:rPr lang="en-US" dirty="0">
                <a:solidFill>
                  <a:schemeClr val="tx1"/>
                </a:solidFill>
                <a:effectLst/>
              </a:rPr>
              <a:t> </a:t>
            </a:r>
            <a:r>
              <a:rPr lang="en-US" dirty="0">
                <a:solidFill>
                  <a:schemeClr val="tx1"/>
                </a:solidFill>
              </a:rPr>
              <a:t>me."</a:t>
            </a:r>
          </a:p>
        </p:txBody>
      </p:sp>
    </p:spTree>
    <p:extLst>
      <p:ext uri="{BB962C8B-B14F-4D97-AF65-F5344CB8AC3E}">
        <p14:creationId xmlns:p14="http://schemas.microsoft.com/office/powerpoint/2010/main" val="2338078405"/>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847" y="2824391"/>
            <a:ext cx="1387932" cy="85770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87484" y="3393965"/>
            <a:ext cx="1428551" cy="9380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097" y="5245971"/>
            <a:ext cx="1824571" cy="831836"/>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effectLst/>
              </a:rPr>
              <a:t>Sell</a:t>
            </a:r>
            <a:r>
              <a:rPr lang="en-US" dirty="0">
                <a:solidFill>
                  <a:schemeClr val="tx1"/>
                </a:solidFill>
                <a:effectLst/>
              </a:rPr>
              <a:t> </a:t>
            </a:r>
            <a:r>
              <a:rPr lang="en-US" dirty="0">
                <a:solidFill>
                  <a:schemeClr val="tx1"/>
                </a:solidFill>
              </a:rPr>
              <a:t>everything you have </a:t>
            </a:r>
            <a:br>
              <a:rPr lang="en-US" dirty="0">
                <a:solidFill>
                  <a:schemeClr val="tx1"/>
                </a:solidFill>
              </a:rPr>
            </a:br>
            <a:r>
              <a:rPr lang="en-US" dirty="0">
                <a:solidFill>
                  <a:schemeClr val="tx1"/>
                </a:solidFill>
              </a:rPr>
              <a:t>and </a:t>
            </a:r>
            <a:r>
              <a:rPr lang="en-US" dirty="0">
                <a:effectLst/>
              </a:rPr>
              <a:t>give</a:t>
            </a:r>
            <a:r>
              <a:rPr lang="en-US" dirty="0">
                <a:solidFill>
                  <a:schemeClr val="tx1"/>
                </a:solidFill>
                <a:effectLst/>
              </a:rPr>
              <a:t> </a:t>
            </a:r>
            <a:r>
              <a:rPr lang="en-US" dirty="0">
                <a:solidFill>
                  <a:schemeClr val="tx1"/>
                </a:solidFill>
              </a:rPr>
              <a:t>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effectLst/>
              </a:rPr>
              <a:t>follow</a:t>
            </a:r>
            <a:r>
              <a:rPr lang="en-US" dirty="0">
                <a:solidFill>
                  <a:schemeClr val="tx1"/>
                </a:solidFill>
                <a:effectLst/>
              </a:rPr>
              <a:t> </a:t>
            </a:r>
            <a:r>
              <a:rPr lang="en-US" dirty="0">
                <a:solidFill>
                  <a:schemeClr val="tx1"/>
                </a:solidFill>
              </a:rPr>
              <a:t>me."</a:t>
            </a:r>
          </a:p>
        </p:txBody>
      </p:sp>
      <p:sp>
        <p:nvSpPr>
          <p:cNvPr id="10" name="TextBox 9"/>
          <p:cNvSpPr txBox="1"/>
          <p:nvPr/>
        </p:nvSpPr>
        <p:spPr>
          <a:xfrm>
            <a:off x="7216079" y="5178967"/>
            <a:ext cx="4850740" cy="830997"/>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Not condemning--</a:t>
            </a:r>
          </a:p>
        </p:txBody>
      </p:sp>
    </p:spTree>
    <p:extLst>
      <p:ext uri="{BB962C8B-B14F-4D97-AF65-F5344CB8AC3E}">
        <p14:creationId xmlns:p14="http://schemas.microsoft.com/office/powerpoint/2010/main" val="230401214"/>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r="16023"/>
          <a:stretch/>
        </p:blipFill>
        <p:spPr>
          <a:xfrm>
            <a:off x="6406552" y="1396132"/>
            <a:ext cx="5809827" cy="5461868"/>
          </a:xfrm>
          <a:prstGeom prst="rect">
            <a:avLst/>
          </a:prstGeom>
        </p:spPr>
      </p:pic>
      <p:sp>
        <p:nvSpPr>
          <p:cNvPr id="2" name="Title 1"/>
          <p:cNvSpPr>
            <a:spLocks noGrp="1"/>
          </p:cNvSpPr>
          <p:nvPr>
            <p:ph type="title"/>
          </p:nvPr>
        </p:nvSpPr>
        <p:spPr/>
        <p:txBody>
          <a:bodyPr>
            <a:normAutofit/>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6" name="Rectangular Callout 5"/>
          <p:cNvSpPr/>
          <p:nvPr/>
        </p:nvSpPr>
        <p:spPr>
          <a:xfrm>
            <a:off x="533400" y="2220688"/>
            <a:ext cx="6242954" cy="4008662"/>
          </a:xfrm>
          <a:prstGeom prst="wedgeRectCallout">
            <a:avLst>
              <a:gd name="adj1" fmla="val 87632"/>
              <a:gd name="adj2" fmla="val -3556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847" y="2824391"/>
            <a:ext cx="1387932" cy="857702"/>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87484" y="3393965"/>
            <a:ext cx="1428551" cy="9380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097" y="5245971"/>
            <a:ext cx="1824571" cy="831836"/>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11495314" cy="4983164"/>
          </a:xfrm>
        </p:spPr>
        <p:txBody>
          <a:bodyPr>
            <a:noAutofit/>
          </a:bodyPr>
          <a:lstStyle/>
          <a:p>
            <a:r>
              <a:rPr lang="en-US" sz="3400" dirty="0"/>
              <a:t> </a:t>
            </a:r>
            <a:r>
              <a:rPr lang="en-US" baseline="30000" dirty="0"/>
              <a:t>22</a:t>
            </a:r>
            <a:r>
              <a:rPr lang="en-US" dirty="0"/>
              <a:t> When Jesus heard this, he said to him</a:t>
            </a:r>
            <a:r>
              <a:rPr lang="en-US" sz="4800" dirty="0"/>
              <a:t>, </a:t>
            </a:r>
            <a:br>
              <a:rPr lang="en-US" sz="2800" dirty="0">
                <a:solidFill>
                  <a:schemeClr val="tx1"/>
                </a:solidFill>
              </a:rPr>
            </a:br>
            <a:endParaRPr lang="en-US" sz="2800" dirty="0">
              <a:solidFill>
                <a:schemeClr val="tx1"/>
              </a:solidFill>
            </a:endParaRPr>
          </a:p>
          <a:p>
            <a:pPr marL="457200" lvl="1" indent="0"/>
            <a:r>
              <a:rPr lang="en-US" dirty="0">
                <a:solidFill>
                  <a:schemeClr val="tx1"/>
                </a:solidFill>
              </a:rPr>
              <a:t>"You still lack one thing. </a:t>
            </a:r>
            <a:br>
              <a:rPr lang="en-US" dirty="0">
                <a:solidFill>
                  <a:schemeClr val="tx1"/>
                </a:solidFill>
              </a:rPr>
            </a:br>
            <a:r>
              <a:rPr lang="en-US" dirty="0">
                <a:effectLst/>
              </a:rPr>
              <a:t>Sell</a:t>
            </a:r>
            <a:r>
              <a:rPr lang="en-US" dirty="0">
                <a:solidFill>
                  <a:schemeClr val="tx1"/>
                </a:solidFill>
                <a:effectLst/>
              </a:rPr>
              <a:t> </a:t>
            </a:r>
            <a:r>
              <a:rPr lang="en-US" dirty="0">
                <a:solidFill>
                  <a:schemeClr val="tx1"/>
                </a:solidFill>
              </a:rPr>
              <a:t>everything you have </a:t>
            </a:r>
            <a:br>
              <a:rPr lang="en-US" dirty="0">
                <a:solidFill>
                  <a:schemeClr val="tx1"/>
                </a:solidFill>
              </a:rPr>
            </a:br>
            <a:r>
              <a:rPr lang="en-US" dirty="0">
                <a:solidFill>
                  <a:schemeClr val="tx1"/>
                </a:solidFill>
              </a:rPr>
              <a:t>and </a:t>
            </a:r>
            <a:r>
              <a:rPr lang="en-US" dirty="0">
                <a:effectLst/>
              </a:rPr>
              <a:t>give</a:t>
            </a:r>
            <a:r>
              <a:rPr lang="en-US" dirty="0">
                <a:solidFill>
                  <a:schemeClr val="tx1"/>
                </a:solidFill>
                <a:effectLst/>
              </a:rPr>
              <a:t> </a:t>
            </a:r>
            <a:r>
              <a:rPr lang="en-US" dirty="0">
                <a:solidFill>
                  <a:schemeClr val="tx1"/>
                </a:solidFill>
              </a:rPr>
              <a:t>to the poor, and </a:t>
            </a:r>
            <a:br>
              <a:rPr lang="en-US" dirty="0">
                <a:solidFill>
                  <a:schemeClr val="tx1"/>
                </a:solidFill>
              </a:rPr>
            </a:br>
            <a:r>
              <a:rPr lang="en-US" dirty="0">
                <a:solidFill>
                  <a:schemeClr val="tx1"/>
                </a:solidFill>
              </a:rPr>
              <a:t>you will have treasure in </a:t>
            </a:r>
            <a:br>
              <a:rPr lang="en-US" dirty="0">
                <a:solidFill>
                  <a:schemeClr val="tx1"/>
                </a:solidFill>
              </a:rPr>
            </a:br>
            <a:r>
              <a:rPr lang="en-US" dirty="0">
                <a:solidFill>
                  <a:schemeClr val="tx1"/>
                </a:solidFill>
              </a:rPr>
              <a:t>heaven. Then come, </a:t>
            </a:r>
            <a:br>
              <a:rPr lang="en-US" dirty="0">
                <a:solidFill>
                  <a:schemeClr val="tx1"/>
                </a:solidFill>
              </a:rPr>
            </a:br>
            <a:r>
              <a:rPr lang="en-US" dirty="0">
                <a:effectLst/>
              </a:rPr>
              <a:t>follow</a:t>
            </a:r>
            <a:r>
              <a:rPr lang="en-US" dirty="0">
                <a:solidFill>
                  <a:schemeClr val="tx1"/>
                </a:solidFill>
                <a:effectLst/>
              </a:rPr>
              <a:t> </a:t>
            </a:r>
            <a:r>
              <a:rPr lang="en-US" dirty="0">
                <a:solidFill>
                  <a:schemeClr val="tx1"/>
                </a:solidFill>
              </a:rPr>
              <a:t>me."</a:t>
            </a:r>
          </a:p>
        </p:txBody>
      </p:sp>
      <p:sp>
        <p:nvSpPr>
          <p:cNvPr id="10" name="TextBox 9"/>
          <p:cNvSpPr txBox="1"/>
          <p:nvPr/>
        </p:nvSpPr>
        <p:spPr>
          <a:xfrm>
            <a:off x="7216079" y="5178967"/>
            <a:ext cx="4850740"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Not condemning--He is exposing.</a:t>
            </a:r>
          </a:p>
          <a:p>
            <a:endParaRPr lang="en-US"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3280502"/>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srcRect r="16023"/>
          <a:stretch/>
        </p:blipFill>
        <p:spPr>
          <a:xfrm>
            <a:off x="6382173" y="1396132"/>
            <a:ext cx="5809827" cy="5461868"/>
          </a:xfrm>
          <a:prstGeom prst="rect">
            <a:avLst/>
          </a:prstGeom>
        </p:spPr>
      </p:pic>
      <p:sp>
        <p:nvSpPr>
          <p:cNvPr id="2" name="Title 1"/>
          <p:cNvSpPr>
            <a:spLocks noGrp="1"/>
          </p:cNvSpPr>
          <p:nvPr>
            <p:ph type="title"/>
          </p:nvPr>
        </p:nvSpPr>
        <p:spPr/>
        <p:txBody>
          <a:bodyPr/>
          <a:lstStyle/>
          <a:p>
            <a:r>
              <a:rPr lang="en-US" dirty="0"/>
              <a:t>6. </a:t>
            </a:r>
            <a:r>
              <a:rPr lang="en-US" dirty="0">
                <a:effectLst/>
              </a:rPr>
              <a:t>Offered </a:t>
            </a:r>
            <a:r>
              <a:rPr lang="en-US" dirty="0">
                <a:effectLst>
                  <a:glow rad="127000">
                    <a:srgbClr val="FF0000">
                      <a:alpha val="0"/>
                    </a:srgbClr>
                  </a:glow>
                  <a:outerShdw blurRad="38100" dist="38100" dir="2700000" algn="tl">
                    <a:srgbClr val="000000">
                      <a:alpha val="43137"/>
                    </a:srgbClr>
                  </a:outerShdw>
                </a:effectLst>
              </a:rPr>
              <a:t>Clear </a:t>
            </a:r>
            <a:r>
              <a:rPr lang="en-US" u="sng" dirty="0">
                <a:effectLst>
                  <a:glow rad="127000">
                    <a:srgbClr val="FF0000"/>
                  </a:glow>
                  <a:outerShdw blurRad="38100" dist="38100" dir="2700000" algn="tl">
                    <a:srgbClr val="000000">
                      <a:alpha val="43137"/>
                    </a:srgbClr>
                  </a:outerShdw>
                </a:effectLst>
              </a:rPr>
              <a:t>Instructions</a:t>
            </a:r>
            <a:endParaRPr lang="en-US" dirty="0"/>
          </a:p>
        </p:txBody>
      </p:sp>
      <p:sp>
        <p:nvSpPr>
          <p:cNvPr id="3" name="Content Placeholder 2"/>
          <p:cNvSpPr>
            <a:spLocks noGrp="1"/>
          </p:cNvSpPr>
          <p:nvPr>
            <p:ph idx="1"/>
          </p:nvPr>
        </p:nvSpPr>
        <p:spPr>
          <a:xfrm>
            <a:off x="457201" y="1143001"/>
            <a:ext cx="7837714" cy="4983164"/>
          </a:xfrm>
        </p:spPr>
        <p:txBody>
          <a:bodyPr>
            <a:noAutofit/>
          </a:bodyPr>
          <a:lstStyle/>
          <a:p>
            <a:r>
              <a:rPr lang="en-US" sz="3400" dirty="0"/>
              <a:t> </a:t>
            </a:r>
            <a:r>
              <a:rPr lang="en-US" baseline="30000" dirty="0"/>
              <a:t>23</a:t>
            </a:r>
            <a:r>
              <a:rPr lang="en-US" dirty="0"/>
              <a:t> When he heard this, he became very sad, because he was a man of great wealth. </a:t>
            </a:r>
          </a:p>
        </p:txBody>
      </p:sp>
    </p:spTree>
    <p:extLst>
      <p:ext uri="{BB962C8B-B14F-4D97-AF65-F5344CB8AC3E}">
        <p14:creationId xmlns:p14="http://schemas.microsoft.com/office/powerpoint/2010/main" val="604436729"/>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srcRect r="16023"/>
          <a:stretch/>
        </p:blipFill>
        <p:spPr>
          <a:xfrm>
            <a:off x="6382173" y="1398897"/>
            <a:ext cx="5809827" cy="5461868"/>
          </a:xfrm>
          <a:prstGeom prst="rect">
            <a:avLst/>
          </a:prstGeom>
        </p:spPr>
      </p:pic>
      <p:sp>
        <p:nvSpPr>
          <p:cNvPr id="2" name="Title 1"/>
          <p:cNvSpPr>
            <a:spLocks noGrp="1"/>
          </p:cNvSpPr>
          <p:nvPr>
            <p:ph type="title"/>
          </p:nvPr>
        </p:nvSpPr>
        <p:spPr>
          <a:xfrm>
            <a:off x="0" y="0"/>
            <a:ext cx="12192000" cy="1143000"/>
          </a:xfrm>
        </p:spPr>
        <p:txBody>
          <a:bodyPr/>
          <a:lstStyle/>
          <a:p>
            <a:r>
              <a:rPr lang="en-US" dirty="0"/>
              <a:t>7. Given an Hyperbolic </a:t>
            </a:r>
            <a:r>
              <a:rPr lang="en-US" u="sng" dirty="0">
                <a:effectLst>
                  <a:glow rad="127000">
                    <a:srgbClr val="FF0000"/>
                  </a:glow>
                  <a:outerShdw blurRad="38100" dist="38100" dir="2700000" algn="tl">
                    <a:srgbClr val="000000">
                      <a:alpha val="43137"/>
                    </a:srgbClr>
                  </a:outerShdw>
                </a:effectLst>
              </a:rPr>
              <a:t>Conclusion</a:t>
            </a:r>
          </a:p>
        </p:txBody>
      </p:sp>
      <p:sp>
        <p:nvSpPr>
          <p:cNvPr id="8" name="Rectangular Callout 7"/>
          <p:cNvSpPr/>
          <p:nvPr/>
        </p:nvSpPr>
        <p:spPr>
          <a:xfrm>
            <a:off x="819150" y="2010227"/>
            <a:ext cx="5298622" cy="2390323"/>
          </a:xfrm>
          <a:prstGeom prst="wedgeRectCallout">
            <a:avLst>
              <a:gd name="adj1" fmla="val 113988"/>
              <a:gd name="adj2" fmla="val -2070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a:t>24</a:t>
            </a:r>
            <a:r>
              <a:rPr lang="en-US" dirty="0"/>
              <a:t> Jesus looked at him and said,</a:t>
            </a:r>
          </a:p>
          <a:p>
            <a:pPr lvl="1"/>
            <a:br>
              <a:rPr lang="en-US" sz="1400" dirty="0"/>
            </a:br>
            <a:r>
              <a:rPr lang="en-US" sz="1400" dirty="0"/>
              <a:t> </a:t>
            </a:r>
            <a:br>
              <a:rPr lang="en-US" dirty="0"/>
            </a:br>
            <a:r>
              <a:rPr lang="en-US" dirty="0">
                <a:solidFill>
                  <a:schemeClr val="tx1"/>
                </a:solidFill>
              </a:rPr>
              <a:t>"How hard it is for </a:t>
            </a:r>
            <a:br>
              <a:rPr lang="en-US" dirty="0">
                <a:solidFill>
                  <a:schemeClr val="tx1"/>
                </a:solidFill>
              </a:rPr>
            </a:br>
            <a:r>
              <a:rPr lang="en-US" dirty="0">
                <a:solidFill>
                  <a:schemeClr val="tx1"/>
                </a:solidFill>
              </a:rPr>
              <a:t>the rich to enter the </a:t>
            </a:r>
            <a:br>
              <a:rPr lang="en-US" dirty="0">
                <a:solidFill>
                  <a:schemeClr val="tx1"/>
                </a:solidFill>
              </a:rPr>
            </a:br>
            <a:r>
              <a:rPr lang="en-US" dirty="0">
                <a:solidFill>
                  <a:schemeClr val="tx1"/>
                </a:solidFill>
              </a:rPr>
              <a:t>kingdom of God!” </a:t>
            </a:r>
          </a:p>
        </p:txBody>
      </p:sp>
    </p:spTree>
    <p:extLst>
      <p:ext uri="{BB962C8B-B14F-4D97-AF65-F5344CB8AC3E}">
        <p14:creationId xmlns:p14="http://schemas.microsoft.com/office/powerpoint/2010/main" val="2437965284"/>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srcRect r="16023"/>
          <a:stretch/>
        </p:blipFill>
        <p:spPr>
          <a:xfrm>
            <a:off x="6382173" y="1396132"/>
            <a:ext cx="5809827" cy="5461868"/>
          </a:xfrm>
          <a:prstGeom prst="rect">
            <a:avLst/>
          </a:prstGeom>
        </p:spPr>
      </p:pic>
      <p:sp>
        <p:nvSpPr>
          <p:cNvPr id="2" name="Title 1"/>
          <p:cNvSpPr>
            <a:spLocks noGrp="1"/>
          </p:cNvSpPr>
          <p:nvPr>
            <p:ph type="title"/>
          </p:nvPr>
        </p:nvSpPr>
        <p:spPr>
          <a:xfrm>
            <a:off x="0" y="0"/>
            <a:ext cx="12192000" cy="1143000"/>
          </a:xfrm>
        </p:spPr>
        <p:txBody>
          <a:bodyPr/>
          <a:lstStyle/>
          <a:p>
            <a:r>
              <a:rPr lang="en-US" dirty="0"/>
              <a:t>7. Given an Hyperbolic </a:t>
            </a:r>
            <a:r>
              <a:rPr lang="en-US" u="sng" dirty="0">
                <a:effectLst>
                  <a:glow rad="127000">
                    <a:srgbClr val="FF0000"/>
                  </a:glow>
                  <a:outerShdw blurRad="38100" dist="38100" dir="2700000" algn="tl">
                    <a:srgbClr val="000000">
                      <a:alpha val="43137"/>
                    </a:srgbClr>
                  </a:outerShdw>
                </a:effectLst>
              </a:rPr>
              <a:t>Conclusion</a:t>
            </a:r>
            <a:endParaRPr lang="en-US" dirty="0">
              <a:effectLst>
                <a:glow rad="127000">
                  <a:srgbClr val="FF0000"/>
                </a:glow>
                <a:outerShdw blurRad="38100" dist="38100" dir="2700000" algn="tl">
                  <a:srgbClr val="000000">
                    <a:alpha val="43137"/>
                  </a:srgbClr>
                </a:outerShdw>
              </a:effectLst>
            </a:endParaRPr>
          </a:p>
        </p:txBody>
      </p:sp>
      <p:sp>
        <p:nvSpPr>
          <p:cNvPr id="8" name="Rectangular Callout 7"/>
          <p:cNvSpPr/>
          <p:nvPr/>
        </p:nvSpPr>
        <p:spPr>
          <a:xfrm>
            <a:off x="762000" y="1600200"/>
            <a:ext cx="6770914" cy="3562350"/>
          </a:xfrm>
          <a:prstGeom prst="wedgeRectCallout">
            <a:avLst>
              <a:gd name="adj1" fmla="val 77329"/>
              <a:gd name="adj2" fmla="val -21738"/>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09651" y="1885950"/>
            <a:ext cx="6324600" cy="4618500"/>
          </a:xfrm>
        </p:spPr>
        <p:txBody>
          <a:bodyPr/>
          <a:lstStyle/>
          <a:p>
            <a:r>
              <a:rPr lang="en-US" baseline="30000" dirty="0">
                <a:solidFill>
                  <a:schemeClr val="tx1"/>
                </a:solidFill>
              </a:rPr>
              <a:t>25</a:t>
            </a:r>
            <a:r>
              <a:rPr lang="en-US" dirty="0">
                <a:solidFill>
                  <a:schemeClr val="tx1"/>
                </a:solidFill>
              </a:rPr>
              <a:t> Indeed, it is easier for a camel to go through the eye of a needle than for a rich man to enter the kingdom of God."</a:t>
            </a:r>
          </a:p>
        </p:txBody>
      </p:sp>
      <p:pic>
        <p:nvPicPr>
          <p:cNvPr id="4098" name="Picture 2"/>
          <p:cNvPicPr>
            <a:picLocks noChangeAspect="1" noChangeArrowheads="1"/>
          </p:cNvPicPr>
          <p:nvPr/>
        </p:nvPicPr>
        <p:blipFill>
          <a:blip r:embed="rId4" cstate="print"/>
          <a:srcRect/>
          <a:stretch>
            <a:fillRect/>
          </a:stretch>
        </p:blipFill>
        <p:spPr bwMode="auto">
          <a:xfrm flipH="1">
            <a:off x="8302852" y="3534478"/>
            <a:ext cx="4527776" cy="3323523"/>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6322300" y="4238918"/>
            <a:ext cx="2278743" cy="2619082"/>
          </a:xfrm>
          <a:prstGeom prst="rect">
            <a:avLst/>
          </a:prstGeom>
          <a:noFill/>
          <a:ln w="9525">
            <a:noFill/>
            <a:miter lim="800000"/>
            <a:headEnd/>
            <a:tailEnd/>
          </a:ln>
          <a:effectLst/>
        </p:spPr>
      </p:pic>
    </p:spTree>
    <p:extLst>
      <p:ext uri="{BB962C8B-B14F-4D97-AF65-F5344CB8AC3E}">
        <p14:creationId xmlns:p14="http://schemas.microsoft.com/office/powerpoint/2010/main" val="243796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Made a Poor </a:t>
            </a:r>
            <a:r>
              <a:rPr lang="en-US" dirty="0">
                <a:effectLst>
                  <a:glow rad="127000">
                    <a:srgbClr val="FF0000">
                      <a:alpha val="0"/>
                    </a:srgbClr>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Decision</a:t>
            </a:r>
          </a:p>
        </p:txBody>
      </p:sp>
      <p:sp>
        <p:nvSpPr>
          <p:cNvPr id="3" name="Content Placeholder 2"/>
          <p:cNvSpPr>
            <a:spLocks noGrp="1"/>
          </p:cNvSpPr>
          <p:nvPr>
            <p:ph idx="1"/>
          </p:nvPr>
        </p:nvSpPr>
        <p:spPr>
          <a:xfrm>
            <a:off x="457200" y="1143001"/>
            <a:ext cx="7756071" cy="4983164"/>
          </a:xfrm>
        </p:spPr>
        <p:txBody>
          <a:bodyPr/>
          <a:lstStyle/>
          <a:p>
            <a:endParaRPr lang="en-US" sz="1600" dirty="0"/>
          </a:p>
          <a:p>
            <a:r>
              <a:rPr lang="en-US" dirty="0"/>
              <a:t> </a:t>
            </a:r>
            <a:r>
              <a:rPr lang="en-US" baseline="30000" dirty="0"/>
              <a:t>22</a:t>
            </a:r>
            <a:r>
              <a:rPr lang="en-US" dirty="0"/>
              <a:t> When the young man heard this, </a:t>
            </a:r>
            <a:r>
              <a:rPr lang="en-US" dirty="0">
                <a:effectLst>
                  <a:glow rad="127000">
                    <a:srgbClr val="FF0000"/>
                  </a:glow>
                  <a:outerShdw blurRad="38100" dist="38100" dir="2700000" algn="tl">
                    <a:srgbClr val="000000">
                      <a:alpha val="43137"/>
                    </a:srgbClr>
                  </a:outerShdw>
                </a:effectLst>
              </a:rPr>
              <a:t>he went away </a:t>
            </a:r>
            <a:r>
              <a:rPr lang="en-US" dirty="0"/>
              <a:t>sad, because he had great wealth. Mat 19:22</a:t>
            </a:r>
          </a:p>
        </p:txBody>
      </p:sp>
      <p:pic>
        <p:nvPicPr>
          <p:cNvPr id="10" name="Picture 2"/>
          <p:cNvPicPr>
            <a:picLocks noChangeAspect="1" noChangeArrowheads="1"/>
          </p:cNvPicPr>
          <p:nvPr/>
        </p:nvPicPr>
        <p:blipFill>
          <a:blip r:embed="rId3" cstate="print"/>
          <a:srcRect r="15791"/>
          <a:stretch>
            <a:fillRect/>
          </a:stretch>
        </p:blipFill>
        <p:spPr bwMode="auto">
          <a:xfrm>
            <a:off x="6379861" y="1414932"/>
            <a:ext cx="5805569" cy="5443068"/>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9326109" y="1957799"/>
            <a:ext cx="2865891" cy="4903049"/>
          </a:xfrm>
          <a:prstGeom prst="rect">
            <a:avLst/>
          </a:prstGeom>
          <a:noFill/>
          <a:ln w="9525">
            <a:noFill/>
            <a:miter lim="800000"/>
            <a:headEnd/>
            <a:tailEnd/>
          </a:ln>
          <a:effectLst/>
        </p:spPr>
      </p:pic>
    </p:spTree>
    <p:extLst>
      <p:ext uri="{BB962C8B-B14F-4D97-AF65-F5344CB8AC3E}">
        <p14:creationId xmlns:p14="http://schemas.microsoft.com/office/powerpoint/2010/main" val="2437965284"/>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Made a Poor </a:t>
            </a:r>
            <a:r>
              <a:rPr lang="en-US" dirty="0">
                <a:effectLst>
                  <a:glow rad="127000">
                    <a:srgbClr val="FF0000">
                      <a:alpha val="0"/>
                    </a:srgbClr>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Decision</a:t>
            </a:r>
            <a:endParaRPr lang="en-US" dirty="0"/>
          </a:p>
        </p:txBody>
      </p:sp>
      <p:sp>
        <p:nvSpPr>
          <p:cNvPr id="3" name="Content Placeholder 2"/>
          <p:cNvSpPr>
            <a:spLocks noGrp="1"/>
          </p:cNvSpPr>
          <p:nvPr>
            <p:ph idx="1"/>
          </p:nvPr>
        </p:nvSpPr>
        <p:spPr>
          <a:xfrm>
            <a:off x="457200" y="1143001"/>
            <a:ext cx="7756071" cy="4983164"/>
          </a:xfrm>
        </p:spPr>
        <p:txBody>
          <a:bodyPr/>
          <a:lstStyle/>
          <a:p>
            <a:endParaRPr lang="en-US" sz="1600" dirty="0"/>
          </a:p>
          <a:p>
            <a:r>
              <a:rPr lang="en-US" dirty="0"/>
              <a:t> </a:t>
            </a:r>
            <a:r>
              <a:rPr lang="en-US" baseline="30000" dirty="0"/>
              <a:t>22</a:t>
            </a:r>
            <a:r>
              <a:rPr lang="en-US" dirty="0"/>
              <a:t> When the young man heard this, </a:t>
            </a:r>
            <a:r>
              <a:rPr lang="en-US" dirty="0">
                <a:effectLst>
                  <a:glow rad="127000">
                    <a:srgbClr val="FF0000"/>
                  </a:glow>
                  <a:outerShdw blurRad="38100" dist="38100" dir="2700000" algn="tl">
                    <a:srgbClr val="000000">
                      <a:alpha val="43137"/>
                    </a:srgbClr>
                  </a:outerShdw>
                </a:effectLst>
              </a:rPr>
              <a:t>he went away </a:t>
            </a:r>
            <a:r>
              <a:rPr lang="en-US" dirty="0"/>
              <a:t>sad, because he had great wealth. Mat 19:22</a:t>
            </a:r>
          </a:p>
        </p:txBody>
      </p:sp>
      <p:pic>
        <p:nvPicPr>
          <p:cNvPr id="10" name="Picture 2"/>
          <p:cNvPicPr>
            <a:picLocks noChangeAspect="1" noChangeArrowheads="1"/>
          </p:cNvPicPr>
          <p:nvPr/>
        </p:nvPicPr>
        <p:blipFill>
          <a:blip r:embed="rId3" cstate="print"/>
          <a:srcRect r="15791"/>
          <a:stretch>
            <a:fillRect/>
          </a:stretch>
        </p:blipFill>
        <p:spPr bwMode="auto">
          <a:xfrm>
            <a:off x="6379861" y="1414932"/>
            <a:ext cx="5805569" cy="5443068"/>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10044566" y="1954951"/>
            <a:ext cx="2865891" cy="4903049"/>
          </a:xfrm>
          <a:prstGeom prst="rect">
            <a:avLst/>
          </a:prstGeom>
          <a:noFill/>
          <a:ln w="9525">
            <a:noFill/>
            <a:miter lim="800000"/>
            <a:headEnd/>
            <a:tailEnd/>
          </a:ln>
          <a:effectLst/>
        </p:spPr>
      </p:pic>
    </p:spTree>
    <p:extLst>
      <p:ext uri="{BB962C8B-B14F-4D97-AF65-F5344CB8AC3E}">
        <p14:creationId xmlns:p14="http://schemas.microsoft.com/office/powerpoint/2010/main" val="3494544016"/>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Made a Poor </a:t>
            </a:r>
            <a:r>
              <a:rPr lang="en-US" dirty="0">
                <a:effectLst>
                  <a:glow rad="127000">
                    <a:srgbClr val="FF0000">
                      <a:alpha val="0"/>
                    </a:srgbClr>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Decision</a:t>
            </a:r>
            <a:endParaRPr lang="en-US" dirty="0"/>
          </a:p>
        </p:txBody>
      </p:sp>
      <p:sp>
        <p:nvSpPr>
          <p:cNvPr id="3" name="Content Placeholder 2"/>
          <p:cNvSpPr>
            <a:spLocks noGrp="1"/>
          </p:cNvSpPr>
          <p:nvPr>
            <p:ph idx="1"/>
          </p:nvPr>
        </p:nvSpPr>
        <p:spPr>
          <a:xfrm>
            <a:off x="457200" y="1143001"/>
            <a:ext cx="7756071" cy="4983164"/>
          </a:xfrm>
        </p:spPr>
        <p:txBody>
          <a:bodyPr/>
          <a:lstStyle/>
          <a:p>
            <a:endParaRPr lang="en-US" sz="1600" dirty="0"/>
          </a:p>
          <a:p>
            <a:r>
              <a:rPr lang="en-US" dirty="0"/>
              <a:t> </a:t>
            </a:r>
            <a:r>
              <a:rPr lang="en-US" baseline="30000" dirty="0"/>
              <a:t>22</a:t>
            </a:r>
            <a:r>
              <a:rPr lang="en-US" dirty="0"/>
              <a:t> When the young man heard this, </a:t>
            </a:r>
            <a:r>
              <a:rPr lang="en-US" dirty="0">
                <a:effectLst>
                  <a:glow rad="127000">
                    <a:srgbClr val="FF0000"/>
                  </a:glow>
                  <a:outerShdw blurRad="38100" dist="38100" dir="2700000" algn="tl">
                    <a:srgbClr val="000000">
                      <a:alpha val="43137"/>
                    </a:srgbClr>
                  </a:outerShdw>
                </a:effectLst>
              </a:rPr>
              <a:t>he went away </a:t>
            </a:r>
            <a:r>
              <a:rPr lang="en-US" dirty="0"/>
              <a:t>sad, because he had great wealth. Mat 19:22</a:t>
            </a:r>
          </a:p>
        </p:txBody>
      </p:sp>
      <p:pic>
        <p:nvPicPr>
          <p:cNvPr id="10" name="Picture 2"/>
          <p:cNvPicPr>
            <a:picLocks noChangeAspect="1" noChangeArrowheads="1"/>
          </p:cNvPicPr>
          <p:nvPr/>
        </p:nvPicPr>
        <p:blipFill>
          <a:blip r:embed="rId3" cstate="print"/>
          <a:srcRect r="15791"/>
          <a:stretch>
            <a:fillRect/>
          </a:stretch>
        </p:blipFill>
        <p:spPr bwMode="auto">
          <a:xfrm>
            <a:off x="6379861" y="1414932"/>
            <a:ext cx="5805569" cy="5443068"/>
          </a:xfrm>
          <a:prstGeom prst="rect">
            <a:avLst/>
          </a:prstGeom>
          <a:noFill/>
          <a:ln w="9525">
            <a:noFill/>
            <a:miter lim="800000"/>
            <a:headEnd/>
            <a:tailEnd/>
          </a:ln>
          <a:effectLst/>
        </p:spPr>
      </p:pic>
    </p:spTree>
    <p:extLst>
      <p:ext uri="{BB962C8B-B14F-4D97-AF65-F5344CB8AC3E}">
        <p14:creationId xmlns:p14="http://schemas.microsoft.com/office/powerpoint/2010/main" val="998030141"/>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a:xfrm>
            <a:off x="718457" y="571500"/>
            <a:ext cx="11136086" cy="5554664"/>
          </a:xfrm>
        </p:spPr>
        <p:txBody>
          <a:bodyPr>
            <a:noAutofit/>
          </a:bodyPr>
          <a:lstStyle/>
          <a:p>
            <a:r>
              <a:rPr lang="en-US" dirty="0"/>
              <a:t>Taste and see that </a:t>
            </a:r>
            <a:r>
              <a:rPr lang="en-US" dirty="0">
                <a:effectLst>
                  <a:glow rad="127000">
                    <a:srgbClr val="FF0000"/>
                  </a:glow>
                  <a:outerShdw blurRad="38100" dist="38100" dir="2700000" algn="tl">
                    <a:srgbClr val="000000">
                      <a:alpha val="43137"/>
                    </a:srgbClr>
                  </a:outerShdw>
                </a:effectLst>
              </a:rPr>
              <a:t>the LORD is good</a:t>
            </a:r>
            <a:r>
              <a:rPr lang="en-US" dirty="0"/>
              <a:t>; Ps 34:8</a:t>
            </a:r>
          </a:p>
          <a:p>
            <a:endParaRPr lang="en-US" dirty="0"/>
          </a:p>
        </p:txBody>
      </p:sp>
    </p:spTree>
    <p:extLst>
      <p:ext uri="{BB962C8B-B14F-4D97-AF65-F5344CB8AC3E}">
        <p14:creationId xmlns:p14="http://schemas.microsoft.com/office/powerpoint/2010/main" val="3259276675"/>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3020786"/>
          </a:xfrm>
        </p:spPr>
        <p:txBody>
          <a:bodyPr>
            <a:noAutofit/>
          </a:bodyPr>
          <a:lstStyle/>
          <a:p>
            <a:r>
              <a:rPr lang="en-US" dirty="0"/>
              <a:t>II.  The Disciples of Jesus —an </a:t>
            </a:r>
            <a:r>
              <a:rPr lang="en-US" u="sng" dirty="0">
                <a:effectLst>
                  <a:glow rad="127000">
                    <a:srgbClr val="FF0000"/>
                  </a:glow>
                  <a:outerShdw blurRad="38100" dist="38100" dir="2700000" algn="tl">
                    <a:srgbClr val="000000">
                      <a:alpha val="43137"/>
                    </a:srgbClr>
                  </a:outerShdw>
                </a:effectLst>
              </a:rPr>
              <a:t>honest</a:t>
            </a:r>
            <a:r>
              <a:rPr lang="en-US" dirty="0">
                <a:effectLst>
                  <a:glow rad="127000">
                    <a:srgbClr val="FF0000"/>
                  </a:glow>
                  <a:outerShdw blurRad="38100" dist="38100" dir="2700000" algn="tl">
                    <a:srgbClr val="000000">
                      <a:alpha val="43137"/>
                    </a:srgbClr>
                  </a:outerShdw>
                </a:effectLst>
              </a:rPr>
              <a:t> </a:t>
            </a:r>
            <a:r>
              <a:rPr lang="en-US" dirty="0"/>
              <a:t>inquiry that led to:</a:t>
            </a:r>
            <a:br>
              <a:rPr lang="en-US" dirty="0"/>
            </a:br>
            <a:endParaRPr lang="en-US" dirty="0"/>
          </a:p>
        </p:txBody>
      </p:sp>
    </p:spTree>
    <p:extLst>
      <p:ext uri="{BB962C8B-B14F-4D97-AF65-F5344CB8AC3E}">
        <p14:creationId xmlns:p14="http://schemas.microsoft.com/office/powerpoint/2010/main" val="9006615"/>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srcRect r="36281"/>
          <a:stretch>
            <a:fillRect/>
          </a:stretch>
        </p:blipFill>
        <p:spPr bwMode="auto">
          <a:xfrm>
            <a:off x="8214633" y="1377950"/>
            <a:ext cx="3977367" cy="54800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Went to the </a:t>
            </a:r>
            <a:r>
              <a:rPr lang="en-US" u="sng" dirty="0">
                <a:effectLst>
                  <a:glow rad="127000">
                    <a:srgbClr val="FF0000"/>
                  </a:glow>
                  <a:outerShdw blurRad="38100" dist="38100" dir="2700000" algn="tl">
                    <a:srgbClr val="000000">
                      <a:alpha val="43137"/>
                    </a:srgbClr>
                  </a:outerShdw>
                </a:effectLst>
              </a:rPr>
              <a:t>Ri</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ht</a:t>
            </a:r>
            <a:r>
              <a:rPr lang="en-US" dirty="0"/>
              <a:t> Person</a:t>
            </a:r>
          </a:p>
        </p:txBody>
      </p:sp>
      <p:sp>
        <p:nvSpPr>
          <p:cNvPr id="5" name="Content Placeholder 4"/>
          <p:cNvSpPr>
            <a:spLocks noGrp="1"/>
          </p:cNvSpPr>
          <p:nvPr>
            <p:ph idx="1"/>
          </p:nvPr>
        </p:nvSpPr>
        <p:spPr/>
        <p:txBody>
          <a:bodyPr/>
          <a:lstStyle/>
          <a:p>
            <a:r>
              <a:rPr lang="en-US" baseline="30000" dirty="0"/>
              <a:t>26</a:t>
            </a:r>
            <a:r>
              <a:rPr lang="en-US" dirty="0"/>
              <a:t> Those who heard this asked [Jesus], </a:t>
            </a:r>
          </a:p>
        </p:txBody>
      </p:sp>
    </p:spTree>
    <p:extLst>
      <p:ext uri="{BB962C8B-B14F-4D97-AF65-F5344CB8AC3E}">
        <p14:creationId xmlns:p14="http://schemas.microsoft.com/office/powerpoint/2010/main" val="776973845"/>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rot="21103242">
            <a:off x="6145578" y="3140294"/>
            <a:ext cx="3037630" cy="4579257"/>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b="12733"/>
          <a:stretch>
            <a:fillRect/>
          </a:stretch>
        </p:blipFill>
        <p:spPr bwMode="auto">
          <a:xfrm>
            <a:off x="4039891" y="4160839"/>
            <a:ext cx="3261631" cy="2697162"/>
          </a:xfrm>
          <a:prstGeom prst="rect">
            <a:avLst/>
          </a:prstGeom>
          <a:noFill/>
          <a:ln w="9525">
            <a:noFill/>
            <a:miter lim="800000"/>
            <a:headEnd/>
            <a:tailEnd/>
          </a:ln>
          <a:effectLst/>
        </p:spPr>
      </p:pic>
      <p:sp>
        <p:nvSpPr>
          <p:cNvPr id="8" name="Rectangular Callout 7"/>
          <p:cNvSpPr/>
          <p:nvPr/>
        </p:nvSpPr>
        <p:spPr>
          <a:xfrm>
            <a:off x="990600" y="1992087"/>
            <a:ext cx="3981450" cy="1703614"/>
          </a:xfrm>
          <a:prstGeom prst="wedgeRectCallout">
            <a:avLst>
              <a:gd name="adj1" fmla="val 80263"/>
              <a:gd name="adj2" fmla="val 127939"/>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cstate="print"/>
          <a:srcRect/>
          <a:stretch>
            <a:fillRect/>
          </a:stretch>
        </p:blipFill>
        <p:spPr bwMode="auto">
          <a:xfrm>
            <a:off x="12673013" y="1785483"/>
            <a:ext cx="5335587" cy="59578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Asked t</a:t>
            </a:r>
            <a:r>
              <a:rPr lang="en-US" dirty="0">
                <a:effectLst/>
              </a:rPr>
              <a:t>he </a:t>
            </a:r>
            <a:r>
              <a:rPr lang="en-US" u="sng" dirty="0">
                <a:effectLst>
                  <a:glow rad="127000">
                    <a:srgbClr val="FF0000"/>
                  </a:glow>
                  <a:outerShdw blurRad="38100" dist="38100" dir="2700000" algn="tl">
                    <a:srgbClr val="000000">
                      <a:alpha val="43137"/>
                    </a:srgbClr>
                  </a:outerShdw>
                </a:effectLst>
              </a:rPr>
              <a:t>Im</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ortant</a:t>
            </a:r>
            <a:r>
              <a:rPr lang="en-US" dirty="0">
                <a:effectLst>
                  <a:glow rad="127000">
                    <a:srgbClr val="FF0000"/>
                  </a:glow>
                  <a:outerShdw blurRad="38100" dist="38100" dir="2700000" algn="tl">
                    <a:srgbClr val="000000">
                      <a:alpha val="43137"/>
                    </a:srgbClr>
                  </a:outerShdw>
                </a:effectLst>
              </a:rPr>
              <a:t> </a:t>
            </a:r>
            <a:r>
              <a:rPr lang="en-US" dirty="0"/>
              <a:t>Question</a:t>
            </a:r>
          </a:p>
        </p:txBody>
      </p:sp>
      <p:sp>
        <p:nvSpPr>
          <p:cNvPr id="5" name="Content Placeholder 4"/>
          <p:cNvSpPr>
            <a:spLocks noGrp="1"/>
          </p:cNvSpPr>
          <p:nvPr>
            <p:ph idx="1"/>
          </p:nvPr>
        </p:nvSpPr>
        <p:spPr/>
        <p:txBody>
          <a:bodyPr/>
          <a:lstStyle/>
          <a:p>
            <a:r>
              <a:rPr lang="en-US" baseline="30000" dirty="0"/>
              <a:t>26</a:t>
            </a:r>
            <a:r>
              <a:rPr lang="en-US" dirty="0"/>
              <a:t> Those who heard this asked, </a:t>
            </a:r>
          </a:p>
          <a:p>
            <a:pPr lvl="1"/>
            <a:br>
              <a:rPr lang="en-US" sz="1400" dirty="0"/>
            </a:br>
            <a:br>
              <a:rPr lang="en-US" sz="1400" dirty="0"/>
            </a:br>
            <a:r>
              <a:rPr lang="en-US" dirty="0">
                <a:solidFill>
                  <a:schemeClr val="tx1"/>
                </a:solidFill>
              </a:rPr>
              <a:t>"Who then can </a:t>
            </a:r>
            <a:br>
              <a:rPr lang="en-US" dirty="0">
                <a:solidFill>
                  <a:schemeClr val="tx1"/>
                </a:solidFill>
              </a:rPr>
            </a:br>
            <a:r>
              <a:rPr lang="en-US" dirty="0">
                <a:solidFill>
                  <a:schemeClr val="tx1"/>
                </a:solidFill>
              </a:rPr>
              <a:t>    be saved?”</a:t>
            </a:r>
          </a:p>
          <a:p>
            <a:endParaRPr lang="en-US" dirty="0"/>
          </a:p>
        </p:txBody>
      </p:sp>
      <p:pic>
        <p:nvPicPr>
          <p:cNvPr id="6" name="Picture 6"/>
          <p:cNvPicPr>
            <a:picLocks noChangeAspect="1" noChangeArrowheads="1"/>
          </p:cNvPicPr>
          <p:nvPr/>
        </p:nvPicPr>
        <p:blipFill>
          <a:blip r:embed="rId6" cstate="print"/>
          <a:srcRect r="36281"/>
          <a:stretch>
            <a:fillRect/>
          </a:stretch>
        </p:blipFill>
        <p:spPr bwMode="auto">
          <a:xfrm>
            <a:off x="8214633" y="1377950"/>
            <a:ext cx="3977367" cy="5480050"/>
          </a:xfrm>
          <a:prstGeom prst="rect">
            <a:avLst/>
          </a:prstGeom>
          <a:noFill/>
          <a:ln w="9525">
            <a:noFill/>
            <a:miter lim="800000"/>
            <a:headEnd/>
            <a:tailEnd/>
          </a:ln>
          <a:effectLst/>
        </p:spPr>
      </p:pic>
    </p:spTree>
    <p:extLst>
      <p:ext uri="{BB962C8B-B14F-4D97-AF65-F5344CB8AC3E}">
        <p14:creationId xmlns:p14="http://schemas.microsoft.com/office/powerpoint/2010/main" val="776973845"/>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rot="21103242">
            <a:off x="6145578" y="3140294"/>
            <a:ext cx="3037630" cy="4579257"/>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b="12733"/>
          <a:stretch>
            <a:fillRect/>
          </a:stretch>
        </p:blipFill>
        <p:spPr bwMode="auto">
          <a:xfrm>
            <a:off x="4039891" y="4160839"/>
            <a:ext cx="3261631" cy="2697162"/>
          </a:xfrm>
          <a:prstGeom prst="rect">
            <a:avLst/>
          </a:prstGeom>
          <a:noFill/>
          <a:ln w="9525">
            <a:noFill/>
            <a:miter lim="800000"/>
            <a:headEnd/>
            <a:tailEnd/>
          </a:ln>
          <a:effectLst/>
        </p:spPr>
      </p:pic>
      <p:pic>
        <p:nvPicPr>
          <p:cNvPr id="12" name="Picture 6"/>
          <p:cNvPicPr>
            <a:picLocks noChangeAspect="1" noChangeArrowheads="1"/>
          </p:cNvPicPr>
          <p:nvPr/>
        </p:nvPicPr>
        <p:blipFill>
          <a:blip r:embed="rId4" cstate="print"/>
          <a:srcRect r="36281"/>
          <a:stretch>
            <a:fillRect/>
          </a:stretch>
        </p:blipFill>
        <p:spPr bwMode="auto">
          <a:xfrm>
            <a:off x="8214633" y="1377950"/>
            <a:ext cx="3977367" cy="5480050"/>
          </a:xfrm>
          <a:prstGeom prst="rect">
            <a:avLst/>
          </a:prstGeom>
          <a:noFill/>
          <a:ln w="9525">
            <a:noFill/>
            <a:miter lim="800000"/>
            <a:headEnd/>
            <a:tailEnd/>
          </a:ln>
          <a:effectLst/>
        </p:spPr>
      </p:pic>
      <p:sp>
        <p:nvSpPr>
          <p:cNvPr id="7" name="Rectangular Callout 6"/>
          <p:cNvSpPr/>
          <p:nvPr/>
        </p:nvSpPr>
        <p:spPr>
          <a:xfrm>
            <a:off x="876300" y="1992086"/>
            <a:ext cx="6610350" cy="1698171"/>
          </a:xfrm>
          <a:prstGeom prst="wedgeRectCallout">
            <a:avLst>
              <a:gd name="adj1" fmla="val 93488"/>
              <a:gd name="adj2" fmla="val -10369"/>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 Received a</a:t>
            </a:r>
            <a:r>
              <a:rPr lang="en-US" dirty="0">
                <a:effectLst/>
              </a:rPr>
              <a:t> </a:t>
            </a:r>
            <a:r>
              <a:rPr lang="en-US" u="sng" dirty="0">
                <a:effectLst>
                  <a:glow rad="127000">
                    <a:srgbClr val="FF0000"/>
                  </a:glow>
                  <a:outerShdw blurRad="38100" dist="38100" dir="2700000" algn="tl">
                    <a:srgbClr val="000000">
                      <a:alpha val="43137"/>
                    </a:srgbClr>
                  </a:outerShdw>
                </a:effectLst>
              </a:rPr>
              <a:t>Powerful</a:t>
            </a:r>
            <a:r>
              <a:rPr lang="en-US" dirty="0">
                <a:effectLst>
                  <a:glow rad="127000">
                    <a:srgbClr val="FF0000"/>
                  </a:glow>
                  <a:outerShdw blurRad="38100" dist="38100" dir="2700000" algn="tl">
                    <a:srgbClr val="000000">
                      <a:alpha val="43137"/>
                    </a:srgbClr>
                  </a:outerShdw>
                </a:effectLst>
              </a:rPr>
              <a:t> </a:t>
            </a:r>
            <a:r>
              <a:rPr lang="en-US" dirty="0"/>
              <a:t>Answer</a:t>
            </a:r>
          </a:p>
        </p:txBody>
      </p:sp>
      <p:sp>
        <p:nvSpPr>
          <p:cNvPr id="3" name="Content Placeholder 2"/>
          <p:cNvSpPr>
            <a:spLocks noGrp="1"/>
          </p:cNvSpPr>
          <p:nvPr>
            <p:ph idx="1"/>
          </p:nvPr>
        </p:nvSpPr>
        <p:spPr/>
        <p:txBody>
          <a:bodyPr/>
          <a:lstStyle/>
          <a:p>
            <a:r>
              <a:rPr lang="en-US" dirty="0"/>
              <a:t> </a:t>
            </a:r>
            <a:r>
              <a:rPr lang="en-US" baseline="30000" dirty="0"/>
              <a:t>27</a:t>
            </a:r>
            <a:r>
              <a:rPr lang="en-US" dirty="0"/>
              <a:t> Jesus replied, </a:t>
            </a:r>
          </a:p>
          <a:p>
            <a:pPr lvl="1"/>
            <a:br>
              <a:rPr lang="en-US" sz="1400" dirty="0"/>
            </a:br>
            <a:br>
              <a:rPr lang="en-US" sz="1400" dirty="0"/>
            </a:br>
            <a:r>
              <a:rPr lang="en-US" dirty="0">
                <a:solidFill>
                  <a:schemeClr val="tx1"/>
                </a:solidFill>
              </a:rPr>
              <a:t>"What is impossible with </a:t>
            </a:r>
            <a:br>
              <a:rPr lang="en-US" dirty="0">
                <a:solidFill>
                  <a:schemeClr val="tx1"/>
                </a:solidFill>
              </a:rPr>
            </a:br>
            <a:r>
              <a:rPr lang="en-US" dirty="0">
                <a:solidFill>
                  <a:schemeClr val="tx1"/>
                </a:solidFill>
              </a:rPr>
              <a:t>men is possible with God."</a:t>
            </a:r>
          </a:p>
        </p:txBody>
      </p:sp>
    </p:spTree>
    <p:extLst>
      <p:ext uri="{BB962C8B-B14F-4D97-AF65-F5344CB8AC3E}">
        <p14:creationId xmlns:p14="http://schemas.microsoft.com/office/powerpoint/2010/main" val="1551241664"/>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rot="21103242">
            <a:off x="6145578" y="3140294"/>
            <a:ext cx="3037630" cy="4579257"/>
          </a:xfrm>
          <a:prstGeom prst="rect">
            <a:avLst/>
          </a:prstGeom>
          <a:noFill/>
          <a:ln w="9525">
            <a:noFill/>
            <a:miter lim="800000"/>
            <a:headEnd/>
            <a:tailEnd/>
          </a:ln>
          <a:effectLst/>
        </p:spPr>
      </p:pic>
      <p:sp>
        <p:nvSpPr>
          <p:cNvPr id="11" name="Rectangular Callout 10"/>
          <p:cNvSpPr/>
          <p:nvPr/>
        </p:nvSpPr>
        <p:spPr>
          <a:xfrm>
            <a:off x="628650" y="2046519"/>
            <a:ext cx="5943600" cy="1611082"/>
          </a:xfrm>
          <a:prstGeom prst="wedgeRectCallout">
            <a:avLst>
              <a:gd name="adj1" fmla="val 75061"/>
              <a:gd name="adj2" fmla="val 59175"/>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4. Made a </a:t>
            </a:r>
            <a:r>
              <a:rPr lang="en-US" u="sng" dirty="0">
                <a:effectLst>
                  <a:glow rad="127000">
                    <a:srgbClr val="FF0000"/>
                  </a:glow>
                  <a:outerShdw blurRad="38100" dist="38100" dir="2700000" algn="tl">
                    <a:srgbClr val="000000">
                      <a:alpha val="43137"/>
                    </a:srgbClr>
                  </a:outerShdw>
                </a:effectLst>
              </a:rPr>
              <a:t>Good</a:t>
            </a:r>
            <a:r>
              <a:rPr lang="en-US" dirty="0">
                <a:effectLst>
                  <a:glow rad="127000">
                    <a:srgbClr val="FF0000"/>
                  </a:glow>
                  <a:outerShdw blurRad="38100" dist="38100" dir="2700000" algn="tl">
                    <a:srgbClr val="000000">
                      <a:alpha val="43137"/>
                    </a:srgbClr>
                  </a:outerShdw>
                </a:effectLst>
              </a:rPr>
              <a:t> </a:t>
            </a:r>
            <a:r>
              <a:rPr lang="en-US" dirty="0">
                <a:effectLst>
                  <a:glow rad="127000">
                    <a:srgbClr val="FF0000">
                      <a:alpha val="0"/>
                    </a:srgbClr>
                  </a:glow>
                  <a:outerShdw blurRad="38100" dist="38100" dir="2700000" algn="tl">
                    <a:srgbClr val="000000">
                      <a:alpha val="43137"/>
                    </a:srgbClr>
                  </a:outerShdw>
                </a:effectLst>
              </a:rPr>
              <a:t>Decision </a:t>
            </a:r>
          </a:p>
        </p:txBody>
      </p:sp>
      <p:sp>
        <p:nvSpPr>
          <p:cNvPr id="3" name="Content Placeholder 2"/>
          <p:cNvSpPr>
            <a:spLocks noGrp="1"/>
          </p:cNvSpPr>
          <p:nvPr>
            <p:ph idx="1"/>
          </p:nvPr>
        </p:nvSpPr>
        <p:spPr>
          <a:xfrm>
            <a:off x="457201" y="1143001"/>
            <a:ext cx="6449786" cy="4983164"/>
          </a:xfrm>
        </p:spPr>
        <p:txBody>
          <a:bodyPr/>
          <a:lstStyle/>
          <a:p>
            <a:r>
              <a:rPr lang="en-US" baseline="30000" dirty="0"/>
              <a:t>28</a:t>
            </a:r>
            <a:r>
              <a:rPr lang="en-US" dirty="0"/>
              <a:t> Peter said to him, </a:t>
            </a:r>
          </a:p>
          <a:p>
            <a:pPr marL="514350" lvl="1" indent="0"/>
            <a:br>
              <a:rPr lang="en-US" sz="1400" dirty="0"/>
            </a:br>
            <a:br>
              <a:rPr lang="en-US" sz="1400" dirty="0"/>
            </a:br>
            <a:r>
              <a:rPr lang="en-US" dirty="0">
                <a:solidFill>
                  <a:schemeClr val="tx1"/>
                </a:solidFill>
              </a:rPr>
              <a:t>"We have left all we had to follow you!"</a:t>
            </a:r>
          </a:p>
        </p:txBody>
      </p:sp>
      <p:pic>
        <p:nvPicPr>
          <p:cNvPr id="10" name="Picture 2"/>
          <p:cNvPicPr>
            <a:picLocks noChangeAspect="1" noChangeArrowheads="1"/>
          </p:cNvPicPr>
          <p:nvPr/>
        </p:nvPicPr>
        <p:blipFill>
          <a:blip r:embed="rId3" cstate="print"/>
          <a:srcRect b="12733"/>
          <a:stretch>
            <a:fillRect/>
          </a:stretch>
        </p:blipFill>
        <p:spPr bwMode="auto">
          <a:xfrm>
            <a:off x="4039891" y="4160839"/>
            <a:ext cx="3261631" cy="2697162"/>
          </a:xfrm>
          <a:prstGeom prst="rect">
            <a:avLst/>
          </a:prstGeom>
          <a:noFill/>
          <a:ln w="9525">
            <a:noFill/>
            <a:miter lim="800000"/>
            <a:headEnd/>
            <a:tailEnd/>
          </a:ln>
          <a:effectLst/>
        </p:spPr>
      </p:pic>
      <p:pic>
        <p:nvPicPr>
          <p:cNvPr id="12" name="Picture 6"/>
          <p:cNvPicPr>
            <a:picLocks noChangeAspect="1" noChangeArrowheads="1"/>
          </p:cNvPicPr>
          <p:nvPr/>
        </p:nvPicPr>
        <p:blipFill>
          <a:blip r:embed="rId4" cstate="print"/>
          <a:srcRect r="36281"/>
          <a:stretch>
            <a:fillRect/>
          </a:stretch>
        </p:blipFill>
        <p:spPr bwMode="auto">
          <a:xfrm>
            <a:off x="8214633" y="1377950"/>
            <a:ext cx="3977367" cy="5480050"/>
          </a:xfrm>
          <a:prstGeom prst="rect">
            <a:avLst/>
          </a:prstGeom>
          <a:noFill/>
          <a:ln w="9525">
            <a:noFill/>
            <a:miter lim="800000"/>
            <a:headEnd/>
            <a:tailEnd/>
          </a:ln>
          <a:effectLst/>
        </p:spPr>
      </p:pic>
    </p:spTree>
    <p:extLst>
      <p:ext uri="{BB962C8B-B14F-4D97-AF65-F5344CB8AC3E}">
        <p14:creationId xmlns:p14="http://schemas.microsoft.com/office/powerpoint/2010/main" val="2409061936"/>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rot="21103242">
            <a:off x="6145578" y="3140294"/>
            <a:ext cx="3037630" cy="4579257"/>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b="12733"/>
          <a:stretch>
            <a:fillRect/>
          </a:stretch>
        </p:blipFill>
        <p:spPr bwMode="auto">
          <a:xfrm>
            <a:off x="2773207" y="4073185"/>
            <a:ext cx="4528316" cy="2784816"/>
          </a:xfrm>
          <a:prstGeom prst="rect">
            <a:avLst/>
          </a:prstGeom>
          <a:noFill/>
          <a:ln w="9525">
            <a:noFill/>
            <a:miter lim="800000"/>
            <a:headEnd/>
            <a:tailEnd/>
          </a:ln>
          <a:effectLst/>
        </p:spPr>
      </p:pic>
      <p:pic>
        <p:nvPicPr>
          <p:cNvPr id="11" name="Picture 6"/>
          <p:cNvPicPr>
            <a:picLocks noChangeAspect="1" noChangeArrowheads="1"/>
          </p:cNvPicPr>
          <p:nvPr/>
        </p:nvPicPr>
        <p:blipFill>
          <a:blip r:embed="rId4" cstate="print"/>
          <a:srcRect r="36281"/>
          <a:stretch>
            <a:fillRect/>
          </a:stretch>
        </p:blipFill>
        <p:spPr bwMode="auto">
          <a:xfrm>
            <a:off x="8214633" y="1377950"/>
            <a:ext cx="3977367" cy="5480050"/>
          </a:xfrm>
          <a:prstGeom prst="rect">
            <a:avLst/>
          </a:prstGeom>
          <a:noFill/>
          <a:ln w="9525">
            <a:noFill/>
            <a:miter lim="800000"/>
            <a:headEnd/>
            <a:tailEnd/>
          </a:ln>
          <a:effectLst/>
        </p:spPr>
      </p:pic>
      <p:sp>
        <p:nvSpPr>
          <p:cNvPr id="6" name="Rectangular Callout 5"/>
          <p:cNvSpPr/>
          <p:nvPr/>
        </p:nvSpPr>
        <p:spPr>
          <a:xfrm>
            <a:off x="258537" y="2945449"/>
            <a:ext cx="5704381" cy="3341051"/>
          </a:xfrm>
          <a:prstGeom prst="wedgeRectCallout">
            <a:avLst>
              <a:gd name="adj1" fmla="val 120962"/>
              <a:gd name="adj2" fmla="val -5782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304801" y="1352550"/>
            <a:ext cx="5632360" cy="971550"/>
          </a:xfrm>
          <a:prstGeom prst="wedgeRectCallout">
            <a:avLst>
              <a:gd name="adj1" fmla="val 125417"/>
              <a:gd name="adj2" fmla="val 6979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5. </a:t>
            </a:r>
            <a:r>
              <a:rPr lang="en-US" dirty="0">
                <a:effectLst/>
              </a:rPr>
              <a:t>Given a </a:t>
            </a:r>
            <a:r>
              <a:rPr lang="en-US" u="sng" dirty="0">
                <a:effectLst>
                  <a:glow rad="127000">
                    <a:srgbClr val="FF0000"/>
                  </a:glow>
                  <a:outerShdw blurRad="38100" dist="38100" dir="2700000" algn="tl">
                    <a:srgbClr val="000000">
                      <a:alpha val="43137"/>
                    </a:srgbClr>
                  </a:outerShdw>
                </a:effectLst>
              </a:rPr>
              <a:t>Great</a:t>
            </a:r>
            <a:r>
              <a:rPr lang="en-US" dirty="0">
                <a:effectLst>
                  <a:glow rad="127000">
                    <a:srgbClr val="FF0000"/>
                  </a:glow>
                  <a:outerShdw blurRad="38100" dist="38100" dir="2700000" algn="tl">
                    <a:srgbClr val="000000">
                      <a:alpha val="43137"/>
                    </a:srgbClr>
                  </a:outerShdw>
                </a:effectLst>
              </a:rPr>
              <a:t> </a:t>
            </a:r>
            <a:r>
              <a:rPr lang="en-US" dirty="0"/>
              <a:t>Promise</a:t>
            </a:r>
          </a:p>
        </p:txBody>
      </p:sp>
      <p:sp>
        <p:nvSpPr>
          <p:cNvPr id="3" name="Content Placeholder 2"/>
          <p:cNvSpPr>
            <a:spLocks noGrp="1"/>
          </p:cNvSpPr>
          <p:nvPr>
            <p:ph idx="1"/>
          </p:nvPr>
        </p:nvSpPr>
        <p:spPr>
          <a:xfrm>
            <a:off x="457202" y="1524001"/>
            <a:ext cx="5492838" cy="4983164"/>
          </a:xfrm>
        </p:spPr>
        <p:txBody>
          <a:bodyPr/>
          <a:lstStyle/>
          <a:p>
            <a:r>
              <a:rPr lang="en-US" baseline="30000" dirty="0">
                <a:solidFill>
                  <a:schemeClr val="tx1"/>
                </a:solidFill>
              </a:rPr>
              <a:t>29</a:t>
            </a:r>
            <a:r>
              <a:rPr lang="en-US" dirty="0">
                <a:solidFill>
                  <a:schemeClr val="tx1"/>
                </a:solidFill>
              </a:rPr>
              <a:t> "I tell you the truth</a:t>
            </a:r>
            <a:r>
              <a:rPr lang="en-US" sz="1200" dirty="0">
                <a:solidFill>
                  <a:schemeClr val="tx1"/>
                </a:solidFill>
              </a:rPr>
              <a:t>," </a:t>
            </a:r>
            <a:br>
              <a:rPr lang="en-US" sz="1200" dirty="0"/>
            </a:br>
            <a:br>
              <a:rPr lang="en-US" sz="1200" dirty="0"/>
            </a:br>
            <a:r>
              <a:rPr lang="en-US" dirty="0"/>
              <a:t>Jesus said to them, </a:t>
            </a:r>
            <a:br>
              <a:rPr lang="en-US" sz="1200" dirty="0"/>
            </a:br>
            <a:br>
              <a:rPr lang="en-US" sz="1200" dirty="0"/>
            </a:br>
            <a:r>
              <a:rPr lang="en-US" dirty="0">
                <a:solidFill>
                  <a:schemeClr val="tx1"/>
                </a:solidFill>
              </a:rPr>
              <a:t>"no one who has left home or wife or brothers or parents or children for the sake of the kingdom of God ... </a:t>
            </a:r>
          </a:p>
        </p:txBody>
      </p:sp>
    </p:spTree>
    <p:extLst>
      <p:ext uri="{BB962C8B-B14F-4D97-AF65-F5344CB8AC3E}">
        <p14:creationId xmlns:p14="http://schemas.microsoft.com/office/powerpoint/2010/main" val="2987692120"/>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rot="21103242">
            <a:off x="6145578" y="3140294"/>
            <a:ext cx="3037630" cy="4579257"/>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b="12733"/>
          <a:stretch>
            <a:fillRect/>
          </a:stretch>
        </p:blipFill>
        <p:spPr bwMode="auto">
          <a:xfrm>
            <a:off x="4039891" y="4160839"/>
            <a:ext cx="3261631" cy="2697162"/>
          </a:xfrm>
          <a:prstGeom prst="rect">
            <a:avLst/>
          </a:prstGeom>
          <a:noFill/>
          <a:ln w="9525">
            <a:noFill/>
            <a:miter lim="800000"/>
            <a:headEnd/>
            <a:tailEnd/>
          </a:ln>
          <a:effectLst/>
        </p:spPr>
      </p:pic>
      <p:pic>
        <p:nvPicPr>
          <p:cNvPr id="11" name="Picture 6"/>
          <p:cNvPicPr>
            <a:picLocks noChangeAspect="1" noChangeArrowheads="1"/>
          </p:cNvPicPr>
          <p:nvPr/>
        </p:nvPicPr>
        <p:blipFill>
          <a:blip r:embed="rId4" cstate="print"/>
          <a:srcRect r="36281"/>
          <a:stretch>
            <a:fillRect/>
          </a:stretch>
        </p:blipFill>
        <p:spPr bwMode="auto">
          <a:xfrm>
            <a:off x="8214633" y="1377950"/>
            <a:ext cx="3977367" cy="54800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5. </a:t>
            </a:r>
            <a:r>
              <a:rPr lang="en-US" dirty="0">
                <a:effectLst/>
              </a:rPr>
              <a:t>Given a </a:t>
            </a:r>
            <a:r>
              <a:rPr lang="en-US" u="sng" dirty="0">
                <a:effectLst>
                  <a:glow rad="127000">
                    <a:srgbClr val="FF0000"/>
                  </a:glow>
                  <a:outerShdw blurRad="38100" dist="38100" dir="2700000" algn="tl">
                    <a:srgbClr val="000000">
                      <a:alpha val="43137"/>
                    </a:srgbClr>
                  </a:outerShdw>
                </a:effectLst>
              </a:rPr>
              <a:t>Great</a:t>
            </a:r>
            <a:r>
              <a:rPr lang="en-US" dirty="0">
                <a:effectLst>
                  <a:glow rad="127000">
                    <a:srgbClr val="FF0000"/>
                  </a:glow>
                  <a:outerShdw blurRad="38100" dist="38100" dir="2700000" algn="tl">
                    <a:srgbClr val="000000">
                      <a:alpha val="43137"/>
                    </a:srgbClr>
                  </a:outerShdw>
                </a:effectLst>
              </a:rPr>
              <a:t> </a:t>
            </a:r>
            <a:r>
              <a:rPr lang="en-US" dirty="0"/>
              <a:t>Promise</a:t>
            </a:r>
          </a:p>
        </p:txBody>
      </p:sp>
      <p:sp>
        <p:nvSpPr>
          <p:cNvPr id="8" name="Rectangular Callout 7"/>
          <p:cNvSpPr/>
          <p:nvPr/>
        </p:nvSpPr>
        <p:spPr>
          <a:xfrm>
            <a:off x="258537" y="1902262"/>
            <a:ext cx="5704381" cy="2953073"/>
          </a:xfrm>
          <a:prstGeom prst="wedgeRectCallout">
            <a:avLst>
              <a:gd name="adj1" fmla="val 129993"/>
              <a:gd name="adj2" fmla="val -26986"/>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143001"/>
            <a:ext cx="5454202" cy="4983164"/>
          </a:xfrm>
        </p:spPr>
        <p:txBody>
          <a:bodyPr/>
          <a:lstStyle/>
          <a:p>
            <a:r>
              <a:rPr lang="en-US" baseline="30000" dirty="0">
                <a:solidFill>
                  <a:schemeClr val="accent4">
                    <a:lumMod val="75000"/>
                  </a:schemeClr>
                </a:solidFill>
              </a:rPr>
              <a:t>.</a:t>
            </a:r>
            <a:r>
              <a:rPr lang="en-US" dirty="0"/>
              <a:t>Jesus said to them, </a:t>
            </a:r>
          </a:p>
          <a:p>
            <a:pPr marL="115888" lvl="1" indent="-6350"/>
            <a:br>
              <a:rPr lang="en-US" sz="1200" dirty="0"/>
            </a:br>
            <a:br>
              <a:rPr lang="en-US" sz="1200" dirty="0"/>
            </a:br>
            <a:r>
              <a:rPr lang="en-US" baseline="30000" dirty="0">
                <a:solidFill>
                  <a:schemeClr val="tx1"/>
                </a:solidFill>
              </a:rPr>
              <a:t>30</a:t>
            </a:r>
            <a:r>
              <a:rPr lang="en-US" dirty="0">
                <a:solidFill>
                  <a:schemeClr val="tx1"/>
                </a:solidFill>
              </a:rPr>
              <a:t> will fail to receive many times as much in this age and, in the age to come, eternal life."</a:t>
            </a:r>
          </a:p>
          <a:p>
            <a:endParaRPr lang="en-US" dirty="0">
              <a:solidFill>
                <a:schemeClr val="tx1"/>
              </a:solidFill>
            </a:endParaRPr>
          </a:p>
        </p:txBody>
      </p:sp>
    </p:spTree>
    <p:extLst>
      <p:ext uri="{BB962C8B-B14F-4D97-AF65-F5344CB8AC3E}">
        <p14:creationId xmlns:p14="http://schemas.microsoft.com/office/powerpoint/2010/main" val="2987692120"/>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0"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
        <p:nvSpPr>
          <p:cNvPr id="2" name="Title 1"/>
          <p:cNvSpPr>
            <a:spLocks noGrp="1"/>
          </p:cNvSpPr>
          <p:nvPr>
            <p:ph type="title"/>
          </p:nvPr>
        </p:nvSpPr>
        <p:spPr/>
        <p:txBody>
          <a:bodyPr/>
          <a:lstStyle/>
          <a:p>
            <a:r>
              <a:rPr lang="en-US" dirty="0"/>
              <a:t>Let’s Sum This Up </a:t>
            </a:r>
          </a:p>
        </p:txBody>
      </p:sp>
    </p:spTree>
    <p:extLst>
      <p:ext uri="{BB962C8B-B14F-4D97-AF65-F5344CB8AC3E}">
        <p14:creationId xmlns:p14="http://schemas.microsoft.com/office/powerpoint/2010/main" val="1001746630"/>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0"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
        <p:nvSpPr>
          <p:cNvPr id="2" name="Title 1"/>
          <p:cNvSpPr>
            <a:spLocks noGrp="1"/>
          </p:cNvSpPr>
          <p:nvPr>
            <p:ph type="title"/>
          </p:nvPr>
        </p:nvSpPr>
        <p:spPr/>
        <p:txBody>
          <a:bodyPr/>
          <a:lstStyle/>
          <a:p>
            <a:r>
              <a:rPr lang="en-US" dirty="0"/>
              <a:t>Let’s Sum This Up </a:t>
            </a:r>
          </a:p>
        </p:txBody>
      </p:sp>
      <p:grpSp>
        <p:nvGrpSpPr>
          <p:cNvPr id="40" name="Group 71"/>
          <p:cNvGrpSpPr>
            <a:grpSpLocks/>
          </p:cNvGrpSpPr>
          <p:nvPr/>
        </p:nvGrpSpPr>
        <p:grpSpPr bwMode="auto">
          <a:xfrm>
            <a:off x="3346750" y="2832561"/>
            <a:ext cx="2803525" cy="4025439"/>
            <a:chOff x="3045" y="1122"/>
            <a:chExt cx="2715" cy="3193"/>
          </a:xfrm>
          <a:effectLst>
            <a:glow rad="127000">
              <a:schemeClr val="bg1"/>
            </a:glow>
          </a:effectLst>
        </p:grpSpPr>
        <p:pic>
          <p:nvPicPr>
            <p:cNvPr id="41"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42"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43"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44"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45" name="Text Box 81"/>
          <p:cNvSpPr txBox="1">
            <a:spLocks noChangeArrowheads="1"/>
          </p:cNvSpPr>
          <p:nvPr/>
        </p:nvSpPr>
        <p:spPr bwMode="auto">
          <a:xfrm>
            <a:off x="3643612"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Tree>
    <p:extLst>
      <p:ext uri="{BB962C8B-B14F-4D97-AF65-F5344CB8AC3E}">
        <p14:creationId xmlns:p14="http://schemas.microsoft.com/office/powerpoint/2010/main" val="1251225462"/>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This Up </a:t>
            </a:r>
          </a:p>
        </p:txBody>
      </p:sp>
      <p:pic>
        <p:nvPicPr>
          <p:cNvPr id="32"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33"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34"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35"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6"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7"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3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39"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40" name="Group 23"/>
          <p:cNvGrpSpPr/>
          <p:nvPr/>
        </p:nvGrpSpPr>
        <p:grpSpPr>
          <a:xfrm>
            <a:off x="9017849" y="2722089"/>
            <a:ext cx="2909118" cy="4135911"/>
            <a:chOff x="4421580" y="2714153"/>
            <a:chExt cx="2909118" cy="4135911"/>
          </a:xfrm>
          <a:effectLst>
            <a:glow rad="127000">
              <a:schemeClr val="bg1"/>
            </a:glow>
          </a:effectLst>
        </p:grpSpPr>
        <p:pic>
          <p:nvPicPr>
            <p:cNvPr id="41"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42"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43"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44"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125122546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a:xfrm>
            <a:off x="718457" y="571500"/>
            <a:ext cx="11136086" cy="5554664"/>
          </a:xfrm>
        </p:spPr>
        <p:txBody>
          <a:bodyPr>
            <a:noAutofit/>
          </a:bodyPr>
          <a:lstStyle/>
          <a:p>
            <a:r>
              <a:rPr lang="en-US" dirty="0"/>
              <a:t>Taste and see that </a:t>
            </a:r>
            <a:r>
              <a:rPr lang="en-US" dirty="0">
                <a:effectLst>
                  <a:glow rad="127000">
                    <a:srgbClr val="FF0000"/>
                  </a:glow>
                  <a:outerShdw blurRad="38100" dist="38100" dir="2700000" algn="tl">
                    <a:srgbClr val="000000">
                      <a:alpha val="43137"/>
                    </a:srgbClr>
                  </a:outerShdw>
                </a:effectLst>
              </a:rPr>
              <a:t>the LORD is good</a:t>
            </a:r>
            <a:r>
              <a:rPr lang="en-US" dirty="0"/>
              <a:t>; Ps 34:8</a:t>
            </a:r>
          </a:p>
          <a:p>
            <a:r>
              <a:rPr lang="en-US" dirty="0"/>
              <a:t>For </a:t>
            </a:r>
            <a:r>
              <a:rPr lang="en-US" dirty="0">
                <a:effectLst>
                  <a:glow rad="127000">
                    <a:srgbClr val="FF0000"/>
                  </a:glow>
                  <a:outerShdw blurRad="38100" dist="38100" dir="2700000" algn="tl">
                    <a:srgbClr val="000000">
                      <a:alpha val="43137"/>
                    </a:srgbClr>
                  </a:outerShdw>
                </a:effectLst>
              </a:rPr>
              <a:t>the LORD is good </a:t>
            </a:r>
            <a:r>
              <a:rPr lang="en-US" dirty="0"/>
              <a:t>and his love endures forever Ps 100:5</a:t>
            </a:r>
          </a:p>
        </p:txBody>
      </p:sp>
    </p:spTree>
    <p:extLst>
      <p:ext uri="{BB962C8B-B14F-4D97-AF65-F5344CB8AC3E}">
        <p14:creationId xmlns:p14="http://schemas.microsoft.com/office/powerpoint/2010/main" val="3490539350"/>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This Up </a:t>
            </a:r>
          </a:p>
        </p:txBody>
      </p:sp>
      <p:grpSp>
        <p:nvGrpSpPr>
          <p:cNvPr id="46" name="Group 72"/>
          <p:cNvGrpSpPr>
            <a:grpSpLocks/>
          </p:cNvGrpSpPr>
          <p:nvPr/>
        </p:nvGrpSpPr>
        <p:grpSpPr bwMode="auto">
          <a:xfrm>
            <a:off x="3060924" y="2247256"/>
            <a:ext cx="2878137" cy="4610746"/>
            <a:chOff x="2967" y="656"/>
            <a:chExt cx="2793" cy="3664"/>
          </a:xfrm>
          <a:effectLst>
            <a:glow rad="127000">
              <a:schemeClr val="bg1"/>
            </a:glow>
          </a:effectLst>
        </p:grpSpPr>
        <p:pic>
          <p:nvPicPr>
            <p:cNvPr id="47"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48"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49"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50"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51"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52"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53" name="Text Box 82"/>
          <p:cNvSpPr txBox="1">
            <a:spLocks noChangeArrowheads="1"/>
          </p:cNvSpPr>
          <p:nvPr/>
        </p:nvSpPr>
        <p:spPr bwMode="auto">
          <a:xfrm>
            <a:off x="3691161" y="2067857"/>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pic>
        <p:nvPicPr>
          <p:cNvPr id="54" name="Picture 7" descr="body-temple-1"/>
          <p:cNvPicPr>
            <a:picLocks noChangeAspect="1" noChangeArrowheads="1"/>
          </p:cNvPicPr>
          <p:nvPr/>
        </p:nvPicPr>
        <p:blipFill rotWithShape="1">
          <a:blip r:embed="rId4"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55"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56" name="Group 71"/>
          <p:cNvGrpSpPr>
            <a:grpSpLocks/>
          </p:cNvGrpSpPr>
          <p:nvPr/>
        </p:nvGrpSpPr>
        <p:grpSpPr bwMode="auto">
          <a:xfrm>
            <a:off x="6119447" y="2832561"/>
            <a:ext cx="2803525" cy="4025439"/>
            <a:chOff x="3045" y="1122"/>
            <a:chExt cx="2715" cy="3193"/>
          </a:xfrm>
          <a:effectLst>
            <a:glow rad="127000">
              <a:schemeClr val="bg1"/>
            </a:glow>
          </a:effectLst>
        </p:grpSpPr>
        <p:pic>
          <p:nvPicPr>
            <p:cNvPr id="57"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58"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59"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60"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61" name="Text Box 81"/>
          <p:cNvSpPr txBox="1">
            <a:spLocks noChangeArrowheads="1"/>
          </p:cNvSpPr>
          <p:nvPr/>
        </p:nvSpPr>
        <p:spPr bwMode="auto">
          <a:xfrm>
            <a:off x="6416309"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62" name="Group 23"/>
          <p:cNvGrpSpPr/>
          <p:nvPr/>
        </p:nvGrpSpPr>
        <p:grpSpPr>
          <a:xfrm>
            <a:off x="9017849" y="2722089"/>
            <a:ext cx="2909118" cy="4135911"/>
            <a:chOff x="4421580" y="2714153"/>
            <a:chExt cx="2909118" cy="4135911"/>
          </a:xfrm>
          <a:effectLst>
            <a:glow rad="127000">
              <a:schemeClr val="bg1"/>
            </a:glow>
          </a:effectLst>
        </p:grpSpPr>
        <p:pic>
          <p:nvPicPr>
            <p:cNvPr id="63"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64"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65"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66"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1251225462"/>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2"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32" name="Group 23"/>
          <p:cNvGrpSpPr/>
          <p:nvPr/>
        </p:nvGrpSpPr>
        <p:grpSpPr>
          <a:xfrm>
            <a:off x="9017849" y="2722089"/>
            <a:ext cx="2909118" cy="4135911"/>
            <a:chOff x="4421580" y="2714153"/>
            <a:chExt cx="2909118" cy="4135911"/>
          </a:xfrm>
          <a:effectLst>
            <a:glow rad="127000">
              <a:schemeClr val="bg1"/>
            </a:glow>
          </a:effectLst>
        </p:grpSpPr>
        <p:pic>
          <p:nvPicPr>
            <p:cNvPr id="33"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34"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35"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6" name="Text Box 83"/>
          <p:cNvSpPr txBox="1">
            <a:spLocks noChangeArrowheads="1"/>
          </p:cNvSpPr>
          <p:nvPr/>
        </p:nvSpPr>
        <p:spPr bwMode="auto">
          <a:xfrm>
            <a:off x="9371863" y="2090080"/>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
        <p:nvSpPr>
          <p:cNvPr id="2" name="Title 1"/>
          <p:cNvSpPr>
            <a:spLocks noGrp="1"/>
          </p:cNvSpPr>
          <p:nvPr>
            <p:ph type="title"/>
          </p:nvPr>
        </p:nvSpPr>
        <p:spPr/>
        <p:txBody>
          <a:bodyPr/>
          <a:lstStyle/>
          <a:p>
            <a:r>
              <a:rPr lang="en-US" dirty="0"/>
              <a:t>Let’s Sum This Up </a:t>
            </a:r>
          </a:p>
        </p:txBody>
      </p:sp>
      <p:pic>
        <p:nvPicPr>
          <p:cNvPr id="26" name="Picture 2"/>
          <p:cNvPicPr>
            <a:picLocks noChangeAspect="1" noChangeArrowheads="1"/>
          </p:cNvPicPr>
          <p:nvPr/>
        </p:nvPicPr>
        <p:blipFill>
          <a:blip r:embed="rId5" cstate="print"/>
          <a:srcRect/>
          <a:stretch>
            <a:fillRect/>
          </a:stretch>
        </p:blipFill>
        <p:spPr bwMode="auto">
          <a:xfrm>
            <a:off x="1858297" y="4054679"/>
            <a:ext cx="2184400" cy="3417887"/>
          </a:xfrm>
          <a:prstGeom prst="rect">
            <a:avLst/>
          </a:prstGeom>
          <a:noFill/>
          <a:ln w="9525">
            <a:noFill/>
            <a:miter lim="800000"/>
            <a:headEnd/>
            <a:tailEnd/>
          </a:ln>
          <a:effectLst/>
        </p:spPr>
      </p:pic>
      <p:pic>
        <p:nvPicPr>
          <p:cNvPr id="8194" name="Picture 2"/>
          <p:cNvPicPr>
            <a:picLocks noChangeAspect="1" noChangeArrowheads="1"/>
          </p:cNvPicPr>
          <p:nvPr/>
        </p:nvPicPr>
        <p:blipFill>
          <a:blip r:embed="rId6" cstate="print"/>
          <a:srcRect/>
          <a:stretch>
            <a:fillRect/>
          </a:stretch>
        </p:blipFill>
        <p:spPr bwMode="auto">
          <a:xfrm>
            <a:off x="7575802" y="4185573"/>
            <a:ext cx="2736850" cy="3394075"/>
          </a:xfrm>
          <a:prstGeom prst="rect">
            <a:avLst/>
          </a:prstGeom>
          <a:noFill/>
          <a:ln w="9525">
            <a:noFill/>
            <a:miter lim="800000"/>
            <a:headEnd/>
            <a:tailEnd/>
          </a:ln>
          <a:effectLst/>
        </p:spPr>
      </p:pic>
    </p:spTree>
    <p:extLst>
      <p:ext uri="{BB962C8B-B14F-4D97-AF65-F5344CB8AC3E}">
        <p14:creationId xmlns:p14="http://schemas.microsoft.com/office/powerpoint/2010/main" val="12512254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randombar(horizont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do “Goodness”?</a:t>
            </a:r>
          </a:p>
        </p:txBody>
      </p:sp>
    </p:spTree>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do “Goodness”?</a:t>
            </a:r>
          </a:p>
        </p:txBody>
      </p:sp>
      <p:sp>
        <p:nvSpPr>
          <p:cNvPr id="5" name="Content Placeholder 4"/>
          <p:cNvSpPr>
            <a:spLocks noGrp="1"/>
          </p:cNvSpPr>
          <p:nvPr>
            <p:ph idx="1"/>
          </p:nvPr>
        </p:nvSpPr>
        <p:spPr>
          <a:xfrm>
            <a:off x="1981200" y="1336594"/>
            <a:ext cx="8229600" cy="987004"/>
          </a:xfrm>
        </p:spPr>
        <p:txBody>
          <a:bodyPr>
            <a:noAutofit/>
          </a:bodyPr>
          <a:lstStyle/>
          <a:p>
            <a:pPr algn="ctr"/>
            <a:r>
              <a:rPr lang="en-US" dirty="0"/>
              <a:t>You don’t really do it—</a:t>
            </a:r>
            <a:br>
              <a:rPr lang="en-US" dirty="0"/>
            </a:br>
            <a:r>
              <a:rPr lang="en-US" dirty="0"/>
              <a:t>God the Holy Spirit does!</a:t>
            </a:r>
          </a:p>
        </p:txBody>
      </p:sp>
    </p:spTree>
    <p:extLst>
      <p:ext uri="{BB962C8B-B14F-4D97-AF65-F5344CB8AC3E}">
        <p14:creationId xmlns:p14="http://schemas.microsoft.com/office/powerpoint/2010/main" val="768709774"/>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normAutofit fontScale="90000"/>
          </a:bodyPr>
          <a:lstStyle/>
          <a:p>
            <a:r>
              <a:rPr lang="en-US" dirty="0"/>
              <a:t> </a:t>
            </a:r>
            <a:r>
              <a:rPr lang="en-US" baseline="30000" dirty="0"/>
              <a:t>22</a:t>
            </a:r>
            <a:r>
              <a:rPr lang="en-US" dirty="0"/>
              <a:t> But the fruit of the Spirit is love, joy, peace, patience, kindness, </a:t>
            </a:r>
            <a:r>
              <a:rPr lang="en-US" dirty="0">
                <a:effectLst>
                  <a:glow rad="127000">
                    <a:srgbClr val="FF0000"/>
                  </a:glow>
                  <a:outerShdw blurRad="38100" dist="38100" dir="2700000" algn="tl">
                    <a:srgbClr val="000000">
                      <a:alpha val="43137"/>
                    </a:srgbClr>
                  </a:outerShdw>
                </a:effectLst>
              </a:rPr>
              <a:t>goodness</a:t>
            </a:r>
          </a:p>
        </p:txBody>
      </p:sp>
    </p:spTree>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363686" y="891214"/>
            <a:ext cx="5437414" cy="5743575"/>
          </a:xfrm>
          <a:prstGeom prst="rect">
            <a:avLst/>
          </a:prstGeom>
          <a:noFill/>
          <a:ln w="9525">
            <a:noFill/>
            <a:miter lim="800000"/>
            <a:headEnd/>
            <a:tailEnd/>
          </a:ln>
          <a:effectLst/>
        </p:spPr>
      </p:pic>
      <p:sp>
        <p:nvSpPr>
          <p:cNvPr id="2" name="Title 1"/>
          <p:cNvSpPr>
            <a:spLocks noGrp="1"/>
          </p:cNvSpPr>
          <p:nvPr>
            <p:ph type="title"/>
          </p:nvPr>
        </p:nvSpPr>
        <p:spPr>
          <a:xfrm>
            <a:off x="-1" y="270457"/>
            <a:ext cx="12192001" cy="1657350"/>
          </a:xfrm>
        </p:spPr>
        <p:txBody>
          <a:bodyPr/>
          <a:lstStyle/>
          <a:p>
            <a:r>
              <a:rPr lang="en-US" dirty="0"/>
              <a:t>The Holy Spirit Produces </a:t>
            </a:r>
            <a:br>
              <a:rPr lang="en-US" dirty="0"/>
            </a:br>
            <a:r>
              <a:rPr lang="en-US" dirty="0"/>
              <a:t>GOODNESS when</a:t>
            </a:r>
          </a:p>
        </p:txBody>
      </p:sp>
      <p:sp>
        <p:nvSpPr>
          <p:cNvPr id="3" name="Content Placeholder 2"/>
          <p:cNvSpPr>
            <a:spLocks noGrp="1"/>
          </p:cNvSpPr>
          <p:nvPr>
            <p:ph idx="1"/>
          </p:nvPr>
        </p:nvSpPr>
        <p:spPr>
          <a:xfrm>
            <a:off x="1981200" y="1535502"/>
            <a:ext cx="8229600" cy="5140955"/>
          </a:xfrm>
        </p:spPr>
        <p:txBody>
          <a:bodyPr>
            <a:noAutofit/>
          </a:bodyPr>
          <a:lstStyle/>
          <a:p>
            <a:pPr algn="ctr"/>
            <a:endParaRPr lang="en-US" sz="4800" dirty="0"/>
          </a:p>
          <a:p>
            <a:pPr algn="ctr">
              <a:lnSpc>
                <a:spcPts val="5000"/>
              </a:lnSpc>
            </a:pPr>
            <a:br>
              <a:rPr lang="en-US" sz="4800" dirty="0"/>
            </a:br>
            <a:br>
              <a:rPr lang="en-US" sz="4800" dirty="0"/>
            </a:br>
            <a:br>
              <a:rPr lang="en-US" sz="4800" dirty="0"/>
            </a:br>
            <a:br>
              <a:rPr lang="en-US" sz="4800" dirty="0"/>
            </a:br>
            <a:r>
              <a:rPr lang="en-US" sz="4800" dirty="0"/>
              <a:t>you walk in the Spirit (Gal 5:16)</a:t>
            </a:r>
          </a:p>
        </p:txBody>
      </p:sp>
    </p:spTree>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363686" y="891214"/>
            <a:ext cx="5437414" cy="5743575"/>
          </a:xfrm>
          <a:prstGeom prst="rect">
            <a:avLst/>
          </a:prstGeom>
          <a:noFill/>
          <a:ln w="9525">
            <a:noFill/>
            <a:miter lim="800000"/>
            <a:headEnd/>
            <a:tailEnd/>
          </a:ln>
          <a:effectLst/>
        </p:spPr>
      </p:pic>
      <p:sp>
        <p:nvSpPr>
          <p:cNvPr id="2" name="Title 1"/>
          <p:cNvSpPr>
            <a:spLocks noGrp="1"/>
          </p:cNvSpPr>
          <p:nvPr>
            <p:ph type="title"/>
          </p:nvPr>
        </p:nvSpPr>
        <p:spPr>
          <a:xfrm>
            <a:off x="-1" y="270457"/>
            <a:ext cx="12192001" cy="1657350"/>
          </a:xfrm>
        </p:spPr>
        <p:txBody>
          <a:bodyPr/>
          <a:lstStyle/>
          <a:p>
            <a:r>
              <a:rPr lang="en-US" dirty="0"/>
              <a:t>The Holy Spirit Produces </a:t>
            </a:r>
            <a:br>
              <a:rPr lang="en-US" dirty="0"/>
            </a:br>
            <a:r>
              <a:rPr lang="en-US" dirty="0"/>
              <a:t>GOODNESS when</a:t>
            </a:r>
          </a:p>
        </p:txBody>
      </p:sp>
      <p:sp>
        <p:nvSpPr>
          <p:cNvPr id="3" name="Content Placeholder 2"/>
          <p:cNvSpPr>
            <a:spLocks noGrp="1"/>
          </p:cNvSpPr>
          <p:nvPr>
            <p:ph idx="1"/>
          </p:nvPr>
        </p:nvSpPr>
        <p:spPr>
          <a:xfrm>
            <a:off x="1981200" y="1535502"/>
            <a:ext cx="8229600" cy="5140955"/>
          </a:xfrm>
        </p:spPr>
        <p:txBody>
          <a:bodyPr>
            <a:noAutofit/>
          </a:bodyPr>
          <a:lstStyle/>
          <a:p>
            <a:pPr algn="ctr"/>
            <a:endParaRPr lang="en-US" sz="4800" dirty="0"/>
          </a:p>
          <a:p>
            <a:pPr algn="ctr">
              <a:lnSpc>
                <a:spcPts val="5000"/>
              </a:lnSpc>
            </a:pPr>
            <a:br>
              <a:rPr lang="en-US" sz="4800" dirty="0"/>
            </a:br>
            <a:br>
              <a:rPr lang="en-US" sz="4800" dirty="0"/>
            </a:br>
            <a:br>
              <a:rPr lang="en-US" sz="4800" dirty="0"/>
            </a:br>
            <a:br>
              <a:rPr lang="en-US" sz="4800" dirty="0"/>
            </a:br>
            <a:r>
              <a:rPr lang="en-US" sz="4800" dirty="0"/>
              <a:t>you walk in the Spirit (Gal 5:16)</a:t>
            </a:r>
          </a:p>
          <a:p>
            <a:pPr algn="ctr">
              <a:lnSpc>
                <a:spcPts val="5000"/>
              </a:lnSpc>
            </a:pPr>
            <a:r>
              <a:rPr lang="en-US" sz="4800" dirty="0"/>
              <a:t>and conform to the GOOD!</a:t>
            </a:r>
          </a:p>
        </p:txBody>
      </p:sp>
    </p:spTree>
    <p:extLst>
      <p:ext uri="{BB962C8B-B14F-4D97-AF65-F5344CB8AC3E}">
        <p14:creationId xmlns:p14="http://schemas.microsoft.com/office/powerpoint/2010/main" val="3024185513"/>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a:xfrm>
            <a:off x="718457" y="571500"/>
            <a:ext cx="11136086" cy="5554664"/>
          </a:xfrm>
        </p:spPr>
        <p:txBody>
          <a:bodyPr>
            <a:noAutofit/>
          </a:bodyPr>
          <a:lstStyle/>
          <a:p>
            <a:r>
              <a:rPr lang="en-US" dirty="0"/>
              <a:t>Taste and see that </a:t>
            </a:r>
            <a:r>
              <a:rPr lang="en-US" dirty="0">
                <a:effectLst>
                  <a:glow rad="127000">
                    <a:srgbClr val="FF0000"/>
                  </a:glow>
                  <a:outerShdw blurRad="38100" dist="38100" dir="2700000" algn="tl">
                    <a:srgbClr val="000000">
                      <a:alpha val="43137"/>
                    </a:srgbClr>
                  </a:outerShdw>
                </a:effectLst>
              </a:rPr>
              <a:t>the LORD is good</a:t>
            </a:r>
            <a:r>
              <a:rPr lang="en-US" dirty="0"/>
              <a:t>; Ps 34:8</a:t>
            </a:r>
          </a:p>
          <a:p>
            <a:r>
              <a:rPr lang="en-US" dirty="0"/>
              <a:t>For </a:t>
            </a:r>
            <a:r>
              <a:rPr lang="en-US" dirty="0">
                <a:effectLst>
                  <a:glow rad="127000">
                    <a:srgbClr val="FF0000"/>
                  </a:glow>
                  <a:outerShdw blurRad="38100" dist="38100" dir="2700000" algn="tl">
                    <a:srgbClr val="000000">
                      <a:alpha val="43137"/>
                    </a:srgbClr>
                  </a:outerShdw>
                </a:effectLst>
              </a:rPr>
              <a:t>the LORD is good </a:t>
            </a:r>
            <a:r>
              <a:rPr lang="en-US" dirty="0"/>
              <a:t>and his love endures forever Ps 100:5</a:t>
            </a:r>
          </a:p>
          <a:p>
            <a:r>
              <a:rPr lang="en-US" dirty="0"/>
              <a:t>Praise the LORD, for </a:t>
            </a:r>
            <a:r>
              <a:rPr lang="en-US" dirty="0">
                <a:effectLst>
                  <a:glow rad="127000">
                    <a:srgbClr val="FF0000"/>
                  </a:glow>
                  <a:outerShdw blurRad="38100" dist="38100" dir="2700000" algn="tl">
                    <a:srgbClr val="000000">
                      <a:alpha val="43137"/>
                    </a:srgbClr>
                  </a:outerShdw>
                </a:effectLst>
              </a:rPr>
              <a:t>the LORD is good</a:t>
            </a:r>
            <a:r>
              <a:rPr lang="en-US" dirty="0"/>
              <a:t>; Ps 135:3</a:t>
            </a:r>
          </a:p>
          <a:p>
            <a:endParaRPr lang="en-US" dirty="0"/>
          </a:p>
        </p:txBody>
      </p:sp>
    </p:spTree>
    <p:extLst>
      <p:ext uri="{BB962C8B-B14F-4D97-AF65-F5344CB8AC3E}">
        <p14:creationId xmlns:p14="http://schemas.microsoft.com/office/powerpoint/2010/main" val="3263410559"/>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0" y="0"/>
            <a:ext cx="9144001" cy="7914482"/>
          </a:xfrm>
          <a:prstGeom prst="rect">
            <a:avLst/>
          </a:prstGeom>
          <a:noFill/>
          <a:ln w="9525">
            <a:noFill/>
            <a:miter lim="800000"/>
            <a:headEnd/>
            <a:tailEnd/>
          </a:ln>
          <a:effectLst/>
        </p:spPr>
      </p:pic>
      <p:sp>
        <p:nvSpPr>
          <p:cNvPr id="3" name="Content Placeholder 2"/>
          <p:cNvSpPr>
            <a:spLocks noGrp="1"/>
          </p:cNvSpPr>
          <p:nvPr>
            <p:ph idx="1"/>
          </p:nvPr>
        </p:nvSpPr>
        <p:spPr>
          <a:xfrm>
            <a:off x="718457" y="571500"/>
            <a:ext cx="11136086" cy="5554664"/>
          </a:xfrm>
        </p:spPr>
        <p:txBody>
          <a:bodyPr>
            <a:noAutofit/>
          </a:bodyPr>
          <a:lstStyle/>
          <a:p>
            <a:r>
              <a:rPr lang="en-US" dirty="0"/>
              <a:t>Taste and see that </a:t>
            </a:r>
            <a:r>
              <a:rPr lang="en-US" dirty="0">
                <a:effectLst>
                  <a:glow rad="127000">
                    <a:srgbClr val="FF0000"/>
                  </a:glow>
                  <a:outerShdw blurRad="38100" dist="38100" dir="2700000" algn="tl">
                    <a:srgbClr val="000000">
                      <a:alpha val="43137"/>
                    </a:srgbClr>
                  </a:outerShdw>
                </a:effectLst>
              </a:rPr>
              <a:t>the LORD is good</a:t>
            </a:r>
            <a:r>
              <a:rPr lang="en-US" dirty="0"/>
              <a:t>; Ps 34:8</a:t>
            </a:r>
          </a:p>
          <a:p>
            <a:r>
              <a:rPr lang="en-US" dirty="0"/>
              <a:t>For </a:t>
            </a:r>
            <a:r>
              <a:rPr lang="en-US" dirty="0">
                <a:effectLst>
                  <a:glow rad="127000">
                    <a:srgbClr val="FF0000"/>
                  </a:glow>
                  <a:outerShdw blurRad="38100" dist="38100" dir="2700000" algn="tl">
                    <a:srgbClr val="000000">
                      <a:alpha val="43137"/>
                    </a:srgbClr>
                  </a:outerShdw>
                </a:effectLst>
              </a:rPr>
              <a:t>the LORD is good </a:t>
            </a:r>
            <a:r>
              <a:rPr lang="en-US" dirty="0"/>
              <a:t>and his love endures forever Ps 100:5</a:t>
            </a:r>
          </a:p>
          <a:p>
            <a:r>
              <a:rPr lang="en-US" dirty="0"/>
              <a:t>Praise the LORD, for </a:t>
            </a:r>
            <a:r>
              <a:rPr lang="en-US" dirty="0">
                <a:effectLst>
                  <a:glow rad="127000">
                    <a:srgbClr val="FF0000"/>
                  </a:glow>
                  <a:outerShdw blurRad="38100" dist="38100" dir="2700000" algn="tl">
                    <a:srgbClr val="000000">
                      <a:alpha val="43137"/>
                    </a:srgbClr>
                  </a:outerShdw>
                </a:effectLst>
              </a:rPr>
              <a:t>the LORD is good</a:t>
            </a:r>
            <a:r>
              <a:rPr lang="en-US" dirty="0"/>
              <a:t>; Ps 135:3</a:t>
            </a:r>
          </a:p>
          <a:p>
            <a:r>
              <a:rPr lang="en-US" dirty="0"/>
              <a:t>"Give thanks to the LORD Almighty, for </a:t>
            </a:r>
            <a:r>
              <a:rPr lang="en-US" dirty="0">
                <a:effectLst>
                  <a:glow rad="127000">
                    <a:srgbClr val="FF0000"/>
                  </a:glow>
                  <a:outerShdw blurRad="38100" dist="38100" dir="2700000" algn="tl">
                    <a:srgbClr val="000000">
                      <a:alpha val="43137"/>
                    </a:srgbClr>
                  </a:outerShdw>
                </a:effectLst>
              </a:rPr>
              <a:t>the LORD is good</a:t>
            </a:r>
            <a:r>
              <a:rPr lang="en-US" dirty="0"/>
              <a:t>; his love endures forever." </a:t>
            </a:r>
            <a:r>
              <a:rPr lang="en-US" dirty="0" err="1"/>
              <a:t>Jer</a:t>
            </a:r>
            <a:r>
              <a:rPr lang="en-US" dirty="0"/>
              <a:t> 33:11</a:t>
            </a:r>
          </a:p>
        </p:txBody>
      </p:sp>
    </p:spTree>
    <p:extLst>
      <p:ext uri="{BB962C8B-B14F-4D97-AF65-F5344CB8AC3E}">
        <p14:creationId xmlns:p14="http://schemas.microsoft.com/office/powerpoint/2010/main" val="3681673478"/>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5507</TotalTime>
  <Words>4360</Words>
  <Application>Microsoft Office PowerPoint</Application>
  <PresentationFormat>Widescreen</PresentationFormat>
  <Paragraphs>351</Paragraphs>
  <Slides>77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Arial Black</vt:lpstr>
      <vt:lpstr>Arial Narrow</vt:lpstr>
      <vt:lpstr>Calibri</vt:lpstr>
      <vt:lpstr>Cambria</vt:lpstr>
      <vt:lpstr>Mistral</vt:lpstr>
      <vt:lpstr>Symbol</vt:lpstr>
      <vt:lpstr>Office Theme</vt:lpstr>
      <vt:lpstr>PowerPoint Presentation</vt:lpstr>
      <vt:lpstr>PowerPoint Presentation</vt:lpstr>
      <vt:lpstr>What is “Goodness?”</vt:lpstr>
      <vt:lpstr>What is “Goodness?”</vt:lpstr>
      <vt:lpstr>What is “Goodness?”</vt:lpstr>
      <vt:lpstr>PowerPoint Presentation</vt:lpstr>
      <vt:lpstr>PowerPoint Presentation</vt:lpstr>
      <vt:lpstr>PowerPoint Presentation</vt:lpstr>
      <vt:lpstr>PowerPoint Presentation</vt:lpstr>
      <vt:lpstr>PowerPoint Presentation</vt:lpstr>
      <vt:lpstr>God is intrinsically GOOD</vt:lpstr>
      <vt:lpstr>God is intrinsically GOOD</vt:lpstr>
      <vt:lpstr>God only DOES good!</vt:lpstr>
      <vt:lpstr>God only DOES good!</vt:lpstr>
      <vt:lpstr>God only DOES good!</vt:lpstr>
      <vt:lpstr>God only DOES good!</vt:lpstr>
      <vt:lpstr>God only DOES good!</vt:lpstr>
      <vt:lpstr>So then, what is “Goodness?”</vt:lpstr>
      <vt:lpstr>So then, what is “Goodness?”</vt:lpstr>
      <vt:lpstr>So then, what is “Goodness?”</vt:lpstr>
      <vt:lpstr>“Goodness” IS NOT:</vt:lpstr>
      <vt:lpstr>“Goodness” IS NOT:</vt:lpstr>
      <vt:lpstr>“Goodness” IS NOT:</vt:lpstr>
      <vt:lpstr>“Goodness” IS NOT:</vt:lpstr>
      <vt:lpstr>PowerPoint Presentation</vt:lpstr>
      <vt:lpstr>PowerPoint Presentation</vt:lpstr>
      <vt:lpstr>To Jesus that is WRONG: </vt:lpstr>
      <vt:lpstr>The truth is-- </vt:lpstr>
      <vt:lpstr>The truth is-- </vt:lpstr>
      <vt:lpstr>Most Important Point:</vt:lpstr>
      <vt:lpstr>Most Important Point:</vt:lpstr>
      <vt:lpstr>Most Important Point:</vt:lpstr>
      <vt:lpstr>The story of the Rich Young Ruler  Illustrates this…</vt:lpstr>
      <vt:lpstr>I.  The Rich Young Ruler — had a dishonest inquiry: </vt:lpstr>
      <vt:lpstr>1.  He Went to the Right Person</vt:lpstr>
      <vt:lpstr>2. Asked the Important Question</vt:lpstr>
      <vt:lpstr>3. Received a Corrective Response</vt:lpstr>
      <vt:lpstr>3. Received a Corrective Response</vt:lpstr>
      <vt:lpstr>4. Offered an Intriguing Quotation</vt:lpstr>
      <vt:lpstr>4. Offered an Intriguing Quotation</vt:lpstr>
      <vt:lpstr>4. Offered an Intriguing Quotation</vt:lpstr>
      <vt:lpstr>4. Offered an Intriguing Quotation</vt:lpstr>
      <vt:lpstr>4. Offered an Intriguing Quotation</vt:lpstr>
      <vt:lpstr>4. Offered an Intriguing Quotation</vt:lpstr>
      <vt:lpstr>4. Offered an Intriguing Quotation</vt:lpstr>
      <vt:lpstr>4. Offered an Intriguing Quotation</vt:lpstr>
      <vt:lpstr>5. Gave a Self-Righteous Response</vt:lpstr>
      <vt:lpstr>6. Offered Clear Instructions</vt:lpstr>
      <vt:lpstr>6. Offered Clear Instructions</vt:lpstr>
      <vt:lpstr>6. Offered Clear Instructions</vt:lpstr>
      <vt:lpstr>6. Offered Clear Instructions</vt:lpstr>
      <vt:lpstr>6. Offered Clear Instructions</vt:lpstr>
      <vt:lpstr>6. Offered Clear Instructions</vt:lpstr>
      <vt:lpstr>6. Offered Clear Instructions</vt:lpstr>
      <vt:lpstr>7. Given an Hyperbolic Conclusion</vt:lpstr>
      <vt:lpstr>7. Given an Hyperbolic Conclusion</vt:lpstr>
      <vt:lpstr>8. Made a Poor  Decision</vt:lpstr>
      <vt:lpstr>8. Made a Poor  Decision</vt:lpstr>
      <vt:lpstr>8. Made a Poor  Decision</vt:lpstr>
      <vt:lpstr>II.  The Disciples of Jesus —an honest inquiry that led to: </vt:lpstr>
      <vt:lpstr>1. Went to the Right Person</vt:lpstr>
      <vt:lpstr>2. Asked the Important Question</vt:lpstr>
      <vt:lpstr>3. Received a Powerful Answer</vt:lpstr>
      <vt:lpstr>4. Made a Good Decision </vt:lpstr>
      <vt:lpstr>5. Given a Great Promise</vt:lpstr>
      <vt:lpstr>5. Given a Great Promise</vt:lpstr>
      <vt:lpstr>Let’s Sum This Up </vt:lpstr>
      <vt:lpstr>Let’s Sum This Up </vt:lpstr>
      <vt:lpstr>Let’s Sum This Up </vt:lpstr>
      <vt:lpstr>Let’s Sum This Up </vt:lpstr>
      <vt:lpstr>Let’s Sum This Up </vt:lpstr>
      <vt:lpstr>How do you do “Goodness”?</vt:lpstr>
      <vt:lpstr>How do you do “Goodness”?</vt:lpstr>
      <vt:lpstr> 22 But the fruit of the Spirit is love, joy, peace, patience, kindness, goodness</vt:lpstr>
      <vt:lpstr>The Holy Spirit Produces  GOODNESS when</vt:lpstr>
      <vt:lpstr>The Holy Spirit Produces  GOODNESS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476</cp:revision>
  <dcterms:created xsi:type="dcterms:W3CDTF">2013-04-08T03:48:04Z</dcterms:created>
  <dcterms:modified xsi:type="dcterms:W3CDTF">2021-06-24T23:14:15Z</dcterms:modified>
</cp:coreProperties>
</file>