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320" r:id="rId2"/>
    <p:sldId id="321" r:id="rId3"/>
    <p:sldId id="703" r:id="rId4"/>
    <p:sldId id="777" r:id="rId5"/>
    <p:sldId id="778" r:id="rId6"/>
    <p:sldId id="782" r:id="rId7"/>
    <p:sldId id="704" r:id="rId8"/>
    <p:sldId id="745" r:id="rId9"/>
    <p:sldId id="746" r:id="rId10"/>
    <p:sldId id="744" r:id="rId11"/>
    <p:sldId id="743" r:id="rId12"/>
    <p:sldId id="747" r:id="rId13"/>
    <p:sldId id="705" r:id="rId14"/>
    <p:sldId id="719" r:id="rId15"/>
    <p:sldId id="748" r:id="rId16"/>
    <p:sldId id="749" r:id="rId17"/>
    <p:sldId id="750" r:id="rId18"/>
    <p:sldId id="722" r:id="rId19"/>
    <p:sldId id="751" r:id="rId20"/>
    <p:sldId id="753" r:id="rId21"/>
    <p:sldId id="754" r:id="rId22"/>
    <p:sldId id="755" r:id="rId23"/>
    <p:sldId id="756" r:id="rId24"/>
    <p:sldId id="706" r:id="rId25"/>
    <p:sldId id="716" r:id="rId26"/>
    <p:sldId id="725" r:id="rId27"/>
    <p:sldId id="724" r:id="rId28"/>
    <p:sldId id="717" r:id="rId29"/>
    <p:sldId id="718" r:id="rId30"/>
    <p:sldId id="723" r:id="rId31"/>
    <p:sldId id="726" r:id="rId32"/>
    <p:sldId id="779" r:id="rId33"/>
    <p:sldId id="727" r:id="rId34"/>
    <p:sldId id="728" r:id="rId35"/>
    <p:sldId id="730" r:id="rId36"/>
    <p:sldId id="729" r:id="rId37"/>
    <p:sldId id="773" r:id="rId38"/>
    <p:sldId id="731" r:id="rId39"/>
    <p:sldId id="774" r:id="rId40"/>
    <p:sldId id="732" r:id="rId41"/>
    <p:sldId id="757" r:id="rId42"/>
    <p:sldId id="758" r:id="rId43"/>
    <p:sldId id="759" r:id="rId44"/>
    <p:sldId id="735" r:id="rId45"/>
    <p:sldId id="736" r:id="rId46"/>
    <p:sldId id="737" r:id="rId47"/>
    <p:sldId id="780" r:id="rId48"/>
    <p:sldId id="760" r:id="rId49"/>
    <p:sldId id="761" r:id="rId50"/>
    <p:sldId id="738" r:id="rId51"/>
    <p:sldId id="762" r:id="rId52"/>
    <p:sldId id="763" r:id="rId53"/>
    <p:sldId id="764" r:id="rId54"/>
    <p:sldId id="739" r:id="rId55"/>
    <p:sldId id="765" r:id="rId56"/>
    <p:sldId id="766" r:id="rId57"/>
    <p:sldId id="767" r:id="rId58"/>
    <p:sldId id="740" r:id="rId59"/>
    <p:sldId id="741" r:id="rId60"/>
    <p:sldId id="775" r:id="rId61"/>
    <p:sldId id="776" r:id="rId62"/>
    <p:sldId id="742" r:id="rId63"/>
    <p:sldId id="781" r:id="rId64"/>
    <p:sldId id="708" r:id="rId65"/>
    <p:sldId id="768" r:id="rId66"/>
    <p:sldId id="772" r:id="rId67"/>
    <p:sldId id="769" r:id="rId68"/>
    <p:sldId id="770" r:id="rId69"/>
    <p:sldId id="771" r:id="rId70"/>
    <p:sldId id="262" r:id="rId71"/>
    <p:sldId id="289" r:id="rId72"/>
    <p:sldId id="29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21" userDrawn="1">
          <p15:clr>
            <a:srgbClr val="A4A3A4"/>
          </p15:clr>
        </p15:guide>
        <p15:guide id="2" pos="2435" userDrawn="1">
          <p15:clr>
            <a:srgbClr val="A4A3A4"/>
          </p15:clr>
        </p15:guide>
        <p15:guide id="3" orient="horz" pos="1833" userDrawn="1">
          <p15:clr>
            <a:srgbClr val="A4A3A4"/>
          </p15:clr>
        </p15:guide>
        <p15:guide id="4" pos="4056" userDrawn="1">
          <p15:clr>
            <a:srgbClr val="A4A3A4"/>
          </p15:clr>
        </p15:guide>
        <p15:guide id="5" orient="horz" pos="1076" userDrawn="1">
          <p15:clr>
            <a:srgbClr val="A4A3A4"/>
          </p15:clr>
        </p15:guide>
        <p15:guide id="6" pos="38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1341"/>
    <a:srgbClr val="481F67"/>
    <a:srgbClr val="231F20"/>
    <a:srgbClr val="ED7922"/>
    <a:srgbClr val="C19263"/>
    <a:srgbClr val="C29962"/>
    <a:srgbClr val="C8A372"/>
    <a:srgbClr val="AD8A57"/>
    <a:srgbClr val="C39B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76901" autoAdjust="0"/>
  </p:normalViewPr>
  <p:slideViewPr>
    <p:cSldViewPr snapToGrid="0" showGuides="1">
      <p:cViewPr varScale="1">
        <p:scale>
          <a:sx n="62" d="100"/>
          <a:sy n="62" d="100"/>
        </p:scale>
        <p:origin x="1411" y="62"/>
      </p:cViewPr>
      <p:guideLst>
        <p:guide orient="horz" pos="2621"/>
        <p:guide pos="2435"/>
        <p:guide orient="horz" pos="1833"/>
        <p:guide pos="4056"/>
        <p:guide orient="horz" pos="1076"/>
        <p:guide pos="3849"/>
      </p:guideLst>
    </p:cSldViewPr>
  </p:slideViewPr>
  <p:outlineViewPr>
    <p:cViewPr>
      <p:scale>
        <a:sx n="33" d="100"/>
        <a:sy n="33" d="100"/>
      </p:scale>
      <p:origin x="0" y="-348"/>
    </p:cViewPr>
  </p:outlineViewPr>
  <p:notesTextViewPr>
    <p:cViewPr>
      <p:scale>
        <a:sx n="3" d="2"/>
        <a:sy n="3" d="2"/>
      </p:scale>
      <p:origin x="0" y="0"/>
    </p:cViewPr>
  </p:notesTextViewPr>
  <p:sorterViewPr>
    <p:cViewPr>
      <p:scale>
        <a:sx n="100" d="100"/>
        <a:sy n="100" d="100"/>
      </p:scale>
      <p:origin x="0" y="1516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7C6ACA-A39E-4BD3-A76A-8FCFA16171E6}" type="datetimeFigureOut">
              <a:rPr lang="en-US" smtClean="0"/>
              <a:pPr/>
              <a:t>6/24/2021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E6B530-7996-41ED-80CF-70DA4A4DD0F3}" type="slidenum">
              <a:rPr lang="en-US" smtClean="0"/>
              <a:pPr/>
              <a:t>‹#›</a:t>
            </a:fld>
            <a:endParaRPr lang="en-US"/>
          </a:p>
        </p:txBody>
      </p:sp>
    </p:spTree>
    <p:extLst>
      <p:ext uri="{BB962C8B-B14F-4D97-AF65-F5344CB8AC3E}">
        <p14:creationId xmlns:p14="http://schemas.microsoft.com/office/powerpoint/2010/main" val="3951248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geograph.org.uk/photo/185980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Old_Faithful_Rainbow.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Old_Faithful_Rainbow.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Old_Faithful_Rainbow.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1</a:t>
            </a:fld>
            <a:endParaRPr lang="en-US"/>
          </a:p>
        </p:txBody>
      </p:sp>
    </p:spTree>
    <p:extLst>
      <p:ext uri="{BB962C8B-B14F-4D97-AF65-F5344CB8AC3E}">
        <p14:creationId xmlns:p14="http://schemas.microsoft.com/office/powerpoint/2010/main" val="2377503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 think I told you the story of the guy who</a:t>
            </a:r>
            <a:r>
              <a:rPr lang="en-US" baseline="0" dirty="0"/>
              <a:t> propose to his sweetheart., “I love you and want to marry you. I will be a great husband and father. I will cherish you and protect you. However, one day of the year I would like to take out my old girl friend.”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25</a:t>
            </a:fld>
            <a:endParaRPr lang="en-US"/>
          </a:p>
        </p:txBody>
      </p:sp>
    </p:spTree>
    <p:extLst>
      <p:ext uri="{BB962C8B-B14F-4D97-AF65-F5344CB8AC3E}">
        <p14:creationId xmlns:p14="http://schemas.microsoft.com/office/powerpoint/2010/main" val="11403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This is how we know what love is: Jesus Christ laid down his life for us. And </a:t>
            </a:r>
            <a:r>
              <a:rPr lang="en-US" sz="1200" b="1" i="0" u="none" strike="noStrike" kern="1200" baseline="0" dirty="0">
                <a:solidFill>
                  <a:schemeClr val="tx1"/>
                </a:solidFill>
                <a:latin typeface="+mn-lt"/>
                <a:ea typeface="+mn-ea"/>
                <a:cs typeface="+mn-cs"/>
              </a:rPr>
              <a:t>we ought to lay down our lives for our brothers.</a:t>
            </a:r>
            <a:r>
              <a:rPr lang="en-US" sz="1200" b="0" i="0" u="none" strike="noStrike" kern="1200" baseline="0" dirty="0">
                <a:solidFill>
                  <a:schemeClr val="tx1"/>
                </a:solidFill>
                <a:latin typeface="+mn-lt"/>
                <a:ea typeface="+mn-ea"/>
                <a:cs typeface="+mn-cs"/>
              </a:rPr>
              <a:t> (1Jo 3:16 NIV)</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26</a:t>
            </a:fld>
            <a:endParaRPr lang="en-US"/>
          </a:p>
        </p:txBody>
      </p:sp>
    </p:spTree>
    <p:extLst>
      <p:ext uri="{BB962C8B-B14F-4D97-AF65-F5344CB8AC3E}">
        <p14:creationId xmlns:p14="http://schemas.microsoft.com/office/powerpoint/2010/main" val="760635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part</a:t>
            </a:r>
            <a:r>
              <a:rPr lang="en-US" baseline="0" dirty="0"/>
              <a:t> of this verse says, “</a:t>
            </a:r>
            <a:r>
              <a:rPr lang="en-US" sz="1200" b="0" i="0" u="none" strike="noStrike" kern="1200" baseline="0" dirty="0">
                <a:solidFill>
                  <a:schemeClr val="tx1"/>
                </a:solidFill>
                <a:latin typeface="+mn-lt"/>
                <a:ea typeface="+mn-ea"/>
                <a:cs typeface="+mn-cs"/>
              </a:rPr>
              <a:t>'I know where you dwell, where Satan's throne is. (Rev 2:13 ESV).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church was contending with a new political correctness of emperor worship.  Rome was worshiped and Satan appears to have been behind it.  Appears if you did not cave in to the new political correctness of worshipping the emperor—you were persecuted.  There was a call to renounce your faith.  At least one who did not was martyred (witness).</a:t>
            </a:r>
          </a:p>
          <a:p>
            <a:endParaRPr lang="en-US" sz="1200" b="0" i="0" u="none" strike="noStrike" kern="1200" baseline="0" dirty="0">
              <a:solidFill>
                <a:schemeClr val="tx1"/>
              </a:solidFill>
              <a:latin typeface="+mn-lt"/>
              <a:ea typeface="+mn-ea"/>
              <a:cs typeface="+mn-cs"/>
            </a:endParaRPr>
          </a:p>
          <a:p>
            <a:r>
              <a:rPr lang="en-US" dirty="0"/>
              <a:t>Folks</a:t>
            </a:r>
            <a:r>
              <a:rPr lang="en-US" baseline="0" dirty="0"/>
              <a:t> we are living in cities in America where Satan too has his way. We too can be faithful to our faith and not cave in to Politically correct culture around us!  We too may have to pay with our lives.  But that is what faithfulness does.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27</a:t>
            </a:fld>
            <a:endParaRPr lang="en-US"/>
          </a:p>
        </p:txBody>
      </p:sp>
    </p:spTree>
    <p:extLst>
      <p:ext uri="{BB962C8B-B14F-4D97-AF65-F5344CB8AC3E}">
        <p14:creationId xmlns:p14="http://schemas.microsoft.com/office/powerpoint/2010/main" val="2750063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Feet prints = FREE = </a:t>
            </a:r>
            <a:r>
              <a:rPr lang="en-US" dirty="0">
                <a:hlinkClick r:id="rId3"/>
              </a:rPr>
              <a:t>http://www.geograph.org.uk/photo/1859809</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28</a:t>
            </a:fld>
            <a:endParaRPr lang="en-US"/>
          </a:p>
        </p:txBody>
      </p:sp>
    </p:spTree>
    <p:extLst>
      <p:ext uri="{BB962C8B-B14F-4D97-AF65-F5344CB8AC3E}">
        <p14:creationId xmlns:p14="http://schemas.microsoft.com/office/powerpoint/2010/main" val="3249770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Praying</a:t>
            </a:r>
            <a:r>
              <a:rPr lang="en-US" baseline="0" dirty="0"/>
              <a:t> hands = FREE =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29</a:t>
            </a:fld>
            <a:endParaRPr lang="en-US"/>
          </a:p>
        </p:txBody>
      </p:sp>
    </p:spTree>
    <p:extLst>
      <p:ext uri="{BB962C8B-B14F-4D97-AF65-F5344CB8AC3E}">
        <p14:creationId xmlns:p14="http://schemas.microsoft.com/office/powerpoint/2010/main" val="356510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fools gold but real gold. </a:t>
            </a:r>
          </a:p>
        </p:txBody>
      </p:sp>
      <p:sp>
        <p:nvSpPr>
          <p:cNvPr id="4" name="Slide Number Placeholder 3"/>
          <p:cNvSpPr>
            <a:spLocks noGrp="1"/>
          </p:cNvSpPr>
          <p:nvPr>
            <p:ph type="sldNum" sz="quarter" idx="10"/>
          </p:nvPr>
        </p:nvSpPr>
        <p:spPr/>
        <p:txBody>
          <a:bodyPr/>
          <a:lstStyle/>
          <a:p>
            <a:fld id="{0AE6B530-7996-41ED-80CF-70DA4A4DD0F3}" type="slidenum">
              <a:rPr lang="en-US" smtClean="0"/>
              <a:pPr/>
              <a:t>30</a:t>
            </a:fld>
            <a:endParaRPr lang="en-US"/>
          </a:p>
        </p:txBody>
      </p:sp>
    </p:spTree>
    <p:extLst>
      <p:ext uri="{BB962C8B-B14F-4D97-AF65-F5344CB8AC3E}">
        <p14:creationId xmlns:p14="http://schemas.microsoft.com/office/powerpoint/2010/main" val="3590359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"Therefore keep watch, because you do not know the day or the hour.</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14</a:t>
            </a:r>
            <a:r>
              <a:rPr lang="en-US" sz="1200" b="0" i="0" u="none" strike="noStrike" kern="1200" baseline="0" dirty="0">
                <a:solidFill>
                  <a:schemeClr val="tx1"/>
                </a:solidFill>
                <a:latin typeface="+mn-lt"/>
                <a:ea typeface="+mn-ea"/>
                <a:cs typeface="+mn-cs"/>
              </a:rPr>
              <a:t> "Again, it will be like a man going on a journey, who called his servants and entrusted his property to them.</a:t>
            </a:r>
          </a:p>
          <a:p>
            <a:pPr rtl="0"/>
            <a:r>
              <a:rPr lang="en-US" sz="1200" b="0" i="0" u="none" strike="noStrike" kern="1200" baseline="0" dirty="0">
                <a:solidFill>
                  <a:schemeClr val="tx1"/>
                </a:solidFill>
                <a:latin typeface="+mn-lt"/>
                <a:ea typeface="+mn-ea"/>
                <a:cs typeface="+mn-cs"/>
              </a:rPr>
              <a:t>  (Mat 25:13-15 NIV)</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32</a:t>
            </a:fld>
            <a:endParaRPr lang="en-US"/>
          </a:p>
        </p:txBody>
      </p:sp>
    </p:spTree>
    <p:extLst>
      <p:ext uri="{BB962C8B-B14F-4D97-AF65-F5344CB8AC3E}">
        <p14:creationId xmlns:p14="http://schemas.microsoft.com/office/powerpoint/2010/main" val="809290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 contrast ... </a:t>
            </a:r>
          </a:p>
          <a:p>
            <a:endParaRPr lang="en-US" dirty="0"/>
          </a:p>
          <a:p>
            <a:r>
              <a:rPr lang="en-US" dirty="0"/>
              <a:t>Wicked servant is the natural man – without the Sprit</a:t>
            </a:r>
            <a:r>
              <a:rPr lang="en-US" baseline="0" dirty="0"/>
              <a:t> of God with in him.  He lives for himself –not the master, God.  Loses everything. </a:t>
            </a:r>
          </a:p>
          <a:p>
            <a:endParaRPr lang="en-US" baseline="0" dirty="0"/>
          </a:p>
          <a:p>
            <a:r>
              <a:rPr lang="en-US" baseline="0" dirty="0"/>
              <a:t>Faithful servant is the spiritual man – varying talents – but reliable and dependable to use what they have for God – rewarded with more.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60</a:t>
            </a:fld>
            <a:endParaRPr lang="en-US"/>
          </a:p>
        </p:txBody>
      </p:sp>
    </p:spTree>
    <p:extLst>
      <p:ext uri="{BB962C8B-B14F-4D97-AF65-F5344CB8AC3E}">
        <p14:creationId xmlns:p14="http://schemas.microsoft.com/office/powerpoint/2010/main" val="372744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 contrast ... </a:t>
            </a:r>
          </a:p>
          <a:p>
            <a:endParaRPr lang="en-US" dirty="0"/>
          </a:p>
          <a:p>
            <a:r>
              <a:rPr lang="en-US" dirty="0"/>
              <a:t>Wicked servant is the natural man – without the Sprit</a:t>
            </a:r>
            <a:r>
              <a:rPr lang="en-US" baseline="0" dirty="0"/>
              <a:t> of God with in him.  He lives for himself –not the master, God.  Loses everything. </a:t>
            </a:r>
          </a:p>
          <a:p>
            <a:endParaRPr lang="en-US" baseline="0" dirty="0"/>
          </a:p>
          <a:p>
            <a:r>
              <a:rPr lang="en-US" baseline="0" dirty="0"/>
              <a:t>Faithful servant is the spiritual man – varying talents – but reliable and dependable to use what they have for God – rewarded with more.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61</a:t>
            </a:fld>
            <a:endParaRPr lang="en-US"/>
          </a:p>
        </p:txBody>
      </p:sp>
    </p:spTree>
    <p:extLst>
      <p:ext uri="{BB962C8B-B14F-4D97-AF65-F5344CB8AC3E}">
        <p14:creationId xmlns:p14="http://schemas.microsoft.com/office/powerpoint/2010/main" val="212798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 contrast ... </a:t>
            </a:r>
          </a:p>
          <a:p>
            <a:endParaRPr lang="en-US" dirty="0"/>
          </a:p>
          <a:p>
            <a:r>
              <a:rPr lang="en-US" dirty="0"/>
              <a:t>Wicked servant is the natural man – without the Sprit</a:t>
            </a:r>
            <a:r>
              <a:rPr lang="en-US" baseline="0" dirty="0"/>
              <a:t> of God with in him.  He lives for himself –not the master, God.  Loses everything. </a:t>
            </a:r>
          </a:p>
          <a:p>
            <a:endParaRPr lang="en-US" baseline="0" dirty="0"/>
          </a:p>
          <a:p>
            <a:r>
              <a:rPr lang="en-US" baseline="0" dirty="0"/>
              <a:t>Faithful servant is the spiritual man – varying talents – but reliable and dependable to use what they have for God – rewarded with more.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62</a:t>
            </a:fld>
            <a:endParaRPr lang="en-US"/>
          </a:p>
        </p:txBody>
      </p:sp>
    </p:spTree>
    <p:extLst>
      <p:ext uri="{BB962C8B-B14F-4D97-AF65-F5344CB8AC3E}">
        <p14:creationId xmlns:p14="http://schemas.microsoft.com/office/powerpoint/2010/main" val="338938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0AE6B530-7996-41ED-80CF-70DA4A4DD0F3}" type="slidenum">
              <a:rPr lang="en-US" smtClean="0"/>
              <a:pPr/>
              <a:t>2</a:t>
            </a:fld>
            <a:endParaRPr lang="en-US"/>
          </a:p>
        </p:txBody>
      </p:sp>
    </p:spTree>
    <p:extLst>
      <p:ext uri="{BB962C8B-B14F-4D97-AF65-F5344CB8AC3E}">
        <p14:creationId xmlns:p14="http://schemas.microsoft.com/office/powerpoint/2010/main" val="310462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 contrast ... </a:t>
            </a:r>
          </a:p>
          <a:p>
            <a:endParaRPr lang="en-US" dirty="0"/>
          </a:p>
          <a:p>
            <a:r>
              <a:rPr lang="en-US" dirty="0"/>
              <a:t>Wicked servant is the natural man – without the Sprit</a:t>
            </a:r>
            <a:r>
              <a:rPr lang="en-US" baseline="0" dirty="0"/>
              <a:t> of God with in him.  He lives for himself –not the master, God.  Loses everything. </a:t>
            </a:r>
          </a:p>
          <a:p>
            <a:endParaRPr lang="en-US" baseline="0" dirty="0"/>
          </a:p>
          <a:p>
            <a:r>
              <a:rPr lang="en-US" baseline="0" dirty="0"/>
              <a:t>Faithful servant is the spiritual man – varying talents – but reliable and dependable to use what they have for God – rewarded with more.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63</a:t>
            </a:fld>
            <a:endParaRPr lang="en-US"/>
          </a:p>
        </p:txBody>
      </p:sp>
    </p:spTree>
    <p:extLst>
      <p:ext uri="{BB962C8B-B14F-4D97-AF65-F5344CB8AC3E}">
        <p14:creationId xmlns:p14="http://schemas.microsoft.com/office/powerpoint/2010/main" val="1191862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sign up for the Ladies Bible Study.  </a:t>
            </a:r>
          </a:p>
          <a:p>
            <a:endParaRPr lang="en-US" dirty="0"/>
          </a:p>
          <a:p>
            <a:r>
              <a:rPr lang="en-US" dirty="0"/>
              <a:t>Next month we will have 3 Sunday Nights in September –1.5 hours of solid Bible</a:t>
            </a:r>
            <a:r>
              <a:rPr lang="en-US" baseline="0" dirty="0"/>
              <a:t> Study for adults.  </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67</a:t>
            </a:fld>
            <a:endParaRPr lang="en-US"/>
          </a:p>
        </p:txBody>
      </p:sp>
    </p:spTree>
    <p:extLst>
      <p:ext uri="{BB962C8B-B14F-4D97-AF65-F5344CB8AC3E}">
        <p14:creationId xmlns:p14="http://schemas.microsoft.com/office/powerpoint/2010/main" val="1690582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70</a:t>
            </a:fld>
            <a:endParaRPr lang="en-US"/>
          </a:p>
        </p:txBody>
      </p:sp>
    </p:spTree>
    <p:extLst>
      <p:ext uri="{BB962C8B-B14F-4D97-AF65-F5344CB8AC3E}">
        <p14:creationId xmlns:p14="http://schemas.microsoft.com/office/powerpoint/2010/main" val="48067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Old Faithful with Rainbow = FREE = from</a:t>
            </a:r>
            <a:r>
              <a:rPr lang="en-US" baseline="0" dirty="0"/>
              <a:t> </a:t>
            </a:r>
            <a:r>
              <a:rPr lang="en-US" dirty="0">
                <a:hlinkClick r:id="rId3"/>
              </a:rPr>
              <a:t>http://commons.wikimedia.org/wiki/File:Old_Faithful_Rainbow.jpg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3</a:t>
            </a:fld>
            <a:endParaRPr lang="en-US"/>
          </a:p>
        </p:txBody>
      </p:sp>
    </p:spTree>
    <p:extLst>
      <p:ext uri="{BB962C8B-B14F-4D97-AF65-F5344CB8AC3E}">
        <p14:creationId xmlns:p14="http://schemas.microsoft.com/office/powerpoint/2010/main" val="377156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Old Faithful with Rainbow = FREE = from</a:t>
            </a:r>
            <a:r>
              <a:rPr lang="en-US" baseline="0" dirty="0"/>
              <a:t> </a:t>
            </a:r>
            <a:r>
              <a:rPr lang="en-US" dirty="0">
                <a:hlinkClick r:id="rId3"/>
              </a:rPr>
              <a:t>http://commons.wikimedia.org/wiki/File:Old_Faithful_Rainbow.jpg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4</a:t>
            </a:fld>
            <a:endParaRPr lang="en-US"/>
          </a:p>
        </p:txBody>
      </p:sp>
    </p:spTree>
    <p:extLst>
      <p:ext uri="{BB962C8B-B14F-4D97-AF65-F5344CB8AC3E}">
        <p14:creationId xmlns:p14="http://schemas.microsoft.com/office/powerpoint/2010/main" val="190444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Old Faithful with Rainbow = FREE = from</a:t>
            </a:r>
            <a:r>
              <a:rPr lang="en-US" baseline="0" dirty="0"/>
              <a:t> </a:t>
            </a:r>
            <a:r>
              <a:rPr lang="en-US" dirty="0">
                <a:hlinkClick r:id="rId3"/>
              </a:rPr>
              <a:t>http://commons.wikimedia.org/wiki/File:Old_Faithful_Rainbow.jpg</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5</a:t>
            </a:fld>
            <a:endParaRPr lang="en-US"/>
          </a:p>
        </p:txBody>
      </p:sp>
    </p:spTree>
    <p:extLst>
      <p:ext uri="{BB962C8B-B14F-4D97-AF65-F5344CB8AC3E}">
        <p14:creationId xmlns:p14="http://schemas.microsoft.com/office/powerpoint/2010/main" val="215440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Earth</a:t>
            </a:r>
            <a:r>
              <a:rPr lang="en-US" baseline="0" dirty="0"/>
              <a:t> = FREE = wiki</a:t>
            </a:r>
          </a:p>
          <a:p>
            <a:r>
              <a:rPr lang="en-US" baseline="0" dirty="0"/>
              <a:t>Box = FREE = wiki</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14</a:t>
            </a:fld>
            <a:endParaRPr lang="en-US"/>
          </a:p>
        </p:txBody>
      </p:sp>
    </p:spTree>
    <p:extLst>
      <p:ext uri="{BB962C8B-B14F-4D97-AF65-F5344CB8AC3E}">
        <p14:creationId xmlns:p14="http://schemas.microsoft.com/office/powerpoint/2010/main" val="259919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Earth</a:t>
            </a:r>
            <a:r>
              <a:rPr lang="en-US" baseline="0" dirty="0"/>
              <a:t> = FREE = wiki</a:t>
            </a:r>
          </a:p>
          <a:p>
            <a:r>
              <a:rPr lang="en-US" baseline="0" dirty="0"/>
              <a:t>Box = FREE = wiki</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15</a:t>
            </a:fld>
            <a:endParaRPr lang="en-US"/>
          </a:p>
        </p:txBody>
      </p:sp>
    </p:spTree>
    <p:extLst>
      <p:ext uri="{BB962C8B-B14F-4D97-AF65-F5344CB8AC3E}">
        <p14:creationId xmlns:p14="http://schemas.microsoft.com/office/powerpoint/2010/main" val="246688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Muscle = FREE = </a:t>
            </a:r>
            <a:r>
              <a:rPr lang="en-US" dirty="0" err="1"/>
              <a:t>dreamstime</a:t>
            </a:r>
            <a:endParaRPr lang="en-US" dirty="0"/>
          </a:p>
          <a:p>
            <a:endParaRPr lang="en-US" dirty="0"/>
          </a:p>
          <a:p>
            <a:r>
              <a:rPr lang="en-US" sz="1200" b="0" i="0" u="none" strike="noStrike" kern="1200" baseline="30000" dirty="0">
                <a:solidFill>
                  <a:schemeClr val="tx1"/>
                </a:solidFill>
                <a:latin typeface="+mn-lt"/>
                <a:ea typeface="+mn-ea"/>
                <a:cs typeface="+mn-cs"/>
              </a:rPr>
              <a:t>13</a:t>
            </a:r>
            <a:r>
              <a:rPr lang="en-US" sz="1200" b="0" i="0" u="none" strike="noStrike" kern="1200" baseline="0" dirty="0">
                <a:solidFill>
                  <a:schemeClr val="tx1"/>
                </a:solidFill>
                <a:latin typeface="+mn-lt"/>
                <a:ea typeface="+mn-ea"/>
                <a:cs typeface="+mn-cs"/>
              </a:rPr>
              <a:t> I can do everything through him who gives me strength. (Phi 4:13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 can do all things through Christ which </a:t>
            </a:r>
            <a:r>
              <a:rPr lang="en-US" sz="1200" b="0" i="0" u="none" strike="noStrike" kern="1200" baseline="0" dirty="0" err="1">
                <a:solidFill>
                  <a:schemeClr val="tx1"/>
                </a:solidFill>
                <a:latin typeface="+mn-lt"/>
                <a:ea typeface="+mn-ea"/>
                <a:cs typeface="+mn-cs"/>
              </a:rPr>
              <a:t>strengtheneth</a:t>
            </a:r>
            <a:r>
              <a:rPr lang="en-US" sz="1200" b="0" i="0" u="none" strike="noStrike" kern="1200" baseline="0" dirty="0">
                <a:solidFill>
                  <a:schemeClr val="tx1"/>
                </a:solidFill>
                <a:latin typeface="+mn-lt"/>
                <a:ea typeface="+mn-ea"/>
                <a:cs typeface="+mn-cs"/>
              </a:rPr>
              <a:t> me. (Phi 4:13 KJV)</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16</a:t>
            </a:fld>
            <a:endParaRPr lang="en-US"/>
          </a:p>
        </p:txBody>
      </p:sp>
    </p:spTree>
    <p:extLst>
      <p:ext uri="{BB962C8B-B14F-4D97-AF65-F5344CB8AC3E}">
        <p14:creationId xmlns:p14="http://schemas.microsoft.com/office/powerpoint/2010/main" val="165812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Psalm 23:4 </a:t>
            </a:r>
            <a:r>
              <a:rPr lang="en-US" baseline="0" dirty="0"/>
              <a:t> </a:t>
            </a:r>
            <a:r>
              <a:rPr lang="en-US" sz="1200" b="0" i="0" u="none" strike="noStrike" kern="1200" baseline="0" dirty="0">
                <a:solidFill>
                  <a:schemeClr val="tx1"/>
                </a:solidFill>
                <a:latin typeface="+mn-lt"/>
                <a:ea typeface="+mn-ea"/>
                <a:cs typeface="+mn-cs"/>
              </a:rPr>
              <a:t>Yea, though I walk through the valley of the shadow of death, I will fear no evil: </a:t>
            </a:r>
            <a:r>
              <a:rPr lang="en-US" sz="1200" b="1" i="0" u="none" strike="noStrike" kern="1200" baseline="0" dirty="0">
                <a:solidFill>
                  <a:schemeClr val="tx1"/>
                </a:solidFill>
                <a:latin typeface="+mn-lt"/>
                <a:ea typeface="+mn-ea"/>
                <a:cs typeface="+mn-cs"/>
              </a:rPr>
              <a:t>for thou </a:t>
            </a:r>
            <a:r>
              <a:rPr lang="en-US" sz="1200" b="1" i="1" u="none" strike="noStrike" kern="1200" baseline="0" dirty="0">
                <a:solidFill>
                  <a:schemeClr val="tx1"/>
                </a:solidFill>
                <a:latin typeface="+mn-lt"/>
                <a:ea typeface="+mn-ea"/>
                <a:cs typeface="+mn-cs"/>
              </a:rPr>
              <a:t>art </a:t>
            </a:r>
            <a:r>
              <a:rPr lang="en-US" sz="1200" b="1" i="0" u="none" strike="noStrike" kern="1200" baseline="0" dirty="0">
                <a:solidFill>
                  <a:schemeClr val="tx1"/>
                </a:solidFill>
                <a:latin typeface="+mn-lt"/>
                <a:ea typeface="+mn-ea"/>
                <a:cs typeface="+mn-cs"/>
              </a:rPr>
              <a:t>with me</a:t>
            </a:r>
            <a:r>
              <a:rPr lang="en-US" sz="1200" b="0" i="0" u="none" strike="noStrike" kern="1200" baseline="0" dirty="0">
                <a:solidFill>
                  <a:schemeClr val="tx1"/>
                </a:solidFill>
                <a:latin typeface="+mn-lt"/>
                <a:ea typeface="+mn-ea"/>
                <a:cs typeface="+mn-cs"/>
              </a:rPr>
              <a:t>; thy rod and thy staff they comfort me. (</a:t>
            </a:r>
            <a:r>
              <a:rPr lang="en-US" sz="1200" b="0" i="0" u="none" strike="noStrike" kern="1200" baseline="0" dirty="0" err="1">
                <a:solidFill>
                  <a:schemeClr val="tx1"/>
                </a:solidFill>
                <a:latin typeface="+mn-lt"/>
                <a:ea typeface="+mn-ea"/>
                <a:cs typeface="+mn-cs"/>
              </a:rPr>
              <a:t>Psa</a:t>
            </a:r>
            <a:r>
              <a:rPr lang="en-US" sz="1200" b="0" i="0" u="none" strike="noStrike" kern="1200" baseline="0" dirty="0">
                <a:solidFill>
                  <a:schemeClr val="tx1"/>
                </a:solidFill>
                <a:latin typeface="+mn-lt"/>
                <a:ea typeface="+mn-ea"/>
                <a:cs typeface="+mn-cs"/>
              </a:rPr>
              <a:t> 23:4 KJV)</a:t>
            </a:r>
            <a:endParaRPr lang="en-US" dirty="0"/>
          </a:p>
        </p:txBody>
      </p:sp>
      <p:sp>
        <p:nvSpPr>
          <p:cNvPr id="4" name="Slide Number Placeholder 3"/>
          <p:cNvSpPr>
            <a:spLocks noGrp="1"/>
          </p:cNvSpPr>
          <p:nvPr>
            <p:ph type="sldNum" sz="quarter" idx="10"/>
          </p:nvPr>
        </p:nvSpPr>
        <p:spPr/>
        <p:txBody>
          <a:bodyPr/>
          <a:lstStyle/>
          <a:p>
            <a:fld id="{0AE6B530-7996-41ED-80CF-70DA4A4DD0F3}" type="slidenum">
              <a:rPr lang="en-US" smtClean="0"/>
              <a:pPr/>
              <a:t>17</a:t>
            </a:fld>
            <a:endParaRPr lang="en-US"/>
          </a:p>
        </p:txBody>
      </p:sp>
    </p:spTree>
    <p:extLst>
      <p:ext uri="{BB962C8B-B14F-4D97-AF65-F5344CB8AC3E}">
        <p14:creationId xmlns:p14="http://schemas.microsoft.com/office/powerpoint/2010/main" val="2300974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lvl1pPr>
              <a:defRPr sz="6600">
                <a:effectLst>
                  <a:glow rad="127000">
                    <a:srgbClr val="2D1341"/>
                  </a:glow>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391886" y="1189606"/>
            <a:ext cx="11480800" cy="4865534"/>
          </a:xfrm>
        </p:spPr>
        <p:txBody>
          <a:bodyPr>
            <a:normAutofit/>
          </a:bodyPr>
          <a:lstStyle>
            <a:lvl1pPr>
              <a:lnSpc>
                <a:spcPct val="90000"/>
              </a:lnSpc>
              <a:defRPr sz="5400">
                <a:effectLst>
                  <a:glow rad="76200">
                    <a:srgbClr val="481F67"/>
                  </a:glow>
                  <a:outerShdw blurRad="38100" dist="38100" dir="2700000" algn="tl">
                    <a:srgbClr val="000000">
                      <a:alpha val="43137"/>
                    </a:srgbClr>
                  </a:outerShdw>
                </a:effectLst>
              </a:defRPr>
            </a:lvl1pPr>
            <a:lvl2pPr>
              <a:lnSpc>
                <a:spcPct val="90000"/>
              </a:lnSpc>
              <a:defRPr sz="5400">
                <a:effectLst>
                  <a:glow rad="76200">
                    <a:srgbClr val="481F67"/>
                  </a:glow>
                  <a:outerShdw blurRad="38100" dist="38100" dir="2700000" algn="tl">
                    <a:srgbClr val="000000">
                      <a:alpha val="43137"/>
                    </a:srgbClr>
                  </a:outerShdw>
                </a:effectLst>
              </a:defRPr>
            </a:lvl2pPr>
            <a:lvl3pPr>
              <a:lnSpc>
                <a:spcPct val="90000"/>
              </a:lnSpc>
              <a:defRPr sz="5400">
                <a:effectLst>
                  <a:glow rad="88900">
                    <a:srgbClr val="481F67"/>
                  </a:glow>
                  <a:outerShdw blurRad="38100" dist="38100" dir="2700000" algn="tl">
                    <a:srgbClr val="000000">
                      <a:alpha val="43137"/>
                    </a:srgbClr>
                  </a:outerShdw>
                </a:effectLst>
              </a:defRPr>
            </a:lvl3pPr>
            <a:lvl4pPr>
              <a:lnSpc>
                <a:spcPct val="90000"/>
              </a:lnSpc>
              <a:defRPr sz="5400">
                <a:effectLst>
                  <a:glow rad="88900">
                    <a:srgbClr val="481F67"/>
                  </a:glow>
                  <a:outerShdw blurRad="38100" dist="38100" dir="2700000" algn="tl">
                    <a:srgbClr val="000000">
                      <a:alpha val="43137"/>
                    </a:srgbClr>
                  </a:outerShdw>
                </a:effectLst>
              </a:defRPr>
            </a:lvl4pPr>
            <a:lvl5pPr>
              <a:lnSpc>
                <a:spcPct val="90000"/>
              </a:lnSpc>
              <a:defRPr sz="5400">
                <a:effectLst>
                  <a:glow rad="88900">
                    <a:srgbClr val="481F67"/>
                  </a:glow>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635859-EF93-441B-931C-85620F37BFBB}" type="datetimeFigureOut">
              <a:rPr lang="en-US" smtClean="0"/>
              <a:pPr/>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635859-EF93-441B-931C-85620F37BFBB}" type="datetimeFigureOut">
              <a:rPr lang="en-US" smtClean="0"/>
              <a:pPr/>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7635859-EF93-441B-931C-85620F37BFBB}" type="datetimeFigureOut">
              <a:rPr lang="en-US" smtClean="0"/>
              <a:pPr/>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35859-EF93-441B-931C-85620F37BFBB}" type="datetimeFigureOut">
              <a:rPr lang="en-US" smtClean="0"/>
              <a:pPr/>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635859-EF93-441B-931C-85620F37BFBB}" type="datetimeFigureOut">
              <a:rPr lang="en-US" smtClean="0"/>
              <a:pPr/>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B1AC5A-E939-4C34-AF3A-8EB749194D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3829" y="1306287"/>
            <a:ext cx="11684000" cy="481987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35859-EF93-441B-931C-85620F37BFBB}" type="datetimeFigureOut">
              <a:rPr lang="en-US" smtClean="0"/>
              <a:pPr/>
              <a:t>6/24/2021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1AC5A-E939-4C34-AF3A-8EB749194D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600" b="1" kern="1200">
          <a:solidFill>
            <a:schemeClr val="bg1"/>
          </a:solidFill>
          <a:effectLst>
            <a:outerShdw blurRad="38100" dist="38100" dir="2700000" algn="tl">
              <a:srgbClr val="000000">
                <a:alpha val="43137"/>
              </a:srgbClr>
            </a:outerShdw>
          </a:effectLst>
          <a:latin typeface="Cambria" pitchFamily="18" charset="0"/>
          <a:ea typeface="+mj-ea"/>
          <a:cs typeface="+mj-cs"/>
        </a:defRPr>
      </a:lvl1pPr>
    </p:titleStyle>
    <p:bodyStyle>
      <a:lvl1pPr marL="0" indent="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54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image" Target="../media/image24.wmf"/></Relationships>
</file>

<file path=ppt/slides/_rels/slide63.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4.wmf"/><Relationship Id="rId7" Type="http://schemas.openxmlformats.org/officeDocument/2006/relationships/image" Target="../media/image27.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6.wmf"/><Relationship Id="rId5" Type="http://schemas.openxmlformats.org/officeDocument/2006/relationships/image" Target="../media/image23.wmf"/><Relationship Id="rId4" Type="http://schemas.openxmlformats.org/officeDocument/2006/relationships/image" Target="../media/image25.wmf"/></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3" cstate="print"/>
          <a:srcRect/>
          <a:stretch>
            <a:fillRect/>
          </a:stretch>
        </p:blipFill>
        <p:spPr bwMode="auto">
          <a:xfrm>
            <a:off x="0" y="1"/>
            <a:ext cx="12192000" cy="6858357"/>
          </a:xfrm>
          <a:prstGeom prst="rect">
            <a:avLst/>
          </a:prstGeom>
          <a:noFill/>
          <a:ln w="9525">
            <a:noFill/>
            <a:miter lim="800000"/>
            <a:headEnd/>
            <a:tailEnd/>
          </a:ln>
          <a:effectLst/>
        </p:spPr>
      </p:pic>
      <p:pic>
        <p:nvPicPr>
          <p:cNvPr id="5" name="Picture 4">
            <a:extLst>
              <a:ext uri="{FF2B5EF4-FFF2-40B4-BE49-F238E27FC236}">
                <a16:creationId xmlns:a16="http://schemas.microsoft.com/office/drawing/2014/main" id="{206B68E8-BD2C-40DF-90BB-79960F782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660400" y="5103812"/>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8940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a:off x="4313434" y="3889733"/>
            <a:ext cx="3565132" cy="688368"/>
          </a:xfrm>
          <a:prstGeom prst="leftRightArrow">
            <a:avLst>
              <a:gd name="adj1" fmla="val 38060"/>
              <a:gd name="adj2" fmla="val 9222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pPr marL="914400" indent="-914400">
              <a:buAutoNum type="arabicPeriod" startAt="2"/>
            </a:pPr>
            <a:r>
              <a:rPr lang="en-US" u="sng" dirty="0">
                <a:solidFill>
                  <a:srgbClr val="FF0000"/>
                </a:solidFill>
                <a:effectLst>
                  <a:glow rad="152400">
                    <a:schemeClr val="bg1"/>
                  </a:glow>
                  <a:outerShdw blurRad="38100" dist="38100" dir="2700000" algn="tl">
                    <a:srgbClr val="000000">
                      <a:alpha val="43137"/>
                    </a:srgbClr>
                  </a:outerShdw>
                </a:effectLst>
              </a:rPr>
              <a:t>Others</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do  1 </a:t>
            </a:r>
            <a:r>
              <a:rPr lang="en-US" dirty="0" err="1"/>
              <a:t>Cor</a:t>
            </a:r>
            <a:r>
              <a:rPr lang="en-US" dirty="0"/>
              <a:t> 4:17</a:t>
            </a:r>
          </a:p>
          <a:p>
            <a:br>
              <a:rPr lang="en-US" dirty="0"/>
            </a:br>
            <a:endParaRPr lang="en-US" dirty="0"/>
          </a:p>
          <a:p>
            <a:pPr algn="ctr"/>
            <a:r>
              <a:rPr lang="en-US" dirty="0"/>
              <a:t>“Timothy, my son whom I love, who is faithful in the Lord”</a:t>
            </a:r>
          </a:p>
        </p:txBody>
      </p:sp>
    </p:spTree>
    <p:extLst>
      <p:ext uri="{BB962C8B-B14F-4D97-AF65-F5344CB8AC3E}">
        <p14:creationId xmlns:p14="http://schemas.microsoft.com/office/powerpoint/2010/main" val="2471686887"/>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pPr marL="914400" indent="-914400">
              <a:buAutoNum type="arabicPeriod" startAt="2"/>
            </a:pPr>
            <a:r>
              <a:rPr lang="en-US" u="sng" dirty="0">
                <a:solidFill>
                  <a:srgbClr val="FF0000"/>
                </a:solidFill>
                <a:effectLst>
                  <a:glow rad="152400">
                    <a:schemeClr val="bg1"/>
                  </a:glow>
                  <a:outerShdw blurRad="38100" dist="38100" dir="2700000" algn="tl">
                    <a:srgbClr val="000000">
                      <a:alpha val="43137"/>
                    </a:srgbClr>
                  </a:outerShdw>
                </a:effectLst>
              </a:rPr>
              <a:t>Others</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do  1 </a:t>
            </a:r>
            <a:r>
              <a:rPr lang="en-US" dirty="0" err="1"/>
              <a:t>Cor</a:t>
            </a:r>
            <a:r>
              <a:rPr lang="en-US" dirty="0"/>
              <a:t> 4:17</a:t>
            </a:r>
          </a:p>
          <a:p>
            <a:pPr marL="914400" indent="-914400">
              <a:buAutoNum type="arabicPeriod" startAt="3"/>
            </a:pPr>
            <a:r>
              <a:rPr lang="en-US" u="sng" dirty="0">
                <a:solidFill>
                  <a:srgbClr val="FF0000"/>
                </a:solidFill>
                <a:effectLst>
                  <a:glow rad="152400">
                    <a:schemeClr val="bg1"/>
                  </a:glow>
                  <a:outerShdw blurRad="38100" dist="38100" dir="2700000" algn="tl">
                    <a:srgbClr val="000000">
                      <a:alpha val="43137"/>
                    </a:srgbClr>
                  </a:outerShdw>
                </a:effectLst>
              </a:rPr>
              <a:t>You</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can too 1 </a:t>
            </a:r>
            <a:r>
              <a:rPr lang="en-US" dirty="0" err="1"/>
              <a:t>Cor</a:t>
            </a:r>
            <a:r>
              <a:rPr lang="en-US" dirty="0"/>
              <a:t> 4:2</a:t>
            </a:r>
          </a:p>
          <a:p>
            <a:br>
              <a:rPr lang="en-US" dirty="0"/>
            </a:br>
            <a:endParaRPr lang="en-US" dirty="0"/>
          </a:p>
        </p:txBody>
      </p:sp>
      <p:sp>
        <p:nvSpPr>
          <p:cNvPr id="8" name="Left-Right Arrow 7"/>
          <p:cNvSpPr/>
          <p:nvPr/>
        </p:nvSpPr>
        <p:spPr>
          <a:xfrm>
            <a:off x="4313434" y="3889733"/>
            <a:ext cx="3565132" cy="688368"/>
          </a:xfrm>
          <a:prstGeom prst="leftRightArrow">
            <a:avLst>
              <a:gd name="adj1" fmla="val 38060"/>
              <a:gd name="adj2" fmla="val 9222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3" cstate="print"/>
          <a:srcRect/>
          <a:stretch>
            <a:fillRect/>
          </a:stretch>
        </p:blipFill>
        <p:spPr bwMode="auto">
          <a:xfrm>
            <a:off x="4954038" y="3547394"/>
            <a:ext cx="2255350" cy="2159668"/>
          </a:xfrm>
          <a:prstGeom prst="rect">
            <a:avLst/>
          </a:prstGeom>
          <a:noFill/>
          <a:ln w="9525">
            <a:noFill/>
            <a:miter lim="800000"/>
            <a:headEnd/>
            <a:tailEnd/>
          </a:ln>
          <a:effectLst/>
        </p:spPr>
      </p:pic>
    </p:spTree>
    <p:extLst>
      <p:ext uri="{BB962C8B-B14F-4D97-AF65-F5344CB8AC3E}">
        <p14:creationId xmlns:p14="http://schemas.microsoft.com/office/powerpoint/2010/main" val="636883283"/>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pPr marL="914400" indent="-914400">
              <a:buAutoNum type="arabicPeriod" startAt="2"/>
            </a:pPr>
            <a:r>
              <a:rPr lang="en-US" u="sng" dirty="0">
                <a:solidFill>
                  <a:srgbClr val="FF0000"/>
                </a:solidFill>
                <a:effectLst>
                  <a:glow rad="152400">
                    <a:schemeClr val="bg1"/>
                  </a:glow>
                  <a:outerShdw blurRad="38100" dist="38100" dir="2700000" algn="tl">
                    <a:srgbClr val="000000">
                      <a:alpha val="43137"/>
                    </a:srgbClr>
                  </a:outerShdw>
                </a:effectLst>
              </a:rPr>
              <a:t>Others</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do  1 </a:t>
            </a:r>
            <a:r>
              <a:rPr lang="en-US" dirty="0" err="1"/>
              <a:t>Cor</a:t>
            </a:r>
            <a:r>
              <a:rPr lang="en-US" dirty="0"/>
              <a:t> 4:17</a:t>
            </a:r>
          </a:p>
          <a:p>
            <a:pPr marL="914400" indent="-914400">
              <a:buAutoNum type="arabicPeriod" startAt="3"/>
            </a:pPr>
            <a:r>
              <a:rPr lang="en-US" u="sng" dirty="0">
                <a:solidFill>
                  <a:srgbClr val="FF0000"/>
                </a:solidFill>
                <a:effectLst>
                  <a:glow rad="152400">
                    <a:schemeClr val="bg1"/>
                  </a:glow>
                  <a:outerShdw blurRad="38100" dist="38100" dir="2700000" algn="tl">
                    <a:srgbClr val="000000">
                      <a:alpha val="43137"/>
                    </a:srgbClr>
                  </a:outerShdw>
                </a:effectLst>
              </a:rPr>
              <a:t>You</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can too 1 </a:t>
            </a:r>
            <a:r>
              <a:rPr lang="en-US" dirty="0" err="1"/>
              <a:t>Cor</a:t>
            </a:r>
            <a:r>
              <a:rPr lang="en-US" dirty="0"/>
              <a:t> 4:2</a:t>
            </a:r>
            <a:endParaRPr lang="en-US" sz="4000" dirty="0"/>
          </a:p>
          <a:p>
            <a:endParaRPr lang="en-US" sz="4000" dirty="0"/>
          </a:p>
          <a:p>
            <a:pPr algn="ctr"/>
            <a:endParaRPr lang="en-US" sz="4000" dirty="0"/>
          </a:p>
          <a:p>
            <a:pPr algn="ctr"/>
            <a:r>
              <a:rPr lang="en-US" dirty="0"/>
              <a:t>those who have been given a trust must prove faithful. </a:t>
            </a:r>
            <a:br>
              <a:rPr lang="en-US" dirty="0"/>
            </a:br>
            <a:endParaRPr lang="en-US" dirty="0"/>
          </a:p>
        </p:txBody>
      </p:sp>
      <p:sp>
        <p:nvSpPr>
          <p:cNvPr id="8" name="Left-Right Arrow 7"/>
          <p:cNvSpPr/>
          <p:nvPr/>
        </p:nvSpPr>
        <p:spPr>
          <a:xfrm>
            <a:off x="4313434" y="3889733"/>
            <a:ext cx="3565132" cy="688368"/>
          </a:xfrm>
          <a:prstGeom prst="leftRightArrow">
            <a:avLst>
              <a:gd name="adj1" fmla="val 38060"/>
              <a:gd name="adj2" fmla="val 9222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4954038" y="3547394"/>
            <a:ext cx="2255350" cy="2159668"/>
          </a:xfrm>
          <a:prstGeom prst="rect">
            <a:avLst/>
          </a:prstGeom>
          <a:noFill/>
          <a:ln w="9525">
            <a:noFill/>
            <a:miter lim="800000"/>
            <a:headEnd/>
            <a:tailEnd/>
          </a:ln>
          <a:effectLst/>
        </p:spPr>
      </p:pic>
    </p:spTree>
    <p:extLst>
      <p:ext uri="{BB962C8B-B14F-4D97-AF65-F5344CB8AC3E}">
        <p14:creationId xmlns:p14="http://schemas.microsoft.com/office/powerpoint/2010/main" val="1156694312"/>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effectLst>
                  <a:glow rad="127000">
                    <a:srgbClr val="2D1341"/>
                  </a:glow>
                </a:effectLst>
              </a:rPr>
              <a:t>III. How Faithfulness Shows Up</a:t>
            </a:r>
          </a:p>
        </p:txBody>
      </p:sp>
      <p:sp>
        <p:nvSpPr>
          <p:cNvPr id="3" name="Content Placeholder 2"/>
          <p:cNvSpPr>
            <a:spLocks noGrp="1"/>
          </p:cNvSpPr>
          <p:nvPr>
            <p:ph idx="1"/>
          </p:nvPr>
        </p:nvSpPr>
        <p:spPr/>
        <p:txBody>
          <a:bodyPr>
            <a:noAutofit/>
          </a:bodyPr>
          <a:lstStyle/>
          <a:p>
            <a:pPr algn="ctr"/>
            <a:r>
              <a:rPr lang="en-US" dirty="0"/>
              <a:t> </a:t>
            </a:r>
            <a:r>
              <a:rPr lang="en-US" sz="6000" dirty="0">
                <a:latin typeface="Cambria" pitchFamily="18" charset="0"/>
              </a:rPr>
              <a:t>1.  In God</a:t>
            </a:r>
          </a:p>
          <a:p>
            <a:r>
              <a:rPr lang="en-US" dirty="0"/>
              <a:t>		</a:t>
            </a:r>
          </a:p>
        </p:txBody>
      </p:sp>
      <p:sp>
        <p:nvSpPr>
          <p:cNvPr id="5" name="Right Arrow 4"/>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3119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t>
            </a:r>
            <a:r>
              <a:rPr lang="en-US" u="sng" dirty="0">
                <a:solidFill>
                  <a:srgbClr val="FF0000"/>
                </a:solidFill>
                <a:effectLst>
                  <a:glow rad="127000">
                    <a:schemeClr val="bg1"/>
                  </a:glow>
                  <a:outerShdw blurRad="38100" dist="38100" dir="2700000" algn="tl">
                    <a:srgbClr val="000000">
                      <a:alpha val="43137"/>
                    </a:srgbClr>
                  </a:outerShdw>
                </a:effectLst>
              </a:rPr>
              <a:t>Providence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1 </a:t>
            </a:r>
            <a:r>
              <a:rPr lang="en-US" dirty="0" err="1"/>
              <a:t>Cor</a:t>
            </a:r>
            <a:r>
              <a:rPr lang="en-US" dirty="0"/>
              <a:t> 10:13</a:t>
            </a:r>
          </a:p>
        </p:txBody>
      </p:sp>
      <p:sp>
        <p:nvSpPr>
          <p:cNvPr id="3" name="Content Placeholder 2"/>
          <p:cNvSpPr>
            <a:spLocks noGrp="1"/>
          </p:cNvSpPr>
          <p:nvPr>
            <p:ph idx="1"/>
          </p:nvPr>
        </p:nvSpPr>
        <p:spPr/>
        <p:txBody>
          <a:bodyPr/>
          <a:lstStyle/>
          <a:p>
            <a:r>
              <a:rPr lang="en-US" baseline="30000" dirty="0"/>
              <a:t>13</a:t>
            </a:r>
            <a:r>
              <a:rPr lang="en-US" dirty="0"/>
              <a:t> … </a:t>
            </a:r>
            <a:r>
              <a:rPr lang="en-US" dirty="0">
                <a:solidFill>
                  <a:srgbClr val="FF0000"/>
                </a:solidFill>
                <a:effectLst>
                  <a:glow rad="127000">
                    <a:schemeClr val="bg1"/>
                  </a:glow>
                  <a:outerShdw blurRad="38100" dist="38100" dir="2700000" algn="tl">
                    <a:srgbClr val="000000">
                      <a:alpha val="43137"/>
                    </a:srgbClr>
                  </a:outerShdw>
                </a:effectLst>
              </a:rPr>
              <a:t>God is faithful</a:t>
            </a:r>
            <a:r>
              <a:rPr lang="en-US" dirty="0"/>
              <a:t>; he will not let you be tempted beyond what you can bear…. </a:t>
            </a:r>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3254251" y="2349713"/>
            <a:ext cx="5375275" cy="425926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[1] </a:t>
            </a:r>
            <a:r>
              <a:rPr lang="en-US" u="sng" dirty="0">
                <a:solidFill>
                  <a:srgbClr val="FF0000"/>
                </a:solidFill>
                <a:effectLst>
                  <a:glow rad="127000">
                    <a:schemeClr val="bg1"/>
                  </a:glow>
                  <a:outerShdw blurRad="38100" dist="38100" dir="2700000" algn="tl">
                    <a:srgbClr val="000000">
                      <a:alpha val="43137"/>
                    </a:srgbClr>
                  </a:outerShdw>
                </a:effectLst>
              </a:rPr>
              <a:t>Providence</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1 </a:t>
            </a:r>
            <a:r>
              <a:rPr lang="en-US" dirty="0" err="1"/>
              <a:t>Cor</a:t>
            </a:r>
            <a:r>
              <a:rPr lang="en-US" dirty="0"/>
              <a:t> 10:13</a:t>
            </a:r>
          </a:p>
        </p:txBody>
      </p:sp>
      <p:sp>
        <p:nvSpPr>
          <p:cNvPr id="3" name="Content Placeholder 2"/>
          <p:cNvSpPr>
            <a:spLocks noGrp="1"/>
          </p:cNvSpPr>
          <p:nvPr>
            <p:ph idx="1"/>
          </p:nvPr>
        </p:nvSpPr>
        <p:spPr/>
        <p:txBody>
          <a:bodyPr/>
          <a:lstStyle/>
          <a:p>
            <a:r>
              <a:rPr lang="en-US" baseline="30000" dirty="0"/>
              <a:t>13</a:t>
            </a:r>
            <a:r>
              <a:rPr lang="en-US" dirty="0"/>
              <a:t> … </a:t>
            </a:r>
            <a:r>
              <a:rPr lang="en-US" dirty="0">
                <a:solidFill>
                  <a:srgbClr val="FF0000"/>
                </a:solidFill>
                <a:effectLst>
                  <a:glow rad="127000">
                    <a:schemeClr val="bg1"/>
                  </a:glow>
                  <a:outerShdw blurRad="38100" dist="38100" dir="2700000" algn="tl">
                    <a:srgbClr val="000000">
                      <a:alpha val="43137"/>
                    </a:srgbClr>
                  </a:outerShdw>
                </a:effectLst>
              </a:rPr>
              <a:t>God is faithful</a:t>
            </a:r>
            <a:r>
              <a:rPr lang="en-US" dirty="0"/>
              <a:t>; he will not let you be tempted beyond what you can bear…. </a:t>
            </a:r>
          </a:p>
        </p:txBody>
      </p:sp>
    </p:spTree>
    <p:extLst>
      <p:ext uri="{BB962C8B-B14F-4D97-AF65-F5344CB8AC3E}">
        <p14:creationId xmlns:p14="http://schemas.microsoft.com/office/powerpoint/2010/main" val="332133428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[2] </a:t>
            </a:r>
            <a:r>
              <a:rPr lang="en-US" u="sng" dirty="0">
                <a:solidFill>
                  <a:srgbClr val="FF0000"/>
                </a:solidFill>
                <a:effectLst>
                  <a:glow rad="127000">
                    <a:schemeClr val="bg1"/>
                  </a:glow>
                  <a:outerShdw blurRad="38100" dist="38100" dir="2700000" algn="tl">
                    <a:srgbClr val="000000">
                      <a:alpha val="43137"/>
                    </a:srgbClr>
                  </a:outerShdw>
                </a:effectLst>
              </a:rPr>
              <a:t>Em</a:t>
            </a:r>
            <a:r>
              <a:rPr lang="en-US" dirty="0">
                <a:solidFill>
                  <a:srgbClr val="FF0000"/>
                </a:solidFill>
                <a:effectLst>
                  <a:glow rad="127000">
                    <a:schemeClr val="bg1"/>
                  </a:glow>
                  <a:outerShdw blurRad="38100" dist="38100" dir="2700000" algn="tl">
                    <a:srgbClr val="000000">
                      <a:alpha val="43137"/>
                    </a:srgbClr>
                  </a:outerShdw>
                </a:effectLst>
              </a:rPr>
              <a:t>p</a:t>
            </a:r>
            <a:r>
              <a:rPr lang="en-US" u="sng" dirty="0">
                <a:solidFill>
                  <a:srgbClr val="FF0000"/>
                </a:solidFill>
                <a:effectLst>
                  <a:glow rad="127000">
                    <a:schemeClr val="bg1"/>
                  </a:glow>
                  <a:outerShdw blurRad="38100" dist="38100" dir="2700000" algn="tl">
                    <a:srgbClr val="000000">
                      <a:alpha val="43137"/>
                    </a:srgbClr>
                  </a:outerShdw>
                </a:effectLst>
              </a:rPr>
              <a:t>owerment</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2 </a:t>
            </a:r>
            <a:r>
              <a:rPr lang="en-US" dirty="0" err="1"/>
              <a:t>Thes</a:t>
            </a:r>
            <a:r>
              <a:rPr lang="en-US" dirty="0"/>
              <a:t> 3:3</a:t>
            </a:r>
          </a:p>
        </p:txBody>
      </p:sp>
      <p:sp>
        <p:nvSpPr>
          <p:cNvPr id="3" name="Content Placeholder 2"/>
          <p:cNvSpPr>
            <a:spLocks noGrp="1"/>
          </p:cNvSpPr>
          <p:nvPr>
            <p:ph idx="1"/>
          </p:nvPr>
        </p:nvSpPr>
        <p:spPr/>
        <p:txBody>
          <a:bodyPr/>
          <a:lstStyle/>
          <a:p>
            <a:r>
              <a:rPr lang="en-US" baseline="30000" dirty="0"/>
              <a:t>3</a:t>
            </a:r>
            <a:r>
              <a:rPr lang="en-US" dirty="0"/>
              <a:t> But </a:t>
            </a:r>
            <a:r>
              <a:rPr lang="en-US" dirty="0">
                <a:effectLst>
                  <a:glow rad="76200">
                    <a:srgbClr val="FF0000"/>
                  </a:glow>
                  <a:outerShdw blurRad="38100" dist="38100" dir="2700000" algn="tl">
                    <a:srgbClr val="000000">
                      <a:alpha val="43137"/>
                    </a:srgbClr>
                  </a:outerShdw>
                </a:effectLst>
              </a:rPr>
              <a:t>the Lord is faithful</a:t>
            </a:r>
            <a:r>
              <a:rPr lang="en-US" dirty="0"/>
              <a:t>, and he will </a:t>
            </a:r>
            <a:r>
              <a:rPr lang="en-US" dirty="0">
                <a:solidFill>
                  <a:srgbClr val="FF0000"/>
                </a:solidFill>
                <a:effectLst>
                  <a:glow rad="127000">
                    <a:schemeClr val="bg1"/>
                  </a:glow>
                  <a:outerShdw blurRad="38100" dist="38100" dir="2700000" algn="tl">
                    <a:srgbClr val="000000">
                      <a:alpha val="43137"/>
                    </a:srgbClr>
                  </a:outerShdw>
                </a:effectLst>
              </a:rPr>
              <a:t>strengthen </a:t>
            </a:r>
            <a:r>
              <a:rPr lang="en-US" dirty="0"/>
              <a:t>and protect you </a:t>
            </a:r>
            <a:br>
              <a:rPr lang="en-US" dirty="0"/>
            </a:br>
            <a:r>
              <a:rPr lang="en-US" dirty="0"/>
              <a:t>from the evil one. </a:t>
            </a:r>
          </a:p>
        </p:txBody>
      </p:sp>
      <p:pic>
        <p:nvPicPr>
          <p:cNvPr id="6147" name="Picture 3"/>
          <p:cNvPicPr>
            <a:picLocks noChangeAspect="1" noChangeArrowheads="1"/>
          </p:cNvPicPr>
          <p:nvPr/>
        </p:nvPicPr>
        <p:blipFill>
          <a:blip r:embed="rId4" cstate="print"/>
          <a:srcRect b="11958"/>
          <a:stretch>
            <a:fillRect/>
          </a:stretch>
        </p:blipFill>
        <p:spPr bwMode="auto">
          <a:xfrm>
            <a:off x="7835757" y="1698283"/>
            <a:ext cx="4356243" cy="5149850"/>
          </a:xfrm>
          <a:prstGeom prst="rect">
            <a:avLst/>
          </a:prstGeom>
          <a:noFill/>
          <a:ln w="9525">
            <a:noFill/>
            <a:miter lim="800000"/>
            <a:headEnd/>
            <a:tailEnd/>
          </a:ln>
          <a:effectLst/>
        </p:spPr>
      </p:pic>
    </p:spTree>
    <p:extLst>
      <p:ext uri="{BB962C8B-B14F-4D97-AF65-F5344CB8AC3E}">
        <p14:creationId xmlns:p14="http://schemas.microsoft.com/office/powerpoint/2010/main" val="3762754314"/>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[3] </a:t>
            </a:r>
            <a:r>
              <a:rPr lang="en-US" u="sng" dirty="0">
                <a:solidFill>
                  <a:srgbClr val="FF0000"/>
                </a:solidFill>
                <a:effectLst>
                  <a:glow rad="127000">
                    <a:schemeClr val="bg1"/>
                  </a:glow>
                  <a:outerShdw blurRad="38100" dist="38100" dir="2700000" algn="tl">
                    <a:srgbClr val="000000">
                      <a:alpha val="43137"/>
                    </a:srgbClr>
                  </a:outerShdw>
                </a:effectLst>
              </a:rPr>
              <a:t>Protection</a:t>
            </a:r>
            <a:r>
              <a:rPr lang="en-US" dirty="0">
                <a:solidFill>
                  <a:srgbClr val="FF0000"/>
                </a:solidFill>
                <a:effectLst>
                  <a:glow rad="127000">
                    <a:schemeClr val="bg1"/>
                  </a:glow>
                  <a:outerShdw blurRad="38100" dist="38100" dir="2700000" algn="tl">
                    <a:srgbClr val="000000">
                      <a:alpha val="43137"/>
                    </a:srgbClr>
                  </a:outerShdw>
                </a:effectLst>
              </a:rPr>
              <a:t> </a:t>
            </a:r>
            <a:r>
              <a:rPr lang="en-US" dirty="0"/>
              <a:t>2 </a:t>
            </a:r>
            <a:r>
              <a:rPr lang="en-US" dirty="0" err="1"/>
              <a:t>Thes</a:t>
            </a:r>
            <a:r>
              <a:rPr lang="en-US" dirty="0"/>
              <a:t> 3:3</a:t>
            </a:r>
          </a:p>
        </p:txBody>
      </p:sp>
      <p:sp>
        <p:nvSpPr>
          <p:cNvPr id="3" name="Content Placeholder 2"/>
          <p:cNvSpPr>
            <a:spLocks noGrp="1"/>
          </p:cNvSpPr>
          <p:nvPr>
            <p:ph idx="1"/>
          </p:nvPr>
        </p:nvSpPr>
        <p:spPr/>
        <p:txBody>
          <a:bodyPr/>
          <a:lstStyle/>
          <a:p>
            <a:r>
              <a:rPr lang="en-US" baseline="30000" dirty="0"/>
              <a:t>3</a:t>
            </a:r>
            <a:r>
              <a:rPr lang="en-US" dirty="0"/>
              <a:t> But </a:t>
            </a:r>
            <a:r>
              <a:rPr lang="en-US" dirty="0">
                <a:effectLst>
                  <a:glow rad="76200">
                    <a:srgbClr val="FF0000"/>
                  </a:glow>
                  <a:outerShdw blurRad="38100" dist="38100" dir="2700000" algn="tl">
                    <a:srgbClr val="000000">
                      <a:alpha val="43137"/>
                    </a:srgbClr>
                  </a:outerShdw>
                </a:effectLst>
              </a:rPr>
              <a:t>the Lord is faithful</a:t>
            </a:r>
            <a:r>
              <a:rPr lang="en-US" dirty="0"/>
              <a:t>, and he will strengthen and </a:t>
            </a:r>
            <a:r>
              <a:rPr lang="en-US" dirty="0">
                <a:solidFill>
                  <a:srgbClr val="FF0000"/>
                </a:solidFill>
                <a:effectLst>
                  <a:glow rad="127000">
                    <a:schemeClr val="bg1"/>
                  </a:glow>
                  <a:outerShdw blurRad="38100" dist="38100" dir="2700000" algn="tl">
                    <a:srgbClr val="000000">
                      <a:alpha val="43137"/>
                    </a:srgbClr>
                  </a:outerShdw>
                </a:effectLst>
              </a:rPr>
              <a:t>protect</a:t>
            </a:r>
            <a:r>
              <a:rPr lang="en-US" dirty="0">
                <a:solidFill>
                  <a:srgbClr val="FF0000"/>
                </a:solidFill>
                <a:effectLst>
                  <a:glow rad="127000">
                    <a:srgbClr val="C00000"/>
                  </a:glow>
                  <a:outerShdw blurRad="38100" dist="38100" dir="2700000" algn="tl">
                    <a:srgbClr val="000000">
                      <a:alpha val="43137"/>
                    </a:srgbClr>
                  </a:outerShdw>
                </a:effectLst>
              </a:rPr>
              <a:t> </a:t>
            </a:r>
            <a:r>
              <a:rPr lang="en-US" dirty="0"/>
              <a:t>you </a:t>
            </a:r>
            <a:br>
              <a:rPr lang="en-US" dirty="0"/>
            </a:br>
            <a:r>
              <a:rPr lang="en-US" dirty="0"/>
              <a:t>from the evil one. </a:t>
            </a:r>
          </a:p>
        </p:txBody>
      </p:sp>
      <p:pic>
        <p:nvPicPr>
          <p:cNvPr id="7170" name="Picture 2"/>
          <p:cNvPicPr>
            <a:picLocks noChangeAspect="1" noChangeArrowheads="1"/>
          </p:cNvPicPr>
          <p:nvPr/>
        </p:nvPicPr>
        <p:blipFill>
          <a:blip r:embed="rId4" cstate="print"/>
          <a:srcRect/>
          <a:stretch>
            <a:fillRect/>
          </a:stretch>
        </p:blipFill>
        <p:spPr bwMode="auto">
          <a:xfrm>
            <a:off x="8666735" y="1443398"/>
            <a:ext cx="3830066" cy="5682015"/>
          </a:xfrm>
          <a:prstGeom prst="rect">
            <a:avLst/>
          </a:prstGeom>
          <a:noFill/>
          <a:ln w="9525">
            <a:noFill/>
            <a:miter lim="800000"/>
            <a:headEnd/>
            <a:tailEnd/>
          </a:ln>
          <a:effectLst/>
        </p:spPr>
      </p:pic>
    </p:spTree>
    <p:extLst>
      <p:ext uri="{BB962C8B-B14F-4D97-AF65-F5344CB8AC3E}">
        <p14:creationId xmlns:p14="http://schemas.microsoft.com/office/powerpoint/2010/main" val="549873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grpSp>
        <p:nvGrpSpPr>
          <p:cNvPr id="6" name="Group 5"/>
          <p:cNvGrpSpPr/>
          <p:nvPr/>
        </p:nvGrpSpPr>
        <p:grpSpPr>
          <a:xfrm>
            <a:off x="-472" y="4581490"/>
            <a:ext cx="12192472" cy="869438"/>
            <a:chOff x="-472" y="4581490"/>
            <a:chExt cx="12192472" cy="869438"/>
          </a:xfrm>
        </p:grpSpPr>
        <p:pic>
          <p:nvPicPr>
            <p:cNvPr id="8195" name="Picture 3"/>
            <p:cNvPicPr>
              <a:picLocks noChangeAspect="1" noChangeArrowheads="1"/>
            </p:cNvPicPr>
            <p:nvPr/>
          </p:nvPicPr>
          <p:blipFill>
            <a:blip r:embed="rId4" cstate="print"/>
            <a:srcRect/>
            <a:stretch>
              <a:fillRect/>
            </a:stretch>
          </p:blipFill>
          <p:spPr bwMode="auto">
            <a:xfrm>
              <a:off x="3047999" y="4628096"/>
              <a:ext cx="9144001" cy="822832"/>
            </a:xfrm>
            <a:prstGeom prst="rect">
              <a:avLst/>
            </a:prstGeom>
            <a:noFill/>
            <a:ln w="9525">
              <a:noFill/>
              <a:miter lim="800000"/>
              <a:headEnd/>
              <a:tailEnd/>
            </a:ln>
            <a:effectLst>
              <a:outerShdw blurRad="50800" dist="76200" dir="5400000" algn="ctr" rotWithShape="0">
                <a:schemeClr val="tx1">
                  <a:alpha val="53000"/>
                </a:schemeClr>
              </a:outerShdw>
            </a:effectLst>
          </p:spPr>
        </p:pic>
        <p:pic>
          <p:nvPicPr>
            <p:cNvPr id="11" name="Picture 3"/>
            <p:cNvPicPr>
              <a:picLocks noChangeAspect="1" noChangeArrowheads="1"/>
            </p:cNvPicPr>
            <p:nvPr/>
          </p:nvPicPr>
          <p:blipFill rotWithShape="1">
            <a:blip r:embed="rId4" cstate="print"/>
            <a:srcRect r="62292"/>
            <a:stretch/>
          </p:blipFill>
          <p:spPr bwMode="auto">
            <a:xfrm>
              <a:off x="-472" y="4581490"/>
              <a:ext cx="3448010" cy="822832"/>
            </a:xfrm>
            <a:prstGeom prst="rect">
              <a:avLst/>
            </a:prstGeom>
            <a:noFill/>
            <a:ln w="9525">
              <a:noFill/>
              <a:miter lim="800000"/>
              <a:headEnd/>
              <a:tailEnd/>
            </a:ln>
            <a:effectLst>
              <a:outerShdw blurRad="50800" dist="76200" dir="5400000" algn="ctr" rotWithShape="0">
                <a:schemeClr val="tx1">
                  <a:alpha val="53000"/>
                </a:schemeClr>
              </a:outerShdw>
            </a:effectLst>
          </p:spPr>
        </p:pic>
      </p:grpSp>
      <p:pic>
        <p:nvPicPr>
          <p:cNvPr id="8196" name="Picture 4"/>
          <p:cNvPicPr>
            <a:picLocks noChangeAspect="1" noChangeArrowheads="1"/>
          </p:cNvPicPr>
          <p:nvPr/>
        </p:nvPicPr>
        <p:blipFill>
          <a:blip r:embed="rId5" cstate="print"/>
          <a:srcRect/>
          <a:stretch>
            <a:fillRect/>
          </a:stretch>
        </p:blipFill>
        <p:spPr bwMode="auto">
          <a:xfrm>
            <a:off x="5718138" y="3447354"/>
            <a:ext cx="3454400" cy="3111500"/>
          </a:xfrm>
          <a:prstGeom prst="rect">
            <a:avLst/>
          </a:prstGeom>
          <a:noFill/>
          <a:ln w="9525">
            <a:noFill/>
            <a:miter lim="800000"/>
            <a:headEnd/>
            <a:tailEnd/>
          </a:ln>
          <a:effec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grpSp>
        <p:nvGrpSpPr>
          <p:cNvPr id="6" name="Group 5"/>
          <p:cNvGrpSpPr/>
          <p:nvPr/>
        </p:nvGrpSpPr>
        <p:grpSpPr>
          <a:xfrm>
            <a:off x="-472" y="4581490"/>
            <a:ext cx="12192472" cy="869438"/>
            <a:chOff x="-472" y="4581490"/>
            <a:chExt cx="12192472" cy="869438"/>
          </a:xfrm>
        </p:grpSpPr>
        <p:pic>
          <p:nvPicPr>
            <p:cNvPr id="8195" name="Picture 3"/>
            <p:cNvPicPr>
              <a:picLocks noChangeAspect="1" noChangeArrowheads="1"/>
            </p:cNvPicPr>
            <p:nvPr/>
          </p:nvPicPr>
          <p:blipFill>
            <a:blip r:embed="rId4" cstate="print"/>
            <a:srcRect/>
            <a:stretch>
              <a:fillRect/>
            </a:stretch>
          </p:blipFill>
          <p:spPr bwMode="auto">
            <a:xfrm>
              <a:off x="3047999" y="4628096"/>
              <a:ext cx="9144001" cy="822832"/>
            </a:xfrm>
            <a:prstGeom prst="rect">
              <a:avLst/>
            </a:prstGeom>
            <a:noFill/>
            <a:ln w="9525">
              <a:noFill/>
              <a:miter lim="800000"/>
              <a:headEnd/>
              <a:tailEnd/>
            </a:ln>
            <a:effectLst>
              <a:outerShdw blurRad="50800" dist="76200" dir="5400000" algn="ctr" rotWithShape="0">
                <a:schemeClr val="tx1">
                  <a:alpha val="53000"/>
                </a:schemeClr>
              </a:outerShdw>
            </a:effectLst>
          </p:spPr>
        </p:pic>
        <p:pic>
          <p:nvPicPr>
            <p:cNvPr id="11" name="Picture 3"/>
            <p:cNvPicPr>
              <a:picLocks noChangeAspect="1" noChangeArrowheads="1"/>
            </p:cNvPicPr>
            <p:nvPr/>
          </p:nvPicPr>
          <p:blipFill rotWithShape="1">
            <a:blip r:embed="rId4" cstate="print"/>
            <a:srcRect r="62292"/>
            <a:stretch/>
          </p:blipFill>
          <p:spPr bwMode="auto">
            <a:xfrm>
              <a:off x="-472" y="4581490"/>
              <a:ext cx="3448010" cy="822832"/>
            </a:xfrm>
            <a:prstGeom prst="rect">
              <a:avLst/>
            </a:prstGeom>
            <a:noFill/>
            <a:ln w="9525">
              <a:noFill/>
              <a:miter lim="800000"/>
              <a:headEnd/>
              <a:tailEnd/>
            </a:ln>
            <a:effectLst>
              <a:outerShdw blurRad="50800" dist="76200" dir="5400000" algn="ctr" rotWithShape="0">
                <a:schemeClr val="tx1">
                  <a:alpha val="53000"/>
                </a:schemeClr>
              </a:outerShdw>
            </a:effectLst>
          </p:spPr>
        </p:pic>
      </p:grpSp>
      <p:sp>
        <p:nvSpPr>
          <p:cNvPr id="9" name="TextBox 8"/>
          <p:cNvSpPr txBox="1"/>
          <p:nvPr/>
        </p:nvSpPr>
        <p:spPr>
          <a:xfrm>
            <a:off x="3047999" y="4732641"/>
            <a:ext cx="2898775"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Black" pitchFamily="34" charset="0"/>
              </a:rPr>
              <a:t>GUILT</a:t>
            </a:r>
          </a:p>
        </p:txBody>
      </p:sp>
      <p:pic>
        <p:nvPicPr>
          <p:cNvPr id="8196" name="Picture 4"/>
          <p:cNvPicPr>
            <a:picLocks noChangeAspect="1" noChangeArrowheads="1"/>
          </p:cNvPicPr>
          <p:nvPr/>
        </p:nvPicPr>
        <p:blipFill>
          <a:blip r:embed="rId5" cstate="print"/>
          <a:srcRect/>
          <a:stretch>
            <a:fillRect/>
          </a:stretch>
        </p:blipFill>
        <p:spPr bwMode="auto">
          <a:xfrm>
            <a:off x="5718138" y="3447354"/>
            <a:ext cx="3454400" cy="3111500"/>
          </a:xfrm>
          <a:prstGeom prst="rect">
            <a:avLst/>
          </a:prstGeom>
          <a:noFill/>
          <a:ln w="9525">
            <a:noFill/>
            <a:miter lim="800000"/>
            <a:headEnd/>
            <a:tailEnd/>
          </a:ln>
          <a:effectLst/>
        </p:spPr>
      </p:pic>
    </p:spTree>
    <p:extLst>
      <p:ext uri="{BB962C8B-B14F-4D97-AF65-F5344CB8AC3E}">
        <p14:creationId xmlns:p14="http://schemas.microsoft.com/office/powerpoint/2010/main" val="1190286791"/>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3" cstate="print"/>
          <a:srcRect/>
          <a:stretch>
            <a:fillRect/>
          </a:stretch>
        </p:blipFill>
        <p:spPr bwMode="auto">
          <a:xfrm>
            <a:off x="0" y="-357"/>
            <a:ext cx="12192000" cy="6858357"/>
          </a:xfrm>
          <a:prstGeom prst="rect">
            <a:avLst/>
          </a:prstGeom>
          <a:noFill/>
          <a:ln w="9525">
            <a:noFill/>
            <a:miter lim="800000"/>
            <a:headEnd/>
            <a:tailEnd/>
          </a:ln>
          <a:effectLst/>
        </p:spPr>
      </p:pic>
      <p:sp>
        <p:nvSpPr>
          <p:cNvPr id="5" name="TextBox 4"/>
          <p:cNvSpPr txBox="1"/>
          <p:nvPr/>
        </p:nvSpPr>
        <p:spPr>
          <a:xfrm>
            <a:off x="2631441" y="4919008"/>
            <a:ext cx="6888479" cy="1631216"/>
          </a:xfrm>
          <a:prstGeom prst="rect">
            <a:avLst/>
          </a:prstGeom>
          <a:noFill/>
        </p:spPr>
        <p:txBody>
          <a:bodyPr wrap="square" rtlCol="0">
            <a:spAutoFit/>
          </a:bodyPr>
          <a:lstStyle/>
          <a:p>
            <a:pPr algn="ctr"/>
            <a:r>
              <a:rPr lang="en-US" sz="10000" dirty="0">
                <a:solidFill>
                  <a:schemeClr val="bg1"/>
                </a:solidFill>
                <a:effectLst>
                  <a:outerShdw blurRad="38100" dist="38100" dir="2700000" algn="tl">
                    <a:srgbClr val="000000">
                      <a:alpha val="43137"/>
                    </a:srgbClr>
                  </a:outerShdw>
                </a:effectLst>
                <a:latin typeface="Mistral" pitchFamily="66" charset="0"/>
              </a:rPr>
              <a:t>Faithfulness</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grpSp>
        <p:nvGrpSpPr>
          <p:cNvPr id="6" name="Group 5"/>
          <p:cNvGrpSpPr/>
          <p:nvPr/>
        </p:nvGrpSpPr>
        <p:grpSpPr>
          <a:xfrm>
            <a:off x="-4343872" y="4681503"/>
            <a:ext cx="12192472" cy="869438"/>
            <a:chOff x="-472" y="4581490"/>
            <a:chExt cx="12192472" cy="869438"/>
          </a:xfrm>
        </p:grpSpPr>
        <p:pic>
          <p:nvPicPr>
            <p:cNvPr id="8195" name="Picture 3"/>
            <p:cNvPicPr>
              <a:picLocks noChangeAspect="1" noChangeArrowheads="1"/>
            </p:cNvPicPr>
            <p:nvPr/>
          </p:nvPicPr>
          <p:blipFill>
            <a:blip r:embed="rId4" cstate="print"/>
            <a:srcRect/>
            <a:stretch>
              <a:fillRect/>
            </a:stretch>
          </p:blipFill>
          <p:spPr bwMode="auto">
            <a:xfrm>
              <a:off x="3047999" y="4628096"/>
              <a:ext cx="9144001" cy="822832"/>
            </a:xfrm>
            <a:prstGeom prst="rect">
              <a:avLst/>
            </a:prstGeom>
            <a:noFill/>
            <a:ln w="9525">
              <a:noFill/>
              <a:miter lim="800000"/>
              <a:headEnd/>
              <a:tailEnd/>
            </a:ln>
            <a:effectLst>
              <a:outerShdw blurRad="50800" dist="76200" dir="5400000" algn="ctr" rotWithShape="0">
                <a:schemeClr val="tx1">
                  <a:alpha val="53000"/>
                </a:schemeClr>
              </a:outerShdw>
            </a:effectLst>
          </p:spPr>
        </p:pic>
        <p:pic>
          <p:nvPicPr>
            <p:cNvPr id="11" name="Picture 3"/>
            <p:cNvPicPr>
              <a:picLocks noChangeAspect="1" noChangeArrowheads="1"/>
            </p:cNvPicPr>
            <p:nvPr/>
          </p:nvPicPr>
          <p:blipFill rotWithShape="1">
            <a:blip r:embed="rId4" cstate="print"/>
            <a:srcRect r="62292"/>
            <a:stretch/>
          </p:blipFill>
          <p:spPr bwMode="auto">
            <a:xfrm>
              <a:off x="-472" y="4581490"/>
              <a:ext cx="3448010" cy="822832"/>
            </a:xfrm>
            <a:prstGeom prst="rect">
              <a:avLst/>
            </a:prstGeom>
            <a:noFill/>
            <a:ln w="9525">
              <a:noFill/>
              <a:miter lim="800000"/>
              <a:headEnd/>
              <a:tailEnd/>
            </a:ln>
            <a:effectLst>
              <a:outerShdw blurRad="50800" dist="76200" dir="5400000" algn="ctr" rotWithShape="0">
                <a:schemeClr val="tx1">
                  <a:alpha val="53000"/>
                </a:schemeClr>
              </a:outerShdw>
            </a:effectLst>
          </p:spPr>
        </p:pic>
      </p:grpSp>
      <p:sp>
        <p:nvSpPr>
          <p:cNvPr id="9" name="TextBox 8"/>
          <p:cNvSpPr txBox="1"/>
          <p:nvPr/>
        </p:nvSpPr>
        <p:spPr>
          <a:xfrm>
            <a:off x="-1295401" y="4832654"/>
            <a:ext cx="2898775"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Black" pitchFamily="34" charset="0"/>
              </a:rPr>
              <a:t>GUILT</a:t>
            </a:r>
          </a:p>
        </p:txBody>
      </p:sp>
      <p:pic>
        <p:nvPicPr>
          <p:cNvPr id="8196" name="Picture 4"/>
          <p:cNvPicPr>
            <a:picLocks noChangeAspect="1" noChangeArrowheads="1"/>
          </p:cNvPicPr>
          <p:nvPr/>
        </p:nvPicPr>
        <p:blipFill>
          <a:blip r:embed="rId5" cstate="print"/>
          <a:srcRect/>
          <a:stretch>
            <a:fillRect/>
          </a:stretch>
        </p:blipFill>
        <p:spPr bwMode="auto">
          <a:xfrm>
            <a:off x="5718138" y="3447354"/>
            <a:ext cx="3454400" cy="3111500"/>
          </a:xfrm>
          <a:prstGeom prst="rect">
            <a:avLst/>
          </a:prstGeom>
          <a:noFill/>
          <a:ln w="9525">
            <a:noFill/>
            <a:miter lim="800000"/>
            <a:headEnd/>
            <a:tailEnd/>
          </a:ln>
          <a:effectLst/>
        </p:spPr>
      </p:pic>
    </p:spTree>
    <p:extLst>
      <p:ext uri="{BB962C8B-B14F-4D97-AF65-F5344CB8AC3E}">
        <p14:creationId xmlns:p14="http://schemas.microsoft.com/office/powerpoint/2010/main" val="338443157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grpSp>
        <p:nvGrpSpPr>
          <p:cNvPr id="6" name="Group 5"/>
          <p:cNvGrpSpPr/>
          <p:nvPr/>
        </p:nvGrpSpPr>
        <p:grpSpPr>
          <a:xfrm>
            <a:off x="-8045717" y="4723904"/>
            <a:ext cx="12192472" cy="869438"/>
            <a:chOff x="-472" y="4581490"/>
            <a:chExt cx="12192472" cy="869438"/>
          </a:xfrm>
        </p:grpSpPr>
        <p:pic>
          <p:nvPicPr>
            <p:cNvPr id="8195" name="Picture 3"/>
            <p:cNvPicPr>
              <a:picLocks noChangeAspect="1" noChangeArrowheads="1"/>
            </p:cNvPicPr>
            <p:nvPr/>
          </p:nvPicPr>
          <p:blipFill>
            <a:blip r:embed="rId4" cstate="print"/>
            <a:srcRect/>
            <a:stretch>
              <a:fillRect/>
            </a:stretch>
          </p:blipFill>
          <p:spPr bwMode="auto">
            <a:xfrm>
              <a:off x="3047999" y="4628096"/>
              <a:ext cx="9144001" cy="822832"/>
            </a:xfrm>
            <a:prstGeom prst="rect">
              <a:avLst/>
            </a:prstGeom>
            <a:noFill/>
            <a:ln w="9525">
              <a:noFill/>
              <a:miter lim="800000"/>
              <a:headEnd/>
              <a:tailEnd/>
            </a:ln>
            <a:effectLst>
              <a:outerShdw blurRad="50800" dist="76200" dir="5400000" algn="ctr" rotWithShape="0">
                <a:schemeClr val="tx1">
                  <a:alpha val="53000"/>
                </a:schemeClr>
              </a:outerShdw>
            </a:effectLst>
          </p:spPr>
        </p:pic>
        <p:pic>
          <p:nvPicPr>
            <p:cNvPr id="11" name="Picture 3"/>
            <p:cNvPicPr>
              <a:picLocks noChangeAspect="1" noChangeArrowheads="1"/>
            </p:cNvPicPr>
            <p:nvPr/>
          </p:nvPicPr>
          <p:blipFill rotWithShape="1">
            <a:blip r:embed="rId4" cstate="print"/>
            <a:srcRect r="62292"/>
            <a:stretch/>
          </p:blipFill>
          <p:spPr bwMode="auto">
            <a:xfrm>
              <a:off x="-472" y="4581490"/>
              <a:ext cx="3448010" cy="822832"/>
            </a:xfrm>
            <a:prstGeom prst="rect">
              <a:avLst/>
            </a:prstGeom>
            <a:noFill/>
            <a:ln w="9525">
              <a:noFill/>
              <a:miter lim="800000"/>
              <a:headEnd/>
              <a:tailEnd/>
            </a:ln>
            <a:effectLst>
              <a:outerShdw blurRad="50800" dist="76200" dir="5400000" algn="ctr" rotWithShape="0">
                <a:schemeClr val="tx1">
                  <a:alpha val="53000"/>
                </a:schemeClr>
              </a:outerShdw>
            </a:effectLst>
          </p:spPr>
        </p:pic>
      </p:grpSp>
      <p:pic>
        <p:nvPicPr>
          <p:cNvPr id="8196" name="Picture 4"/>
          <p:cNvPicPr>
            <a:picLocks noChangeAspect="1" noChangeArrowheads="1"/>
          </p:cNvPicPr>
          <p:nvPr/>
        </p:nvPicPr>
        <p:blipFill>
          <a:blip r:embed="rId5" cstate="print"/>
          <a:srcRect/>
          <a:stretch>
            <a:fillRect/>
          </a:stretch>
        </p:blipFill>
        <p:spPr bwMode="auto">
          <a:xfrm>
            <a:off x="5718138" y="3447354"/>
            <a:ext cx="3454400" cy="3111500"/>
          </a:xfrm>
          <a:prstGeom prst="rect">
            <a:avLst/>
          </a:prstGeom>
          <a:noFill/>
          <a:ln w="9525">
            <a:noFill/>
            <a:miter lim="800000"/>
            <a:headEnd/>
            <a:tailEnd/>
          </a:ln>
          <a:effectLst/>
        </p:spPr>
      </p:pic>
    </p:spTree>
    <p:extLst>
      <p:ext uri="{BB962C8B-B14F-4D97-AF65-F5344CB8AC3E}">
        <p14:creationId xmlns:p14="http://schemas.microsoft.com/office/powerpoint/2010/main" val="106545181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grpSp>
        <p:nvGrpSpPr>
          <p:cNvPr id="6" name="Group 5"/>
          <p:cNvGrpSpPr/>
          <p:nvPr/>
        </p:nvGrpSpPr>
        <p:grpSpPr>
          <a:xfrm>
            <a:off x="-10892156" y="4797647"/>
            <a:ext cx="12192472" cy="869438"/>
            <a:chOff x="-472" y="4581490"/>
            <a:chExt cx="12192472" cy="869438"/>
          </a:xfrm>
        </p:grpSpPr>
        <p:pic>
          <p:nvPicPr>
            <p:cNvPr id="8195" name="Picture 3"/>
            <p:cNvPicPr>
              <a:picLocks noChangeAspect="1" noChangeArrowheads="1"/>
            </p:cNvPicPr>
            <p:nvPr/>
          </p:nvPicPr>
          <p:blipFill>
            <a:blip r:embed="rId4" cstate="print"/>
            <a:srcRect/>
            <a:stretch>
              <a:fillRect/>
            </a:stretch>
          </p:blipFill>
          <p:spPr bwMode="auto">
            <a:xfrm>
              <a:off x="3047999" y="4628096"/>
              <a:ext cx="9144001" cy="822832"/>
            </a:xfrm>
            <a:prstGeom prst="rect">
              <a:avLst/>
            </a:prstGeom>
            <a:noFill/>
            <a:ln w="9525">
              <a:noFill/>
              <a:miter lim="800000"/>
              <a:headEnd/>
              <a:tailEnd/>
            </a:ln>
            <a:effectLst>
              <a:outerShdw blurRad="50800" dist="76200" dir="5400000" algn="ctr" rotWithShape="0">
                <a:schemeClr val="tx1">
                  <a:alpha val="53000"/>
                </a:schemeClr>
              </a:outerShdw>
            </a:effectLst>
          </p:spPr>
        </p:pic>
        <p:pic>
          <p:nvPicPr>
            <p:cNvPr id="11" name="Picture 3"/>
            <p:cNvPicPr>
              <a:picLocks noChangeAspect="1" noChangeArrowheads="1"/>
            </p:cNvPicPr>
            <p:nvPr/>
          </p:nvPicPr>
          <p:blipFill rotWithShape="1">
            <a:blip r:embed="rId4" cstate="print"/>
            <a:srcRect r="62292"/>
            <a:stretch/>
          </p:blipFill>
          <p:spPr bwMode="auto">
            <a:xfrm>
              <a:off x="-472" y="4581490"/>
              <a:ext cx="3448010" cy="822832"/>
            </a:xfrm>
            <a:prstGeom prst="rect">
              <a:avLst/>
            </a:prstGeom>
            <a:noFill/>
            <a:ln w="9525">
              <a:noFill/>
              <a:miter lim="800000"/>
              <a:headEnd/>
              <a:tailEnd/>
            </a:ln>
            <a:effectLst>
              <a:outerShdw blurRad="50800" dist="76200" dir="5400000" algn="ctr" rotWithShape="0">
                <a:schemeClr val="tx1">
                  <a:alpha val="53000"/>
                </a:schemeClr>
              </a:outerShdw>
            </a:effectLst>
          </p:spPr>
        </p:pic>
      </p:grpSp>
      <p:sp>
        <p:nvSpPr>
          <p:cNvPr id="9" name="TextBox 8"/>
          <p:cNvSpPr txBox="1"/>
          <p:nvPr/>
        </p:nvSpPr>
        <p:spPr>
          <a:xfrm>
            <a:off x="-7843685" y="4948798"/>
            <a:ext cx="2898775" cy="707886"/>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Arial Black" pitchFamily="34" charset="0"/>
              </a:rPr>
              <a:t>GUILT</a:t>
            </a:r>
          </a:p>
        </p:txBody>
      </p:sp>
      <p:pic>
        <p:nvPicPr>
          <p:cNvPr id="8196" name="Picture 4"/>
          <p:cNvPicPr>
            <a:picLocks noChangeAspect="1" noChangeArrowheads="1"/>
          </p:cNvPicPr>
          <p:nvPr/>
        </p:nvPicPr>
        <p:blipFill>
          <a:blip r:embed="rId5" cstate="print"/>
          <a:srcRect/>
          <a:stretch>
            <a:fillRect/>
          </a:stretch>
        </p:blipFill>
        <p:spPr bwMode="auto">
          <a:xfrm>
            <a:off x="5718138" y="3447354"/>
            <a:ext cx="3454400" cy="3111500"/>
          </a:xfrm>
          <a:prstGeom prst="rect">
            <a:avLst/>
          </a:prstGeom>
          <a:noFill/>
          <a:ln w="9525">
            <a:noFill/>
            <a:miter lim="800000"/>
            <a:headEnd/>
            <a:tailEnd/>
          </a:ln>
          <a:effectLst/>
        </p:spPr>
      </p:pic>
    </p:spTree>
    <p:extLst>
      <p:ext uri="{BB962C8B-B14F-4D97-AF65-F5344CB8AC3E}">
        <p14:creationId xmlns:p14="http://schemas.microsoft.com/office/powerpoint/2010/main" val="109484691"/>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[4] </a:t>
            </a:r>
            <a:r>
              <a:rPr lang="en-US" u="sng" dirty="0">
                <a:solidFill>
                  <a:srgbClr val="FF0000"/>
                </a:solidFill>
                <a:effectLst>
                  <a:glow rad="127000">
                    <a:schemeClr val="bg1"/>
                  </a:glow>
                  <a:outerShdw blurRad="38100" dist="38100" dir="2700000" algn="tl">
                    <a:srgbClr val="000000">
                      <a:alpha val="43137"/>
                    </a:srgbClr>
                  </a:outerShdw>
                </a:effectLst>
              </a:rPr>
              <a:t>For</a:t>
            </a:r>
            <a:r>
              <a:rPr lang="en-US" dirty="0">
                <a:solidFill>
                  <a:srgbClr val="FF0000"/>
                </a:solidFill>
                <a:effectLst>
                  <a:glow rad="127000">
                    <a:schemeClr val="bg1"/>
                  </a:glow>
                  <a:outerShdw blurRad="38100" dist="38100" dir="2700000" algn="tl">
                    <a:srgbClr val="000000">
                      <a:alpha val="43137"/>
                    </a:srgbClr>
                  </a:outerShdw>
                </a:effectLst>
              </a:rPr>
              <a:t>g</a:t>
            </a:r>
            <a:r>
              <a:rPr lang="en-US" u="sng" dirty="0">
                <a:solidFill>
                  <a:srgbClr val="FF0000"/>
                </a:solidFill>
                <a:effectLst>
                  <a:glow rad="127000">
                    <a:schemeClr val="bg1"/>
                  </a:glow>
                  <a:outerShdw blurRad="38100" dist="38100" dir="2700000" algn="tl">
                    <a:srgbClr val="000000">
                      <a:alpha val="43137"/>
                    </a:srgbClr>
                  </a:outerShdw>
                </a:effectLst>
              </a:rPr>
              <a:t>iveness</a:t>
            </a:r>
            <a:r>
              <a:rPr lang="en-US" dirty="0">
                <a:solidFill>
                  <a:srgbClr val="FFFF00"/>
                </a:solidFill>
              </a:rPr>
              <a:t> </a:t>
            </a:r>
            <a:r>
              <a:rPr lang="en-US" dirty="0"/>
              <a:t>1 John 1:9</a:t>
            </a:r>
          </a:p>
        </p:txBody>
      </p:sp>
      <p:sp>
        <p:nvSpPr>
          <p:cNvPr id="3" name="Content Placeholder 2"/>
          <p:cNvSpPr>
            <a:spLocks noGrp="1"/>
          </p:cNvSpPr>
          <p:nvPr>
            <p:ph idx="1"/>
          </p:nvPr>
        </p:nvSpPr>
        <p:spPr/>
        <p:txBody>
          <a:bodyPr/>
          <a:lstStyle/>
          <a:p>
            <a:r>
              <a:rPr lang="en-US" dirty="0"/>
              <a:t> </a:t>
            </a:r>
            <a:r>
              <a:rPr lang="en-US" baseline="30000" dirty="0"/>
              <a:t>9</a:t>
            </a:r>
            <a:r>
              <a:rPr lang="en-US" dirty="0"/>
              <a:t> If we confess our sins, </a:t>
            </a:r>
            <a:r>
              <a:rPr lang="en-US" dirty="0">
                <a:effectLst>
                  <a:glow rad="76200">
                    <a:srgbClr val="FF0000"/>
                  </a:glow>
                  <a:outerShdw blurRad="38100" dist="38100" dir="2700000" algn="tl">
                    <a:srgbClr val="000000">
                      <a:alpha val="43137"/>
                    </a:srgbClr>
                  </a:outerShdw>
                </a:effectLst>
              </a:rPr>
              <a:t>he is faithful </a:t>
            </a:r>
            <a:r>
              <a:rPr lang="en-US" dirty="0"/>
              <a:t>and just and will </a:t>
            </a:r>
            <a:r>
              <a:rPr lang="en-US" dirty="0">
                <a:solidFill>
                  <a:srgbClr val="FF0000"/>
                </a:solidFill>
                <a:effectLst>
                  <a:glow rad="127000">
                    <a:schemeClr val="bg1"/>
                  </a:glow>
                  <a:outerShdw blurRad="38100" dist="38100" dir="2700000" algn="tl">
                    <a:srgbClr val="000000">
                      <a:alpha val="43137"/>
                    </a:srgbClr>
                  </a:outerShdw>
                </a:effectLst>
              </a:rPr>
              <a:t>forgive </a:t>
            </a:r>
            <a:r>
              <a:rPr lang="en-US" dirty="0"/>
              <a:t>us our sins and purify us from all unrighteousness. </a:t>
            </a:r>
          </a:p>
        </p:txBody>
      </p:sp>
      <p:pic>
        <p:nvPicPr>
          <p:cNvPr id="8194" name="Picture 2"/>
          <p:cNvPicPr>
            <a:picLocks noChangeAspect="1" noChangeArrowheads="1"/>
          </p:cNvPicPr>
          <p:nvPr/>
        </p:nvPicPr>
        <p:blipFill>
          <a:blip r:embed="rId3" cstate="print"/>
          <a:srcRect/>
          <a:stretch>
            <a:fillRect/>
          </a:stretch>
        </p:blipFill>
        <p:spPr bwMode="auto">
          <a:xfrm>
            <a:off x="5738812" y="3056263"/>
            <a:ext cx="6453187" cy="3494087"/>
          </a:xfrm>
          <a:prstGeom prst="rect">
            <a:avLst/>
          </a:prstGeom>
          <a:noFill/>
          <a:ln w="9525">
            <a:noFill/>
            <a:miter lim="800000"/>
            <a:headEnd/>
            <a:tailEnd/>
          </a:ln>
          <a:effectLst>
            <a:outerShdw blurRad="50800" dist="152400" dir="2700000" algn="tl" rotWithShape="0">
              <a:prstClr val="black">
                <a:alpha val="40000"/>
              </a:prstClr>
            </a:outerShdw>
          </a:effectLst>
        </p:spPr>
      </p:pic>
      <p:pic>
        <p:nvPicPr>
          <p:cNvPr id="8196" name="Picture 4"/>
          <p:cNvPicPr>
            <a:picLocks noChangeAspect="1" noChangeArrowheads="1"/>
          </p:cNvPicPr>
          <p:nvPr/>
        </p:nvPicPr>
        <p:blipFill>
          <a:blip r:embed="rId4" cstate="print"/>
          <a:srcRect/>
          <a:stretch>
            <a:fillRect/>
          </a:stretch>
        </p:blipFill>
        <p:spPr bwMode="auto">
          <a:xfrm>
            <a:off x="5718138" y="3447354"/>
            <a:ext cx="3454400" cy="3111500"/>
          </a:xfrm>
          <a:prstGeom prst="rect">
            <a:avLst/>
          </a:prstGeom>
          <a:noFill/>
          <a:ln w="9525">
            <a:noFill/>
            <a:miter lim="800000"/>
            <a:headEnd/>
            <a:tailEnd/>
          </a:ln>
          <a:effectLst/>
        </p:spPr>
      </p:pic>
    </p:spTree>
    <p:extLst>
      <p:ext uri="{BB962C8B-B14F-4D97-AF65-F5344CB8AC3E}">
        <p14:creationId xmlns:p14="http://schemas.microsoft.com/office/powerpoint/2010/main" val="518237110"/>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effectLst/>
              </a:rPr>
              <a:t>III. How Faithfulness Shows Up</a:t>
            </a:r>
          </a:p>
        </p:txBody>
      </p:sp>
      <p:sp>
        <p:nvSpPr>
          <p:cNvPr id="3" name="Content Placeholder 2"/>
          <p:cNvSpPr>
            <a:spLocks noGrp="1"/>
          </p:cNvSpPr>
          <p:nvPr>
            <p:ph idx="1"/>
          </p:nvPr>
        </p:nvSpPr>
        <p:spPr/>
        <p:txBody>
          <a:bodyPr>
            <a:noAutofit/>
          </a:bodyPr>
          <a:lstStyle/>
          <a:p>
            <a:pPr algn="ctr"/>
            <a:r>
              <a:rPr lang="en-US" sz="6000" dirty="0">
                <a:latin typeface="Cambria" pitchFamily="18" charset="0"/>
              </a:rPr>
              <a:t>2. In Us</a:t>
            </a:r>
          </a:p>
          <a:p>
            <a:pPr>
              <a:tabLst>
                <a:tab pos="457200" algn="l"/>
              </a:tabLst>
            </a:pPr>
            <a:r>
              <a:rPr lang="en-US" dirty="0"/>
              <a:t>	</a:t>
            </a:r>
          </a:p>
        </p:txBody>
      </p:sp>
      <p:sp>
        <p:nvSpPr>
          <p:cNvPr id="5" name="Left-Right Arrow 4"/>
          <p:cNvSpPr/>
          <p:nvPr/>
        </p:nvSpPr>
        <p:spPr>
          <a:xfrm>
            <a:off x="4313434" y="4489808"/>
            <a:ext cx="3565132" cy="688368"/>
          </a:xfrm>
          <a:prstGeom prst="leftRightArrow">
            <a:avLst>
              <a:gd name="adj1" fmla="val 38060"/>
              <a:gd name="adj2" fmla="val 9222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cstate="print"/>
          <a:srcRect/>
          <a:stretch>
            <a:fillRect/>
          </a:stretch>
        </p:blipFill>
        <p:spPr bwMode="auto">
          <a:xfrm>
            <a:off x="4968325" y="3690269"/>
            <a:ext cx="2255350" cy="2159668"/>
          </a:xfrm>
          <a:prstGeom prst="rect">
            <a:avLst/>
          </a:prstGeom>
          <a:noFill/>
          <a:ln w="9525">
            <a:noFill/>
            <a:miter lim="800000"/>
            <a:headEnd/>
            <a:tailEnd/>
          </a:ln>
          <a:effectLst/>
        </p:spPr>
      </p:pic>
    </p:spTree>
    <p:extLst>
      <p:ext uri="{BB962C8B-B14F-4D97-AF65-F5344CB8AC3E}">
        <p14:creationId xmlns:p14="http://schemas.microsoft.com/office/powerpoint/2010/main" val="178483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0" y="2256143"/>
            <a:ext cx="12192000" cy="4595570"/>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[1] A Faithful </a:t>
            </a:r>
            <a:r>
              <a:rPr lang="en-US" u="sng" dirty="0">
                <a:solidFill>
                  <a:srgbClr val="FF0000"/>
                </a:solidFill>
                <a:effectLst>
                  <a:glow rad="127000">
                    <a:schemeClr val="bg1"/>
                  </a:glow>
                  <a:outerShdw blurRad="38100" dist="38100" dir="2700000" algn="tl">
                    <a:srgbClr val="000000">
                      <a:alpha val="43137"/>
                    </a:srgbClr>
                  </a:outerShdw>
                </a:effectLst>
              </a:rPr>
              <a:t>S</a:t>
            </a:r>
            <a:r>
              <a:rPr lang="en-US" dirty="0">
                <a:solidFill>
                  <a:srgbClr val="FF0000"/>
                </a:solidFill>
                <a:effectLst>
                  <a:glow rad="127000">
                    <a:schemeClr val="bg1"/>
                  </a:glow>
                  <a:outerShdw blurRad="38100" dist="38100" dir="2700000" algn="tl">
                    <a:srgbClr val="000000">
                      <a:alpha val="43137"/>
                    </a:srgbClr>
                  </a:outerShdw>
                </a:effectLst>
              </a:rPr>
              <a:t>p</a:t>
            </a:r>
            <a:r>
              <a:rPr lang="en-US" u="sng" dirty="0">
                <a:solidFill>
                  <a:srgbClr val="FF0000"/>
                </a:solidFill>
                <a:effectLst>
                  <a:glow rad="127000">
                    <a:schemeClr val="bg1"/>
                  </a:glow>
                  <a:outerShdw blurRad="38100" dist="38100" dir="2700000" algn="tl">
                    <a:srgbClr val="000000">
                      <a:alpha val="43137"/>
                    </a:srgbClr>
                  </a:outerShdw>
                </a:effectLst>
              </a:rPr>
              <a:t>ouse</a:t>
            </a:r>
            <a:r>
              <a:rPr lang="en-US" dirty="0"/>
              <a:t>  1 Tim 5:9</a:t>
            </a:r>
            <a:endParaRPr lang="en-US" dirty="0">
              <a:effectLst/>
            </a:endParaRPr>
          </a:p>
        </p:txBody>
      </p:sp>
      <p:sp>
        <p:nvSpPr>
          <p:cNvPr id="3" name="Content Placeholder 2"/>
          <p:cNvSpPr>
            <a:spLocks noGrp="1"/>
          </p:cNvSpPr>
          <p:nvPr>
            <p:ph idx="1"/>
          </p:nvPr>
        </p:nvSpPr>
        <p:spPr/>
        <p:txBody>
          <a:bodyPr>
            <a:noAutofit/>
          </a:bodyPr>
          <a:lstStyle/>
          <a:p>
            <a:r>
              <a:rPr lang="en-US" baseline="30000" dirty="0"/>
              <a:t>9</a:t>
            </a:r>
            <a:r>
              <a:rPr lang="en-US" dirty="0"/>
              <a:t> No widow may be put on the list of widows unless she is over sixty, has been </a:t>
            </a:r>
            <a:r>
              <a:rPr lang="en-US" dirty="0">
                <a:solidFill>
                  <a:srgbClr val="FF0000"/>
                </a:solidFill>
                <a:effectLst>
                  <a:glow rad="127000">
                    <a:schemeClr val="bg1"/>
                  </a:glow>
                  <a:outerShdw blurRad="38100" dist="38100" dir="2700000" algn="tl">
                    <a:srgbClr val="000000">
                      <a:alpha val="43137"/>
                    </a:srgbClr>
                  </a:outerShdw>
                </a:effectLst>
              </a:rPr>
              <a:t>faithful to her husband</a:t>
            </a:r>
            <a:r>
              <a:rPr lang="en-US" dirty="0"/>
              <a:t>, </a:t>
            </a:r>
          </a:p>
        </p:txBody>
      </p:sp>
    </p:spTree>
    <p:extLst>
      <p:ext uri="{BB962C8B-B14F-4D97-AF65-F5344CB8AC3E}">
        <p14:creationId xmlns:p14="http://schemas.microsoft.com/office/powerpoint/2010/main" val="178483488"/>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pic>
        <p:nvPicPr>
          <p:cNvPr id="6" name="Picture 5"/>
          <p:cNvPicPr>
            <a:picLocks noChangeAspect="1"/>
          </p:cNvPicPr>
          <p:nvPr/>
        </p:nvPicPr>
        <p:blipFill rotWithShape="1">
          <a:blip r:embed="rId4"/>
          <a:srcRect l="117" t="11341" r="-117" b="8304"/>
          <a:stretch/>
        </p:blipFill>
        <p:spPr>
          <a:xfrm>
            <a:off x="0" y="1652489"/>
            <a:ext cx="12192000" cy="5162650"/>
          </a:xfrm>
          <a:prstGeom prst="rect">
            <a:avLst/>
          </a:prstGeom>
        </p:spPr>
      </p:pic>
      <p:sp>
        <p:nvSpPr>
          <p:cNvPr id="2" name="Title 1"/>
          <p:cNvSpPr>
            <a:spLocks noGrp="1"/>
          </p:cNvSpPr>
          <p:nvPr>
            <p:ph type="title"/>
          </p:nvPr>
        </p:nvSpPr>
        <p:spPr/>
        <p:txBody>
          <a:bodyPr>
            <a:normAutofit/>
          </a:bodyPr>
          <a:lstStyle/>
          <a:p>
            <a:r>
              <a:rPr lang="en-US" dirty="0"/>
              <a:t>[2] A Faithful </a:t>
            </a:r>
            <a:r>
              <a:rPr lang="en-US" u="sng" dirty="0">
                <a:solidFill>
                  <a:srgbClr val="FF0000"/>
                </a:solidFill>
                <a:effectLst>
                  <a:glow rad="127000">
                    <a:schemeClr val="bg1"/>
                  </a:glow>
                  <a:outerShdw blurRad="38100" dist="38100" dir="2700000" algn="tl">
                    <a:srgbClr val="000000">
                      <a:alpha val="43137"/>
                    </a:srgbClr>
                  </a:outerShdw>
                </a:effectLst>
              </a:rPr>
              <a:t>Brother</a:t>
            </a:r>
            <a:r>
              <a:rPr lang="en-US" dirty="0">
                <a:solidFill>
                  <a:srgbClr val="FFFF00"/>
                </a:solidFill>
              </a:rPr>
              <a:t>  </a:t>
            </a:r>
            <a:r>
              <a:rPr lang="en-US" sz="5400" dirty="0"/>
              <a:t>1 Pet 5:12</a:t>
            </a:r>
            <a:endParaRPr lang="en-US" sz="5400" dirty="0">
              <a:effectLst/>
            </a:endParaRPr>
          </a:p>
        </p:txBody>
      </p:sp>
      <p:sp>
        <p:nvSpPr>
          <p:cNvPr id="3" name="Content Placeholder 2"/>
          <p:cNvSpPr>
            <a:spLocks noGrp="1"/>
          </p:cNvSpPr>
          <p:nvPr>
            <p:ph idx="1"/>
          </p:nvPr>
        </p:nvSpPr>
        <p:spPr/>
        <p:txBody>
          <a:bodyPr>
            <a:noAutofit/>
          </a:bodyPr>
          <a:lstStyle/>
          <a:p>
            <a:r>
              <a:rPr lang="en-US" baseline="30000" dirty="0"/>
              <a:t>12</a:t>
            </a:r>
            <a:r>
              <a:rPr lang="en-US" dirty="0"/>
              <a:t> With the help of Silas, whom I regard as a </a:t>
            </a:r>
            <a:r>
              <a:rPr lang="en-US" dirty="0">
                <a:solidFill>
                  <a:srgbClr val="FF0000"/>
                </a:solidFill>
                <a:effectLst>
                  <a:glow rad="127000">
                    <a:schemeClr val="bg1"/>
                  </a:glow>
                  <a:outerShdw blurRad="38100" dist="38100" dir="2700000" algn="tl">
                    <a:srgbClr val="000000">
                      <a:alpha val="43137"/>
                    </a:srgbClr>
                  </a:outerShdw>
                </a:effectLst>
              </a:rPr>
              <a:t>faithful brother</a:t>
            </a:r>
            <a:r>
              <a:rPr lang="en-US" dirty="0"/>
              <a:t>, I have written to you briefly,  </a:t>
            </a:r>
          </a:p>
        </p:txBody>
      </p:sp>
    </p:spTree>
    <p:extLst>
      <p:ext uri="{BB962C8B-B14F-4D97-AF65-F5344CB8AC3E}">
        <p14:creationId xmlns:p14="http://schemas.microsoft.com/office/powerpoint/2010/main" val="178483488"/>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[3] A Faithful </a:t>
            </a:r>
            <a:r>
              <a:rPr lang="en-US" u="sng" dirty="0">
                <a:solidFill>
                  <a:srgbClr val="FF0000"/>
                </a:solidFill>
                <a:effectLst>
                  <a:glow rad="127000">
                    <a:schemeClr val="bg1"/>
                  </a:glow>
                  <a:outerShdw blurRad="38100" dist="38100" dir="2700000" algn="tl">
                    <a:srgbClr val="000000">
                      <a:alpha val="43137"/>
                    </a:srgbClr>
                  </a:outerShdw>
                </a:effectLst>
              </a:rPr>
              <a:t>Witness</a:t>
            </a:r>
            <a:r>
              <a:rPr lang="en-US" dirty="0">
                <a:solidFill>
                  <a:srgbClr val="FFFF00"/>
                </a:solidFill>
              </a:rPr>
              <a:t> </a:t>
            </a:r>
            <a:r>
              <a:rPr lang="en-US" dirty="0"/>
              <a:t>Rev 2:13</a:t>
            </a:r>
            <a:endParaRPr lang="en-US" dirty="0">
              <a:effectLst/>
            </a:endParaRPr>
          </a:p>
        </p:txBody>
      </p:sp>
      <p:sp>
        <p:nvSpPr>
          <p:cNvPr id="3" name="Content Placeholder 2"/>
          <p:cNvSpPr>
            <a:spLocks noGrp="1"/>
          </p:cNvSpPr>
          <p:nvPr>
            <p:ph idx="1"/>
          </p:nvPr>
        </p:nvSpPr>
        <p:spPr>
          <a:xfrm>
            <a:off x="391886" y="1189606"/>
            <a:ext cx="7471974" cy="4865534"/>
          </a:xfrm>
          <a:effectLst>
            <a:glow rad="152400">
              <a:schemeClr val="bg1"/>
            </a:glow>
          </a:effectLst>
        </p:spPr>
        <p:txBody>
          <a:bodyPr>
            <a:noAutofit/>
          </a:bodyPr>
          <a:lstStyle/>
          <a:p>
            <a:pPr>
              <a:lnSpc>
                <a:spcPct val="80000"/>
              </a:lnSpc>
            </a:pPr>
            <a:r>
              <a:rPr lang="en-US" dirty="0"/>
              <a:t>Yet </a:t>
            </a:r>
            <a:r>
              <a:rPr lang="en-US" dirty="0">
                <a:solidFill>
                  <a:srgbClr val="FF0000"/>
                </a:solidFill>
                <a:effectLst>
                  <a:glow rad="127000">
                    <a:schemeClr val="bg1"/>
                  </a:glow>
                  <a:outerShdw blurRad="38100" dist="38100" dir="2700000" algn="tl">
                    <a:srgbClr val="000000">
                      <a:alpha val="43137"/>
                    </a:srgbClr>
                  </a:outerShdw>
                </a:effectLst>
              </a:rPr>
              <a:t>you remain true to my name</a:t>
            </a:r>
            <a:r>
              <a:rPr lang="en-US" dirty="0"/>
              <a:t>. You did not renounce your faith in me, even in the days of Antipas, my </a:t>
            </a:r>
            <a:r>
              <a:rPr lang="en-US" dirty="0">
                <a:solidFill>
                  <a:srgbClr val="FF0000"/>
                </a:solidFill>
                <a:effectLst>
                  <a:glow rad="127000">
                    <a:schemeClr val="bg1"/>
                  </a:glow>
                  <a:outerShdw blurRad="38100" dist="38100" dir="2700000" algn="tl">
                    <a:srgbClr val="000000">
                      <a:alpha val="43137"/>
                    </a:srgbClr>
                  </a:outerShdw>
                </a:effectLst>
              </a:rPr>
              <a:t>faithful witness</a:t>
            </a:r>
            <a:r>
              <a:rPr lang="en-US" dirty="0"/>
              <a:t>, who was put to death in your city--where Satan lives. </a:t>
            </a:r>
          </a:p>
        </p:txBody>
      </p:sp>
      <p:pic>
        <p:nvPicPr>
          <p:cNvPr id="3074" name="Picture 2"/>
          <p:cNvPicPr>
            <a:picLocks noChangeAspect="1" noChangeArrowheads="1"/>
          </p:cNvPicPr>
          <p:nvPr/>
        </p:nvPicPr>
        <p:blipFill>
          <a:blip r:embed="rId4" cstate="print"/>
          <a:srcRect/>
          <a:stretch>
            <a:fillRect/>
          </a:stretch>
        </p:blipFill>
        <p:spPr bwMode="auto">
          <a:xfrm>
            <a:off x="7863860" y="1143000"/>
            <a:ext cx="4119408" cy="5427406"/>
          </a:xfrm>
          <a:prstGeom prst="rect">
            <a:avLst/>
          </a:prstGeom>
          <a:noFill/>
          <a:ln w="9525">
            <a:noFill/>
            <a:miter lim="800000"/>
            <a:headEnd/>
            <a:tailEnd/>
          </a:ln>
          <a:effectLst/>
        </p:spPr>
      </p:pic>
    </p:spTree>
    <p:extLst>
      <p:ext uri="{BB962C8B-B14F-4D97-AF65-F5344CB8AC3E}">
        <p14:creationId xmlns:p14="http://schemas.microsoft.com/office/powerpoint/2010/main" val="17848348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pic>
        <p:nvPicPr>
          <p:cNvPr id="4098" name="Picture 2"/>
          <p:cNvPicPr>
            <a:picLocks noChangeAspect="1" noChangeArrowheads="1"/>
          </p:cNvPicPr>
          <p:nvPr/>
        </p:nvPicPr>
        <p:blipFill>
          <a:blip r:embed="rId4" cstate="print"/>
          <a:srcRect l="10014"/>
          <a:stretch>
            <a:fillRect/>
          </a:stretch>
        </p:blipFill>
        <p:spPr bwMode="auto">
          <a:xfrm>
            <a:off x="0" y="2436814"/>
            <a:ext cx="12192000" cy="4421187"/>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dirty="0"/>
              <a:t>[4] A Faithful </a:t>
            </a:r>
            <a:r>
              <a:rPr lang="en-US" u="sng" dirty="0">
                <a:solidFill>
                  <a:srgbClr val="FF0000"/>
                </a:solidFill>
                <a:effectLst>
                  <a:glow rad="127000">
                    <a:schemeClr val="bg1"/>
                  </a:glow>
                  <a:outerShdw blurRad="38100" dist="38100" dir="2700000" algn="tl">
                    <a:srgbClr val="000000">
                      <a:alpha val="43137"/>
                    </a:srgbClr>
                  </a:outerShdw>
                </a:effectLst>
              </a:rPr>
              <a:t>Follower</a:t>
            </a:r>
            <a:r>
              <a:rPr lang="en-US" dirty="0"/>
              <a:t>  </a:t>
            </a:r>
            <a:r>
              <a:rPr lang="en-US" sz="4800" dirty="0"/>
              <a:t>Rev 17:14</a:t>
            </a:r>
            <a:endParaRPr lang="en-US" sz="4800" dirty="0">
              <a:effectLst/>
            </a:endParaRPr>
          </a:p>
        </p:txBody>
      </p:sp>
      <p:sp>
        <p:nvSpPr>
          <p:cNvPr id="3" name="Content Placeholder 2"/>
          <p:cNvSpPr>
            <a:spLocks noGrp="1"/>
          </p:cNvSpPr>
          <p:nvPr>
            <p:ph idx="1"/>
          </p:nvPr>
        </p:nvSpPr>
        <p:spPr>
          <a:xfrm>
            <a:off x="493486" y="1440592"/>
            <a:ext cx="11480800" cy="4865534"/>
          </a:xfrm>
        </p:spPr>
        <p:txBody>
          <a:bodyPr>
            <a:noAutofit/>
          </a:bodyPr>
          <a:lstStyle/>
          <a:p>
            <a:pPr>
              <a:lnSpc>
                <a:spcPct val="85000"/>
              </a:lnSpc>
            </a:pPr>
            <a:r>
              <a:rPr lang="en-US" baseline="30000" dirty="0"/>
              <a:t>14</a:t>
            </a:r>
            <a:r>
              <a:rPr lang="en-US" dirty="0"/>
              <a:t> They will make war against the Lamb, but the Lamb will overcome them because he is Lord of lords and King of kings--and with him will be his called, chosen and </a:t>
            </a:r>
            <a:r>
              <a:rPr lang="en-US" dirty="0">
                <a:solidFill>
                  <a:srgbClr val="FF0000"/>
                </a:solidFill>
                <a:effectLst>
                  <a:glow rad="127000">
                    <a:schemeClr val="bg1"/>
                  </a:glow>
                  <a:outerShdw blurRad="38100" dist="38100" dir="2700000" algn="tl">
                    <a:srgbClr val="000000">
                      <a:alpha val="43137"/>
                    </a:srgbClr>
                  </a:outerShdw>
                </a:effectLst>
              </a:rPr>
              <a:t>faithful followers</a:t>
            </a:r>
            <a:r>
              <a:rPr lang="en-US" dirty="0"/>
              <a:t>."</a:t>
            </a:r>
          </a:p>
        </p:txBody>
      </p:sp>
    </p:spTree>
    <p:extLst>
      <p:ext uri="{BB962C8B-B14F-4D97-AF65-F5344CB8AC3E}">
        <p14:creationId xmlns:p14="http://schemas.microsoft.com/office/powerpoint/2010/main" val="178483488"/>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rmAutofit/>
          </a:bodyPr>
          <a:lstStyle/>
          <a:p>
            <a:r>
              <a:rPr lang="en-US" sz="6000" dirty="0"/>
              <a:t>[5] Faithful </a:t>
            </a:r>
            <a:r>
              <a:rPr lang="en-US" sz="6000" u="sng" dirty="0">
                <a:solidFill>
                  <a:srgbClr val="FF0000"/>
                </a:solidFill>
                <a:effectLst>
                  <a:glow rad="127000">
                    <a:schemeClr val="bg1"/>
                  </a:glow>
                  <a:outerShdw blurRad="38100" dist="38100" dir="2700000" algn="tl">
                    <a:srgbClr val="000000">
                      <a:alpha val="43137"/>
                    </a:srgbClr>
                  </a:outerShdw>
                </a:effectLst>
              </a:rPr>
              <a:t>Pra</a:t>
            </a:r>
            <a:r>
              <a:rPr lang="en-US" sz="6000" dirty="0">
                <a:solidFill>
                  <a:srgbClr val="FF0000"/>
                </a:solidFill>
                <a:effectLst>
                  <a:glow rad="127000">
                    <a:schemeClr val="bg1"/>
                  </a:glow>
                  <a:outerShdw blurRad="38100" dist="38100" dir="2700000" algn="tl">
                    <a:srgbClr val="000000">
                      <a:alpha val="43137"/>
                    </a:srgbClr>
                  </a:outerShdw>
                </a:effectLst>
              </a:rPr>
              <a:t>y</a:t>
            </a:r>
            <a:r>
              <a:rPr lang="en-US" sz="6000" u="sng" dirty="0">
                <a:solidFill>
                  <a:srgbClr val="FF0000"/>
                </a:solidFill>
                <a:effectLst>
                  <a:glow rad="127000">
                    <a:schemeClr val="bg1"/>
                  </a:glow>
                  <a:outerShdw blurRad="38100" dist="38100" dir="2700000" algn="tl">
                    <a:srgbClr val="000000">
                      <a:alpha val="43137"/>
                    </a:srgbClr>
                  </a:outerShdw>
                </a:effectLst>
              </a:rPr>
              <a:t>er</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6000" u="sng" dirty="0">
                <a:solidFill>
                  <a:srgbClr val="FF0000"/>
                </a:solidFill>
                <a:effectLst>
                  <a:glow rad="127000">
                    <a:schemeClr val="bg1"/>
                  </a:glow>
                  <a:outerShdw blurRad="38100" dist="38100" dir="2700000" algn="tl">
                    <a:srgbClr val="000000">
                      <a:alpha val="43137"/>
                    </a:srgbClr>
                  </a:outerShdw>
                </a:effectLst>
              </a:rPr>
              <a:t>Warrior</a:t>
            </a:r>
            <a:r>
              <a:rPr lang="en-US" sz="6000" dirty="0">
                <a:solidFill>
                  <a:srgbClr val="FF0000"/>
                </a:solidFill>
                <a:effectLst>
                  <a:glow rad="127000">
                    <a:schemeClr val="bg1"/>
                  </a:glow>
                  <a:outerShdw blurRad="38100" dist="38100" dir="2700000" algn="tl">
                    <a:srgbClr val="000000">
                      <a:alpha val="43137"/>
                    </a:srgbClr>
                  </a:outerShdw>
                </a:effectLst>
              </a:rPr>
              <a:t>  </a:t>
            </a:r>
            <a:r>
              <a:rPr lang="en-US" sz="3200" dirty="0"/>
              <a:t>Ro 12:12</a:t>
            </a:r>
            <a:endParaRPr lang="en-US" sz="3200" dirty="0">
              <a:effectLst/>
            </a:endParaRPr>
          </a:p>
        </p:txBody>
      </p:sp>
      <p:sp>
        <p:nvSpPr>
          <p:cNvPr id="3" name="Content Placeholder 2"/>
          <p:cNvSpPr>
            <a:spLocks noGrp="1"/>
          </p:cNvSpPr>
          <p:nvPr>
            <p:ph idx="1"/>
          </p:nvPr>
        </p:nvSpPr>
        <p:spPr/>
        <p:txBody>
          <a:bodyPr>
            <a:noAutofit/>
          </a:bodyPr>
          <a:lstStyle/>
          <a:p>
            <a:r>
              <a:rPr lang="en-US" dirty="0"/>
              <a:t> </a:t>
            </a:r>
            <a:r>
              <a:rPr lang="en-US" baseline="30000" dirty="0"/>
              <a:t>12</a:t>
            </a:r>
            <a:r>
              <a:rPr lang="en-US" dirty="0"/>
              <a:t> Be joyful in hope, patient in affliction, </a:t>
            </a:r>
            <a:r>
              <a:rPr lang="en-US" dirty="0">
                <a:solidFill>
                  <a:srgbClr val="FF0000"/>
                </a:solidFill>
                <a:effectLst>
                  <a:glow rad="127000">
                    <a:schemeClr val="bg1"/>
                  </a:glow>
                  <a:outerShdw blurRad="38100" dist="38100" dir="2700000" algn="tl">
                    <a:srgbClr val="000000">
                      <a:alpha val="43137"/>
                    </a:srgbClr>
                  </a:outerShdw>
                </a:effectLst>
              </a:rPr>
              <a:t>faithful in prayer</a:t>
            </a:r>
            <a:r>
              <a:rPr lang="en-US" dirty="0"/>
              <a:t>. </a:t>
            </a:r>
          </a:p>
        </p:txBody>
      </p:sp>
      <p:pic>
        <p:nvPicPr>
          <p:cNvPr id="5122" name="Picture 2"/>
          <p:cNvPicPr>
            <a:picLocks noChangeAspect="1" noChangeArrowheads="1"/>
          </p:cNvPicPr>
          <p:nvPr/>
        </p:nvPicPr>
        <p:blipFill>
          <a:blip r:embed="rId4" cstate="print"/>
          <a:srcRect/>
          <a:stretch>
            <a:fillRect/>
          </a:stretch>
        </p:blipFill>
        <p:spPr bwMode="auto">
          <a:xfrm>
            <a:off x="5247763" y="1574261"/>
            <a:ext cx="6944237" cy="5283739"/>
          </a:xfrm>
          <a:prstGeom prst="rect">
            <a:avLst/>
          </a:prstGeom>
          <a:noFill/>
          <a:ln w="9525">
            <a:noFill/>
            <a:miter lim="800000"/>
            <a:headEnd/>
            <a:tailEnd/>
          </a:ln>
          <a:effectLst/>
        </p:spPr>
      </p:pic>
    </p:spTree>
    <p:extLst>
      <p:ext uri="{BB962C8B-B14F-4D97-AF65-F5344CB8AC3E}">
        <p14:creationId xmlns:p14="http://schemas.microsoft.com/office/powerpoint/2010/main" val="17848348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glow rad="127000">
                    <a:srgbClr val="2D1341"/>
                  </a:glow>
                </a:effectLst>
              </a:rPr>
              <a:t>I.  What is Faithfulness?</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070101772"/>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[6] A Faithful </a:t>
            </a:r>
            <a:r>
              <a:rPr lang="en-US" u="sng" dirty="0">
                <a:solidFill>
                  <a:srgbClr val="FF0000"/>
                </a:solidFill>
                <a:effectLst>
                  <a:glow rad="127000">
                    <a:schemeClr val="bg1"/>
                  </a:glow>
                  <a:outerShdw blurRad="38100" dist="38100" dir="2700000" algn="tl">
                    <a:srgbClr val="000000">
                      <a:alpha val="43137"/>
                    </a:srgbClr>
                  </a:outerShdw>
                </a:effectLst>
              </a:rPr>
              <a:t>Servant</a:t>
            </a:r>
            <a:r>
              <a:rPr lang="en-US" dirty="0"/>
              <a:t>  1 </a:t>
            </a:r>
            <a:r>
              <a:rPr lang="en-US" dirty="0" err="1"/>
              <a:t>Cor</a:t>
            </a:r>
            <a:r>
              <a:rPr lang="en-US" dirty="0"/>
              <a:t> 4:2</a:t>
            </a:r>
          </a:p>
        </p:txBody>
      </p:sp>
      <p:pic>
        <p:nvPicPr>
          <p:cNvPr id="78850" name="Picture 2" descr="http://www.signpro-usa.com/images/certified.png"/>
          <p:cNvPicPr>
            <a:picLocks noChangeAspect="1" noChangeArrowheads="1"/>
          </p:cNvPicPr>
          <p:nvPr/>
        </p:nvPicPr>
        <p:blipFill>
          <a:blip r:embed="rId4" cstate="print"/>
          <a:srcRect/>
          <a:stretch>
            <a:fillRect/>
          </a:stretch>
        </p:blipFill>
        <p:spPr bwMode="auto">
          <a:xfrm>
            <a:off x="3902924" y="3666149"/>
            <a:ext cx="4458724" cy="3903166"/>
          </a:xfrm>
          <a:prstGeom prst="rect">
            <a:avLst/>
          </a:prstGeom>
          <a:noFill/>
        </p:spPr>
      </p:pic>
      <p:sp>
        <p:nvSpPr>
          <p:cNvPr id="3" name="Content Placeholder 2"/>
          <p:cNvSpPr>
            <a:spLocks noGrp="1"/>
          </p:cNvSpPr>
          <p:nvPr>
            <p:ph idx="1"/>
          </p:nvPr>
        </p:nvSpPr>
        <p:spPr/>
        <p:txBody>
          <a:bodyPr/>
          <a:lstStyle/>
          <a:p>
            <a:pPr>
              <a:lnSpc>
                <a:spcPct val="80000"/>
              </a:lnSpc>
            </a:pPr>
            <a:r>
              <a:rPr lang="en-US" dirty="0"/>
              <a:t>So then, men ought to regard us as </a:t>
            </a:r>
            <a:r>
              <a:rPr lang="en-US" dirty="0">
                <a:solidFill>
                  <a:srgbClr val="FF0000"/>
                </a:solidFill>
                <a:effectLst>
                  <a:glow rad="127000">
                    <a:schemeClr val="bg1"/>
                  </a:glow>
                  <a:outerShdw blurRad="38100" dist="38100" dir="2700000" algn="tl">
                    <a:srgbClr val="000000">
                      <a:alpha val="43137"/>
                    </a:srgbClr>
                  </a:outerShdw>
                </a:effectLst>
              </a:rPr>
              <a:t>servants</a:t>
            </a:r>
            <a:r>
              <a:rPr lang="en-US" dirty="0">
                <a:solidFill>
                  <a:srgbClr val="FF0000"/>
                </a:solidFill>
                <a:effectLst>
                  <a:glow rad="127000">
                    <a:srgbClr val="C00000"/>
                  </a:glow>
                  <a:outerShdw blurRad="38100" dist="38100" dir="2700000" algn="tl">
                    <a:srgbClr val="000000">
                      <a:alpha val="43137"/>
                    </a:srgbClr>
                  </a:outerShdw>
                </a:effectLst>
              </a:rPr>
              <a:t> </a:t>
            </a:r>
            <a:r>
              <a:rPr lang="en-US" dirty="0"/>
              <a:t>of Christ and as those entrusted with the secret things of God.  </a:t>
            </a:r>
            <a:r>
              <a:rPr lang="en-US" baseline="30000" dirty="0"/>
              <a:t>2</a:t>
            </a:r>
            <a:r>
              <a:rPr lang="en-US" dirty="0"/>
              <a:t> Now it is required that those who have been given a trust must </a:t>
            </a:r>
            <a:r>
              <a:rPr lang="en-US" dirty="0">
                <a:solidFill>
                  <a:srgbClr val="FF0000"/>
                </a:solidFill>
                <a:effectLst>
                  <a:glow rad="127000">
                    <a:schemeClr val="bg1"/>
                  </a:glow>
                  <a:outerShdw blurRad="38100" dist="38100" dir="2700000" algn="tl">
                    <a:srgbClr val="000000">
                      <a:alpha val="43137"/>
                    </a:srgbClr>
                  </a:outerShdw>
                </a:effectLst>
              </a:rPr>
              <a:t>prove faithful</a:t>
            </a:r>
            <a:r>
              <a:rPr lang="en-US" dirty="0"/>
              <a:t>.</a:t>
            </a:r>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Autofit/>
          </a:bodyPr>
          <a:lstStyle/>
          <a:p>
            <a:r>
              <a:rPr lang="en-US" dirty="0">
                <a:effectLst/>
              </a:rPr>
              <a:t>IV.  What It look like?  </a:t>
            </a:r>
            <a:r>
              <a:rPr lang="en-US" sz="5400" dirty="0">
                <a:effectLst/>
              </a:rPr>
              <a:t>Mat 25:14</a:t>
            </a:r>
            <a:endParaRPr lang="en-US" sz="5400" dirty="0"/>
          </a:p>
        </p:txBody>
      </p:sp>
    </p:spTree>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noAutofit/>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baseline="30000" dirty="0"/>
              <a:t>15</a:t>
            </a:r>
            <a:r>
              <a:rPr lang="en-US" dirty="0"/>
              <a:t> To one he gave </a:t>
            </a:r>
            <a:r>
              <a:rPr lang="en-US" dirty="0">
                <a:solidFill>
                  <a:srgbClr val="FF0000"/>
                </a:solidFill>
                <a:effectLst>
                  <a:glow rad="127000">
                    <a:schemeClr val="bg1"/>
                  </a:glow>
                  <a:outerShdw blurRad="38100" dist="38100" dir="2700000" algn="tl">
                    <a:srgbClr val="000000">
                      <a:alpha val="43137"/>
                    </a:srgbClr>
                  </a:outerShdw>
                </a:effectLst>
              </a:rPr>
              <a:t>five talents </a:t>
            </a:r>
            <a:r>
              <a:rPr lang="en-US" dirty="0"/>
              <a:t>of money, </a:t>
            </a:r>
          </a:p>
          <a:p>
            <a:endParaRPr lang="en-US" dirty="0"/>
          </a:p>
        </p:txBody>
      </p:sp>
      <p:pic>
        <p:nvPicPr>
          <p:cNvPr id="5" name="Picture 3"/>
          <p:cNvPicPr>
            <a:picLocks noChangeAspect="1" noChangeArrowheads="1"/>
          </p:cNvPicPr>
          <p:nvPr/>
        </p:nvPicPr>
        <p:blipFill>
          <a:blip r:embed="rId4" cstate="print"/>
          <a:srcRect/>
          <a:stretch>
            <a:fillRect/>
          </a:stretch>
        </p:blipFill>
        <p:spPr bwMode="auto">
          <a:xfrm>
            <a:off x="1356315" y="3454400"/>
            <a:ext cx="4421187" cy="3403600"/>
          </a:xfrm>
          <a:prstGeom prst="rect">
            <a:avLst/>
          </a:prstGeom>
          <a:noFill/>
          <a:ln w="9525">
            <a:noFill/>
            <a:miter lim="800000"/>
            <a:headEnd/>
            <a:tailEnd/>
          </a:ln>
          <a:effectLst/>
        </p:spPr>
      </p:pic>
    </p:spTree>
    <p:extLst>
      <p:ext uri="{BB962C8B-B14F-4D97-AF65-F5344CB8AC3E}">
        <p14:creationId xmlns:p14="http://schemas.microsoft.com/office/powerpoint/2010/main" val="104641864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baseline="30000" dirty="0"/>
              <a:t>15</a:t>
            </a:r>
            <a:r>
              <a:rPr lang="en-US" dirty="0"/>
              <a:t> To one he gave five talents of money, to another </a:t>
            </a:r>
            <a:r>
              <a:rPr lang="en-US" dirty="0">
                <a:solidFill>
                  <a:srgbClr val="FF0000"/>
                </a:solidFill>
                <a:effectLst>
                  <a:glow rad="127000">
                    <a:schemeClr val="bg1"/>
                  </a:glow>
                  <a:outerShdw blurRad="38100" dist="38100" dir="2700000" algn="tl">
                    <a:srgbClr val="000000">
                      <a:alpha val="43137"/>
                    </a:srgbClr>
                  </a:outerShdw>
                </a:effectLst>
              </a:rPr>
              <a:t>two talents</a:t>
            </a:r>
            <a:r>
              <a:rPr lang="en-US" dirty="0"/>
              <a:t>, </a:t>
            </a:r>
          </a:p>
          <a:p>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5183063" y="3280096"/>
            <a:ext cx="3175000" cy="3403600"/>
          </a:xfrm>
          <a:prstGeom prst="rect">
            <a:avLst/>
          </a:prstGeom>
          <a:noFill/>
          <a:ln w="9525">
            <a:noFill/>
            <a:miter lim="800000"/>
            <a:headEnd/>
            <a:tailEnd/>
          </a:ln>
          <a:effectLst/>
        </p:spPr>
      </p:pic>
    </p:spTree>
  </p:cSld>
  <p:clrMapOvr>
    <a:masterClrMapping/>
  </p:clrMapOvr>
  <p:transition>
    <p:randomBa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baseline="30000" dirty="0"/>
              <a:t>15</a:t>
            </a:r>
            <a:r>
              <a:rPr lang="en-US" dirty="0"/>
              <a:t> To one he gave five talents of money, to another two talents, and to another </a:t>
            </a:r>
            <a:r>
              <a:rPr lang="en-US" dirty="0">
                <a:solidFill>
                  <a:srgbClr val="FF0000"/>
                </a:solidFill>
                <a:effectLst>
                  <a:glow rad="127000">
                    <a:schemeClr val="bg1"/>
                  </a:glow>
                  <a:outerShdw blurRad="38100" dist="38100" dir="2700000" algn="tl">
                    <a:srgbClr val="000000">
                      <a:alpha val="43137"/>
                    </a:srgbClr>
                  </a:outerShdw>
                </a:effectLst>
              </a:rPr>
              <a:t>one talent</a:t>
            </a:r>
            <a:r>
              <a:rPr lang="en-US" dirty="0"/>
              <a:t>, </a:t>
            </a:r>
          </a:p>
        </p:txBody>
      </p:sp>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5183063" y="3280096"/>
            <a:ext cx="3175000" cy="3403600"/>
          </a:xfrm>
          <a:prstGeom prst="rect">
            <a:avLst/>
          </a:prstGeom>
          <a:noFill/>
          <a:ln w="9525">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8086619" y="3739598"/>
            <a:ext cx="2286000" cy="2260600"/>
          </a:xfrm>
          <a:prstGeom prst="rect">
            <a:avLst/>
          </a:prstGeom>
          <a:noFill/>
          <a:ln w="9525">
            <a:noFill/>
            <a:miter lim="800000"/>
            <a:headEnd/>
            <a:tailEnd/>
          </a:ln>
          <a:effectLst/>
        </p:spPr>
      </p:pic>
    </p:spTree>
  </p:cSld>
  <p:clrMapOvr>
    <a:masterClrMapping/>
  </p:clrMapOvr>
  <p:transition>
    <p:randomBa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baseline="30000" dirty="0"/>
              <a:t>15</a:t>
            </a:r>
            <a:r>
              <a:rPr lang="en-US" dirty="0"/>
              <a:t> To one he gave five talents of money, to another two talents, and to another one talent, </a:t>
            </a:r>
            <a:r>
              <a:rPr lang="en-US" dirty="0">
                <a:solidFill>
                  <a:srgbClr val="FF0000"/>
                </a:solidFill>
                <a:effectLst>
                  <a:glow rad="127000">
                    <a:schemeClr val="bg1"/>
                  </a:glow>
                  <a:outerShdw blurRad="38100" dist="38100" dir="2700000" algn="tl">
                    <a:srgbClr val="000000">
                      <a:alpha val="43137"/>
                    </a:srgbClr>
                  </a:outerShdw>
                </a:effectLst>
              </a:rPr>
              <a:t>each according to his ability</a:t>
            </a:r>
            <a:r>
              <a:rPr lang="en-US" dirty="0"/>
              <a:t>. </a:t>
            </a:r>
          </a:p>
          <a:p>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print"/>
          <a:srcRect/>
          <a:stretch>
            <a:fillRect/>
          </a:stretch>
        </p:blipFill>
        <p:spPr bwMode="auto">
          <a:xfrm>
            <a:off x="5183063" y="3280096"/>
            <a:ext cx="3175000" cy="3403600"/>
          </a:xfrm>
          <a:prstGeom prst="rect">
            <a:avLst/>
          </a:prstGeom>
          <a:noFill/>
          <a:ln w="9525">
            <a:noFill/>
            <a:miter lim="800000"/>
            <a:headEnd/>
            <a:tailEnd/>
          </a:ln>
          <a:effectLst/>
        </p:spPr>
      </p:pic>
      <p:pic>
        <p:nvPicPr>
          <p:cNvPr id="7" name="Picture 6"/>
          <p:cNvPicPr>
            <a:picLocks noChangeAspect="1" noChangeArrowheads="1"/>
          </p:cNvPicPr>
          <p:nvPr/>
        </p:nvPicPr>
        <p:blipFill>
          <a:blip r:embed="rId5" cstate="print"/>
          <a:srcRect/>
          <a:stretch>
            <a:fillRect/>
          </a:stretch>
        </p:blipFill>
        <p:spPr bwMode="auto">
          <a:xfrm>
            <a:off x="8086619" y="3739598"/>
            <a:ext cx="2286000" cy="2260600"/>
          </a:xfrm>
          <a:prstGeom prst="rect">
            <a:avLst/>
          </a:prstGeom>
          <a:noFill/>
          <a:ln w="9525">
            <a:noFill/>
            <a:miter lim="800000"/>
            <a:headEnd/>
            <a:tailEnd/>
          </a:ln>
          <a:effectLst/>
        </p:spPr>
      </p:pic>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five talents went at once and put his money to work and </a:t>
            </a:r>
            <a:r>
              <a:rPr lang="en-US" dirty="0">
                <a:solidFill>
                  <a:srgbClr val="FF0000"/>
                </a:solidFill>
                <a:effectLst>
                  <a:glow rad="127000">
                    <a:schemeClr val="bg1"/>
                  </a:glow>
                  <a:outerShdw blurRad="38100" dist="38100" dir="2700000" algn="tl">
                    <a:srgbClr val="000000">
                      <a:alpha val="43137"/>
                    </a:srgbClr>
                  </a:outerShdw>
                </a:effectLst>
              </a:rPr>
              <a:t>gained five more</a:t>
            </a:r>
            <a:r>
              <a:rPr lang="en-US" dirty="0"/>
              <a:t>. </a:t>
            </a:r>
          </a:p>
          <a:p>
            <a:pPr>
              <a:lnSpc>
                <a:spcPts val="3800"/>
              </a:lnSpc>
            </a:pP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spTree>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five talents went at once and put his money to work and </a:t>
            </a:r>
            <a:r>
              <a:rPr lang="en-US" dirty="0">
                <a:solidFill>
                  <a:srgbClr val="FF0000"/>
                </a:solidFill>
                <a:effectLst>
                  <a:glow rad="127000">
                    <a:schemeClr val="bg1"/>
                  </a:glow>
                  <a:outerShdw blurRad="38100" dist="38100" dir="2700000" algn="tl">
                    <a:srgbClr val="000000">
                      <a:alpha val="43137"/>
                    </a:srgbClr>
                  </a:outerShdw>
                </a:effectLst>
              </a:rPr>
              <a:t>gained five more</a:t>
            </a:r>
            <a:r>
              <a:rPr lang="en-US" dirty="0"/>
              <a:t>. </a:t>
            </a:r>
          </a:p>
          <a:p>
            <a:pPr>
              <a:lnSpc>
                <a:spcPts val="3800"/>
              </a:lnSpc>
            </a:pP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3" cstate="print"/>
          <a:srcRect/>
          <a:stretch>
            <a:fillRect/>
          </a:stretch>
        </p:blipFill>
        <p:spPr bwMode="auto">
          <a:xfrm>
            <a:off x="5772490" y="3308850"/>
            <a:ext cx="4421187" cy="3403600"/>
          </a:xfrm>
          <a:prstGeom prst="rect">
            <a:avLst/>
          </a:prstGeom>
          <a:noFill/>
          <a:ln w="9525">
            <a:noFill/>
            <a:miter lim="800000"/>
            <a:headEnd/>
            <a:tailEnd/>
          </a:ln>
          <a:effectLst/>
        </p:spPr>
      </p:pic>
    </p:spTree>
    <p:extLst>
      <p:ext uri="{BB962C8B-B14F-4D97-AF65-F5344CB8AC3E}">
        <p14:creationId xmlns:p14="http://schemas.microsoft.com/office/powerpoint/2010/main" val="881000594"/>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the one with the two talents gained </a:t>
            </a:r>
            <a:br>
              <a:rPr lang="en-US" dirty="0"/>
            </a:br>
            <a:r>
              <a:rPr lang="en-US" dirty="0">
                <a:solidFill>
                  <a:srgbClr val="FF0000"/>
                </a:solidFill>
                <a:effectLst>
                  <a:glow rad="127000">
                    <a:schemeClr val="bg1"/>
                  </a:glow>
                  <a:outerShdw blurRad="38100" dist="38100" dir="2700000" algn="tl">
                    <a:srgbClr val="000000">
                      <a:alpha val="43137"/>
                    </a:srgbClr>
                  </a:outerShdw>
                </a:effectLst>
              </a:rPr>
              <a:t>two more</a:t>
            </a:r>
            <a:r>
              <a:rPr lang="en-US" dirty="0"/>
              <a:t>.  </a:t>
            </a:r>
          </a:p>
          <a:p>
            <a:pPr>
              <a:lnSpc>
                <a:spcPts val="3800"/>
              </a:lnSpc>
            </a:pP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3066586" y="3043791"/>
            <a:ext cx="3175000" cy="3403600"/>
          </a:xfrm>
          <a:prstGeom prst="rect">
            <a:avLst/>
          </a:prstGeom>
          <a:noFill/>
          <a:ln w="9525">
            <a:noFill/>
            <a:miter lim="800000"/>
            <a:headEnd/>
            <a:tailEnd/>
          </a:ln>
          <a:effectLst/>
        </p:spPr>
      </p:pic>
    </p:spTree>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the one with the two talents gained </a:t>
            </a:r>
            <a:br>
              <a:rPr lang="en-US" dirty="0"/>
            </a:br>
            <a:r>
              <a:rPr lang="en-US" dirty="0">
                <a:solidFill>
                  <a:srgbClr val="FF0000"/>
                </a:solidFill>
                <a:effectLst>
                  <a:glow rad="127000">
                    <a:schemeClr val="bg1"/>
                  </a:glow>
                  <a:outerShdw blurRad="38100" dist="38100" dir="2700000" algn="tl">
                    <a:srgbClr val="000000">
                      <a:alpha val="43137"/>
                    </a:srgbClr>
                  </a:outerShdw>
                </a:effectLst>
              </a:rPr>
              <a:t>two more</a:t>
            </a:r>
            <a:r>
              <a:rPr lang="en-US" dirty="0"/>
              <a:t>.  </a:t>
            </a:r>
          </a:p>
          <a:p>
            <a:pPr>
              <a:lnSpc>
                <a:spcPts val="3800"/>
              </a:lnSpc>
            </a:pP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3066586" y="3043791"/>
            <a:ext cx="3175000" cy="3403600"/>
          </a:xfrm>
          <a:prstGeom prst="rect">
            <a:avLst/>
          </a:prstGeom>
          <a:noFill/>
          <a:ln w="9525">
            <a:noFill/>
            <a:miter lim="800000"/>
            <a:headEnd/>
            <a:tailEnd/>
          </a:ln>
          <a:effectLst/>
        </p:spPr>
      </p:pic>
      <p:pic>
        <p:nvPicPr>
          <p:cNvPr id="9" name="Picture 8"/>
          <p:cNvPicPr>
            <a:picLocks noChangeAspect="1" noChangeArrowheads="1"/>
          </p:cNvPicPr>
          <p:nvPr/>
        </p:nvPicPr>
        <p:blipFill>
          <a:blip r:embed="rId3" cstate="print"/>
          <a:srcRect/>
          <a:stretch>
            <a:fillRect/>
          </a:stretch>
        </p:blipFill>
        <p:spPr bwMode="auto">
          <a:xfrm>
            <a:off x="5951912" y="2826321"/>
            <a:ext cx="3175000" cy="3403600"/>
          </a:xfrm>
          <a:prstGeom prst="rect">
            <a:avLst/>
          </a:prstGeom>
          <a:noFill/>
          <a:ln w="9525">
            <a:noFill/>
            <a:miter lim="800000"/>
            <a:headEnd/>
            <a:tailEnd/>
          </a:ln>
          <a:effectLst/>
        </p:spPr>
      </p:pic>
    </p:spTree>
    <p:extLst>
      <p:ext uri="{BB962C8B-B14F-4D97-AF65-F5344CB8AC3E}">
        <p14:creationId xmlns:p14="http://schemas.microsoft.com/office/powerpoint/2010/main" val="3018850723"/>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731050"/>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  What is Faithfulness?</a:t>
            </a:r>
          </a:p>
        </p:txBody>
      </p:sp>
    </p:spTree>
    <p:extLst>
      <p:ext uri="{BB962C8B-B14F-4D97-AF65-F5344CB8AC3E}">
        <p14:creationId xmlns:p14="http://schemas.microsoft.com/office/powerpoint/2010/main" val="195651639"/>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But the man who had received the one talent went off, dug a hole in the ground and </a:t>
            </a:r>
            <a:r>
              <a:rPr lang="en-US" dirty="0">
                <a:solidFill>
                  <a:srgbClr val="FF0000"/>
                </a:solidFill>
                <a:effectLst>
                  <a:glow rad="127000">
                    <a:schemeClr val="bg1"/>
                  </a:glow>
                  <a:outerShdw blurRad="38100" dist="38100" dir="2700000" algn="tl">
                    <a:srgbClr val="000000">
                      <a:alpha val="43137"/>
                    </a:srgbClr>
                  </a:outerShdw>
                </a:effectLst>
              </a:rPr>
              <a:t>hid his master's money</a:t>
            </a:r>
            <a:r>
              <a:rPr lang="en-US" dirty="0"/>
              <a:t>.</a:t>
            </a:r>
            <a:br>
              <a:rPr lang="en-US" dirty="0"/>
            </a:br>
            <a:endParaRPr lang="en-US" dirty="0"/>
          </a:p>
          <a:p>
            <a:endParaRPr lang="en-US" dirty="0"/>
          </a:p>
        </p:txBody>
      </p:sp>
      <p:pic>
        <p:nvPicPr>
          <p:cNvPr id="7" name="Picture 6"/>
          <p:cNvPicPr>
            <a:picLocks noChangeAspect="1" noChangeArrowheads="1"/>
          </p:cNvPicPr>
          <p:nvPr/>
        </p:nvPicPr>
        <p:blipFill>
          <a:blip r:embed="rId3" cstate="print"/>
          <a:srcRect/>
          <a:stretch>
            <a:fillRect/>
          </a:stretch>
        </p:blipFill>
        <p:spPr bwMode="auto">
          <a:xfrm>
            <a:off x="8086619" y="3739598"/>
            <a:ext cx="2286000" cy="22606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cstate="print"/>
          <a:srcRect/>
          <a:stretch>
            <a:fillRect/>
          </a:stretch>
        </p:blipFill>
        <p:spPr bwMode="auto">
          <a:xfrm>
            <a:off x="0" y="5982540"/>
            <a:ext cx="12192000" cy="885735"/>
          </a:xfrm>
          <a:prstGeom prst="rect">
            <a:avLst/>
          </a:prstGeom>
          <a:noFill/>
          <a:ln w="9525">
            <a:noFill/>
            <a:miter lim="800000"/>
            <a:headEnd/>
            <a:tailEnd/>
          </a:ln>
          <a:effectLst/>
        </p:spPr>
      </p:pic>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But the man who had received the one talent went off, dug a hole in the ground and </a:t>
            </a:r>
            <a:r>
              <a:rPr lang="en-US" dirty="0">
                <a:solidFill>
                  <a:srgbClr val="FF0000"/>
                </a:solidFill>
                <a:effectLst>
                  <a:glow rad="127000">
                    <a:schemeClr val="bg1"/>
                  </a:glow>
                  <a:outerShdw blurRad="38100" dist="38100" dir="2700000" algn="tl">
                    <a:srgbClr val="000000">
                      <a:alpha val="43137"/>
                    </a:srgbClr>
                  </a:outerShdw>
                </a:effectLst>
              </a:rPr>
              <a:t>hid his master's money</a:t>
            </a:r>
            <a:r>
              <a:rPr lang="en-US" dirty="0"/>
              <a:t>.</a:t>
            </a:r>
            <a:br>
              <a:rPr lang="en-US" dirty="0"/>
            </a:br>
            <a:endParaRPr lang="en-US" dirty="0"/>
          </a:p>
          <a:p>
            <a:endParaRPr lang="en-US" dirty="0"/>
          </a:p>
        </p:txBody>
      </p:sp>
      <p:pic>
        <p:nvPicPr>
          <p:cNvPr id="7" name="Picture 6"/>
          <p:cNvPicPr>
            <a:picLocks noChangeAspect="1" noChangeArrowheads="1"/>
          </p:cNvPicPr>
          <p:nvPr/>
        </p:nvPicPr>
        <p:blipFill>
          <a:blip r:embed="rId3" cstate="print"/>
          <a:srcRect/>
          <a:stretch>
            <a:fillRect/>
          </a:stretch>
        </p:blipFill>
        <p:spPr bwMode="auto">
          <a:xfrm>
            <a:off x="5572019" y="3939623"/>
            <a:ext cx="2286000" cy="22606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3580742793"/>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But the man who had received the one talent went off, dug a hole in the ground and </a:t>
            </a:r>
            <a:r>
              <a:rPr lang="en-US" dirty="0">
                <a:solidFill>
                  <a:srgbClr val="FF0000"/>
                </a:solidFill>
                <a:effectLst>
                  <a:glow rad="127000">
                    <a:schemeClr val="bg1"/>
                  </a:glow>
                  <a:outerShdw blurRad="38100" dist="38100" dir="2700000" algn="tl">
                    <a:srgbClr val="000000">
                      <a:alpha val="43137"/>
                    </a:srgbClr>
                  </a:outerShdw>
                </a:effectLst>
              </a:rPr>
              <a:t>hid his master's money</a:t>
            </a:r>
            <a:r>
              <a:rPr lang="en-US" dirty="0"/>
              <a:t>.</a:t>
            </a:r>
            <a:br>
              <a:rPr lang="en-US" dirty="0"/>
            </a:br>
            <a:endParaRPr lang="en-US" dirty="0"/>
          </a:p>
          <a:p>
            <a:endParaRPr lang="en-US" dirty="0"/>
          </a:p>
        </p:txBody>
      </p:sp>
      <p:pic>
        <p:nvPicPr>
          <p:cNvPr id="7" name="Picture 6"/>
          <p:cNvPicPr>
            <a:picLocks noChangeAspect="1" noChangeArrowheads="1"/>
          </p:cNvPicPr>
          <p:nvPr/>
        </p:nvPicPr>
        <p:blipFill>
          <a:blip r:embed="rId3" cstate="print"/>
          <a:srcRect/>
          <a:stretch>
            <a:fillRect/>
          </a:stretch>
        </p:blipFill>
        <p:spPr bwMode="auto">
          <a:xfrm>
            <a:off x="3871807" y="4811160"/>
            <a:ext cx="2286000" cy="2260600"/>
          </a:xfrm>
          <a:prstGeom prst="rect">
            <a:avLst/>
          </a:prstGeom>
          <a:noFill/>
          <a:ln w="9525">
            <a:noFill/>
            <a:miter lim="800000"/>
            <a:headEnd/>
            <a:tailEnd/>
          </a:ln>
          <a:effectLst/>
        </p:spPr>
      </p:pic>
      <p:pic>
        <p:nvPicPr>
          <p:cNvPr id="9218" name="Picture 2"/>
          <p:cNvPicPr>
            <a:picLocks noChangeAspect="1" noChangeArrowheads="1"/>
          </p:cNvPicPr>
          <p:nvPr/>
        </p:nvPicPr>
        <p:blipFill>
          <a:blip r:embed="rId4"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311315732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rPr>
              <a:t>IV.  What It look like?  </a:t>
            </a:r>
            <a:r>
              <a:rPr lang="en-US" sz="5400" dirty="0">
                <a:effectLst/>
              </a:rPr>
              <a:t>Mat 25:14</a:t>
            </a:r>
            <a:endParaRPr lang="en-US" sz="5400" dirty="0"/>
          </a:p>
        </p:txBody>
      </p:sp>
      <p:sp>
        <p:nvSpPr>
          <p:cNvPr id="3" name="Content Placeholder 2"/>
          <p:cNvSpPr>
            <a:spLocks noGrp="1"/>
          </p:cNvSpPr>
          <p:nvPr>
            <p:ph idx="1"/>
          </p:nvPr>
        </p:nvSpPr>
        <p:spPr/>
        <p:txBody>
          <a:bodyPr/>
          <a:lstStyle/>
          <a:p>
            <a:r>
              <a:rPr lang="en-US" dirty="0"/>
              <a:t>But the man who had received the one talent went off, dug a hole in the ground and </a:t>
            </a:r>
            <a:r>
              <a:rPr lang="en-US" dirty="0">
                <a:solidFill>
                  <a:srgbClr val="FF0000"/>
                </a:solidFill>
                <a:effectLst>
                  <a:glow rad="127000">
                    <a:schemeClr val="bg1"/>
                  </a:glow>
                  <a:outerShdw blurRad="38100" dist="38100" dir="2700000" algn="tl">
                    <a:srgbClr val="000000">
                      <a:alpha val="43137"/>
                    </a:srgbClr>
                  </a:outerShdw>
                </a:effectLst>
              </a:rPr>
              <a:t>hid his master's money</a:t>
            </a:r>
            <a:r>
              <a:rPr lang="en-US" dirty="0"/>
              <a:t>.</a:t>
            </a:r>
            <a:br>
              <a:rPr lang="en-US" dirty="0"/>
            </a:br>
            <a:endParaRPr lang="en-US" dirty="0"/>
          </a:p>
          <a:p>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1620510861"/>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pic>
        <p:nvPicPr>
          <p:cNvPr id="5" name="Picture 3"/>
          <p:cNvPicPr>
            <a:picLocks noChangeAspect="1" noChangeArrowheads="1"/>
          </p:cNvPicPr>
          <p:nvPr/>
        </p:nvPicPr>
        <p:blipFill>
          <a:blip r:embed="rId3" cstate="print"/>
          <a:srcRect/>
          <a:stretch>
            <a:fillRect/>
          </a:stretch>
        </p:blipFill>
        <p:spPr bwMode="auto">
          <a:xfrm>
            <a:off x="1356315" y="3454400"/>
            <a:ext cx="4421187" cy="340360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772490" y="3308850"/>
            <a:ext cx="4421187" cy="34036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21</a:t>
            </a:r>
            <a:r>
              <a:rPr lang="en-US" dirty="0"/>
              <a:t> … 'Well done, </a:t>
            </a:r>
            <a:r>
              <a:rPr lang="en-US" dirty="0">
                <a:effectLst>
                  <a:glow rad="127000">
                    <a:srgbClr val="C00000"/>
                  </a:glow>
                  <a:outerShdw blurRad="38100" dist="38100" dir="2700000" algn="tl">
                    <a:srgbClr val="000000">
                      <a:alpha val="43137"/>
                    </a:srgbClr>
                  </a:outerShdw>
                </a:effectLst>
              </a:rPr>
              <a:t>good and </a:t>
            </a:r>
            <a:r>
              <a:rPr lang="en-US" dirty="0">
                <a:solidFill>
                  <a:srgbClr val="FF0000"/>
                </a:solidFill>
                <a:effectLst>
                  <a:glow rad="127000">
                    <a:schemeClr val="bg1"/>
                  </a:glow>
                  <a:outerShdw blurRad="38100" dist="38100" dir="2700000" algn="tl">
                    <a:srgbClr val="000000">
                      <a:alpha val="43137"/>
                    </a:srgbClr>
                  </a:outerShdw>
                </a:effectLst>
              </a:rPr>
              <a:t>faithful</a:t>
            </a:r>
            <a:r>
              <a:rPr lang="en-US" dirty="0"/>
              <a:t> servant! You have been </a:t>
            </a:r>
            <a:r>
              <a:rPr lang="en-US" dirty="0">
                <a:solidFill>
                  <a:srgbClr val="FF0000"/>
                </a:solidFill>
                <a:effectLst>
                  <a:glow rad="127000">
                    <a:schemeClr val="bg1"/>
                  </a:glow>
                  <a:outerShdw blurRad="38100" dist="38100" dir="2700000" algn="tl">
                    <a:srgbClr val="000000">
                      <a:alpha val="43137"/>
                    </a:srgbClr>
                  </a:outerShdw>
                </a:effectLst>
              </a:rPr>
              <a:t>faithful </a:t>
            </a:r>
            <a:r>
              <a:rPr lang="en-US" dirty="0"/>
              <a:t>with a few things; I will put you in charge of many things. Come and share your master's happiness!‘</a:t>
            </a:r>
          </a:p>
          <a:p>
            <a:endParaRPr lang="en-US" dirty="0"/>
          </a:p>
        </p:txBody>
      </p:sp>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pic>
        <p:nvPicPr>
          <p:cNvPr id="9" name="Picture 8"/>
          <p:cNvPicPr>
            <a:picLocks noChangeAspect="1" noChangeArrowheads="1"/>
          </p:cNvPicPr>
          <p:nvPr/>
        </p:nvPicPr>
        <p:blipFill>
          <a:blip r:embed="rId3" cstate="print"/>
          <a:srcRect/>
          <a:stretch>
            <a:fillRect/>
          </a:stretch>
        </p:blipFill>
        <p:spPr bwMode="auto">
          <a:xfrm>
            <a:off x="2902200" y="3454400"/>
            <a:ext cx="3175000" cy="3403600"/>
          </a:xfrm>
          <a:prstGeom prst="rect">
            <a:avLst/>
          </a:prstGeom>
          <a:noFill/>
          <a:ln w="9525">
            <a:noFill/>
            <a:miter lim="800000"/>
            <a:headEnd/>
            <a:tailEnd/>
          </a:ln>
          <a:effectLst/>
        </p:spPr>
      </p:pic>
      <p:pic>
        <p:nvPicPr>
          <p:cNvPr id="10" name="Picture 9"/>
          <p:cNvPicPr>
            <a:picLocks noChangeAspect="1" noChangeArrowheads="1"/>
          </p:cNvPicPr>
          <p:nvPr/>
        </p:nvPicPr>
        <p:blipFill>
          <a:blip r:embed="rId3" cstate="print"/>
          <a:srcRect/>
          <a:stretch>
            <a:fillRect/>
          </a:stretch>
        </p:blipFill>
        <p:spPr bwMode="auto">
          <a:xfrm>
            <a:off x="5787526" y="3380766"/>
            <a:ext cx="3175000" cy="3403600"/>
          </a:xfrm>
          <a:prstGeom prst="rect">
            <a:avLst/>
          </a:prstGeom>
          <a:noFill/>
          <a:ln w="9525">
            <a:noFill/>
            <a:miter lim="800000"/>
            <a:headEnd/>
            <a:tailEnd/>
          </a:ln>
          <a:effectLst/>
        </p:spPr>
      </p:pic>
      <p:sp>
        <p:nvSpPr>
          <p:cNvPr id="3" name="Content Placeholder 2"/>
          <p:cNvSpPr>
            <a:spLocks noGrp="1"/>
          </p:cNvSpPr>
          <p:nvPr>
            <p:ph idx="1"/>
          </p:nvPr>
        </p:nvSpPr>
        <p:spPr/>
        <p:txBody>
          <a:bodyPr/>
          <a:lstStyle/>
          <a:p>
            <a:r>
              <a:rPr lang="en-US" baseline="30000" dirty="0"/>
              <a:t>23</a:t>
            </a:r>
            <a:r>
              <a:rPr lang="en-US" dirty="0"/>
              <a:t> … 'Well done, </a:t>
            </a:r>
            <a:r>
              <a:rPr lang="en-US" dirty="0">
                <a:effectLst>
                  <a:glow rad="127000">
                    <a:srgbClr val="C00000"/>
                  </a:glow>
                  <a:outerShdw blurRad="38100" dist="38100" dir="2700000" algn="tl">
                    <a:srgbClr val="000000">
                      <a:alpha val="43137"/>
                    </a:srgbClr>
                  </a:outerShdw>
                </a:effectLst>
              </a:rPr>
              <a:t>good and </a:t>
            </a:r>
            <a:r>
              <a:rPr lang="en-US" dirty="0">
                <a:solidFill>
                  <a:srgbClr val="FF0000"/>
                </a:solidFill>
                <a:effectLst>
                  <a:glow rad="127000">
                    <a:schemeClr val="bg1"/>
                  </a:glow>
                  <a:outerShdw blurRad="38100" dist="38100" dir="2700000" algn="tl">
                    <a:srgbClr val="000000">
                      <a:alpha val="43137"/>
                    </a:srgbClr>
                  </a:outerShdw>
                </a:effectLst>
              </a:rPr>
              <a:t>faithful</a:t>
            </a:r>
            <a:r>
              <a:rPr lang="en-US" dirty="0"/>
              <a:t> servant! You have been </a:t>
            </a:r>
            <a:r>
              <a:rPr lang="en-US" dirty="0">
                <a:solidFill>
                  <a:srgbClr val="FF0000"/>
                </a:solidFill>
                <a:effectLst>
                  <a:glow rad="127000">
                    <a:schemeClr val="bg1"/>
                  </a:glow>
                  <a:outerShdw blurRad="38100" dist="38100" dir="2700000" algn="tl">
                    <a:srgbClr val="000000">
                      <a:alpha val="43137"/>
                    </a:srgbClr>
                  </a:outerShdw>
                </a:effectLst>
              </a:rPr>
              <a:t>faithful</a:t>
            </a:r>
            <a:r>
              <a:rPr lang="en-US" dirty="0">
                <a:solidFill>
                  <a:srgbClr val="FF0000"/>
                </a:solidFill>
                <a:effectLst>
                  <a:glow rad="127000">
                    <a:srgbClr val="C00000"/>
                  </a:glow>
                  <a:outerShdw blurRad="38100" dist="38100" dir="2700000" algn="tl">
                    <a:srgbClr val="000000">
                      <a:alpha val="43137"/>
                    </a:srgbClr>
                  </a:outerShdw>
                </a:effectLst>
              </a:rPr>
              <a:t> </a:t>
            </a:r>
            <a:r>
              <a:rPr lang="en-US" dirty="0"/>
              <a:t>with a few things; I will put you in charge of many things. Come and share your master's happiness!‘</a:t>
            </a:r>
          </a:p>
          <a:p>
            <a:endParaRPr lang="en-US" dirty="0"/>
          </a:p>
        </p:txBody>
      </p:sp>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dirty="0"/>
              <a:t>the one talent came.… </a:t>
            </a:r>
            <a:r>
              <a:rPr lang="en-US" baseline="30000" dirty="0"/>
              <a:t>25</a:t>
            </a:r>
            <a:r>
              <a:rPr lang="en-US" dirty="0"/>
              <a:t> So I was afraid and went out and hid your talent in the ground. See, here is what belongs to you.'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spTree>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dirty="0"/>
              <a:t>the one talent came.… </a:t>
            </a:r>
            <a:r>
              <a:rPr lang="en-US" baseline="30000" dirty="0"/>
              <a:t>25</a:t>
            </a:r>
            <a:r>
              <a:rPr lang="en-US" dirty="0"/>
              <a:t> So I was afraid and went out and hid your talent in the ground. See, here is what belongs to you.'   </a:t>
            </a:r>
          </a:p>
          <a:p>
            <a:endParaRPr lang="en-US" dirty="0"/>
          </a:p>
        </p:txBody>
      </p:sp>
      <p:pic>
        <p:nvPicPr>
          <p:cNvPr id="11" name="Picture 10"/>
          <p:cNvPicPr>
            <a:picLocks noChangeAspect="1" noChangeArrowheads="1"/>
          </p:cNvPicPr>
          <p:nvPr/>
        </p:nvPicPr>
        <p:blipFill>
          <a:blip r:embed="rId3" cstate="print"/>
          <a:srcRect/>
          <a:stretch>
            <a:fillRect/>
          </a:stretch>
        </p:blipFill>
        <p:spPr bwMode="auto">
          <a:xfrm>
            <a:off x="3876141" y="5244923"/>
            <a:ext cx="2286000" cy="2260600"/>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380521561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dirty="0"/>
              <a:t>the one talent came.… </a:t>
            </a:r>
            <a:r>
              <a:rPr lang="en-US" baseline="30000" dirty="0"/>
              <a:t>25</a:t>
            </a:r>
            <a:r>
              <a:rPr lang="en-US" dirty="0"/>
              <a:t> So I was afraid and went out and hid your talent in the ground. See, here is what belongs to you.'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8" name="Picture 7"/>
          <p:cNvPicPr>
            <a:picLocks noChangeAspect="1" noChangeArrowheads="1"/>
          </p:cNvPicPr>
          <p:nvPr/>
        </p:nvPicPr>
        <p:blipFill>
          <a:blip r:embed="rId4" cstate="print"/>
          <a:srcRect/>
          <a:stretch>
            <a:fillRect/>
          </a:stretch>
        </p:blipFill>
        <p:spPr bwMode="auto">
          <a:xfrm>
            <a:off x="5572019" y="3939623"/>
            <a:ext cx="2286000" cy="2260600"/>
          </a:xfrm>
          <a:prstGeom prst="rect">
            <a:avLst/>
          </a:prstGeom>
          <a:noFill/>
          <a:ln w="9525">
            <a:noFill/>
            <a:miter lim="800000"/>
            <a:headEnd/>
            <a:tailEnd/>
          </a:ln>
          <a:effectLst/>
        </p:spPr>
      </p:pic>
    </p:spTree>
    <p:extLst>
      <p:ext uri="{BB962C8B-B14F-4D97-AF65-F5344CB8AC3E}">
        <p14:creationId xmlns:p14="http://schemas.microsoft.com/office/powerpoint/2010/main" val="3801066311"/>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dirty="0"/>
              <a:t>the one talent came.… </a:t>
            </a:r>
            <a:r>
              <a:rPr lang="en-US" baseline="30000" dirty="0"/>
              <a:t>25</a:t>
            </a:r>
            <a:r>
              <a:rPr lang="en-US" dirty="0"/>
              <a:t> So I was afraid and went out and hid your talent in the ground. See, here is what belongs to you.'   </a:t>
            </a:r>
          </a:p>
          <a:p>
            <a:endParaRPr lang="en-US" dirty="0"/>
          </a:p>
        </p:txBody>
      </p:sp>
      <p:pic>
        <p:nvPicPr>
          <p:cNvPr id="11" name="Picture 10"/>
          <p:cNvPicPr>
            <a:picLocks noChangeAspect="1" noChangeArrowheads="1"/>
          </p:cNvPicPr>
          <p:nvPr/>
        </p:nvPicPr>
        <p:blipFill>
          <a:blip r:embed="rId3" cstate="print"/>
          <a:srcRect/>
          <a:stretch>
            <a:fillRect/>
          </a:stretch>
        </p:blipFill>
        <p:spPr bwMode="auto">
          <a:xfrm>
            <a:off x="7705191" y="3401836"/>
            <a:ext cx="2286000" cy="2260600"/>
          </a:xfrm>
          <a:prstGeom prst="rect">
            <a:avLst/>
          </a:prstGeom>
          <a:noFill/>
          <a:ln w="9525">
            <a:noFill/>
            <a:miter lim="800000"/>
            <a:headEnd/>
            <a:tailEnd/>
          </a:ln>
          <a:effectLst/>
        </p:spPr>
      </p:pic>
      <p:pic>
        <p:nvPicPr>
          <p:cNvPr id="12" name="Picture 2"/>
          <p:cNvPicPr>
            <a:picLocks noChangeAspect="1" noChangeArrowheads="1"/>
          </p:cNvPicPr>
          <p:nvPr/>
        </p:nvPicPr>
        <p:blipFill>
          <a:blip r:embed="rId4"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1555251061"/>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731050"/>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  What is Faithfulness?</a:t>
            </a:r>
          </a:p>
        </p:txBody>
      </p:sp>
      <p:sp>
        <p:nvSpPr>
          <p:cNvPr id="3" name="Content Placeholder 2"/>
          <p:cNvSpPr>
            <a:spLocks noGrp="1"/>
          </p:cNvSpPr>
          <p:nvPr>
            <p:ph idx="1"/>
          </p:nvPr>
        </p:nvSpPr>
        <p:spPr/>
        <p:txBody>
          <a:bodyPr>
            <a:noAutofit/>
          </a:bodyPr>
          <a:lstStyle/>
          <a:p>
            <a:pPr algn="ctr"/>
            <a:r>
              <a:rPr lang="en-US" dirty="0">
                <a:effectLst>
                  <a:glow rad="127000">
                    <a:srgbClr val="481F67"/>
                  </a:glow>
                  <a:outerShdw blurRad="38100" dist="38100" dir="2700000" algn="tl">
                    <a:srgbClr val="000000">
                      <a:alpha val="43137"/>
                    </a:srgbClr>
                  </a:outerShdw>
                </a:effectLst>
              </a:rPr>
              <a:t>Faithfulness is a </a:t>
            </a:r>
            <a:r>
              <a:rPr lang="en-US" dirty="0">
                <a:solidFill>
                  <a:srgbClr val="FF0000"/>
                </a:solidFill>
                <a:effectLst>
                  <a:glow rad="127000">
                    <a:schemeClr val="bg1"/>
                  </a:glow>
                  <a:outerShdw blurRad="38100" dist="38100" dir="2700000" algn="tl">
                    <a:srgbClr val="000000">
                      <a:alpha val="43137"/>
                    </a:srgbClr>
                  </a:outerShdw>
                </a:effectLst>
              </a:rPr>
              <a:t>quality</a:t>
            </a:r>
            <a:r>
              <a:rPr lang="en-US" dirty="0">
                <a:solidFill>
                  <a:srgbClr val="FFFF00"/>
                </a:solidFill>
                <a:effectLst>
                  <a:glow rad="127000">
                    <a:srgbClr val="481F67"/>
                  </a:glow>
                  <a:outerShdw blurRad="38100" dist="38100" dir="2700000" algn="tl">
                    <a:srgbClr val="000000">
                      <a:alpha val="43137"/>
                    </a:srgbClr>
                  </a:outerShdw>
                </a:effectLst>
              </a:rPr>
              <a:t> </a:t>
            </a:r>
            <a:r>
              <a:rPr lang="en-US" dirty="0">
                <a:effectLst>
                  <a:glow rad="127000">
                    <a:srgbClr val="481F67"/>
                  </a:glow>
                  <a:outerShdw blurRad="38100" dist="38100" dir="2700000" algn="tl">
                    <a:srgbClr val="000000">
                      <a:alpha val="43137"/>
                    </a:srgbClr>
                  </a:outerShdw>
                </a:effectLst>
              </a:rPr>
              <a:t>that the Holy Spirit produces that shows up as </a:t>
            </a:r>
            <a:r>
              <a:rPr lang="en-US" u="sng" dirty="0">
                <a:solidFill>
                  <a:srgbClr val="FF0000"/>
                </a:solidFill>
                <a:effectLst>
                  <a:glow rad="127000">
                    <a:schemeClr val="bg1"/>
                  </a:glow>
                  <a:outerShdw blurRad="38100" dist="38100" dir="2700000" algn="tl">
                    <a:srgbClr val="000000">
                      <a:alpha val="43137"/>
                    </a:srgbClr>
                  </a:outerShdw>
                </a:effectLst>
              </a:rPr>
              <a:t>reliabilit</a:t>
            </a:r>
            <a:r>
              <a:rPr lang="en-US" dirty="0">
                <a:solidFill>
                  <a:srgbClr val="FF0000"/>
                </a:solidFill>
                <a:effectLst>
                  <a:glow rad="127000">
                    <a:schemeClr val="bg1"/>
                  </a:glow>
                  <a:outerShdw blurRad="38100" dist="38100" dir="2700000" algn="tl">
                    <a:srgbClr val="000000">
                      <a:alpha val="43137"/>
                    </a:srgbClr>
                  </a:outerShdw>
                </a:effectLst>
              </a:rPr>
              <a:t>y</a:t>
            </a:r>
            <a:r>
              <a:rPr lang="en-US" dirty="0">
                <a:solidFill>
                  <a:srgbClr val="FF0000"/>
                </a:solidFill>
                <a:effectLst>
                  <a:glow rad="127000">
                    <a:srgbClr val="481F67"/>
                  </a:glow>
                  <a:outerShdw blurRad="38100" dist="38100" dir="2700000" algn="tl">
                    <a:srgbClr val="000000">
                      <a:alpha val="43137"/>
                    </a:srgbClr>
                  </a:outerShdw>
                </a:effectLst>
              </a:rPr>
              <a:t> </a:t>
            </a:r>
            <a:r>
              <a:rPr lang="en-US" dirty="0">
                <a:effectLst>
                  <a:glow rad="127000">
                    <a:srgbClr val="481F67"/>
                  </a:glow>
                  <a:outerShdw blurRad="38100" dist="38100" dir="2700000" algn="tl">
                    <a:srgbClr val="000000">
                      <a:alpha val="43137"/>
                    </a:srgbClr>
                  </a:outerShdw>
                </a:effectLst>
              </a:rPr>
              <a:t>and </a:t>
            </a:r>
            <a:r>
              <a:rPr lang="en-US" u="sng" dirty="0">
                <a:solidFill>
                  <a:srgbClr val="FF0000"/>
                </a:solidFill>
                <a:effectLst>
                  <a:glow rad="127000">
                    <a:schemeClr val="bg1"/>
                  </a:glow>
                  <a:outerShdw blurRad="38100" dist="38100" dir="2700000" algn="tl">
                    <a:srgbClr val="000000">
                      <a:alpha val="43137"/>
                    </a:srgbClr>
                  </a:outerShdw>
                </a:effectLst>
              </a:rPr>
              <a:t>trustworthiness</a:t>
            </a:r>
            <a:r>
              <a:rPr lang="en-US" dirty="0">
                <a:effectLst>
                  <a:glow rad="127000">
                    <a:srgbClr val="481F67"/>
                  </a:glow>
                  <a:outerShdw blurRad="38100" dist="38100" dir="2700000" algn="tl">
                    <a:srgbClr val="000000">
                      <a:alpha val="43137"/>
                    </a:srgbClr>
                  </a:outerShdw>
                </a:effectLst>
              </a:rPr>
              <a:t>.</a:t>
            </a:r>
          </a:p>
          <a:p>
            <a:pPr algn="ctr"/>
            <a:r>
              <a:rPr lang="en-US" dirty="0"/>
              <a:t> </a:t>
            </a:r>
          </a:p>
        </p:txBody>
      </p:sp>
    </p:spTree>
    <p:extLst>
      <p:ext uri="{BB962C8B-B14F-4D97-AF65-F5344CB8AC3E}">
        <p14:creationId xmlns:p14="http://schemas.microsoft.com/office/powerpoint/2010/main" val="3459470175"/>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solidFill>
                  <a:srgbClr val="FF0000"/>
                </a:solidFill>
                <a:effectLst>
                  <a:glow rad="127000">
                    <a:schemeClr val="bg1"/>
                  </a:glow>
                  <a:outerShdw blurRad="38100" dist="38100" dir="2700000" algn="tl">
                    <a:srgbClr val="000000">
                      <a:alpha val="43137"/>
                    </a:srgbClr>
                  </a:outerShdw>
                </a:effectLst>
              </a:rPr>
              <a:t>'You wicked, lazy servant!  </a:t>
            </a:r>
            <a:r>
              <a:rPr lang="en-US" dirty="0"/>
              <a:t>… </a:t>
            </a:r>
            <a:r>
              <a:rPr lang="en-US" baseline="30000" dirty="0"/>
              <a:t>28</a:t>
            </a:r>
            <a:r>
              <a:rPr lang="en-US" dirty="0"/>
              <a:t> " 'Take the talent from him and give it to the one who has the ten 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7705191" y="3401836"/>
            <a:ext cx="2286000" cy="2260600"/>
          </a:xfrm>
          <a:prstGeom prst="rect">
            <a:avLst/>
          </a:prstGeom>
          <a:noFill/>
          <a:ln w="9525">
            <a:noFill/>
            <a:miter lim="800000"/>
            <a:headEnd/>
            <a:tailEnd/>
          </a:ln>
          <a:effectLst/>
        </p:spPr>
      </p:pic>
    </p:spTree>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solidFill>
                  <a:srgbClr val="FF0000"/>
                </a:solidFill>
                <a:effectLst>
                  <a:glow rad="127000">
                    <a:schemeClr val="bg1"/>
                  </a:glow>
                  <a:outerShdw blurRad="38100" dist="38100" dir="2700000" algn="tl">
                    <a:srgbClr val="000000">
                      <a:alpha val="43137"/>
                    </a:srgbClr>
                  </a:outerShdw>
                </a:effectLst>
              </a:rPr>
              <a:t>'You wicked, lazy servant!  </a:t>
            </a:r>
            <a:r>
              <a:rPr lang="en-US" dirty="0"/>
              <a:t>… </a:t>
            </a:r>
            <a:r>
              <a:rPr lang="en-US" baseline="30000" dirty="0"/>
              <a:t>28</a:t>
            </a:r>
            <a:r>
              <a:rPr lang="en-US" dirty="0"/>
              <a:t> " 'Take the talent from him and give it to the one who has the ten 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8748179" y="1715911"/>
            <a:ext cx="2286000" cy="2260600"/>
          </a:xfrm>
          <a:prstGeom prst="rect">
            <a:avLst/>
          </a:prstGeom>
          <a:noFill/>
          <a:ln w="9525">
            <a:noFill/>
            <a:miter lim="800000"/>
            <a:headEnd/>
            <a:tailEnd/>
          </a:ln>
          <a:effectLst/>
        </p:spPr>
      </p:pic>
    </p:spTree>
    <p:extLst>
      <p:ext uri="{BB962C8B-B14F-4D97-AF65-F5344CB8AC3E}">
        <p14:creationId xmlns:p14="http://schemas.microsoft.com/office/powerpoint/2010/main" val="215666624"/>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solidFill>
                  <a:srgbClr val="FF0000"/>
                </a:solidFill>
                <a:effectLst>
                  <a:glow rad="127000">
                    <a:schemeClr val="bg1"/>
                  </a:glow>
                  <a:outerShdw blurRad="38100" dist="38100" dir="2700000" algn="tl">
                    <a:srgbClr val="000000">
                      <a:alpha val="43137"/>
                    </a:srgbClr>
                  </a:outerShdw>
                </a:effectLst>
              </a:rPr>
              <a:t>'You wicked, lazy servant!  </a:t>
            </a:r>
            <a:r>
              <a:rPr lang="en-US" dirty="0"/>
              <a:t>… </a:t>
            </a:r>
            <a:r>
              <a:rPr lang="en-US" baseline="30000" dirty="0"/>
              <a:t>28</a:t>
            </a:r>
            <a:r>
              <a:rPr lang="en-US" dirty="0"/>
              <a:t> " 'Take the talent from him and give it to the one who has the ten 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0562692" y="301448"/>
            <a:ext cx="2286000" cy="2260600"/>
          </a:xfrm>
          <a:prstGeom prst="rect">
            <a:avLst/>
          </a:prstGeom>
          <a:noFill/>
          <a:ln w="9525">
            <a:noFill/>
            <a:miter lim="800000"/>
            <a:headEnd/>
            <a:tailEnd/>
          </a:ln>
          <a:effectLst/>
        </p:spPr>
      </p:pic>
    </p:spTree>
    <p:extLst>
      <p:ext uri="{BB962C8B-B14F-4D97-AF65-F5344CB8AC3E}">
        <p14:creationId xmlns:p14="http://schemas.microsoft.com/office/powerpoint/2010/main" val="9424735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solidFill>
                  <a:srgbClr val="FF0000"/>
                </a:solidFill>
                <a:effectLst>
                  <a:glow rad="127000">
                    <a:schemeClr val="bg1"/>
                  </a:glow>
                  <a:outerShdw blurRad="38100" dist="38100" dir="2700000" algn="tl">
                    <a:srgbClr val="000000">
                      <a:alpha val="43137"/>
                    </a:srgbClr>
                  </a:outerShdw>
                </a:effectLst>
              </a:rPr>
              <a:t>'You wicked, lazy servant!  </a:t>
            </a:r>
            <a:r>
              <a:rPr lang="en-US" dirty="0"/>
              <a:t>… </a:t>
            </a:r>
            <a:r>
              <a:rPr lang="en-US" baseline="30000" dirty="0"/>
              <a:t>28</a:t>
            </a:r>
            <a:r>
              <a:rPr lang="en-US" dirty="0"/>
              <a:t> " 'Take the talent from him and give it to the one who has the ten 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spTree>
    <p:extLst>
      <p:ext uri="{BB962C8B-B14F-4D97-AF65-F5344CB8AC3E}">
        <p14:creationId xmlns:p14="http://schemas.microsoft.com/office/powerpoint/2010/main" val="3854796248"/>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effectLst>
                  <a:glow rad="76200">
                    <a:srgbClr val="FF0000"/>
                  </a:glow>
                  <a:outerShdw blurRad="38100" dist="38100" dir="2700000" algn="tl">
                    <a:srgbClr val="000000">
                      <a:alpha val="43137"/>
                    </a:srgbClr>
                  </a:outerShdw>
                </a:effectLst>
              </a:rPr>
              <a:t>'You wicked, lazy servant!</a:t>
            </a:r>
            <a:r>
              <a:rPr lang="en-US" dirty="0">
                <a:solidFill>
                  <a:srgbClr val="FFFF00"/>
                </a:solidFill>
              </a:rPr>
              <a:t>  </a:t>
            </a:r>
            <a:r>
              <a:rPr lang="en-US" dirty="0"/>
              <a:t>… </a:t>
            </a:r>
            <a:r>
              <a:rPr lang="en-US" baseline="30000" dirty="0"/>
              <a:t>28</a:t>
            </a:r>
            <a:r>
              <a:rPr lang="en-US" dirty="0"/>
              <a:t> " 'Take the talent from him and </a:t>
            </a:r>
            <a:r>
              <a:rPr lang="en-US" dirty="0">
                <a:solidFill>
                  <a:srgbClr val="FF0000"/>
                </a:solidFill>
                <a:effectLst>
                  <a:glow rad="127000">
                    <a:schemeClr val="bg1"/>
                  </a:glow>
                  <a:outerShdw blurRad="38100" dist="38100" dir="2700000" algn="tl">
                    <a:srgbClr val="000000">
                      <a:alpha val="43137"/>
                    </a:srgbClr>
                  </a:outerShdw>
                </a:effectLst>
              </a:rPr>
              <a:t>give it to the one who has the ten </a:t>
            </a:r>
            <a:r>
              <a:rPr lang="en-US" dirty="0"/>
              <a:t>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a:stretch>
            <a:fillRect/>
          </a:stretch>
        </p:blipFill>
        <p:spPr bwMode="auto">
          <a:xfrm>
            <a:off x="10622210" y="108006"/>
            <a:ext cx="2286000" cy="22606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6107114" y="3454400"/>
            <a:ext cx="4421187" cy="3403600"/>
          </a:xfrm>
          <a:prstGeom prst="rect">
            <a:avLst/>
          </a:prstGeom>
          <a:noFill/>
          <a:ln w="9525">
            <a:noFill/>
            <a:miter lim="800000"/>
            <a:headEnd/>
            <a:tailEnd/>
          </a:ln>
          <a:effectLst/>
        </p:spPr>
      </p:pic>
    </p:spTree>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effectLst>
                  <a:glow rad="76200">
                    <a:srgbClr val="FF0000"/>
                  </a:glow>
                  <a:outerShdw blurRad="38100" dist="38100" dir="2700000" algn="tl">
                    <a:srgbClr val="000000">
                      <a:alpha val="43137"/>
                    </a:srgbClr>
                  </a:outerShdw>
                </a:effectLst>
              </a:rPr>
              <a:t>'You wicked, lazy servant!</a:t>
            </a:r>
            <a:r>
              <a:rPr lang="en-US" dirty="0">
                <a:solidFill>
                  <a:srgbClr val="FFFF00"/>
                </a:solidFill>
              </a:rPr>
              <a:t>  </a:t>
            </a:r>
            <a:r>
              <a:rPr lang="en-US" dirty="0"/>
              <a:t>… </a:t>
            </a:r>
            <a:r>
              <a:rPr lang="en-US" baseline="30000" dirty="0"/>
              <a:t>28</a:t>
            </a:r>
            <a:r>
              <a:rPr lang="en-US" dirty="0"/>
              <a:t> " 'Take the talent from him and </a:t>
            </a:r>
            <a:r>
              <a:rPr lang="en-US" dirty="0">
                <a:solidFill>
                  <a:srgbClr val="FF0000"/>
                </a:solidFill>
                <a:effectLst>
                  <a:glow rad="127000">
                    <a:schemeClr val="bg1"/>
                  </a:glow>
                  <a:outerShdw blurRad="38100" dist="38100" dir="2700000" algn="tl">
                    <a:srgbClr val="000000">
                      <a:alpha val="43137"/>
                    </a:srgbClr>
                  </a:outerShdw>
                </a:effectLst>
              </a:rPr>
              <a:t>give it to the one who has the ten </a:t>
            </a:r>
            <a:r>
              <a:rPr lang="en-US" dirty="0"/>
              <a:t>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a:stretch>
            <a:fillRect/>
          </a:stretch>
        </p:blipFill>
        <p:spPr bwMode="auto">
          <a:xfrm>
            <a:off x="8107610" y="1050981"/>
            <a:ext cx="2286000" cy="22606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6107114" y="3454400"/>
            <a:ext cx="4421187" cy="3403600"/>
          </a:xfrm>
          <a:prstGeom prst="rect">
            <a:avLst/>
          </a:prstGeom>
          <a:noFill/>
          <a:ln w="9525">
            <a:noFill/>
            <a:miter lim="800000"/>
            <a:headEnd/>
            <a:tailEnd/>
          </a:ln>
          <a:effectLst/>
        </p:spPr>
      </p:pic>
    </p:spTree>
    <p:extLst>
      <p:ext uri="{BB962C8B-B14F-4D97-AF65-F5344CB8AC3E}">
        <p14:creationId xmlns:p14="http://schemas.microsoft.com/office/powerpoint/2010/main" val="3645291791"/>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effectLst>
                  <a:glow rad="76200">
                    <a:srgbClr val="FF0000"/>
                  </a:glow>
                  <a:outerShdw blurRad="38100" dist="38100" dir="2700000" algn="tl">
                    <a:srgbClr val="000000">
                      <a:alpha val="43137"/>
                    </a:srgbClr>
                  </a:outerShdw>
                </a:effectLst>
              </a:rPr>
              <a:t>'You wicked, lazy servant!</a:t>
            </a:r>
            <a:r>
              <a:rPr lang="en-US" dirty="0">
                <a:solidFill>
                  <a:srgbClr val="FFFF00"/>
                </a:solidFill>
              </a:rPr>
              <a:t>  </a:t>
            </a:r>
            <a:r>
              <a:rPr lang="en-US" dirty="0"/>
              <a:t>… </a:t>
            </a:r>
            <a:r>
              <a:rPr lang="en-US" baseline="30000" dirty="0"/>
              <a:t>28</a:t>
            </a:r>
            <a:r>
              <a:rPr lang="en-US" dirty="0"/>
              <a:t> " 'Take the talent from him and </a:t>
            </a:r>
            <a:r>
              <a:rPr lang="en-US" dirty="0">
                <a:solidFill>
                  <a:srgbClr val="FF0000"/>
                </a:solidFill>
                <a:effectLst>
                  <a:glow rad="127000">
                    <a:schemeClr val="bg1"/>
                  </a:glow>
                  <a:outerShdw blurRad="38100" dist="38100" dir="2700000" algn="tl">
                    <a:srgbClr val="000000">
                      <a:alpha val="43137"/>
                    </a:srgbClr>
                  </a:outerShdw>
                </a:effectLst>
              </a:rPr>
              <a:t>give it to the one who has the ten </a:t>
            </a:r>
            <a:r>
              <a:rPr lang="en-US" dirty="0"/>
              <a:t>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a:stretch>
            <a:fillRect/>
          </a:stretch>
        </p:blipFill>
        <p:spPr bwMode="auto">
          <a:xfrm>
            <a:off x="5978773" y="1836794"/>
            <a:ext cx="2286000" cy="22606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6107114" y="3454400"/>
            <a:ext cx="4421187" cy="3403600"/>
          </a:xfrm>
          <a:prstGeom prst="rect">
            <a:avLst/>
          </a:prstGeom>
          <a:noFill/>
          <a:ln w="9525">
            <a:noFill/>
            <a:miter lim="800000"/>
            <a:headEnd/>
            <a:tailEnd/>
          </a:ln>
          <a:effectLst/>
        </p:spPr>
      </p:pic>
    </p:spTree>
    <p:extLst>
      <p:ext uri="{BB962C8B-B14F-4D97-AF65-F5344CB8AC3E}">
        <p14:creationId xmlns:p14="http://schemas.microsoft.com/office/powerpoint/2010/main" val="2109987760"/>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26</a:t>
            </a:r>
            <a:r>
              <a:rPr lang="en-US" dirty="0"/>
              <a:t> "His master replied, </a:t>
            </a:r>
            <a:r>
              <a:rPr lang="en-US" dirty="0">
                <a:effectLst>
                  <a:glow rad="76200">
                    <a:srgbClr val="FF0000"/>
                  </a:glow>
                  <a:outerShdw blurRad="38100" dist="38100" dir="2700000" algn="tl">
                    <a:srgbClr val="000000">
                      <a:alpha val="43137"/>
                    </a:srgbClr>
                  </a:outerShdw>
                </a:effectLst>
              </a:rPr>
              <a:t>'You wicked, lazy servant!</a:t>
            </a:r>
            <a:r>
              <a:rPr lang="en-US" dirty="0">
                <a:solidFill>
                  <a:srgbClr val="FFFF00"/>
                </a:solidFill>
              </a:rPr>
              <a:t>  </a:t>
            </a:r>
            <a:r>
              <a:rPr lang="en-US" dirty="0"/>
              <a:t>… </a:t>
            </a:r>
            <a:r>
              <a:rPr lang="en-US" baseline="30000" dirty="0"/>
              <a:t>28</a:t>
            </a:r>
            <a:r>
              <a:rPr lang="en-US" dirty="0"/>
              <a:t> " 'Take the talent from him and </a:t>
            </a:r>
            <a:r>
              <a:rPr lang="en-US" dirty="0">
                <a:solidFill>
                  <a:srgbClr val="FF0000"/>
                </a:solidFill>
                <a:effectLst>
                  <a:glow rad="127000">
                    <a:schemeClr val="bg1"/>
                  </a:glow>
                  <a:outerShdw blurRad="38100" dist="38100" dir="2700000" algn="tl">
                    <a:srgbClr val="000000">
                      <a:alpha val="43137"/>
                    </a:srgbClr>
                  </a:outerShdw>
                </a:effectLst>
              </a:rPr>
              <a:t>give it to the one who has the ten </a:t>
            </a:r>
            <a:r>
              <a:rPr lang="en-US" dirty="0"/>
              <a:t>talents.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6107114" y="3454400"/>
            <a:ext cx="4421187" cy="3403600"/>
          </a:xfrm>
          <a:prstGeom prst="rect">
            <a:avLst/>
          </a:prstGeom>
          <a:noFill/>
          <a:ln w="9525">
            <a:noFill/>
            <a:miter lim="800000"/>
            <a:headEnd/>
            <a:tailEnd/>
          </a:ln>
          <a:effectLst/>
        </p:spPr>
      </p:pic>
      <p:pic>
        <p:nvPicPr>
          <p:cNvPr id="14" name="Picture 13"/>
          <p:cNvPicPr>
            <a:picLocks noChangeAspect="1" noChangeArrowheads="1"/>
          </p:cNvPicPr>
          <p:nvPr/>
        </p:nvPicPr>
        <p:blipFill>
          <a:blip r:embed="rId5" cstate="print"/>
          <a:srcRect/>
          <a:stretch>
            <a:fillRect/>
          </a:stretch>
        </p:blipFill>
        <p:spPr bwMode="auto">
          <a:xfrm>
            <a:off x="4778623" y="3051233"/>
            <a:ext cx="2286000" cy="2260600"/>
          </a:xfrm>
          <a:prstGeom prst="rect">
            <a:avLst/>
          </a:prstGeom>
          <a:noFill/>
          <a:ln w="9525">
            <a:noFill/>
            <a:miter lim="800000"/>
            <a:headEnd/>
            <a:tailEnd/>
          </a:ln>
          <a:effectLst/>
        </p:spPr>
      </p:pic>
    </p:spTree>
    <p:extLst>
      <p:ext uri="{BB962C8B-B14F-4D97-AF65-F5344CB8AC3E}">
        <p14:creationId xmlns:p14="http://schemas.microsoft.com/office/powerpoint/2010/main" val="207166219"/>
      </p:ext>
    </p:extLst>
  </p:cSld>
  <p:clrMapOvr>
    <a:masterClrMapping/>
  </p:clrMapOvr>
  <p:transition>
    <p:zo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pPr>
              <a:lnSpc>
                <a:spcPct val="80000"/>
              </a:lnSpc>
            </a:pPr>
            <a:r>
              <a:rPr lang="en-US" baseline="30000" dirty="0"/>
              <a:t>29</a:t>
            </a:r>
            <a:r>
              <a:rPr lang="en-US" dirty="0"/>
              <a:t> For everyone who has will be given more, and he will have an abundance. Whoever does not have, even what he has will be taken from him.   </a:t>
            </a:r>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6107114" y="3454400"/>
            <a:ext cx="4421187" cy="3403600"/>
          </a:xfrm>
          <a:prstGeom prst="rect">
            <a:avLst/>
          </a:prstGeom>
          <a:noFill/>
          <a:ln w="9525">
            <a:noFill/>
            <a:miter lim="800000"/>
            <a:headEnd/>
            <a:tailEnd/>
          </a:ln>
          <a:effectLst/>
        </p:spPr>
      </p:pic>
      <p:sp>
        <p:nvSpPr>
          <p:cNvPr id="13" name="Oval 12"/>
          <p:cNvSpPr/>
          <p:nvPr/>
        </p:nvSpPr>
        <p:spPr>
          <a:xfrm>
            <a:off x="4729538" y="2887039"/>
            <a:ext cx="2537717" cy="2352782"/>
          </a:xfrm>
          <a:prstGeom prst="ellipse">
            <a:avLst/>
          </a:prstGeom>
          <a:solidFill>
            <a:srgbClr val="FF0000"/>
          </a:solidFill>
          <a:ln>
            <a:solidFill>
              <a:srgbClr val="FFFF00"/>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noChangeArrowheads="1"/>
          </p:cNvPicPr>
          <p:nvPr/>
        </p:nvPicPr>
        <p:blipFill>
          <a:blip r:embed="rId5" cstate="print"/>
          <a:srcRect/>
          <a:stretch>
            <a:fillRect/>
          </a:stretch>
        </p:blipFill>
        <p:spPr bwMode="auto">
          <a:xfrm>
            <a:off x="4778624" y="3051231"/>
            <a:ext cx="2286000" cy="2260600"/>
          </a:xfrm>
          <a:prstGeom prst="rect">
            <a:avLst/>
          </a:prstGeom>
          <a:noFill/>
          <a:ln w="9525">
            <a:noFill/>
            <a:miter lim="800000"/>
            <a:headEnd/>
            <a:tailEnd/>
          </a:ln>
          <a:effectLst/>
        </p:spPr>
      </p:pic>
    </p:spTree>
  </p:cSld>
  <p:clrMapOvr>
    <a:masterClrMapping/>
  </p:clrMapOvr>
  <p:transition>
    <p:zo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Upon the Master’s Return</a:t>
            </a:r>
          </a:p>
        </p:txBody>
      </p:sp>
      <p:sp>
        <p:nvSpPr>
          <p:cNvPr id="3" name="Content Placeholder 2"/>
          <p:cNvSpPr>
            <a:spLocks noGrp="1"/>
          </p:cNvSpPr>
          <p:nvPr>
            <p:ph idx="1"/>
          </p:nvPr>
        </p:nvSpPr>
        <p:spPr/>
        <p:txBody>
          <a:bodyPr/>
          <a:lstStyle/>
          <a:p>
            <a:r>
              <a:rPr lang="en-US" baseline="30000" dirty="0"/>
              <a:t>30</a:t>
            </a:r>
            <a:r>
              <a:rPr lang="en-US" dirty="0"/>
              <a:t> And throw that </a:t>
            </a:r>
            <a:r>
              <a:rPr lang="en-US" dirty="0">
                <a:solidFill>
                  <a:srgbClr val="FF0000"/>
                </a:solidFill>
                <a:effectLst>
                  <a:glow rad="127000">
                    <a:schemeClr val="bg1"/>
                  </a:glow>
                  <a:outerShdw blurRad="38100" dist="38100" dir="2700000" algn="tl">
                    <a:srgbClr val="000000">
                      <a:alpha val="43137"/>
                    </a:srgbClr>
                  </a:outerShdw>
                </a:effectLst>
              </a:rPr>
              <a:t>worthless servant </a:t>
            </a:r>
            <a:r>
              <a:rPr lang="en-US" dirty="0"/>
              <a:t>outside, into the darkness, where there will be weeping and gnashing of teeth.'</a:t>
            </a:r>
          </a:p>
          <a:p>
            <a:r>
              <a:rPr lang="en-US" dirty="0"/>
              <a:t> </a:t>
            </a:r>
          </a:p>
          <a:p>
            <a:endParaRPr lang="en-US" dirty="0"/>
          </a:p>
        </p:txBody>
      </p:sp>
      <p:pic>
        <p:nvPicPr>
          <p:cNvPr id="12" name="Picture 2"/>
          <p:cNvPicPr>
            <a:picLocks noChangeAspect="1" noChangeArrowheads="1"/>
          </p:cNvPicPr>
          <p:nvPr/>
        </p:nvPicPr>
        <p:blipFill>
          <a:blip r:embed="rId3" cstate="print"/>
          <a:srcRect/>
          <a:stretch>
            <a:fillRect/>
          </a:stretch>
        </p:blipFill>
        <p:spPr bwMode="auto">
          <a:xfrm>
            <a:off x="0" y="5982540"/>
            <a:ext cx="12192000" cy="885735"/>
          </a:xfrm>
          <a:prstGeom prst="rect">
            <a:avLst/>
          </a:prstGeom>
          <a:noFill/>
          <a:ln w="9525">
            <a:noFill/>
            <a:miter lim="800000"/>
            <a:headEnd/>
            <a:tailEnd/>
          </a:ln>
          <a:effectLst/>
        </p:spPr>
      </p:pic>
      <p:pic>
        <p:nvPicPr>
          <p:cNvPr id="11" name="Picture 10"/>
          <p:cNvPicPr>
            <a:picLocks noChangeAspect="1" noChangeArrowheads="1"/>
          </p:cNvPicPr>
          <p:nvPr/>
        </p:nvPicPr>
        <p:blipFill>
          <a:blip r:embed="rId4" cstate="print"/>
          <a:srcRect/>
          <a:stretch>
            <a:fillRect/>
          </a:stretch>
        </p:blipFill>
        <p:spPr bwMode="auto">
          <a:xfrm>
            <a:off x="4778623" y="3051231"/>
            <a:ext cx="2286000" cy="2260600"/>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print"/>
          <a:srcRect/>
          <a:stretch>
            <a:fillRect/>
          </a:stretch>
        </p:blipFill>
        <p:spPr bwMode="auto">
          <a:xfrm>
            <a:off x="1685927" y="3310562"/>
            <a:ext cx="4421187" cy="34036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a:stretch>
            <a:fillRect/>
          </a:stretch>
        </p:blipFill>
        <p:spPr bwMode="auto">
          <a:xfrm>
            <a:off x="6107114" y="3454400"/>
            <a:ext cx="4421187" cy="3403600"/>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Tree>
    <p:extLst>
      <p:ext uri="{BB962C8B-B14F-4D97-AF65-F5344CB8AC3E}">
        <p14:creationId xmlns:p14="http://schemas.microsoft.com/office/powerpoint/2010/main" val="2145472148"/>
      </p:ext>
    </p:extLst>
  </p:cSld>
  <p:clrMapOvr>
    <a:masterClrMapping/>
  </p:clrMapOvr>
  <p:transition>
    <p:zo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Obvious Contrast ... </a:t>
            </a:r>
          </a:p>
        </p:txBody>
      </p:sp>
      <p:sp>
        <p:nvSpPr>
          <p:cNvPr id="11" name="Content Placeholder 10"/>
          <p:cNvSpPr>
            <a:spLocks noGrp="1"/>
          </p:cNvSpPr>
          <p:nvPr>
            <p:ph idx="1"/>
          </p:nvPr>
        </p:nvSpPr>
        <p:spPr/>
        <p:txBody>
          <a:bodyPr/>
          <a:lstStyle/>
          <a:p>
            <a:endParaRPr lang="en-US"/>
          </a:p>
        </p:txBody>
      </p:sp>
    </p:spTree>
    <p:extLst>
      <p:ext uri="{BB962C8B-B14F-4D97-AF65-F5344CB8AC3E}">
        <p14:creationId xmlns:p14="http://schemas.microsoft.com/office/powerpoint/2010/main" val="3999910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Obvious Contrast ... </a:t>
            </a:r>
          </a:p>
        </p:txBody>
      </p:sp>
      <p:sp>
        <p:nvSpPr>
          <p:cNvPr id="3" name="Content Placeholder 2"/>
          <p:cNvSpPr>
            <a:spLocks noGrp="1"/>
          </p:cNvSpPr>
          <p:nvPr>
            <p:ph idx="1"/>
          </p:nvPr>
        </p:nvSpPr>
        <p:spPr/>
        <p:txBody>
          <a:bodyPr/>
          <a:lstStyle/>
          <a:p>
            <a:r>
              <a:rPr lang="en-US" dirty="0"/>
              <a:t>Worthless Servant		 Faithful Servant</a:t>
            </a:r>
          </a:p>
        </p:txBody>
      </p:sp>
    </p:spTree>
    <p:extLst>
      <p:ext uri="{BB962C8B-B14F-4D97-AF65-F5344CB8AC3E}">
        <p14:creationId xmlns:p14="http://schemas.microsoft.com/office/powerpoint/2010/main" val="704027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Obvious Contrast ... </a:t>
            </a:r>
          </a:p>
        </p:txBody>
      </p:sp>
      <p:sp>
        <p:nvSpPr>
          <p:cNvPr id="3" name="Content Placeholder 2"/>
          <p:cNvSpPr>
            <a:spLocks noGrp="1"/>
          </p:cNvSpPr>
          <p:nvPr>
            <p:ph idx="1"/>
          </p:nvPr>
        </p:nvSpPr>
        <p:spPr/>
        <p:txBody>
          <a:bodyPr/>
          <a:lstStyle/>
          <a:p>
            <a:r>
              <a:rPr lang="en-US" dirty="0"/>
              <a:t>Worthless Servant		 Faithful Servant</a:t>
            </a:r>
          </a:p>
        </p:txBody>
      </p:sp>
      <p:pic>
        <p:nvPicPr>
          <p:cNvPr id="4" name="Picture 7" descr="body-temple-1"/>
          <p:cNvPicPr>
            <a:picLocks noChangeAspect="1" noChangeArrowheads="1"/>
          </p:cNvPicPr>
          <p:nvPr/>
        </p:nvPicPr>
        <p:blipFill rotWithShape="1">
          <a:blip r:embed="rId3"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5"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6" name="Group 23"/>
          <p:cNvGrpSpPr/>
          <p:nvPr/>
        </p:nvGrpSpPr>
        <p:grpSpPr>
          <a:xfrm>
            <a:off x="9133963" y="2714154"/>
            <a:ext cx="2909118" cy="4135911"/>
            <a:chOff x="4421580" y="2714153"/>
            <a:chExt cx="2909118" cy="4135911"/>
          </a:xfrm>
          <a:effectLst>
            <a:glow rad="127000">
              <a:schemeClr val="bg1"/>
            </a:glow>
          </a:effectLst>
        </p:grpSpPr>
        <p:pic>
          <p:nvPicPr>
            <p:cNvPr id="7" name="Picture 62" descr="body-temple-2"/>
            <p:cNvPicPr>
              <a:picLocks noChangeAspect="1" noChangeArrowheads="1"/>
            </p:cNvPicPr>
            <p:nvPr/>
          </p:nvPicPr>
          <p:blipFill>
            <a:blip r:embed="rId4" cstate="print"/>
            <a:srcRect/>
            <a:stretch>
              <a:fillRect/>
            </a:stretch>
          </p:blipFill>
          <p:spPr bwMode="auto">
            <a:xfrm>
              <a:off x="5199455" y="4105711"/>
              <a:ext cx="1042988" cy="2108656"/>
            </a:xfrm>
            <a:prstGeom prst="rect">
              <a:avLst/>
            </a:prstGeom>
            <a:noFill/>
            <a:ln w="9525">
              <a:noFill/>
              <a:miter lim="800000"/>
              <a:headEnd/>
              <a:tailEnd/>
            </a:ln>
          </p:spPr>
        </p:pic>
        <p:pic>
          <p:nvPicPr>
            <p:cNvPr id="8" name="Picture 63" descr="halo"/>
            <p:cNvPicPr>
              <a:picLocks noChangeAspect="1" noChangeArrowheads="1"/>
            </p:cNvPicPr>
            <p:nvPr/>
          </p:nvPicPr>
          <p:blipFill>
            <a:blip r:embed="rId5" cstate="print"/>
            <a:srcRect/>
            <a:stretch>
              <a:fillRect/>
            </a:stretch>
          </p:blipFill>
          <p:spPr bwMode="auto">
            <a:xfrm>
              <a:off x="5199455" y="2714153"/>
              <a:ext cx="938213" cy="594998"/>
            </a:xfrm>
            <a:prstGeom prst="rect">
              <a:avLst/>
            </a:prstGeom>
            <a:noFill/>
            <a:ln w="9525">
              <a:noFill/>
              <a:miter lim="800000"/>
              <a:headEnd/>
              <a:tailEnd/>
            </a:ln>
          </p:spPr>
        </p:pic>
        <p:pic>
          <p:nvPicPr>
            <p:cNvPr id="9" name="Picture 64" descr="body-temple-1"/>
            <p:cNvPicPr>
              <a:picLocks noChangeAspect="1" noChangeArrowheads="1"/>
            </p:cNvPicPr>
            <p:nvPr/>
          </p:nvPicPr>
          <p:blipFill>
            <a:blip r:embed="rId3"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0"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spTree>
    <p:extLst>
      <p:ext uri="{BB962C8B-B14F-4D97-AF65-F5344CB8AC3E}">
        <p14:creationId xmlns:p14="http://schemas.microsoft.com/office/powerpoint/2010/main" val="11565702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1"/>
          <p:cNvGrpSpPr>
            <a:grpSpLocks/>
          </p:cNvGrpSpPr>
          <p:nvPr/>
        </p:nvGrpSpPr>
        <p:grpSpPr bwMode="auto">
          <a:xfrm>
            <a:off x="7235008" y="2832561"/>
            <a:ext cx="2803525" cy="4025439"/>
            <a:chOff x="3045" y="1122"/>
            <a:chExt cx="2715" cy="3193"/>
          </a:xfrm>
          <a:effectLst>
            <a:glow rad="127000">
              <a:schemeClr val="bg1"/>
            </a:glow>
          </a:effectLst>
        </p:grpSpPr>
        <p:pic>
          <p:nvPicPr>
            <p:cNvPr id="20" name="Picture 67" descr="body-temple-2"/>
            <p:cNvPicPr>
              <a:picLocks noChangeAspect="1" noChangeArrowheads="1"/>
            </p:cNvPicPr>
            <p:nvPr/>
          </p:nvPicPr>
          <p:blipFill>
            <a:blip r:embed="rId3" cstate="print"/>
            <a:srcRect/>
            <a:stretch>
              <a:fillRect/>
            </a:stretch>
          </p:blipFill>
          <p:spPr bwMode="auto">
            <a:xfrm>
              <a:off x="3779" y="2191"/>
              <a:ext cx="982" cy="1628"/>
            </a:xfrm>
            <a:prstGeom prst="rect">
              <a:avLst/>
            </a:prstGeom>
            <a:noFill/>
            <a:ln w="9525">
              <a:noFill/>
              <a:miter lim="800000"/>
              <a:headEnd/>
              <a:tailEnd/>
            </a:ln>
          </p:spPr>
        </p:pic>
        <p:pic>
          <p:nvPicPr>
            <p:cNvPr id="21" name="Picture 68" descr="halo"/>
            <p:cNvPicPr>
              <a:picLocks noChangeAspect="1" noChangeArrowheads="1"/>
            </p:cNvPicPr>
            <p:nvPr/>
          </p:nvPicPr>
          <p:blipFill>
            <a:blip r:embed="rId4" cstate="print"/>
            <a:srcRect/>
            <a:stretch>
              <a:fillRect/>
            </a:stretch>
          </p:blipFill>
          <p:spPr bwMode="auto">
            <a:xfrm>
              <a:off x="3779" y="1122"/>
              <a:ext cx="884" cy="460"/>
            </a:xfrm>
            <a:prstGeom prst="rect">
              <a:avLst/>
            </a:prstGeom>
            <a:noFill/>
            <a:ln w="9525">
              <a:noFill/>
              <a:miter lim="800000"/>
              <a:headEnd/>
              <a:tailEnd/>
            </a:ln>
          </p:spPr>
        </p:pic>
        <p:pic>
          <p:nvPicPr>
            <p:cNvPr id="22" name="Picture 69" descr="body-temple-1"/>
            <p:cNvPicPr>
              <a:picLocks noChangeAspect="1" noChangeArrowheads="1"/>
            </p:cNvPicPr>
            <p:nvPr/>
          </p:nvPicPr>
          <p:blipFill>
            <a:blip r:embed="rId5" cstate="print"/>
            <a:srcRect r="1785" b="8484"/>
            <a:stretch>
              <a:fillRect/>
            </a:stretch>
          </p:blipFill>
          <p:spPr bwMode="auto">
            <a:xfrm>
              <a:off x="3045" y="1219"/>
              <a:ext cx="2715" cy="3096"/>
            </a:xfrm>
            <a:prstGeom prst="rect">
              <a:avLst/>
            </a:prstGeom>
            <a:noFill/>
            <a:ln w="9525">
              <a:noFill/>
              <a:miter lim="800000"/>
              <a:headEnd/>
              <a:tailEnd/>
            </a:ln>
          </p:spPr>
        </p:pic>
        <p:pic>
          <p:nvPicPr>
            <p:cNvPr id="23" name="Picture 70" descr="Pacifier2"/>
            <p:cNvPicPr>
              <a:picLocks noChangeAspect="1" noChangeArrowheads="1"/>
            </p:cNvPicPr>
            <p:nvPr/>
          </p:nvPicPr>
          <p:blipFill>
            <a:blip r:embed="rId6" cstate="print"/>
            <a:srcRect/>
            <a:stretch>
              <a:fillRect/>
            </a:stretch>
          </p:blipFill>
          <p:spPr bwMode="auto">
            <a:xfrm>
              <a:off x="3920" y="1888"/>
              <a:ext cx="371" cy="418"/>
            </a:xfrm>
            <a:prstGeom prst="rect">
              <a:avLst/>
            </a:prstGeom>
            <a:noFill/>
            <a:ln w="9525">
              <a:noFill/>
              <a:miter lim="800000"/>
              <a:headEnd/>
              <a:tailEnd/>
            </a:ln>
          </p:spPr>
        </p:pic>
      </p:grpSp>
      <p:sp>
        <p:nvSpPr>
          <p:cNvPr id="24" name="Text Box 81"/>
          <p:cNvSpPr txBox="1">
            <a:spLocks noChangeArrowheads="1"/>
          </p:cNvSpPr>
          <p:nvPr/>
        </p:nvSpPr>
        <p:spPr bwMode="auto">
          <a:xfrm>
            <a:off x="7531870" y="2067856"/>
            <a:ext cx="1923091" cy="584775"/>
          </a:xfrm>
          <a:prstGeom prst="rect">
            <a:avLst/>
          </a:prstGeom>
          <a:noFill/>
          <a:ln w="9525">
            <a:noFill/>
            <a:miter lim="800000"/>
            <a:headEnd/>
            <a:tailEnd/>
          </a:ln>
          <a:effectLst>
            <a:glow rad="127000">
              <a:schemeClr val="bg1"/>
            </a:glow>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INFANTILE</a:t>
            </a:r>
          </a:p>
        </p:txBody>
      </p:sp>
      <p:sp>
        <p:nvSpPr>
          <p:cNvPr id="2" name="Title 1"/>
          <p:cNvSpPr>
            <a:spLocks noGrp="1"/>
          </p:cNvSpPr>
          <p:nvPr>
            <p:ph type="title"/>
          </p:nvPr>
        </p:nvSpPr>
        <p:spPr/>
        <p:txBody>
          <a:bodyPr/>
          <a:lstStyle/>
          <a:p>
            <a:r>
              <a:rPr lang="en-US" dirty="0"/>
              <a:t>Obvious Contrast ... </a:t>
            </a:r>
          </a:p>
        </p:txBody>
      </p:sp>
      <p:sp>
        <p:nvSpPr>
          <p:cNvPr id="3" name="Content Placeholder 2"/>
          <p:cNvSpPr>
            <a:spLocks noGrp="1"/>
          </p:cNvSpPr>
          <p:nvPr>
            <p:ph idx="1"/>
          </p:nvPr>
        </p:nvSpPr>
        <p:spPr/>
        <p:txBody>
          <a:bodyPr/>
          <a:lstStyle/>
          <a:p>
            <a:r>
              <a:rPr lang="en-US" dirty="0"/>
              <a:t>Worthless Servant		 Faithful Servant</a:t>
            </a:r>
          </a:p>
        </p:txBody>
      </p:sp>
      <p:pic>
        <p:nvPicPr>
          <p:cNvPr id="4" name="Picture 7" descr="body-temple-1"/>
          <p:cNvPicPr>
            <a:picLocks noChangeAspect="1" noChangeArrowheads="1"/>
          </p:cNvPicPr>
          <p:nvPr/>
        </p:nvPicPr>
        <p:blipFill rotWithShape="1">
          <a:blip r:embed="rId5" cstate="print"/>
          <a:srcRect l="-1041" r="-882" b="8484"/>
          <a:stretch/>
        </p:blipFill>
        <p:spPr bwMode="auto">
          <a:xfrm>
            <a:off x="111894" y="2859694"/>
            <a:ext cx="2980222" cy="3998306"/>
          </a:xfrm>
          <a:prstGeom prst="rect">
            <a:avLst/>
          </a:prstGeom>
          <a:noFill/>
          <a:ln w="9525">
            <a:noFill/>
            <a:miter lim="800000"/>
            <a:headEnd/>
            <a:tailEnd/>
          </a:ln>
          <a:effectLst>
            <a:glow rad="127000">
              <a:schemeClr val="bg1"/>
            </a:glow>
          </a:effectLst>
        </p:spPr>
      </p:pic>
      <p:sp>
        <p:nvSpPr>
          <p:cNvPr id="5" name="Text Box 80"/>
          <p:cNvSpPr txBox="1">
            <a:spLocks noChangeArrowheads="1"/>
          </p:cNvSpPr>
          <p:nvPr/>
        </p:nvSpPr>
        <p:spPr bwMode="auto">
          <a:xfrm>
            <a:off x="698000" y="2061506"/>
            <a:ext cx="1788695"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NATURAL</a:t>
            </a:r>
          </a:p>
        </p:txBody>
      </p:sp>
      <p:grpSp>
        <p:nvGrpSpPr>
          <p:cNvPr id="6" name="Group 23"/>
          <p:cNvGrpSpPr/>
          <p:nvPr/>
        </p:nvGrpSpPr>
        <p:grpSpPr>
          <a:xfrm>
            <a:off x="9133963" y="2714154"/>
            <a:ext cx="2909118" cy="4135911"/>
            <a:chOff x="4421580" y="2714153"/>
            <a:chExt cx="2909118" cy="4135911"/>
          </a:xfrm>
          <a:effectLst>
            <a:glow rad="127000">
              <a:schemeClr val="bg1"/>
            </a:glow>
          </a:effectLst>
        </p:grpSpPr>
        <p:pic>
          <p:nvPicPr>
            <p:cNvPr id="7" name="Picture 62" descr="body-temple-2"/>
            <p:cNvPicPr>
              <a:picLocks noChangeAspect="1" noChangeArrowheads="1"/>
            </p:cNvPicPr>
            <p:nvPr/>
          </p:nvPicPr>
          <p:blipFill>
            <a:blip r:embed="rId3" cstate="print"/>
            <a:srcRect/>
            <a:stretch>
              <a:fillRect/>
            </a:stretch>
          </p:blipFill>
          <p:spPr bwMode="auto">
            <a:xfrm>
              <a:off x="5199455" y="4105711"/>
              <a:ext cx="1042988" cy="2108656"/>
            </a:xfrm>
            <a:prstGeom prst="rect">
              <a:avLst/>
            </a:prstGeom>
            <a:noFill/>
            <a:ln w="9525">
              <a:noFill/>
              <a:miter lim="800000"/>
              <a:headEnd/>
              <a:tailEnd/>
            </a:ln>
          </p:spPr>
        </p:pic>
        <p:pic>
          <p:nvPicPr>
            <p:cNvPr id="8" name="Picture 63" descr="halo"/>
            <p:cNvPicPr>
              <a:picLocks noChangeAspect="1" noChangeArrowheads="1"/>
            </p:cNvPicPr>
            <p:nvPr/>
          </p:nvPicPr>
          <p:blipFill>
            <a:blip r:embed="rId4" cstate="print"/>
            <a:srcRect/>
            <a:stretch>
              <a:fillRect/>
            </a:stretch>
          </p:blipFill>
          <p:spPr bwMode="auto">
            <a:xfrm>
              <a:off x="5199455" y="2714153"/>
              <a:ext cx="938213" cy="594998"/>
            </a:xfrm>
            <a:prstGeom prst="rect">
              <a:avLst/>
            </a:prstGeom>
            <a:noFill/>
            <a:ln w="9525">
              <a:noFill/>
              <a:miter lim="800000"/>
              <a:headEnd/>
              <a:tailEnd/>
            </a:ln>
          </p:spPr>
        </p:pic>
        <p:pic>
          <p:nvPicPr>
            <p:cNvPr id="9" name="Picture 64" descr="body-temple-1"/>
            <p:cNvPicPr>
              <a:picLocks noChangeAspect="1" noChangeArrowheads="1"/>
            </p:cNvPicPr>
            <p:nvPr/>
          </p:nvPicPr>
          <p:blipFill>
            <a:blip r:embed="rId5" cstate="print"/>
            <a:srcRect r="782" b="8484"/>
            <a:stretch>
              <a:fillRect/>
            </a:stretch>
          </p:blipFill>
          <p:spPr bwMode="auto">
            <a:xfrm>
              <a:off x="4421580" y="2840130"/>
              <a:ext cx="2909118" cy="4009934"/>
            </a:xfrm>
            <a:prstGeom prst="rect">
              <a:avLst/>
            </a:prstGeom>
            <a:noFill/>
            <a:ln w="9525">
              <a:noFill/>
              <a:miter lim="800000"/>
              <a:headEnd/>
              <a:tailEnd/>
            </a:ln>
          </p:spPr>
        </p:pic>
      </p:grpSp>
      <p:sp>
        <p:nvSpPr>
          <p:cNvPr id="10" name="Text Box 83"/>
          <p:cNvSpPr txBox="1">
            <a:spLocks noChangeArrowheads="1"/>
          </p:cNvSpPr>
          <p:nvPr/>
        </p:nvSpPr>
        <p:spPr bwMode="auto">
          <a:xfrm>
            <a:off x="9487977" y="2082145"/>
            <a:ext cx="196079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SPIRITUAL</a:t>
            </a:r>
          </a:p>
        </p:txBody>
      </p:sp>
      <p:grpSp>
        <p:nvGrpSpPr>
          <p:cNvPr id="11" name="Group 72"/>
          <p:cNvGrpSpPr>
            <a:grpSpLocks/>
          </p:cNvGrpSpPr>
          <p:nvPr/>
        </p:nvGrpSpPr>
        <p:grpSpPr bwMode="auto">
          <a:xfrm>
            <a:off x="2063064" y="2247254"/>
            <a:ext cx="2878137" cy="4610746"/>
            <a:chOff x="2967" y="656"/>
            <a:chExt cx="2793" cy="3664"/>
          </a:xfrm>
          <a:effectLst>
            <a:glow rad="127000">
              <a:schemeClr val="bg1"/>
            </a:glow>
          </a:effectLst>
        </p:grpSpPr>
        <p:pic>
          <p:nvPicPr>
            <p:cNvPr id="12" name="Picture 73" descr="body-temple-2"/>
            <p:cNvPicPr>
              <a:picLocks noChangeAspect="1" noChangeArrowheads="1"/>
            </p:cNvPicPr>
            <p:nvPr/>
          </p:nvPicPr>
          <p:blipFill>
            <a:blip r:embed="rId3" cstate="print"/>
            <a:srcRect/>
            <a:stretch>
              <a:fillRect/>
            </a:stretch>
          </p:blipFill>
          <p:spPr bwMode="auto">
            <a:xfrm>
              <a:off x="3779" y="2196"/>
              <a:ext cx="982" cy="1628"/>
            </a:xfrm>
            <a:prstGeom prst="rect">
              <a:avLst/>
            </a:prstGeom>
            <a:noFill/>
            <a:ln w="9525">
              <a:noFill/>
              <a:miter lim="800000"/>
              <a:headEnd/>
              <a:tailEnd/>
            </a:ln>
          </p:spPr>
        </p:pic>
        <p:pic>
          <p:nvPicPr>
            <p:cNvPr id="13" name="Picture 74" descr="halo"/>
            <p:cNvPicPr>
              <a:picLocks noChangeAspect="1" noChangeArrowheads="1"/>
            </p:cNvPicPr>
            <p:nvPr/>
          </p:nvPicPr>
          <p:blipFill>
            <a:blip r:embed="rId4" cstate="print"/>
            <a:srcRect/>
            <a:stretch>
              <a:fillRect/>
            </a:stretch>
          </p:blipFill>
          <p:spPr bwMode="auto">
            <a:xfrm>
              <a:off x="3779" y="1127"/>
              <a:ext cx="884" cy="460"/>
            </a:xfrm>
            <a:prstGeom prst="rect">
              <a:avLst/>
            </a:prstGeom>
            <a:noFill/>
            <a:ln w="9525">
              <a:noFill/>
              <a:miter lim="800000"/>
              <a:headEnd/>
              <a:tailEnd/>
            </a:ln>
          </p:spPr>
        </p:pic>
        <p:pic>
          <p:nvPicPr>
            <p:cNvPr id="14" name="Picture 75" descr="body-temple-1"/>
            <p:cNvPicPr>
              <a:picLocks noChangeAspect="1" noChangeArrowheads="1"/>
            </p:cNvPicPr>
            <p:nvPr/>
          </p:nvPicPr>
          <p:blipFill>
            <a:blip r:embed="rId5" cstate="print"/>
            <a:srcRect r="1785" b="8484"/>
            <a:stretch>
              <a:fillRect/>
            </a:stretch>
          </p:blipFill>
          <p:spPr bwMode="auto">
            <a:xfrm>
              <a:off x="3045" y="1224"/>
              <a:ext cx="2715" cy="3096"/>
            </a:xfrm>
            <a:prstGeom prst="rect">
              <a:avLst/>
            </a:prstGeom>
            <a:noFill/>
            <a:ln w="9525">
              <a:noFill/>
              <a:miter lim="800000"/>
              <a:headEnd/>
              <a:tailEnd/>
            </a:ln>
          </p:spPr>
        </p:pic>
        <p:pic>
          <p:nvPicPr>
            <p:cNvPr id="15" name="Picture 76" descr="Pacifier2"/>
            <p:cNvPicPr>
              <a:picLocks noChangeAspect="1" noChangeArrowheads="1"/>
            </p:cNvPicPr>
            <p:nvPr/>
          </p:nvPicPr>
          <p:blipFill>
            <a:blip r:embed="rId6" cstate="print"/>
            <a:srcRect/>
            <a:stretch>
              <a:fillRect/>
            </a:stretch>
          </p:blipFill>
          <p:spPr bwMode="auto">
            <a:xfrm>
              <a:off x="3920" y="1893"/>
              <a:ext cx="371" cy="418"/>
            </a:xfrm>
            <a:prstGeom prst="rect">
              <a:avLst/>
            </a:prstGeom>
            <a:noFill/>
            <a:ln w="9525">
              <a:noFill/>
              <a:miter lim="800000"/>
              <a:headEnd/>
              <a:tailEnd/>
            </a:ln>
          </p:spPr>
        </p:pic>
        <p:pic>
          <p:nvPicPr>
            <p:cNvPr id="16" name="Picture 77" descr="balloon"/>
            <p:cNvPicPr>
              <a:picLocks noChangeAspect="1" noChangeArrowheads="1"/>
            </p:cNvPicPr>
            <p:nvPr/>
          </p:nvPicPr>
          <p:blipFill>
            <a:blip r:embed="rId7" cstate="print"/>
            <a:srcRect/>
            <a:stretch>
              <a:fillRect/>
            </a:stretch>
          </p:blipFill>
          <p:spPr bwMode="auto">
            <a:xfrm>
              <a:off x="4725" y="656"/>
              <a:ext cx="867" cy="2440"/>
            </a:xfrm>
            <a:prstGeom prst="rect">
              <a:avLst/>
            </a:prstGeom>
            <a:noFill/>
            <a:ln w="9525">
              <a:noFill/>
              <a:miter lim="800000"/>
              <a:headEnd/>
              <a:tailEnd/>
            </a:ln>
          </p:spPr>
        </p:pic>
        <p:pic>
          <p:nvPicPr>
            <p:cNvPr id="17" name="Picture 78" descr="teddybear"/>
            <p:cNvPicPr>
              <a:picLocks noChangeAspect="1" noChangeArrowheads="1"/>
            </p:cNvPicPr>
            <p:nvPr/>
          </p:nvPicPr>
          <p:blipFill>
            <a:blip r:embed="rId8" cstate="print"/>
            <a:srcRect/>
            <a:stretch>
              <a:fillRect/>
            </a:stretch>
          </p:blipFill>
          <p:spPr bwMode="auto">
            <a:xfrm>
              <a:off x="2967" y="2069"/>
              <a:ext cx="1167" cy="1017"/>
            </a:xfrm>
            <a:prstGeom prst="rect">
              <a:avLst/>
            </a:prstGeom>
            <a:noFill/>
            <a:ln w="9525">
              <a:noFill/>
              <a:miter lim="800000"/>
              <a:headEnd/>
              <a:tailEnd/>
            </a:ln>
          </p:spPr>
        </p:pic>
      </p:grpSp>
      <p:sp>
        <p:nvSpPr>
          <p:cNvPr id="18" name="Text Box 82"/>
          <p:cNvSpPr txBox="1">
            <a:spLocks noChangeArrowheads="1"/>
          </p:cNvSpPr>
          <p:nvPr/>
        </p:nvSpPr>
        <p:spPr bwMode="auto">
          <a:xfrm>
            <a:off x="2693301" y="2067855"/>
            <a:ext cx="1608133" cy="584775"/>
          </a:xfrm>
          <a:prstGeom prst="rect">
            <a:avLst/>
          </a:prstGeom>
          <a:noFill/>
          <a:ln w="9525">
            <a:noFill/>
            <a:miter lim="800000"/>
            <a:headEnd/>
            <a:tailEnd/>
          </a:ln>
          <a:effectLst/>
        </p:spPr>
        <p:txBody>
          <a:bodyPr wrap="none">
            <a:spAutoFit/>
          </a:bodyPr>
          <a:lstStyle/>
          <a:p>
            <a:pPr>
              <a:defRPr/>
            </a:pPr>
            <a:r>
              <a:rPr lang="en-US" sz="3200" b="1" dirty="0">
                <a:solidFill>
                  <a:srgbClr val="FF0000"/>
                </a:solidFill>
                <a:effectLst>
                  <a:glow rad="127000">
                    <a:schemeClr val="bg1"/>
                  </a:glow>
                  <a:outerShdw blurRad="38100" dist="38100" dir="2700000" algn="tl">
                    <a:srgbClr val="000000">
                      <a:alpha val="43137"/>
                    </a:srgbClr>
                  </a:outerShdw>
                </a:effectLst>
                <a:latin typeface="Arial Narrow" pitchFamily="34" charset="0"/>
              </a:rPr>
              <a:t>CARNAL</a:t>
            </a:r>
          </a:p>
        </p:txBody>
      </p:sp>
    </p:spTree>
    <p:extLst>
      <p:ext uri="{BB962C8B-B14F-4D97-AF65-F5344CB8AC3E}">
        <p14:creationId xmlns:p14="http://schemas.microsoft.com/office/powerpoint/2010/main" val="35835198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endParaRPr lang="en-US" dirty="0">
              <a:solidFill>
                <a:srgbClr val="FF0000"/>
              </a:solidFill>
              <a:effectLst>
                <a:glow rad="76200">
                  <a:schemeClr val="bg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291804311"/>
      </p:ext>
    </p:extLst>
  </p:cSld>
  <p:clrMapOvr>
    <a:masterClrMapping/>
  </p:clrMapOvr>
  <p:transition>
    <p:zo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r>
              <a:rPr lang="en-US" dirty="0"/>
              <a:t>Put your trust in God and then ...</a:t>
            </a:r>
          </a:p>
        </p:txBody>
      </p:sp>
    </p:spTree>
    <p:extLst>
      <p:ext uri="{BB962C8B-B14F-4D97-AF65-F5344CB8AC3E}">
        <p14:creationId xmlns:p14="http://schemas.microsoft.com/office/powerpoint/2010/main" val="3568269629"/>
      </p:ext>
    </p:extLst>
  </p:cSld>
  <p:clrMapOvr>
    <a:masterClrMapping/>
  </p:clrMapOvr>
  <p:transition>
    <p:zo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r>
              <a:rPr lang="en-US" dirty="0"/>
              <a:t>Put your trust in God and then ...</a:t>
            </a:r>
          </a:p>
          <a:p>
            <a:pPr algn="ctr"/>
            <a:r>
              <a:rPr lang="en-US" dirty="0">
                <a:solidFill>
                  <a:srgbClr val="FF0000"/>
                </a:solidFill>
                <a:effectLst>
                  <a:glow rad="127000">
                    <a:schemeClr val="bg1"/>
                  </a:glow>
                  <a:outerShdw blurRad="38100" dist="38100" dir="2700000" algn="tl">
                    <a:srgbClr val="000000">
                      <a:alpha val="43137"/>
                    </a:srgbClr>
                  </a:outerShdw>
                </a:effectLst>
              </a:rPr>
              <a:t>Walk in the Sprit, </a:t>
            </a:r>
          </a:p>
        </p:txBody>
      </p:sp>
    </p:spTree>
    <p:extLst>
      <p:ext uri="{BB962C8B-B14F-4D97-AF65-F5344CB8AC3E}">
        <p14:creationId xmlns:p14="http://schemas.microsoft.com/office/powerpoint/2010/main" val="562462413"/>
      </p:ext>
    </p:extLst>
  </p:cSld>
  <p:clrMapOvr>
    <a:masterClrMapping/>
  </p:clrMapOvr>
  <p:transition>
    <p:zo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r>
              <a:rPr lang="en-US" dirty="0"/>
              <a:t>Put your trust in God and then ...</a:t>
            </a:r>
          </a:p>
          <a:p>
            <a:pPr algn="ctr"/>
            <a:r>
              <a:rPr lang="en-US" dirty="0">
                <a:solidFill>
                  <a:srgbClr val="FF0000"/>
                </a:solidFill>
                <a:effectLst>
                  <a:glow rad="127000">
                    <a:schemeClr val="bg1"/>
                  </a:glow>
                  <a:outerShdw blurRad="38100" dist="38100" dir="2700000" algn="tl">
                    <a:srgbClr val="000000">
                      <a:alpha val="43137"/>
                    </a:srgbClr>
                  </a:outerShdw>
                </a:effectLst>
              </a:rPr>
              <a:t>Walk in the Sprit, </a:t>
            </a:r>
          </a:p>
          <a:p>
            <a:pPr algn="ctr"/>
            <a:r>
              <a:rPr lang="en-US" dirty="0">
                <a:solidFill>
                  <a:srgbClr val="FF0000"/>
                </a:solidFill>
                <a:effectLst>
                  <a:glow rad="127000">
                    <a:schemeClr val="bg1"/>
                  </a:glow>
                  <a:outerShdw blurRad="38100" dist="38100" dir="2700000" algn="tl">
                    <a:srgbClr val="000000">
                      <a:alpha val="43137"/>
                    </a:srgbClr>
                  </a:outerShdw>
                </a:effectLst>
              </a:rPr>
              <a:t>Live in His Word, </a:t>
            </a:r>
          </a:p>
        </p:txBody>
      </p:sp>
    </p:spTree>
    <p:extLst>
      <p:ext uri="{BB962C8B-B14F-4D97-AF65-F5344CB8AC3E}">
        <p14:creationId xmlns:p14="http://schemas.microsoft.com/office/powerpoint/2010/main" val="4281632110"/>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r>
              <a:rPr lang="en-US" dirty="0"/>
              <a:t>Put your trust in God and then ...</a:t>
            </a:r>
          </a:p>
          <a:p>
            <a:pPr algn="ctr"/>
            <a:r>
              <a:rPr lang="en-US" dirty="0">
                <a:solidFill>
                  <a:srgbClr val="FF0000"/>
                </a:solidFill>
                <a:effectLst>
                  <a:glow rad="127000">
                    <a:schemeClr val="bg1"/>
                  </a:glow>
                  <a:outerShdw blurRad="38100" dist="38100" dir="2700000" algn="tl">
                    <a:srgbClr val="000000">
                      <a:alpha val="43137"/>
                    </a:srgbClr>
                  </a:outerShdw>
                </a:effectLst>
              </a:rPr>
              <a:t>Walk in the Sprit, </a:t>
            </a:r>
          </a:p>
          <a:p>
            <a:pPr algn="ctr"/>
            <a:r>
              <a:rPr lang="en-US" dirty="0">
                <a:solidFill>
                  <a:srgbClr val="FF0000"/>
                </a:solidFill>
                <a:effectLst>
                  <a:glow rad="127000">
                    <a:schemeClr val="bg1"/>
                  </a:glow>
                  <a:outerShdw blurRad="38100" dist="38100" dir="2700000" algn="tl">
                    <a:srgbClr val="000000">
                      <a:alpha val="43137"/>
                    </a:srgbClr>
                  </a:outerShdw>
                </a:effectLst>
              </a:rPr>
              <a:t>Live in His Word, </a:t>
            </a:r>
          </a:p>
          <a:p>
            <a:pPr algn="ctr"/>
            <a:r>
              <a:rPr lang="en-US" dirty="0">
                <a:solidFill>
                  <a:srgbClr val="FF0000"/>
                </a:solidFill>
                <a:effectLst>
                  <a:glow rad="127000">
                    <a:schemeClr val="bg1"/>
                  </a:glow>
                  <a:outerShdw blurRad="38100" dist="38100" dir="2700000" algn="tl">
                    <a:srgbClr val="000000">
                      <a:alpha val="43137"/>
                    </a:srgbClr>
                  </a:outerShdw>
                </a:effectLst>
              </a:rPr>
              <a:t>Yield to His will, and </a:t>
            </a:r>
          </a:p>
        </p:txBody>
      </p:sp>
    </p:spTree>
    <p:extLst>
      <p:ext uri="{BB962C8B-B14F-4D97-AF65-F5344CB8AC3E}">
        <p14:creationId xmlns:p14="http://schemas.microsoft.com/office/powerpoint/2010/main" val="2325895704"/>
      </p:ext>
    </p:extLst>
  </p:cSld>
  <p:clrMapOvr>
    <a:masterClrMapping/>
  </p:clrMapOvr>
  <p:transition>
    <p:zo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a:xfrm>
            <a:off x="0" y="0"/>
            <a:ext cx="12192000" cy="1915886"/>
          </a:xfrm>
        </p:spPr>
        <p:txBody>
          <a:bodyPr>
            <a:normAutofit fontScale="90000"/>
          </a:bodyPr>
          <a:lstStyle/>
          <a:p>
            <a:r>
              <a:rPr lang="en-US" dirty="0">
                <a:effectLst/>
              </a:rPr>
              <a:t>V.  How do you become more Faithful? </a:t>
            </a:r>
          </a:p>
        </p:txBody>
      </p:sp>
      <p:sp>
        <p:nvSpPr>
          <p:cNvPr id="3" name="Content Placeholder 2"/>
          <p:cNvSpPr>
            <a:spLocks noGrp="1"/>
          </p:cNvSpPr>
          <p:nvPr>
            <p:ph idx="1"/>
          </p:nvPr>
        </p:nvSpPr>
        <p:spPr>
          <a:xfrm>
            <a:off x="391886" y="2075542"/>
            <a:ext cx="11480800" cy="3979597"/>
          </a:xfrm>
        </p:spPr>
        <p:txBody>
          <a:bodyPr/>
          <a:lstStyle/>
          <a:p>
            <a:pPr algn="ctr"/>
            <a:r>
              <a:rPr lang="en-US" dirty="0"/>
              <a:t>Put your trust in God and then ...</a:t>
            </a:r>
          </a:p>
          <a:p>
            <a:pPr algn="ctr"/>
            <a:r>
              <a:rPr lang="en-US" dirty="0">
                <a:solidFill>
                  <a:srgbClr val="FF0000"/>
                </a:solidFill>
                <a:effectLst>
                  <a:glow rad="127000">
                    <a:schemeClr val="bg1"/>
                  </a:glow>
                  <a:outerShdw blurRad="38100" dist="38100" dir="2700000" algn="tl">
                    <a:srgbClr val="000000">
                      <a:alpha val="43137"/>
                    </a:srgbClr>
                  </a:outerShdw>
                </a:effectLst>
              </a:rPr>
              <a:t>Walk in the Sprit, </a:t>
            </a:r>
          </a:p>
          <a:p>
            <a:pPr algn="ctr"/>
            <a:r>
              <a:rPr lang="en-US" dirty="0">
                <a:solidFill>
                  <a:srgbClr val="FF0000"/>
                </a:solidFill>
                <a:effectLst>
                  <a:glow rad="127000">
                    <a:schemeClr val="bg1"/>
                  </a:glow>
                  <a:outerShdw blurRad="38100" dist="38100" dir="2700000" algn="tl">
                    <a:srgbClr val="000000">
                      <a:alpha val="43137"/>
                    </a:srgbClr>
                  </a:outerShdw>
                </a:effectLst>
              </a:rPr>
              <a:t>Live in His Word, </a:t>
            </a:r>
          </a:p>
          <a:p>
            <a:pPr algn="ctr"/>
            <a:r>
              <a:rPr lang="en-US" dirty="0">
                <a:solidFill>
                  <a:srgbClr val="FF0000"/>
                </a:solidFill>
                <a:effectLst>
                  <a:glow rad="127000">
                    <a:schemeClr val="bg1"/>
                  </a:glow>
                  <a:outerShdw blurRad="38100" dist="38100" dir="2700000" algn="tl">
                    <a:srgbClr val="000000">
                      <a:alpha val="43137"/>
                    </a:srgbClr>
                  </a:outerShdw>
                </a:effectLst>
              </a:rPr>
              <a:t>Yield to His will, and </a:t>
            </a:r>
          </a:p>
          <a:p>
            <a:pPr algn="ctr"/>
            <a:r>
              <a:rPr lang="en-US" dirty="0">
                <a:solidFill>
                  <a:srgbClr val="FF0000"/>
                </a:solidFill>
                <a:effectLst>
                  <a:glow rad="127000">
                    <a:schemeClr val="bg1"/>
                  </a:glow>
                  <a:outerShdw blurRad="38100" dist="38100" dir="2700000" algn="tl">
                    <a:srgbClr val="000000">
                      <a:alpha val="43137"/>
                    </a:srgbClr>
                  </a:outerShdw>
                </a:effectLst>
              </a:rPr>
              <a:t>Continue in prayer</a:t>
            </a:r>
            <a:r>
              <a:rPr lang="en-US" dirty="0">
                <a:solidFill>
                  <a:srgbClr val="FF0000"/>
                </a:solidFill>
                <a:effectLst>
                  <a:glow rad="76200">
                    <a:schemeClr val="bg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2140583208"/>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endParaRPr lang="en-US" dirty="0"/>
          </a:p>
        </p:txBody>
      </p:sp>
    </p:spTree>
    <p:extLst>
      <p:ext uri="{BB962C8B-B14F-4D97-AF65-F5344CB8AC3E}">
        <p14:creationId xmlns:p14="http://schemas.microsoft.com/office/powerpoint/2010/main" val="1262664890"/>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473371"/>
          </a:xfrm>
        </p:spPr>
        <p:txBody>
          <a:bodyPr>
            <a:normAutofit fontScale="90000"/>
          </a:bodyPr>
          <a:lstStyle/>
          <a:p>
            <a:r>
              <a:rPr lang="en-US" dirty="0"/>
              <a:t> </a:t>
            </a:r>
            <a:r>
              <a:rPr lang="en-US" baseline="30000" dirty="0"/>
              <a:t>22</a:t>
            </a:r>
            <a:r>
              <a:rPr lang="en-US" dirty="0"/>
              <a:t> But the fruit of the Spirit is love, joy, peace, patience, kindness , goodness, </a:t>
            </a:r>
            <a:r>
              <a:rPr lang="en-US" dirty="0">
                <a:solidFill>
                  <a:srgbClr val="FF0000"/>
                </a:solidFill>
                <a:effectLst>
                  <a:glow rad="152400">
                    <a:schemeClr val="bg1"/>
                  </a:glow>
                  <a:outerShdw blurRad="38100" dist="38100" dir="2700000" algn="tl">
                    <a:srgbClr val="000000">
                      <a:alpha val="43137"/>
                    </a:srgbClr>
                  </a:outerShdw>
                </a:effectLst>
              </a:rPr>
              <a:t>faithfulness</a:t>
            </a:r>
          </a:p>
        </p:txBody>
      </p:sp>
    </p:spTree>
  </p:cSld>
  <p:clrMapOvr>
    <a:masterClrMapping/>
  </p:clrMapOvr>
  <p:transition>
    <p:zo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3336324" y="891214"/>
            <a:ext cx="5474044" cy="5743575"/>
          </a:xfrm>
          <a:prstGeom prst="rect">
            <a:avLst/>
          </a:prstGeom>
          <a:noFill/>
          <a:ln w="9525">
            <a:noFill/>
            <a:miter lim="800000"/>
            <a:headEnd/>
            <a:tailEnd/>
          </a:ln>
          <a:effectLst/>
        </p:spPr>
      </p:pic>
      <p:sp>
        <p:nvSpPr>
          <p:cNvPr id="2" name="Title 1"/>
          <p:cNvSpPr>
            <a:spLocks noGrp="1"/>
          </p:cNvSpPr>
          <p:nvPr>
            <p:ph type="title"/>
          </p:nvPr>
        </p:nvSpPr>
        <p:spPr>
          <a:xfrm>
            <a:off x="0" y="0"/>
            <a:ext cx="12192000" cy="2017486"/>
          </a:xfrm>
        </p:spPr>
        <p:txBody>
          <a:bodyPr/>
          <a:lstStyle/>
          <a:p>
            <a:r>
              <a:rPr lang="en-US" dirty="0"/>
              <a:t>The Holy Spirit Produces FAITHFULNESS when</a:t>
            </a:r>
          </a:p>
        </p:txBody>
      </p:sp>
      <p:sp>
        <p:nvSpPr>
          <p:cNvPr id="3" name="Content Placeholder 2"/>
          <p:cNvSpPr>
            <a:spLocks noGrp="1"/>
          </p:cNvSpPr>
          <p:nvPr>
            <p:ph idx="1"/>
          </p:nvPr>
        </p:nvSpPr>
        <p:spPr>
          <a:xfrm>
            <a:off x="391886" y="2133600"/>
            <a:ext cx="11480800" cy="3921540"/>
          </a:xfrm>
        </p:spPr>
        <p:txBody>
          <a:bodyPr>
            <a:noAutofit/>
          </a:bodyPr>
          <a:lstStyle/>
          <a:p>
            <a:pPr algn="ctr"/>
            <a:endParaRPr lang="en-US" sz="4800" dirty="0"/>
          </a:p>
          <a:p>
            <a:pPr algn="ctr"/>
            <a:br>
              <a:rPr lang="en-US" sz="4800" dirty="0"/>
            </a:br>
            <a:br>
              <a:rPr lang="en-US" sz="4800" dirty="0"/>
            </a:br>
            <a:br>
              <a:rPr lang="en-US" sz="4800" dirty="0"/>
            </a:br>
            <a:br>
              <a:rPr lang="en-US" sz="4800" dirty="0"/>
            </a:br>
            <a:r>
              <a:rPr lang="en-US" sz="4800" dirty="0"/>
              <a:t>“you walk in the Spirit.” Gal 5:16</a:t>
            </a:r>
          </a:p>
        </p:txBody>
      </p:sp>
    </p:spTree>
  </p:cSld>
  <p:clrMapOvr>
    <a:masterClrMapping/>
  </p:clrMapOvr>
  <p:transition>
    <p:zo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pPr marL="914400" indent="-914400">
              <a:buAutoNum type="arabicPeriod"/>
            </a:pPr>
            <a:endParaRPr lang="en-US" dirty="0"/>
          </a:p>
          <a:p>
            <a:pPr algn="ctr"/>
            <a:r>
              <a:rPr lang="en-US" b="0" dirty="0"/>
              <a:t> </a:t>
            </a:r>
          </a:p>
          <a:p>
            <a:pPr algn="ctr"/>
            <a:r>
              <a:rPr lang="en-US" dirty="0"/>
              <a:t>“God is faithful,”</a:t>
            </a:r>
            <a:br>
              <a:rPr lang="en-US" dirty="0"/>
            </a:br>
            <a:endParaRPr lang="en-US" dirty="0"/>
          </a:p>
        </p:txBody>
      </p:sp>
    </p:spTree>
    <p:extLst>
      <p:ext uri="{BB962C8B-B14F-4D97-AF65-F5344CB8AC3E}">
        <p14:creationId xmlns:p14="http://schemas.microsoft.com/office/powerpoint/2010/main" val="196990552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0" y="721182"/>
            <a:ext cx="12192000" cy="612695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rgbClr val="2D1341"/>
                  </a:glow>
                </a:effectLst>
              </a:rPr>
              <a:t>II. Who has Faithfulness? </a:t>
            </a:r>
          </a:p>
        </p:txBody>
      </p:sp>
      <p:sp>
        <p:nvSpPr>
          <p:cNvPr id="6" name="Right Arrow 5"/>
          <p:cNvSpPr/>
          <p:nvPr/>
        </p:nvSpPr>
        <p:spPr>
          <a:xfrm rot="16200000">
            <a:off x="4002641" y="3598525"/>
            <a:ext cx="4186719" cy="811658"/>
          </a:xfrm>
          <a:prstGeom prst="rightArrow">
            <a:avLst>
              <a:gd name="adj1" fmla="val 34810"/>
              <a:gd name="adj2" fmla="val 114000"/>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Left-Right Arrow 6"/>
          <p:cNvSpPr/>
          <p:nvPr/>
        </p:nvSpPr>
        <p:spPr>
          <a:xfrm>
            <a:off x="4313434" y="3889733"/>
            <a:ext cx="3565132" cy="688368"/>
          </a:xfrm>
          <a:prstGeom prst="leftRightArrow">
            <a:avLst>
              <a:gd name="adj1" fmla="val 38060"/>
              <a:gd name="adj2" fmla="val 92222"/>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marL="914400" indent="-914400">
              <a:buAutoNum type="arabicPeriod"/>
            </a:pPr>
            <a:r>
              <a:rPr lang="en-US" u="sng" dirty="0">
                <a:solidFill>
                  <a:srgbClr val="FF0000"/>
                </a:solidFill>
                <a:effectLst>
                  <a:glow rad="152400">
                    <a:schemeClr val="bg1"/>
                  </a:glow>
                  <a:outerShdw blurRad="38100" dist="38100" dir="2700000" algn="tl">
                    <a:srgbClr val="000000">
                      <a:alpha val="43137"/>
                    </a:srgbClr>
                  </a:outerShdw>
                </a:effectLst>
              </a:rPr>
              <a:t>God</a:t>
            </a:r>
            <a:r>
              <a:rPr lang="en-US" dirty="0">
                <a:solidFill>
                  <a:srgbClr val="FF0000"/>
                </a:solidFill>
                <a:effectLst>
                  <a:glow rad="12700">
                    <a:schemeClr val="bg1"/>
                  </a:glow>
                  <a:outerShdw blurRad="38100" dist="38100" dir="2700000" algn="tl">
                    <a:srgbClr val="000000">
                      <a:alpha val="43137"/>
                    </a:srgbClr>
                  </a:outerShdw>
                </a:effectLst>
              </a:rPr>
              <a:t> </a:t>
            </a:r>
            <a:r>
              <a:rPr lang="en-US" dirty="0"/>
              <a:t>does  1 </a:t>
            </a:r>
            <a:r>
              <a:rPr lang="en-US" dirty="0" err="1"/>
              <a:t>Cor</a:t>
            </a:r>
            <a:r>
              <a:rPr lang="en-US" dirty="0"/>
              <a:t> 10:13; 2 </a:t>
            </a:r>
            <a:r>
              <a:rPr lang="en-US" dirty="0" err="1"/>
              <a:t>Cor</a:t>
            </a:r>
            <a:r>
              <a:rPr lang="en-US" dirty="0"/>
              <a:t> 1:18</a:t>
            </a:r>
          </a:p>
          <a:p>
            <a:pPr marL="914400" indent="-914400">
              <a:buAutoNum type="arabicPeriod" startAt="2"/>
            </a:pPr>
            <a:r>
              <a:rPr lang="en-US" u="sng" dirty="0">
                <a:solidFill>
                  <a:srgbClr val="FF0000"/>
                </a:solidFill>
                <a:effectLst>
                  <a:glow rad="152400">
                    <a:schemeClr val="bg1"/>
                  </a:glow>
                  <a:outerShdw blurRad="38100" dist="38100" dir="2700000" algn="tl">
                    <a:srgbClr val="000000">
                      <a:alpha val="43137"/>
                    </a:srgbClr>
                  </a:outerShdw>
                </a:effectLst>
              </a:rPr>
              <a:t>Others</a:t>
            </a:r>
            <a:r>
              <a:rPr lang="en-US" dirty="0">
                <a:solidFill>
                  <a:srgbClr val="FF0000"/>
                </a:solidFill>
                <a:effectLst>
                  <a:glow rad="152400">
                    <a:schemeClr val="bg1"/>
                  </a:glow>
                  <a:outerShdw blurRad="38100" dist="38100" dir="2700000" algn="tl">
                    <a:srgbClr val="000000">
                      <a:alpha val="43137"/>
                    </a:srgbClr>
                  </a:outerShdw>
                </a:effectLst>
              </a:rPr>
              <a:t> </a:t>
            </a:r>
            <a:r>
              <a:rPr lang="en-US" dirty="0"/>
              <a:t>do  1 </a:t>
            </a:r>
            <a:r>
              <a:rPr lang="en-US" dirty="0" err="1"/>
              <a:t>Cor</a:t>
            </a:r>
            <a:r>
              <a:rPr lang="en-US" dirty="0"/>
              <a:t> 4:17</a:t>
            </a:r>
          </a:p>
          <a:p>
            <a:br>
              <a:rPr lang="en-US" dirty="0"/>
            </a:br>
            <a:endParaRPr lang="en-US" dirty="0"/>
          </a:p>
        </p:txBody>
      </p:sp>
    </p:spTree>
    <p:extLst>
      <p:ext uri="{BB962C8B-B14F-4D97-AF65-F5344CB8AC3E}">
        <p14:creationId xmlns:p14="http://schemas.microsoft.com/office/powerpoint/2010/main" val="216923954"/>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5549</TotalTime>
  <Words>4262</Words>
  <Application>Microsoft Office PowerPoint</Application>
  <PresentationFormat>Widescreen</PresentationFormat>
  <Paragraphs>296</Paragraphs>
  <Slides>72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Arial</vt:lpstr>
      <vt:lpstr>Arial Black</vt:lpstr>
      <vt:lpstr>Arial Narrow</vt:lpstr>
      <vt:lpstr>Calibri</vt:lpstr>
      <vt:lpstr>Cambria</vt:lpstr>
      <vt:lpstr>Mistral</vt:lpstr>
      <vt:lpstr>Symbol</vt:lpstr>
      <vt:lpstr>Office Theme</vt:lpstr>
      <vt:lpstr>PowerPoint Presentation</vt:lpstr>
      <vt:lpstr>PowerPoint Presentation</vt:lpstr>
      <vt:lpstr>I.  What is Faithfulness?</vt:lpstr>
      <vt:lpstr>I.  What is Faithfulness?</vt:lpstr>
      <vt:lpstr>I.  What is Faithfulness?</vt:lpstr>
      <vt:lpstr>II. Who has Faithfulness? </vt:lpstr>
      <vt:lpstr>II. Who has Faithfulness? </vt:lpstr>
      <vt:lpstr>II. Who has Faithfulness? </vt:lpstr>
      <vt:lpstr>II. Who has Faithfulness? </vt:lpstr>
      <vt:lpstr>II. Who has Faithfulness? </vt:lpstr>
      <vt:lpstr>II. Who has Faithfulness? </vt:lpstr>
      <vt:lpstr>II. Who has Faithfulness? </vt:lpstr>
      <vt:lpstr>III. How Faithfulness Shows Up</vt:lpstr>
      <vt:lpstr>[1] Providence 1 Cor 10:13</vt:lpstr>
      <vt:lpstr>[1] Providence 1 Cor 10:13</vt:lpstr>
      <vt:lpstr>[2] Empowerment 2 Thes 3:3</vt:lpstr>
      <vt:lpstr>[3] Protection 2 Thes 3:3</vt:lpstr>
      <vt:lpstr>[4] Forgiveness 1 John 1:9</vt:lpstr>
      <vt:lpstr>[4] Forgiveness 1 John 1:9</vt:lpstr>
      <vt:lpstr>[4] Forgiveness 1 John 1:9</vt:lpstr>
      <vt:lpstr>[4] Forgiveness 1 John 1:9</vt:lpstr>
      <vt:lpstr>[4] Forgiveness 1 John 1:9</vt:lpstr>
      <vt:lpstr>[4] Forgiveness 1 John 1:9</vt:lpstr>
      <vt:lpstr>III. How Faithfulness Shows Up</vt:lpstr>
      <vt:lpstr>[1] A Faithful Spouse  1 Tim 5:9</vt:lpstr>
      <vt:lpstr>[2] A Faithful Brother  1 Pet 5:12</vt:lpstr>
      <vt:lpstr>[3] A Faithful Witness Rev 2:13</vt:lpstr>
      <vt:lpstr>[4] A Faithful Follower  Rev 17:14</vt:lpstr>
      <vt:lpstr>[5] Faithful Prayer Warrior  Ro 12:12</vt:lpstr>
      <vt:lpstr>[6] A Faithful Servant  1 Cor 4:2</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IV.  What It look like?  Mat 25:14</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Upon the Master’s Return</vt:lpstr>
      <vt:lpstr>Obvious Contrast ... </vt:lpstr>
      <vt:lpstr>Obvious Contrast ... </vt:lpstr>
      <vt:lpstr>Obvious Contrast ... </vt:lpstr>
      <vt:lpstr>Obvious Contrast ... </vt:lpstr>
      <vt:lpstr>V.  How do you become more Faithful? </vt:lpstr>
      <vt:lpstr>V.  How do you become more Faithful? </vt:lpstr>
      <vt:lpstr>V.  How do you become more Faithful? </vt:lpstr>
      <vt:lpstr>V.  How do you become more Faithful? </vt:lpstr>
      <vt:lpstr>V.  How do you become more Faithful? </vt:lpstr>
      <vt:lpstr>V.  How do you become more Faithful? </vt:lpstr>
      <vt:lpstr> 22 But the fruit of the Spirit is love, joy, peace, patience, kindness , goodness, faithfulness</vt:lpstr>
      <vt:lpstr>The Holy Spirit Produces FAITHFULNESS when</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446</cp:revision>
  <dcterms:created xsi:type="dcterms:W3CDTF">2013-04-08T03:48:04Z</dcterms:created>
  <dcterms:modified xsi:type="dcterms:W3CDTF">2021-06-24T23:11:02Z</dcterms:modified>
</cp:coreProperties>
</file>