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1" r:id="rId2"/>
    <p:sldId id="293" r:id="rId3"/>
    <p:sldId id="292" r:id="rId4"/>
    <p:sldId id="256" r:id="rId5"/>
    <p:sldId id="257" r:id="rId6"/>
    <p:sldId id="287" r:id="rId7"/>
    <p:sldId id="288" r:id="rId8"/>
    <p:sldId id="258" r:id="rId9"/>
    <p:sldId id="259" r:id="rId10"/>
    <p:sldId id="290" r:id="rId11"/>
    <p:sldId id="275" r:id="rId12"/>
    <p:sldId id="260" r:id="rId13"/>
    <p:sldId id="276" r:id="rId14"/>
    <p:sldId id="285" r:id="rId15"/>
    <p:sldId id="278" r:id="rId16"/>
    <p:sldId id="279" r:id="rId17"/>
    <p:sldId id="280" r:id="rId18"/>
    <p:sldId id="263" r:id="rId19"/>
    <p:sldId id="264" r:id="rId20"/>
    <p:sldId id="281" r:id="rId21"/>
    <p:sldId id="266" r:id="rId22"/>
    <p:sldId id="282" r:id="rId23"/>
    <p:sldId id="283" r:id="rId24"/>
    <p:sldId id="289" r:id="rId25"/>
    <p:sldId id="272"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8084" autoAdjust="0"/>
  </p:normalViewPr>
  <p:slideViewPr>
    <p:cSldViewPr snapToGrid="0">
      <p:cViewPr varScale="1">
        <p:scale>
          <a:sx n="63" d="100"/>
          <a:sy n="63" d="100"/>
        </p:scale>
        <p:origin x="13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2CF1C-3A12-4F8C-8FF4-23B07C0363AD}"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4E6E9-76E1-40E6-AF99-E0E7BEBFE9CF}" type="slidenum">
              <a:rPr lang="en-US" smtClean="0"/>
              <a:t>‹#›</a:t>
            </a:fld>
            <a:endParaRPr lang="en-US"/>
          </a:p>
        </p:txBody>
      </p:sp>
    </p:spTree>
    <p:extLst>
      <p:ext uri="{BB962C8B-B14F-4D97-AF65-F5344CB8AC3E}">
        <p14:creationId xmlns:p14="http://schemas.microsoft.com/office/powerpoint/2010/main" val="423696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F824E6E9-76E1-40E6-AF99-E0E7BEBFE9CF}" type="slidenum">
              <a:rPr lang="en-US" smtClean="0"/>
              <a:t>1</a:t>
            </a:fld>
            <a:endParaRPr lang="en-US"/>
          </a:p>
        </p:txBody>
      </p:sp>
    </p:spTree>
    <p:extLst>
      <p:ext uri="{BB962C8B-B14F-4D97-AF65-F5344CB8AC3E}">
        <p14:creationId xmlns:p14="http://schemas.microsoft.com/office/powerpoint/2010/main" val="2467468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Lightning = FREE = "Lightning NOAA" by C. Clark - NOAA Photo Library (direct), NOAA Central Library; OAR/ERL/National Severe Storms Laboratory (NSSL), Image ID: nssl0010. Licensed under Public Domain via Wikimedia Commons - http://commons.wikimedia.org/wiki/File:Lightning_NOAA.jpg#/media/File:Lightning_NOAA.jpg</a:t>
            </a:r>
          </a:p>
        </p:txBody>
      </p:sp>
      <p:sp>
        <p:nvSpPr>
          <p:cNvPr id="4" name="Slide Number Placeholder 3"/>
          <p:cNvSpPr>
            <a:spLocks noGrp="1"/>
          </p:cNvSpPr>
          <p:nvPr>
            <p:ph type="sldNum" sz="quarter" idx="10"/>
          </p:nvPr>
        </p:nvSpPr>
        <p:spPr/>
        <p:txBody>
          <a:bodyPr/>
          <a:lstStyle/>
          <a:p>
            <a:fld id="{F824E6E9-76E1-40E6-AF99-E0E7BEBFE9CF}" type="slidenum">
              <a:rPr lang="en-US" smtClean="0"/>
              <a:t>14</a:t>
            </a:fld>
            <a:endParaRPr lang="en-US"/>
          </a:p>
        </p:txBody>
      </p:sp>
    </p:spTree>
    <p:extLst>
      <p:ext uri="{BB962C8B-B14F-4D97-AF65-F5344CB8AC3E}">
        <p14:creationId xmlns:p14="http://schemas.microsoft.com/office/powerpoint/2010/main" val="385742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Lightning = FREE = "Lightning NOAA" by C. Clark - NOAA Photo Library (direct), NOAA Central Library; OAR/ERL/National Severe Storms Laboratory (NSSL), Image ID: nssl0010. Licensed under Public Domain via Wikimedia Commons - http://commons.wikimedia.org/wiki/File:Lightning_NOAA.jpg#/media/File:Lightning_NOAA.jpg</a:t>
            </a:r>
          </a:p>
        </p:txBody>
      </p:sp>
      <p:sp>
        <p:nvSpPr>
          <p:cNvPr id="4" name="Slide Number Placeholder 3"/>
          <p:cNvSpPr>
            <a:spLocks noGrp="1"/>
          </p:cNvSpPr>
          <p:nvPr>
            <p:ph type="sldNum" sz="quarter" idx="10"/>
          </p:nvPr>
        </p:nvSpPr>
        <p:spPr/>
        <p:txBody>
          <a:bodyPr/>
          <a:lstStyle/>
          <a:p>
            <a:fld id="{F824E6E9-76E1-40E6-AF99-E0E7BEBFE9CF}" type="slidenum">
              <a:rPr lang="en-US" smtClean="0"/>
              <a:t>15</a:t>
            </a:fld>
            <a:endParaRPr lang="en-US"/>
          </a:p>
        </p:txBody>
      </p:sp>
    </p:spTree>
    <p:extLst>
      <p:ext uri="{BB962C8B-B14F-4D97-AF65-F5344CB8AC3E}">
        <p14:creationId xmlns:p14="http://schemas.microsoft.com/office/powerpoint/2010/main" val="239921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Chalice = FREE = from https://farm8.staticflickr.com/7155/6483106769_87eee11cf2_o.jpg</a:t>
            </a:r>
          </a:p>
        </p:txBody>
      </p:sp>
      <p:sp>
        <p:nvSpPr>
          <p:cNvPr id="4" name="Slide Number Placeholder 3"/>
          <p:cNvSpPr>
            <a:spLocks noGrp="1"/>
          </p:cNvSpPr>
          <p:nvPr>
            <p:ph type="sldNum" sz="quarter" idx="10"/>
          </p:nvPr>
        </p:nvSpPr>
        <p:spPr/>
        <p:txBody>
          <a:bodyPr/>
          <a:lstStyle/>
          <a:p>
            <a:fld id="{F824E6E9-76E1-40E6-AF99-E0E7BEBFE9CF}" type="slidenum">
              <a:rPr lang="en-US" smtClean="0"/>
              <a:t>16</a:t>
            </a:fld>
            <a:endParaRPr lang="en-US"/>
          </a:p>
        </p:txBody>
      </p:sp>
    </p:spTree>
    <p:extLst>
      <p:ext uri="{BB962C8B-B14F-4D97-AF65-F5344CB8AC3E}">
        <p14:creationId xmlns:p14="http://schemas.microsoft.com/office/powerpoint/2010/main" val="425874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Paid = FREE</a:t>
            </a:r>
            <a:r>
              <a:rPr lang="en-US" baseline="0" dirty="0"/>
              <a:t> </a:t>
            </a:r>
            <a:r>
              <a:rPr lang="en-US" baseline="0"/>
              <a:t>= from http://www.pioneermemorial.org/_files/images/Paid.jpg</a:t>
            </a:r>
            <a:endParaRPr lang="en-US"/>
          </a:p>
        </p:txBody>
      </p:sp>
      <p:sp>
        <p:nvSpPr>
          <p:cNvPr id="4" name="Slide Number Placeholder 3"/>
          <p:cNvSpPr>
            <a:spLocks noGrp="1"/>
          </p:cNvSpPr>
          <p:nvPr>
            <p:ph type="sldNum" sz="quarter" idx="10"/>
          </p:nvPr>
        </p:nvSpPr>
        <p:spPr/>
        <p:txBody>
          <a:bodyPr/>
          <a:lstStyle/>
          <a:p>
            <a:fld id="{F824E6E9-76E1-40E6-AF99-E0E7BEBFE9CF}" type="slidenum">
              <a:rPr lang="en-US" smtClean="0"/>
              <a:t>17</a:t>
            </a:fld>
            <a:endParaRPr lang="en-US"/>
          </a:p>
        </p:txBody>
      </p:sp>
    </p:spTree>
    <p:extLst>
      <p:ext uri="{BB962C8B-B14F-4D97-AF65-F5344CB8AC3E}">
        <p14:creationId xmlns:p14="http://schemas.microsoft.com/office/powerpoint/2010/main" val="377969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Paid = FREE</a:t>
            </a:r>
            <a:r>
              <a:rPr lang="en-US" baseline="0" dirty="0"/>
              <a:t> </a:t>
            </a:r>
            <a:r>
              <a:rPr lang="en-US" baseline="0"/>
              <a:t>= from http://www.pioneermemorial.org/_files/images/Paid.jpg</a:t>
            </a:r>
            <a:endParaRPr lang="en-US"/>
          </a:p>
        </p:txBody>
      </p:sp>
      <p:sp>
        <p:nvSpPr>
          <p:cNvPr id="4" name="Slide Number Placeholder 3"/>
          <p:cNvSpPr>
            <a:spLocks noGrp="1"/>
          </p:cNvSpPr>
          <p:nvPr>
            <p:ph type="sldNum" sz="quarter" idx="10"/>
          </p:nvPr>
        </p:nvSpPr>
        <p:spPr/>
        <p:txBody>
          <a:bodyPr/>
          <a:lstStyle/>
          <a:p>
            <a:fld id="{F824E6E9-76E1-40E6-AF99-E0E7BEBFE9CF}" type="slidenum">
              <a:rPr lang="en-US" smtClean="0"/>
              <a:t>18</a:t>
            </a:fld>
            <a:endParaRPr lang="en-US"/>
          </a:p>
        </p:txBody>
      </p:sp>
    </p:spTree>
    <p:extLst>
      <p:ext uri="{BB962C8B-B14F-4D97-AF65-F5344CB8AC3E}">
        <p14:creationId xmlns:p14="http://schemas.microsoft.com/office/powerpoint/2010/main" val="135936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 FREE = </a:t>
            </a:r>
            <a:r>
              <a:rPr lang="en-US" dirty="0" err="1"/>
              <a:t>BiblePoint</a:t>
            </a:r>
            <a:r>
              <a:rPr lang="en-US" dirty="0"/>
              <a:t> photo</a:t>
            </a:r>
            <a:r>
              <a:rPr lang="en-US" baseline="0" dirty="0"/>
              <a:t> </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19</a:t>
            </a:fld>
            <a:endParaRPr lang="en-US"/>
          </a:p>
        </p:txBody>
      </p:sp>
    </p:spTree>
    <p:extLst>
      <p:ext uri="{BB962C8B-B14F-4D97-AF65-F5344CB8AC3E}">
        <p14:creationId xmlns:p14="http://schemas.microsoft.com/office/powerpoint/2010/main" val="237395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 FREE = </a:t>
            </a:r>
            <a:r>
              <a:rPr lang="en-US" dirty="0" err="1"/>
              <a:t>BiblePoint</a:t>
            </a:r>
            <a:r>
              <a:rPr lang="en-US" dirty="0"/>
              <a:t> photo</a:t>
            </a:r>
            <a:r>
              <a:rPr lang="en-US" baseline="0" dirty="0"/>
              <a:t> </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20</a:t>
            </a:fld>
            <a:endParaRPr lang="en-US"/>
          </a:p>
        </p:txBody>
      </p:sp>
    </p:spTree>
    <p:extLst>
      <p:ext uri="{BB962C8B-B14F-4D97-AF65-F5344CB8AC3E}">
        <p14:creationId xmlns:p14="http://schemas.microsoft.com/office/powerpoint/2010/main" val="333062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Centurion = Licensed = NOT FOR REUSE ELSEWHERE.</a:t>
            </a:r>
            <a:r>
              <a:rPr lang="en-US" baseline="0" dirty="0"/>
              <a:t>  To reuse elsewhere get a license from bigstock_Nice_portrait_of_a_legionary_s_10896698</a:t>
            </a:r>
            <a:endParaRPr lang="en-US" dirty="0"/>
          </a:p>
          <a:p>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21</a:t>
            </a:fld>
            <a:endParaRPr lang="en-US"/>
          </a:p>
        </p:txBody>
      </p:sp>
    </p:spTree>
    <p:extLst>
      <p:ext uri="{BB962C8B-B14F-4D97-AF65-F5344CB8AC3E}">
        <p14:creationId xmlns:p14="http://schemas.microsoft.com/office/powerpoint/2010/main" val="2268660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Centurion = Licensed = NOT FOR REUSE ELSEWHERE.</a:t>
            </a:r>
            <a:r>
              <a:rPr lang="en-US" baseline="0" dirty="0"/>
              <a:t>  To reuse elsewhere get a license from bigstock_Nice_portrait_of_a_legionary_s_10896698</a:t>
            </a:r>
            <a:endParaRPr lang="en-US" dirty="0"/>
          </a:p>
          <a:p>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22</a:t>
            </a:fld>
            <a:endParaRPr lang="en-US"/>
          </a:p>
        </p:txBody>
      </p:sp>
    </p:spTree>
    <p:extLst>
      <p:ext uri="{BB962C8B-B14F-4D97-AF65-F5344CB8AC3E}">
        <p14:creationId xmlns:p14="http://schemas.microsoft.com/office/powerpoint/2010/main" val="424785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Centurion = Licensed = NOT FOR REUSE ELSEWHERE.</a:t>
            </a:r>
            <a:r>
              <a:rPr lang="en-US" baseline="0" dirty="0"/>
              <a:t>  To reuse elsewhere get a license from bigstock_Nice_portrait_of_a_legionary_s_10896698</a:t>
            </a:r>
            <a:endParaRPr lang="en-US" dirty="0"/>
          </a:p>
          <a:p>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23</a:t>
            </a:fld>
            <a:endParaRPr lang="en-US"/>
          </a:p>
        </p:txBody>
      </p:sp>
    </p:spTree>
    <p:extLst>
      <p:ext uri="{BB962C8B-B14F-4D97-AF65-F5344CB8AC3E}">
        <p14:creationId xmlns:p14="http://schemas.microsoft.com/office/powerpoint/2010/main" val="166979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F824E6E9-76E1-40E6-AF99-E0E7BEBFE9CF}" type="slidenum">
              <a:rPr lang="en-US" smtClean="0"/>
              <a:t>2</a:t>
            </a:fld>
            <a:endParaRPr lang="en-US"/>
          </a:p>
        </p:txBody>
      </p:sp>
    </p:spTree>
    <p:extLst>
      <p:ext uri="{BB962C8B-B14F-4D97-AF65-F5344CB8AC3E}">
        <p14:creationId xmlns:p14="http://schemas.microsoft.com/office/powerpoint/2010/main" val="154302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Centurion = Licensed = NOT FOR REUSE ELSEWHERE.</a:t>
            </a:r>
            <a:r>
              <a:rPr lang="en-US" baseline="0" dirty="0"/>
              <a:t>  To reuse elsewhere get a license from bigstock_Nice_portrait_of_a_legionary_s_10896698</a:t>
            </a:r>
            <a:endParaRPr lang="en-US" dirty="0"/>
          </a:p>
          <a:p>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24</a:t>
            </a:fld>
            <a:endParaRPr lang="en-US"/>
          </a:p>
        </p:txBody>
      </p:sp>
    </p:spTree>
    <p:extLst>
      <p:ext uri="{BB962C8B-B14F-4D97-AF65-F5344CB8AC3E}">
        <p14:creationId xmlns:p14="http://schemas.microsoft.com/office/powerpoint/2010/main" val="247393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Three</a:t>
            </a:r>
            <a:r>
              <a:rPr lang="en-US" baseline="0" dirty="0"/>
              <a:t> Crosses = FREE = from https://www.flickr.com/photos/abcdz2000/3428819302/</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4</a:t>
            </a:fld>
            <a:endParaRPr lang="en-US"/>
          </a:p>
        </p:txBody>
      </p:sp>
    </p:spTree>
    <p:extLst>
      <p:ext uri="{BB962C8B-B14F-4D97-AF65-F5344CB8AC3E}">
        <p14:creationId xmlns:p14="http://schemas.microsoft.com/office/powerpoint/2010/main" val="24452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Centurion = Licensed = NOT FOR REUSE ELSEWHERE.</a:t>
            </a:r>
            <a:r>
              <a:rPr lang="en-US" baseline="0" dirty="0"/>
              <a:t>  To reuse elsewhere get a license from bigstock_Nice_portrait_of_a_legionary_s_10896698</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5</a:t>
            </a:fld>
            <a:endParaRPr lang="en-US"/>
          </a:p>
        </p:txBody>
      </p:sp>
    </p:spTree>
    <p:extLst>
      <p:ext uri="{BB962C8B-B14F-4D97-AF65-F5344CB8AC3E}">
        <p14:creationId xmlns:p14="http://schemas.microsoft.com/office/powerpoint/2010/main" val="1221712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am – Jesus’ execution</a:t>
            </a:r>
            <a:r>
              <a:rPr lang="en-US" baseline="0" dirty="0"/>
              <a:t> begins ...</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6</a:t>
            </a:fld>
            <a:endParaRPr lang="en-US"/>
          </a:p>
        </p:txBody>
      </p:sp>
    </p:spTree>
    <p:extLst>
      <p:ext uri="{BB962C8B-B14F-4D97-AF65-F5344CB8AC3E}">
        <p14:creationId xmlns:p14="http://schemas.microsoft.com/office/powerpoint/2010/main" val="241374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nailed to the cross = Licensed = NOT FOR REUSE</a:t>
            </a:r>
            <a:r>
              <a:rPr lang="en-US" baseline="0" dirty="0"/>
              <a:t> ELSEWHERE.  To reuse elsewhere get a licenses from http://www.bigstockphoto.com/image-86395184/stock-photo-jesus-on-the-cross-with-nail-and-hand-in-foreground </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7</a:t>
            </a:fld>
            <a:endParaRPr lang="en-US"/>
          </a:p>
        </p:txBody>
      </p:sp>
    </p:spTree>
    <p:extLst>
      <p:ext uri="{BB962C8B-B14F-4D97-AF65-F5344CB8AC3E}">
        <p14:creationId xmlns:p14="http://schemas.microsoft.com/office/powerpoint/2010/main" val="360475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nailed to the cross = Licensed = NOT FOR REUSE</a:t>
            </a:r>
            <a:r>
              <a:rPr lang="en-US" baseline="0" dirty="0"/>
              <a:t> ELSEWHERE.  To reuse elsewhere get a licenses from http://www.bigstockphoto.com/image-86395184/stock-photo-jesus-on-the-cross-with-nail-and-hand-in-foreground </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8</a:t>
            </a:fld>
            <a:endParaRPr lang="en-US"/>
          </a:p>
        </p:txBody>
      </p:sp>
    </p:spTree>
    <p:extLst>
      <p:ext uri="{BB962C8B-B14F-4D97-AF65-F5344CB8AC3E}">
        <p14:creationId xmlns:p14="http://schemas.microsoft.com/office/powerpoint/2010/main" val="368649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12</a:t>
            </a:fld>
            <a:endParaRPr lang="en-US"/>
          </a:p>
        </p:txBody>
      </p:sp>
    </p:spTree>
    <p:extLst>
      <p:ext uri="{BB962C8B-B14F-4D97-AF65-F5344CB8AC3E}">
        <p14:creationId xmlns:p14="http://schemas.microsoft.com/office/powerpoint/2010/main" val="234382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Woman = FREE= http://www.freebibleimages.org/photos/jesus-crucified/</a:t>
            </a:r>
            <a:endParaRPr lang="en-US" dirty="0"/>
          </a:p>
        </p:txBody>
      </p:sp>
      <p:sp>
        <p:nvSpPr>
          <p:cNvPr id="4" name="Slide Number Placeholder 3"/>
          <p:cNvSpPr>
            <a:spLocks noGrp="1"/>
          </p:cNvSpPr>
          <p:nvPr>
            <p:ph type="sldNum" sz="quarter" idx="10"/>
          </p:nvPr>
        </p:nvSpPr>
        <p:spPr/>
        <p:txBody>
          <a:bodyPr/>
          <a:lstStyle/>
          <a:p>
            <a:fld id="{F824E6E9-76E1-40E6-AF99-E0E7BEBFE9CF}" type="slidenum">
              <a:rPr lang="en-US" smtClean="0"/>
              <a:t>13</a:t>
            </a:fld>
            <a:endParaRPr lang="en-US"/>
          </a:p>
        </p:txBody>
      </p:sp>
    </p:spTree>
    <p:extLst>
      <p:ext uri="{BB962C8B-B14F-4D97-AF65-F5344CB8AC3E}">
        <p14:creationId xmlns:p14="http://schemas.microsoft.com/office/powerpoint/2010/main" val="147711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440FE8-5246-4EF6-A61D-C24E7AF3A6A8}"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195385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40FE8-5246-4EF6-A61D-C24E7AF3A6A8}"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3046087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40FE8-5246-4EF6-A61D-C24E7AF3A6A8}"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344864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8969" y="0"/>
            <a:ext cx="11454063" cy="1325563"/>
          </a:xfrm>
        </p:spPr>
        <p:txBody>
          <a:bodyPr/>
          <a:lstStyle/>
          <a:p>
            <a:r>
              <a:rPr lang="en-US"/>
              <a:t>Click to edit Master title style</a:t>
            </a:r>
          </a:p>
        </p:txBody>
      </p:sp>
      <p:sp>
        <p:nvSpPr>
          <p:cNvPr id="3" name="Content Placeholder 2"/>
          <p:cNvSpPr>
            <a:spLocks noGrp="1"/>
          </p:cNvSpPr>
          <p:nvPr>
            <p:ph idx="1"/>
          </p:nvPr>
        </p:nvSpPr>
        <p:spPr>
          <a:xfrm>
            <a:off x="368969" y="1325563"/>
            <a:ext cx="11454064" cy="485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40FE8-5246-4EF6-A61D-C24E7AF3A6A8}"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119938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40FE8-5246-4EF6-A61D-C24E7AF3A6A8}"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189209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440FE8-5246-4EF6-A61D-C24E7AF3A6A8}"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37398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440FE8-5246-4EF6-A61D-C24E7AF3A6A8}"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183336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440FE8-5246-4EF6-A61D-C24E7AF3A6A8}"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291464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40FE8-5246-4EF6-A61D-C24E7AF3A6A8}"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298041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440FE8-5246-4EF6-A61D-C24E7AF3A6A8}"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2433606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440FE8-5246-4EF6-A61D-C24E7AF3A6A8}"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86156-527A-487D-922A-B9EF82D00823}" type="slidenum">
              <a:rPr lang="en-US" smtClean="0"/>
              <a:t>‹#›</a:t>
            </a:fld>
            <a:endParaRPr lang="en-US"/>
          </a:p>
        </p:txBody>
      </p:sp>
    </p:spTree>
    <p:extLst>
      <p:ext uri="{BB962C8B-B14F-4D97-AF65-F5344CB8AC3E}">
        <p14:creationId xmlns:p14="http://schemas.microsoft.com/office/powerpoint/2010/main" val="230494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28787" y="-29234"/>
            <a:ext cx="12249574" cy="6916468"/>
          </a:xfrm>
          <a:prstGeom prst="rect">
            <a:avLst/>
          </a:prstGeom>
        </p:spPr>
      </p:pic>
      <p:sp>
        <p:nvSpPr>
          <p:cNvPr id="2" name="Title Placeholder 1"/>
          <p:cNvSpPr>
            <a:spLocks noGrp="1"/>
          </p:cNvSpPr>
          <p:nvPr>
            <p:ph type="title"/>
          </p:nvPr>
        </p:nvSpPr>
        <p:spPr>
          <a:xfrm>
            <a:off x="529389" y="365125"/>
            <a:ext cx="11293643"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29389" y="1825625"/>
            <a:ext cx="1129364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40FE8-5246-4EF6-A61D-C24E7AF3A6A8}"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86156-527A-487D-922A-B9EF82D00823}" type="slidenum">
              <a:rPr lang="en-US" smtClean="0"/>
              <a:t>‹#›</a:t>
            </a:fld>
            <a:endParaRPr lang="en-US"/>
          </a:p>
        </p:txBody>
      </p:sp>
    </p:spTree>
    <p:extLst>
      <p:ext uri="{BB962C8B-B14F-4D97-AF65-F5344CB8AC3E}">
        <p14:creationId xmlns:p14="http://schemas.microsoft.com/office/powerpoint/2010/main" val="259781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i="1" kern="1200">
          <a:solidFill>
            <a:srgbClr val="FFFF00"/>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54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5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5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5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178" y="0"/>
            <a:ext cx="9505071" cy="2387600"/>
          </a:xfrm>
        </p:spPr>
        <p:txBody>
          <a:bodyPr/>
          <a:lstStyle/>
          <a:p>
            <a:pPr algn="l"/>
            <a:r>
              <a:rPr lang="en-US" sz="7200" dirty="0">
                <a:effectLst>
                  <a:outerShdw blurRad="38100" dist="38100" dir="2700000" algn="tl">
                    <a:srgbClr val="000000">
                      <a:alpha val="43137"/>
                    </a:srgbClr>
                  </a:outerShdw>
                </a:effectLst>
              </a:rPr>
              <a:t>What Difference Does Good Friday Make? </a:t>
            </a:r>
          </a:p>
        </p:txBody>
      </p:sp>
      <p:sp>
        <p:nvSpPr>
          <p:cNvPr id="3" name="Subtitle 2"/>
          <p:cNvSpPr>
            <a:spLocks noGrp="1"/>
          </p:cNvSpPr>
          <p:nvPr>
            <p:ph type="subTitle" idx="1"/>
          </p:nvPr>
        </p:nvSpPr>
        <p:spPr/>
        <p:txBody>
          <a:bodyPr/>
          <a:lstStyle/>
          <a:p>
            <a:endParaRPr lang="en-US"/>
          </a:p>
        </p:txBody>
      </p:sp>
      <p:pic>
        <p:nvPicPr>
          <p:cNvPr id="4" name="Picture 5">
            <a:extLst>
              <a:ext uri="{FF2B5EF4-FFF2-40B4-BE49-F238E27FC236}">
                <a16:creationId xmlns:a16="http://schemas.microsoft.com/office/drawing/2014/main" id="{4F9B57FC-C594-481C-BF7F-49A9DB261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645658" y="5124516"/>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1725782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5" y="0"/>
            <a:ext cx="11486148" cy="1325563"/>
          </a:xfrm>
        </p:spPr>
        <p:txBody>
          <a:bodyPr/>
          <a:lstStyle/>
          <a:p>
            <a:r>
              <a:rPr lang="en-US" dirty="0"/>
              <a:t>Second Saying:</a:t>
            </a:r>
          </a:p>
        </p:txBody>
      </p:sp>
      <p:sp>
        <p:nvSpPr>
          <p:cNvPr id="5" name="Content Placeholder 2"/>
          <p:cNvSpPr>
            <a:spLocks noGrp="1"/>
          </p:cNvSpPr>
          <p:nvPr>
            <p:ph idx="1"/>
          </p:nvPr>
        </p:nvSpPr>
        <p:spPr>
          <a:xfrm>
            <a:off x="5134708" y="4501662"/>
            <a:ext cx="7057291" cy="2356338"/>
          </a:xfrm>
        </p:spPr>
        <p:txBody>
          <a:bodyPr/>
          <a:lstStyle/>
          <a:p>
            <a:pPr algn="ctr">
              <a:defRPr/>
            </a:pPr>
            <a:r>
              <a:rPr lang="en-US" i="1" dirty="0"/>
              <a:t>“Today you will be </a:t>
            </a:r>
            <a:br>
              <a:rPr lang="en-US" i="1" dirty="0"/>
            </a:br>
            <a:r>
              <a:rPr lang="en-US" i="1" dirty="0"/>
              <a:t>with me in paradise.”  </a:t>
            </a:r>
            <a:br>
              <a:rPr lang="en-US" i="1" dirty="0"/>
            </a:br>
            <a:r>
              <a:rPr lang="en-US" sz="4000" dirty="0"/>
              <a:t>(Luke 23:43)</a:t>
            </a:r>
          </a:p>
        </p:txBody>
      </p:sp>
    </p:spTree>
    <p:extLst>
      <p:ext uri="{BB962C8B-B14F-4D97-AF65-F5344CB8AC3E}">
        <p14:creationId xmlns:p14="http://schemas.microsoft.com/office/powerpoint/2010/main" val="2605731349"/>
      </p:ext>
    </p:extLst>
  </p:cSld>
  <p:clrMapOvr>
    <a:masterClrMapping/>
  </p:clrMapOvr>
  <p:transition spd="slow">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3981" y="678272"/>
            <a:ext cx="4858362" cy="6179728"/>
          </a:xfrm>
          <a:prstGeom prst="rect">
            <a:avLst/>
          </a:prstGeom>
        </p:spPr>
      </p:pic>
      <p:sp>
        <p:nvSpPr>
          <p:cNvPr id="2" name="Title 1"/>
          <p:cNvSpPr>
            <a:spLocks noGrp="1"/>
          </p:cNvSpPr>
          <p:nvPr>
            <p:ph type="title"/>
          </p:nvPr>
        </p:nvSpPr>
        <p:spPr>
          <a:xfrm>
            <a:off x="336885" y="0"/>
            <a:ext cx="11486148" cy="1325563"/>
          </a:xfrm>
        </p:spPr>
        <p:txBody>
          <a:bodyPr/>
          <a:lstStyle/>
          <a:p>
            <a:r>
              <a:rPr lang="en-US" dirty="0"/>
              <a:t>Second Saying:</a:t>
            </a:r>
          </a:p>
        </p:txBody>
      </p:sp>
      <p:sp>
        <p:nvSpPr>
          <p:cNvPr id="3" name="Content Placeholder 2"/>
          <p:cNvSpPr>
            <a:spLocks noGrp="1"/>
          </p:cNvSpPr>
          <p:nvPr>
            <p:ph idx="1"/>
          </p:nvPr>
        </p:nvSpPr>
        <p:spPr>
          <a:xfrm>
            <a:off x="5134708" y="4501662"/>
            <a:ext cx="7057291" cy="2356338"/>
          </a:xfrm>
        </p:spPr>
        <p:txBody>
          <a:bodyPr/>
          <a:lstStyle/>
          <a:p>
            <a:pPr algn="ctr">
              <a:defRPr/>
            </a:pPr>
            <a:r>
              <a:rPr lang="en-US" i="1" dirty="0"/>
              <a:t>“Today you will be </a:t>
            </a:r>
            <a:br>
              <a:rPr lang="en-US" i="1" dirty="0"/>
            </a:br>
            <a:r>
              <a:rPr lang="en-US" i="1" dirty="0"/>
              <a:t>with me in paradise.”  </a:t>
            </a:r>
            <a:br>
              <a:rPr lang="en-US" i="1" dirty="0"/>
            </a:br>
            <a:r>
              <a:rPr lang="en-US" sz="4000" dirty="0"/>
              <a:t>(Luke 23:43)</a:t>
            </a:r>
          </a:p>
        </p:txBody>
      </p:sp>
    </p:spTree>
    <p:extLst>
      <p:ext uri="{BB962C8B-B14F-4D97-AF65-F5344CB8AC3E}">
        <p14:creationId xmlns:p14="http://schemas.microsoft.com/office/powerpoint/2010/main" val="3706854391"/>
      </p:ext>
    </p:extLst>
  </p:cSld>
  <p:clrMapOvr>
    <a:masterClrMapping/>
  </p:clrMapOvr>
  <p:transition spd="slow">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Saying:</a:t>
            </a:r>
          </a:p>
        </p:txBody>
      </p:sp>
      <p:sp>
        <p:nvSpPr>
          <p:cNvPr id="6" name="Content Placeholder 2"/>
          <p:cNvSpPr>
            <a:spLocks noGrp="1"/>
          </p:cNvSpPr>
          <p:nvPr>
            <p:ph idx="1"/>
          </p:nvPr>
        </p:nvSpPr>
        <p:spPr>
          <a:xfrm>
            <a:off x="5331654" y="4172674"/>
            <a:ext cx="6463243" cy="963279"/>
          </a:xfrm>
        </p:spPr>
        <p:txBody>
          <a:bodyPr/>
          <a:lstStyle/>
          <a:p>
            <a:pPr algn="ctr"/>
            <a:r>
              <a:rPr lang="en-US" i="1" dirty="0"/>
              <a:t>“Woman, here is your son ....  Here is your mother.”</a:t>
            </a:r>
            <a:r>
              <a:rPr lang="en-US" dirty="0"/>
              <a:t> </a:t>
            </a:r>
            <a:r>
              <a:rPr lang="en-US" sz="4000" dirty="0"/>
              <a:t>(John 19:26-27)</a:t>
            </a:r>
            <a:endParaRPr lang="en-US" dirty="0"/>
          </a:p>
          <a:p>
            <a:endParaRPr lang="en-US" dirty="0"/>
          </a:p>
        </p:txBody>
      </p:sp>
    </p:spTree>
    <p:extLst>
      <p:ext uri="{BB962C8B-B14F-4D97-AF65-F5344CB8AC3E}">
        <p14:creationId xmlns:p14="http://schemas.microsoft.com/office/powerpoint/2010/main" val="488601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2284" y="1691984"/>
            <a:ext cx="6404081" cy="5264490"/>
          </a:xfrm>
          <a:prstGeom prst="rect">
            <a:avLst/>
          </a:prstGeom>
        </p:spPr>
      </p:pic>
      <p:sp>
        <p:nvSpPr>
          <p:cNvPr id="2" name="Title 1"/>
          <p:cNvSpPr>
            <a:spLocks noGrp="1"/>
          </p:cNvSpPr>
          <p:nvPr>
            <p:ph type="title"/>
          </p:nvPr>
        </p:nvSpPr>
        <p:spPr/>
        <p:txBody>
          <a:bodyPr/>
          <a:lstStyle/>
          <a:p>
            <a:r>
              <a:rPr lang="en-US" dirty="0"/>
              <a:t>Third Saying:</a:t>
            </a:r>
          </a:p>
        </p:txBody>
      </p:sp>
      <p:sp>
        <p:nvSpPr>
          <p:cNvPr id="6" name="Content Placeholder 2"/>
          <p:cNvSpPr>
            <a:spLocks noGrp="1"/>
          </p:cNvSpPr>
          <p:nvPr>
            <p:ph idx="1"/>
          </p:nvPr>
        </p:nvSpPr>
        <p:spPr>
          <a:xfrm>
            <a:off x="5331654" y="4172674"/>
            <a:ext cx="6463243" cy="963279"/>
          </a:xfrm>
        </p:spPr>
        <p:txBody>
          <a:bodyPr/>
          <a:lstStyle/>
          <a:p>
            <a:pPr algn="ctr"/>
            <a:r>
              <a:rPr lang="en-US" i="1" dirty="0"/>
              <a:t>“Woman, here is your son ....  Here is your mother.”</a:t>
            </a:r>
            <a:r>
              <a:rPr lang="en-US" dirty="0"/>
              <a:t> </a:t>
            </a:r>
            <a:r>
              <a:rPr lang="en-US" sz="4000" dirty="0"/>
              <a:t>(John 19:26-27)</a:t>
            </a:r>
            <a:endParaRPr lang="en-US" dirty="0"/>
          </a:p>
          <a:p>
            <a:endParaRPr lang="en-US" dirty="0"/>
          </a:p>
        </p:txBody>
      </p:sp>
    </p:spTree>
    <p:extLst>
      <p:ext uri="{BB962C8B-B14F-4D97-AF65-F5344CB8AC3E}">
        <p14:creationId xmlns:p14="http://schemas.microsoft.com/office/powerpoint/2010/main" val="80155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Noon ... 3 pm</a:t>
            </a:r>
          </a:p>
        </p:txBody>
      </p:sp>
    </p:spTree>
    <p:extLst>
      <p:ext uri="{BB962C8B-B14F-4D97-AF65-F5344CB8AC3E}">
        <p14:creationId xmlns:p14="http://schemas.microsoft.com/office/powerpoint/2010/main" val="3539255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010652" y="-87855"/>
            <a:ext cx="7910403" cy="6023434"/>
          </a:xfrm>
          <a:prstGeom prst="rect">
            <a:avLst/>
          </a:prstGeom>
        </p:spPr>
      </p:pic>
      <p:sp>
        <p:nvSpPr>
          <p:cNvPr id="3" name="Content Placeholder 2"/>
          <p:cNvSpPr>
            <a:spLocks noGrp="1"/>
          </p:cNvSpPr>
          <p:nvPr>
            <p:ph idx="1"/>
          </p:nvPr>
        </p:nvSpPr>
        <p:spPr>
          <a:xfrm>
            <a:off x="264695" y="4716379"/>
            <a:ext cx="11662610" cy="1685174"/>
          </a:xfrm>
        </p:spPr>
        <p:txBody>
          <a:bodyPr/>
          <a:lstStyle/>
          <a:p>
            <a:pPr algn="ctr"/>
            <a:r>
              <a:rPr lang="en-US" i="1" dirty="0"/>
              <a:t>“Eloi, Eloi, lama </a:t>
            </a:r>
            <a:r>
              <a:rPr lang="en-US" i="1" dirty="0" err="1"/>
              <a:t>sabachthani</a:t>
            </a:r>
            <a:r>
              <a:rPr lang="en-US" i="1" dirty="0"/>
              <a:t>?”</a:t>
            </a:r>
            <a:r>
              <a:rPr lang="en-US" dirty="0"/>
              <a:t> </a:t>
            </a:r>
            <a:r>
              <a:rPr lang="en-US" i="1" dirty="0"/>
              <a:t>“My God My God, why have you forsaken me?”</a:t>
            </a:r>
            <a:r>
              <a:rPr lang="en-US" dirty="0"/>
              <a:t> </a:t>
            </a:r>
            <a:r>
              <a:rPr lang="en-US" sz="4000" dirty="0"/>
              <a:t>(Matthew 27: 46)</a:t>
            </a:r>
            <a:endParaRPr lang="en-US" dirty="0"/>
          </a:p>
          <a:p>
            <a:endParaRPr lang="en-US" dirty="0"/>
          </a:p>
        </p:txBody>
      </p:sp>
      <p:sp>
        <p:nvSpPr>
          <p:cNvPr id="2" name="Title 1"/>
          <p:cNvSpPr>
            <a:spLocks noGrp="1"/>
          </p:cNvSpPr>
          <p:nvPr>
            <p:ph type="title"/>
          </p:nvPr>
        </p:nvSpPr>
        <p:spPr/>
        <p:txBody>
          <a:bodyPr/>
          <a:lstStyle/>
          <a:p>
            <a:r>
              <a:rPr lang="en-US" dirty="0"/>
              <a:t>Fourth Saying: </a:t>
            </a:r>
          </a:p>
        </p:txBody>
      </p:sp>
    </p:spTree>
    <p:extLst>
      <p:ext uri="{BB962C8B-B14F-4D97-AF65-F5344CB8AC3E}">
        <p14:creationId xmlns:p14="http://schemas.microsoft.com/office/powerpoint/2010/main" val="66539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Fifth Saying: </a:t>
            </a:r>
          </a:p>
        </p:txBody>
      </p:sp>
      <p:sp>
        <p:nvSpPr>
          <p:cNvPr id="3" name="Content Placeholder 2"/>
          <p:cNvSpPr>
            <a:spLocks noGrp="1"/>
          </p:cNvSpPr>
          <p:nvPr>
            <p:ph idx="1"/>
          </p:nvPr>
        </p:nvSpPr>
        <p:spPr>
          <a:xfrm>
            <a:off x="368969" y="5566611"/>
            <a:ext cx="11454064" cy="610352"/>
          </a:xfrm>
        </p:spPr>
        <p:txBody>
          <a:bodyPr/>
          <a:lstStyle/>
          <a:p>
            <a:pPr algn="ctr"/>
            <a:r>
              <a:rPr lang="en-US" i="1" dirty="0"/>
              <a:t>“I am thirsty”</a:t>
            </a:r>
            <a:r>
              <a:rPr lang="en-US" dirty="0"/>
              <a:t> </a:t>
            </a:r>
            <a:r>
              <a:rPr lang="en-US" sz="4000" dirty="0"/>
              <a:t>(John 19:28)</a:t>
            </a:r>
            <a:endParaRPr lang="en-US" dirty="0"/>
          </a:p>
          <a:p>
            <a:pPr algn="ctr"/>
            <a:endParaRPr lang="en-US" dirty="0"/>
          </a:p>
        </p:txBody>
      </p:sp>
      <p:pic>
        <p:nvPicPr>
          <p:cNvPr id="6" name="Picture 5"/>
          <p:cNvPicPr>
            <a:picLocks noChangeAspect="1"/>
          </p:cNvPicPr>
          <p:nvPr/>
        </p:nvPicPr>
        <p:blipFill>
          <a:blip r:embed="rId3"/>
          <a:stretch>
            <a:fillRect/>
          </a:stretch>
        </p:blipFill>
        <p:spPr>
          <a:xfrm rot="487865">
            <a:off x="969183" y="1336158"/>
            <a:ext cx="5097377" cy="3889521"/>
          </a:xfrm>
          <a:prstGeom prst="rect">
            <a:avLst/>
          </a:prstGeom>
        </p:spPr>
      </p:pic>
    </p:spTree>
    <p:extLst>
      <p:ext uri="{BB962C8B-B14F-4D97-AF65-F5344CB8AC3E}">
        <p14:creationId xmlns:p14="http://schemas.microsoft.com/office/powerpoint/2010/main" val="2010159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Sixth Saying: </a:t>
            </a:r>
          </a:p>
        </p:txBody>
      </p:sp>
      <p:sp>
        <p:nvSpPr>
          <p:cNvPr id="3" name="Content Placeholder 2"/>
          <p:cNvSpPr>
            <a:spLocks noGrp="1"/>
          </p:cNvSpPr>
          <p:nvPr>
            <p:ph idx="1"/>
          </p:nvPr>
        </p:nvSpPr>
        <p:spPr>
          <a:xfrm>
            <a:off x="0" y="5449077"/>
            <a:ext cx="12192000" cy="727885"/>
          </a:xfrm>
        </p:spPr>
        <p:txBody>
          <a:bodyPr/>
          <a:lstStyle/>
          <a:p>
            <a:pPr algn="ctr"/>
            <a:r>
              <a:rPr lang="en-US" i="1" dirty="0"/>
              <a:t>“It is finished”</a:t>
            </a:r>
            <a:r>
              <a:rPr lang="en-US" dirty="0"/>
              <a:t> </a:t>
            </a:r>
            <a:br>
              <a:rPr lang="en-US" dirty="0"/>
            </a:br>
            <a:r>
              <a:rPr lang="en-US" sz="4000" dirty="0"/>
              <a:t>(John19:30)</a:t>
            </a:r>
            <a:endParaRPr lang="en-US" dirty="0"/>
          </a:p>
          <a:p>
            <a:pPr algn="ctr"/>
            <a:endParaRPr lang="en-US" dirty="0"/>
          </a:p>
        </p:txBody>
      </p:sp>
    </p:spTree>
    <p:extLst>
      <p:ext uri="{BB962C8B-B14F-4D97-AF65-F5344CB8AC3E}">
        <p14:creationId xmlns:p14="http://schemas.microsoft.com/office/powerpoint/2010/main" val="167718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5041" y="1353056"/>
            <a:ext cx="15342653" cy="5504944"/>
          </a:xfrm>
          <a:prstGeom prst="rect">
            <a:avLst/>
          </a:prstGeom>
        </p:spPr>
      </p:pic>
      <p:sp>
        <p:nvSpPr>
          <p:cNvPr id="2" name="Title 1"/>
          <p:cNvSpPr>
            <a:spLocks noGrp="1"/>
          </p:cNvSpPr>
          <p:nvPr>
            <p:ph type="title"/>
          </p:nvPr>
        </p:nvSpPr>
        <p:spPr/>
        <p:txBody>
          <a:bodyPr/>
          <a:lstStyle/>
          <a:p>
            <a:r>
              <a:rPr lang="en-US" dirty="0"/>
              <a:t>Sixth Saying: </a:t>
            </a:r>
          </a:p>
        </p:txBody>
      </p:sp>
      <p:sp>
        <p:nvSpPr>
          <p:cNvPr id="3" name="Content Placeholder 2"/>
          <p:cNvSpPr>
            <a:spLocks noGrp="1"/>
          </p:cNvSpPr>
          <p:nvPr>
            <p:ph idx="1"/>
          </p:nvPr>
        </p:nvSpPr>
        <p:spPr>
          <a:xfrm>
            <a:off x="0" y="5449077"/>
            <a:ext cx="12192000" cy="727885"/>
          </a:xfrm>
        </p:spPr>
        <p:txBody>
          <a:bodyPr/>
          <a:lstStyle/>
          <a:p>
            <a:pPr algn="ctr"/>
            <a:r>
              <a:rPr lang="en-US" i="1" dirty="0">
                <a:solidFill>
                  <a:schemeClr val="tx1">
                    <a:lumMod val="75000"/>
                    <a:lumOff val="25000"/>
                  </a:schemeClr>
                </a:solidFill>
                <a:effectLst>
                  <a:glow rad="63500">
                    <a:srgbClr val="C00000">
                      <a:alpha val="0"/>
                    </a:srgbClr>
                  </a:glow>
                </a:effectLst>
              </a:rPr>
              <a:t>“It is finished”</a:t>
            </a:r>
            <a:r>
              <a:rPr lang="en-US" dirty="0">
                <a:solidFill>
                  <a:schemeClr val="tx1">
                    <a:lumMod val="75000"/>
                    <a:lumOff val="25000"/>
                  </a:schemeClr>
                </a:solidFill>
                <a:effectLst>
                  <a:glow rad="63500">
                    <a:srgbClr val="C00000">
                      <a:alpha val="0"/>
                    </a:srgbClr>
                  </a:glow>
                </a:effectLst>
              </a:rPr>
              <a:t> </a:t>
            </a:r>
            <a:br>
              <a:rPr lang="en-US" dirty="0">
                <a:solidFill>
                  <a:schemeClr val="tx1">
                    <a:lumMod val="75000"/>
                    <a:lumOff val="25000"/>
                  </a:schemeClr>
                </a:solidFill>
                <a:effectLst>
                  <a:glow rad="63500">
                    <a:srgbClr val="C00000">
                      <a:alpha val="0"/>
                    </a:srgbClr>
                  </a:glow>
                </a:effectLst>
              </a:rPr>
            </a:br>
            <a:r>
              <a:rPr lang="en-US" sz="4000" dirty="0">
                <a:solidFill>
                  <a:schemeClr val="tx1">
                    <a:lumMod val="75000"/>
                    <a:lumOff val="25000"/>
                  </a:schemeClr>
                </a:solidFill>
                <a:effectLst>
                  <a:glow rad="63500">
                    <a:srgbClr val="C00000">
                      <a:alpha val="0"/>
                    </a:srgbClr>
                  </a:glow>
                </a:effectLst>
              </a:rPr>
              <a:t>(John19:30)</a:t>
            </a:r>
            <a:endParaRPr lang="en-US" dirty="0">
              <a:solidFill>
                <a:schemeClr val="tx1">
                  <a:lumMod val="75000"/>
                  <a:lumOff val="25000"/>
                </a:schemeClr>
              </a:solidFill>
              <a:effectLst>
                <a:glow rad="63500">
                  <a:srgbClr val="C00000">
                    <a:alpha val="0"/>
                  </a:srgbClr>
                </a:glow>
              </a:effectLst>
            </a:endParaRPr>
          </a:p>
          <a:p>
            <a:pPr algn="ctr"/>
            <a:endParaRPr lang="en-US" dirty="0"/>
          </a:p>
        </p:txBody>
      </p:sp>
    </p:spTree>
    <p:extLst>
      <p:ext uri="{BB962C8B-B14F-4D97-AF65-F5344CB8AC3E}">
        <p14:creationId xmlns:p14="http://schemas.microsoft.com/office/powerpoint/2010/main" val="358788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Seventh Saying: </a:t>
            </a:r>
          </a:p>
        </p:txBody>
      </p:sp>
      <p:sp>
        <p:nvSpPr>
          <p:cNvPr id="3" name="Content Placeholder 2"/>
          <p:cNvSpPr>
            <a:spLocks noGrp="1"/>
          </p:cNvSpPr>
          <p:nvPr>
            <p:ph idx="1"/>
          </p:nvPr>
        </p:nvSpPr>
        <p:spPr>
          <a:xfrm>
            <a:off x="368969" y="5169159"/>
            <a:ext cx="11454064" cy="1007804"/>
          </a:xfrm>
        </p:spPr>
        <p:txBody>
          <a:bodyPr/>
          <a:lstStyle/>
          <a:p>
            <a:pPr algn="ctr">
              <a:defRPr/>
            </a:pPr>
            <a:r>
              <a:rPr lang="en-US" i="1" dirty="0"/>
              <a:t>“Father, into your hands I commit </a:t>
            </a:r>
            <a:br>
              <a:rPr lang="en-US" i="1" dirty="0"/>
            </a:br>
            <a:r>
              <a:rPr lang="en-US" i="1" dirty="0"/>
              <a:t>my spirit” </a:t>
            </a:r>
            <a:r>
              <a:rPr lang="en-US" sz="4000" dirty="0"/>
              <a:t>(Luke 23:46)</a:t>
            </a:r>
            <a:endParaRPr lang="en-US" dirty="0"/>
          </a:p>
          <a:p>
            <a:endParaRPr lang="en-US" dirty="0"/>
          </a:p>
        </p:txBody>
      </p:sp>
    </p:spTree>
    <p:extLst>
      <p:ext uri="{BB962C8B-B14F-4D97-AF65-F5344CB8AC3E}">
        <p14:creationId xmlns:p14="http://schemas.microsoft.com/office/powerpoint/2010/main" val="2386563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178" y="0"/>
            <a:ext cx="9505071" cy="2387600"/>
          </a:xfrm>
        </p:spPr>
        <p:txBody>
          <a:bodyPr/>
          <a:lstStyle/>
          <a:p>
            <a:pPr algn="l"/>
            <a:r>
              <a:rPr lang="en-US" sz="7200" dirty="0">
                <a:effectLst>
                  <a:outerShdw blurRad="38100" dist="38100" dir="2700000" algn="tl">
                    <a:srgbClr val="000000">
                      <a:alpha val="43137"/>
                    </a:srgbClr>
                  </a:outerShdw>
                </a:effectLst>
              </a:rPr>
              <a:t>What Difference Does Good Friday Make?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6801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397" r="4464"/>
          <a:stretch/>
        </p:blipFill>
        <p:spPr>
          <a:xfrm flipH="1">
            <a:off x="0" y="0"/>
            <a:ext cx="10599575" cy="6359526"/>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Seventh Saying: </a:t>
            </a:r>
          </a:p>
        </p:txBody>
      </p:sp>
      <p:sp>
        <p:nvSpPr>
          <p:cNvPr id="3" name="Content Placeholder 2"/>
          <p:cNvSpPr>
            <a:spLocks noGrp="1"/>
          </p:cNvSpPr>
          <p:nvPr>
            <p:ph idx="1"/>
          </p:nvPr>
        </p:nvSpPr>
        <p:spPr>
          <a:xfrm>
            <a:off x="368969" y="5169159"/>
            <a:ext cx="11454064" cy="1007804"/>
          </a:xfrm>
        </p:spPr>
        <p:txBody>
          <a:bodyPr/>
          <a:lstStyle/>
          <a:p>
            <a:pPr algn="ctr">
              <a:defRPr/>
            </a:pPr>
            <a:r>
              <a:rPr lang="en-US" i="1" dirty="0"/>
              <a:t>“Father, into your hands I commit </a:t>
            </a:r>
            <a:br>
              <a:rPr lang="en-US" i="1" dirty="0"/>
            </a:br>
            <a:r>
              <a:rPr lang="en-US" i="1" dirty="0"/>
              <a:t>my spirit” </a:t>
            </a:r>
            <a:r>
              <a:rPr lang="en-US" sz="4000" dirty="0"/>
              <a:t>(Luke 23:46)</a:t>
            </a:r>
            <a:endParaRPr lang="en-US" dirty="0"/>
          </a:p>
          <a:p>
            <a:pPr algn="ctr"/>
            <a:endParaRPr lang="en-US" dirty="0"/>
          </a:p>
        </p:txBody>
      </p:sp>
    </p:spTree>
    <p:extLst>
      <p:ext uri="{BB962C8B-B14F-4D97-AF65-F5344CB8AC3E}">
        <p14:creationId xmlns:p14="http://schemas.microsoft.com/office/powerpoint/2010/main" val="1563508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347" y="256673"/>
            <a:ext cx="11293643" cy="6000500"/>
          </a:xfrm>
        </p:spPr>
        <p:txBody>
          <a:bodyPr/>
          <a:lstStyle/>
          <a:p>
            <a:pPr>
              <a:defRPr/>
            </a:pPr>
            <a:r>
              <a:rPr lang="en-US" dirty="0"/>
              <a:t>“When the Centurion saw how he died, he said, “Surely this man was the Son of God.”  </a:t>
            </a:r>
            <a:r>
              <a:rPr lang="en-US" sz="4000" dirty="0"/>
              <a:t>Mark 15:39</a:t>
            </a:r>
          </a:p>
        </p:txBody>
      </p:sp>
      <p:pic>
        <p:nvPicPr>
          <p:cNvPr id="2" name="Picture 1"/>
          <p:cNvPicPr>
            <a:picLocks noChangeAspect="1"/>
          </p:cNvPicPr>
          <p:nvPr/>
        </p:nvPicPr>
        <p:blipFill>
          <a:blip r:embed="rId3"/>
          <a:stretch>
            <a:fillRect/>
          </a:stretch>
        </p:blipFill>
        <p:spPr>
          <a:xfrm>
            <a:off x="869427" y="2384129"/>
            <a:ext cx="3211925" cy="7722856"/>
          </a:xfrm>
          <a:prstGeom prst="rect">
            <a:avLst/>
          </a:prstGeom>
        </p:spPr>
      </p:pic>
    </p:spTree>
    <p:extLst>
      <p:ext uri="{BB962C8B-B14F-4D97-AF65-F5344CB8AC3E}">
        <p14:creationId xmlns:p14="http://schemas.microsoft.com/office/powerpoint/2010/main" val="1786703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57932" y="4103865"/>
            <a:ext cx="7634068" cy="1754326"/>
          </a:xfrm>
          <a:prstGeom prst="rect">
            <a:avLst/>
          </a:prstGeom>
          <a:noFill/>
        </p:spPr>
        <p:txBody>
          <a:bodyPr wrap="square" rtlCol="0">
            <a:spAutoFit/>
          </a:bodyPr>
          <a:lstStyle/>
          <a:p>
            <a:pPr algn="ctr"/>
            <a:r>
              <a:rPr lang="en-US" sz="5400" b="1" dirty="0">
                <a:solidFill>
                  <a:schemeClr val="bg1"/>
                </a:solidFill>
              </a:rPr>
              <a:t>Good Friday made this doubter into a believer!</a:t>
            </a:r>
          </a:p>
        </p:txBody>
      </p:sp>
      <p:sp>
        <p:nvSpPr>
          <p:cNvPr id="3" name="Content Placeholder 2"/>
          <p:cNvSpPr>
            <a:spLocks noGrp="1"/>
          </p:cNvSpPr>
          <p:nvPr>
            <p:ph idx="1"/>
          </p:nvPr>
        </p:nvSpPr>
        <p:spPr>
          <a:xfrm>
            <a:off x="513347" y="256673"/>
            <a:ext cx="11293643" cy="6000500"/>
          </a:xfrm>
        </p:spPr>
        <p:txBody>
          <a:bodyPr/>
          <a:lstStyle/>
          <a:p>
            <a:pPr>
              <a:defRPr/>
            </a:pPr>
            <a:r>
              <a:rPr lang="en-US" dirty="0"/>
              <a:t>“When the Centurion saw how he died, he said, “Surely this man was the Son of God.”  </a:t>
            </a:r>
            <a:r>
              <a:rPr lang="en-US" sz="4000" dirty="0"/>
              <a:t>Mark 15:39</a:t>
            </a:r>
          </a:p>
        </p:txBody>
      </p:sp>
      <p:pic>
        <p:nvPicPr>
          <p:cNvPr id="2" name="Picture 1"/>
          <p:cNvPicPr>
            <a:picLocks noChangeAspect="1"/>
          </p:cNvPicPr>
          <p:nvPr/>
        </p:nvPicPr>
        <p:blipFill>
          <a:blip r:embed="rId3"/>
          <a:stretch>
            <a:fillRect/>
          </a:stretch>
        </p:blipFill>
        <p:spPr>
          <a:xfrm>
            <a:off x="869427" y="2384129"/>
            <a:ext cx="3211925" cy="7722856"/>
          </a:xfrm>
          <a:prstGeom prst="rect">
            <a:avLst/>
          </a:prstGeom>
        </p:spPr>
      </p:pic>
    </p:spTree>
    <p:extLst>
      <p:ext uri="{BB962C8B-B14F-4D97-AF65-F5344CB8AC3E}">
        <p14:creationId xmlns:p14="http://schemas.microsoft.com/office/powerpoint/2010/main" val="184208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347" y="256673"/>
            <a:ext cx="11293643" cy="6000500"/>
          </a:xfrm>
        </p:spPr>
        <p:txBody>
          <a:bodyPr/>
          <a:lstStyle/>
          <a:p>
            <a:pPr>
              <a:defRPr/>
            </a:pPr>
            <a:r>
              <a:rPr lang="en-US" dirty="0"/>
              <a:t>“When the Centurion saw how he died, he said, “Surely this man was the Son of God.”  </a:t>
            </a:r>
            <a:r>
              <a:rPr lang="en-US" sz="4000" dirty="0"/>
              <a:t>Mark 15:39</a:t>
            </a:r>
          </a:p>
        </p:txBody>
      </p:sp>
      <p:pic>
        <p:nvPicPr>
          <p:cNvPr id="2" name="Picture 1"/>
          <p:cNvPicPr>
            <a:picLocks noChangeAspect="1"/>
          </p:cNvPicPr>
          <p:nvPr/>
        </p:nvPicPr>
        <p:blipFill>
          <a:blip r:embed="rId3"/>
          <a:stretch>
            <a:fillRect/>
          </a:stretch>
        </p:blipFill>
        <p:spPr>
          <a:xfrm>
            <a:off x="869427" y="2384129"/>
            <a:ext cx="3211925" cy="7722856"/>
          </a:xfrm>
          <a:prstGeom prst="rect">
            <a:avLst/>
          </a:prstGeom>
        </p:spPr>
      </p:pic>
      <p:sp>
        <p:nvSpPr>
          <p:cNvPr id="4" name="TextBox 3"/>
          <p:cNvSpPr txBox="1"/>
          <p:nvPr/>
        </p:nvSpPr>
        <p:spPr>
          <a:xfrm>
            <a:off x="4825218" y="4103865"/>
            <a:ext cx="7132320" cy="2336024"/>
          </a:xfrm>
          <a:prstGeom prst="rect">
            <a:avLst/>
          </a:prstGeom>
          <a:noFill/>
        </p:spPr>
        <p:txBody>
          <a:bodyPr wrap="square" rtlCol="0">
            <a:spAutoFit/>
          </a:bodyPr>
          <a:lstStyle/>
          <a:p>
            <a:pPr algn="ctr">
              <a:lnSpc>
                <a:spcPct val="90000"/>
              </a:lnSpc>
            </a:pPr>
            <a:r>
              <a:rPr lang="en-US" sz="5400" b="1" dirty="0">
                <a:solidFill>
                  <a:schemeClr val="bg1"/>
                </a:solidFill>
              </a:rPr>
              <a:t>Good Friday can remove your doubts too ... </a:t>
            </a:r>
            <a:br>
              <a:rPr lang="en-US" sz="5400" b="1" dirty="0">
                <a:solidFill>
                  <a:schemeClr val="bg1"/>
                </a:solidFill>
              </a:rPr>
            </a:br>
            <a:endParaRPr lang="en-US" sz="5400" b="1" dirty="0">
              <a:solidFill>
                <a:schemeClr val="bg1"/>
              </a:solidFill>
            </a:endParaRPr>
          </a:p>
        </p:txBody>
      </p:sp>
    </p:spTree>
    <p:extLst>
      <p:ext uri="{BB962C8B-B14F-4D97-AF65-F5344CB8AC3E}">
        <p14:creationId xmlns:p14="http://schemas.microsoft.com/office/powerpoint/2010/main" val="178590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347" y="256673"/>
            <a:ext cx="11293643" cy="6000500"/>
          </a:xfrm>
        </p:spPr>
        <p:txBody>
          <a:bodyPr/>
          <a:lstStyle/>
          <a:p>
            <a:pPr>
              <a:defRPr/>
            </a:pPr>
            <a:r>
              <a:rPr lang="en-US" dirty="0"/>
              <a:t>“When the Centurion saw how he died, he said, “Surely this man was the Son of God.”  </a:t>
            </a:r>
            <a:r>
              <a:rPr lang="en-US" sz="4000" dirty="0"/>
              <a:t>Mark 15:39</a:t>
            </a:r>
          </a:p>
        </p:txBody>
      </p:sp>
      <p:pic>
        <p:nvPicPr>
          <p:cNvPr id="2" name="Picture 1"/>
          <p:cNvPicPr>
            <a:picLocks noChangeAspect="1"/>
          </p:cNvPicPr>
          <p:nvPr/>
        </p:nvPicPr>
        <p:blipFill>
          <a:blip r:embed="rId3"/>
          <a:stretch>
            <a:fillRect/>
          </a:stretch>
        </p:blipFill>
        <p:spPr>
          <a:xfrm>
            <a:off x="869427" y="2384129"/>
            <a:ext cx="3211925" cy="7722856"/>
          </a:xfrm>
          <a:prstGeom prst="rect">
            <a:avLst/>
          </a:prstGeom>
        </p:spPr>
      </p:pic>
      <p:sp>
        <p:nvSpPr>
          <p:cNvPr id="4" name="TextBox 3"/>
          <p:cNvSpPr txBox="1"/>
          <p:nvPr/>
        </p:nvSpPr>
        <p:spPr>
          <a:xfrm>
            <a:off x="4825218" y="4103865"/>
            <a:ext cx="7132320" cy="2336024"/>
          </a:xfrm>
          <a:prstGeom prst="rect">
            <a:avLst/>
          </a:prstGeom>
          <a:noFill/>
        </p:spPr>
        <p:txBody>
          <a:bodyPr wrap="square" rtlCol="0">
            <a:spAutoFit/>
          </a:bodyPr>
          <a:lstStyle/>
          <a:p>
            <a:pPr algn="ctr">
              <a:lnSpc>
                <a:spcPct val="90000"/>
              </a:lnSpc>
            </a:pPr>
            <a:r>
              <a:rPr lang="en-US" sz="5400" b="1" dirty="0">
                <a:solidFill>
                  <a:schemeClr val="bg1"/>
                </a:solidFill>
              </a:rPr>
              <a:t>Good Friday can remove your doubts too ... </a:t>
            </a:r>
            <a:br>
              <a:rPr lang="en-US" sz="5400" b="1" dirty="0">
                <a:solidFill>
                  <a:schemeClr val="bg1"/>
                </a:solidFill>
              </a:rPr>
            </a:br>
            <a:r>
              <a:rPr lang="en-US" sz="5400" b="1" dirty="0">
                <a:solidFill>
                  <a:schemeClr val="bg1"/>
                </a:solidFill>
              </a:rPr>
              <a:t>just believe!</a:t>
            </a:r>
          </a:p>
        </p:txBody>
      </p:sp>
    </p:spTree>
    <p:extLst>
      <p:ext uri="{BB962C8B-B14F-4D97-AF65-F5344CB8AC3E}">
        <p14:creationId xmlns:p14="http://schemas.microsoft.com/office/powerpoint/2010/main" val="188813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0" y="0"/>
            <a:ext cx="12192000" cy="6858000"/>
          </a:xfrm>
          <a:prstGeom prst="rect">
            <a:avLst/>
          </a:prstGeom>
          <a:solidFill>
            <a:srgbClr val="FFFFFF"/>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4579" name="Rectangle 3"/>
          <p:cNvSpPr>
            <a:spLocks noGrp="1" noChangeArrowheads="1"/>
          </p:cNvSpPr>
          <p:nvPr>
            <p:ph type="body" idx="1"/>
          </p:nvPr>
        </p:nvSpPr>
        <p:spPr>
          <a:xfrm>
            <a:off x="375138" y="304800"/>
            <a:ext cx="11512062" cy="6248400"/>
          </a:xfrm>
        </p:spPr>
        <p:txBody>
          <a:bodyPr/>
          <a:lstStyle/>
          <a:p>
            <a:pPr>
              <a:defRPr/>
            </a:pPr>
            <a:r>
              <a:rPr lang="en-US" sz="1200" b="0" dirty="0">
                <a:solidFill>
                  <a:schemeClr val="tx1"/>
                </a:solidFill>
              </a:rPr>
              <a:t>Title:  Seven Sayings of the Savior		Lesson by: Dennis Henderson, </a:t>
            </a:r>
            <a:r>
              <a:rPr lang="en-US" sz="1200" b="0" dirty="0" err="1">
                <a:solidFill>
                  <a:schemeClr val="tx1"/>
                </a:solidFill>
              </a:rPr>
              <a:t>D.Min</a:t>
            </a:r>
            <a:r>
              <a:rPr lang="en-US" sz="1200" b="0" dirty="0">
                <a:solidFill>
                  <a:schemeClr val="tx1"/>
                </a:solidFill>
              </a:rPr>
              <a:t>. of  Bible Point</a:t>
            </a:r>
          </a:p>
          <a:p>
            <a:pPr>
              <a:defRPr/>
            </a:pPr>
            <a:r>
              <a:rPr lang="en-US" sz="1200" b="0" dirty="0">
                <a:solidFill>
                  <a:schemeClr val="tx1"/>
                </a:solidFill>
              </a:rPr>
              <a:t>Text:  Romans 4:25</a:t>
            </a:r>
          </a:p>
          <a:p>
            <a:pPr>
              <a:defRPr/>
            </a:pPr>
            <a:r>
              <a:rPr lang="en-US" sz="1200" b="0" dirty="0">
                <a:solidFill>
                  <a:schemeClr val="tx1"/>
                </a:solidFill>
              </a:rPr>
              <a:t>Introduction:</a:t>
            </a:r>
          </a:p>
          <a:p>
            <a:pPr>
              <a:defRPr/>
            </a:pPr>
            <a:r>
              <a:rPr lang="en-US" sz="1200" b="0" dirty="0">
                <a:solidFill>
                  <a:schemeClr val="tx1"/>
                </a:solidFill>
              </a:rPr>
              <a:t>Romans 4:25 leaves me with two thoughts:</a:t>
            </a:r>
          </a:p>
          <a:p>
            <a:pPr marL="512763">
              <a:defRPr/>
            </a:pPr>
            <a:r>
              <a:rPr lang="en-US" sz="1200" b="0" dirty="0">
                <a:solidFill>
                  <a:schemeClr val="tx1"/>
                </a:solidFill>
              </a:rPr>
              <a:t>1—He was delivered over to death for our sins</a:t>
            </a:r>
          </a:p>
          <a:p>
            <a:pPr marL="512763">
              <a:defRPr/>
            </a:pPr>
            <a:r>
              <a:rPr lang="en-US" sz="1200" b="0" dirty="0">
                <a:solidFill>
                  <a:schemeClr val="tx1"/>
                </a:solidFill>
              </a:rPr>
              <a:t>2—He was raise to life for our justification</a:t>
            </a:r>
          </a:p>
          <a:p>
            <a:pPr>
              <a:defRPr/>
            </a:pPr>
            <a:r>
              <a:rPr lang="en-US" sz="1200" b="0" dirty="0">
                <a:solidFill>
                  <a:schemeClr val="tx1"/>
                </a:solidFill>
              </a:rPr>
              <a:t>When I think of being delivered over to death—I think of the events of the first Good Friday.  There was one man who watched it all close-up.  He was the Centurion in charge of the Roman death squad who executed the Lord of Glory.  Matthew 27:54 indicates he saw it all and it changed his life profoundly.  Today, for a few moments let’s borrow his eyes and view the execution from his perspective.</a:t>
            </a:r>
          </a:p>
          <a:p>
            <a:pPr>
              <a:defRPr/>
            </a:pPr>
            <a:r>
              <a:rPr lang="en-US" sz="1200" b="0" dirty="0">
                <a:solidFill>
                  <a:schemeClr val="tx1"/>
                </a:solidFill>
              </a:rPr>
              <a:t>Look with me through his eyes as the death squad, on the arms and legs of Jesus, hammer spikes into his hands and feet . . . (</a:t>
            </a:r>
            <a:r>
              <a:rPr lang="en-US" sz="1200" b="0" dirty="0" err="1">
                <a:solidFill>
                  <a:schemeClr val="tx1"/>
                </a:solidFill>
              </a:rPr>
              <a:t>etc</a:t>
            </a:r>
            <a:r>
              <a:rPr lang="en-US" sz="1200" b="0" dirty="0">
                <a:solidFill>
                  <a:schemeClr val="tx1"/>
                </a:solidFill>
              </a:rPr>
              <a:t>).  </a:t>
            </a:r>
          </a:p>
          <a:p>
            <a:pPr>
              <a:defRPr/>
            </a:pPr>
            <a:r>
              <a:rPr lang="en-US" sz="1200" b="0" dirty="0">
                <a:solidFill>
                  <a:schemeClr val="tx1"/>
                </a:solidFill>
              </a:rPr>
              <a:t>1</a:t>
            </a:r>
            <a:r>
              <a:rPr lang="en-US" sz="1200" b="0" baseline="30000" dirty="0">
                <a:solidFill>
                  <a:schemeClr val="tx1"/>
                </a:solidFill>
              </a:rPr>
              <a:t>st</a:t>
            </a:r>
            <a:r>
              <a:rPr lang="en-US" sz="1200" b="0" dirty="0">
                <a:solidFill>
                  <a:schemeClr val="tx1"/>
                </a:solidFill>
              </a:rPr>
              <a:t> Saying:  “Father forgive them for they do not know what they are doing.” Luke 23:34</a:t>
            </a:r>
          </a:p>
          <a:p>
            <a:pPr marL="461963" lvl="3">
              <a:defRPr/>
            </a:pPr>
            <a:r>
              <a:rPr lang="en-US" sz="1200" b="0" dirty="0">
                <a:solidFill>
                  <a:schemeClr val="tx1"/>
                </a:solidFill>
              </a:rPr>
              <a:t>1)</a:t>
            </a:r>
            <a:r>
              <a:rPr lang="en-US" sz="1200" dirty="0">
                <a:solidFill>
                  <a:schemeClr val="tx1"/>
                </a:solidFill>
              </a:rPr>
              <a:t> </a:t>
            </a:r>
            <a:r>
              <a:rPr lang="en-US" sz="1200" b="0" dirty="0">
                <a:solidFill>
                  <a:schemeClr val="tx1"/>
                </a:solidFill>
              </a:rPr>
              <a:t>The text seems to indicate that Jesus said this while they were nailing Him to the cross.  </a:t>
            </a:r>
          </a:p>
          <a:p>
            <a:pPr marL="461963" lvl="3">
              <a:defRPr/>
            </a:pPr>
            <a:r>
              <a:rPr lang="en-US" sz="1200" b="0" dirty="0">
                <a:solidFill>
                  <a:schemeClr val="tx1"/>
                </a:solidFill>
              </a:rPr>
              <a:t>2)At the heart of the word “forgive” is the idea of release.  Jesus prays for the release of his executioners from the guilt of the greatest crime of all time based on their ignorance.</a:t>
            </a:r>
          </a:p>
          <a:p>
            <a:pPr>
              <a:defRPr/>
            </a:pPr>
            <a:r>
              <a:rPr lang="en-US" sz="1200" b="0" dirty="0">
                <a:solidFill>
                  <a:schemeClr val="tx1"/>
                </a:solidFill>
              </a:rPr>
              <a:t>As we borrow the Centurions eyes we observe the dialog of criminals on the cross . . . </a:t>
            </a:r>
          </a:p>
          <a:p>
            <a:pPr>
              <a:defRPr/>
            </a:pPr>
            <a:r>
              <a:rPr lang="en-US" sz="1200" b="0" dirty="0">
                <a:solidFill>
                  <a:schemeClr val="tx1"/>
                </a:solidFill>
              </a:rPr>
              <a:t>2</a:t>
            </a:r>
            <a:r>
              <a:rPr lang="en-US" sz="1200" b="0" baseline="30000" dirty="0">
                <a:solidFill>
                  <a:schemeClr val="tx1"/>
                </a:solidFill>
              </a:rPr>
              <a:t>nd</a:t>
            </a:r>
            <a:r>
              <a:rPr lang="en-US" sz="1200" b="0" dirty="0">
                <a:solidFill>
                  <a:schemeClr val="tx1"/>
                </a:solidFill>
              </a:rPr>
              <a:t> Saying: Today you will be with me in paradise.”  Luke 23:43</a:t>
            </a:r>
          </a:p>
          <a:p>
            <a:pPr marL="401638">
              <a:defRPr/>
            </a:pPr>
            <a:r>
              <a:rPr lang="en-US" sz="1200" b="0" dirty="0">
                <a:solidFill>
                  <a:schemeClr val="tx1"/>
                </a:solidFill>
              </a:rPr>
              <a:t>There are three crosses here:</a:t>
            </a:r>
            <a:br>
              <a:rPr lang="en-US" sz="1200" b="0" dirty="0">
                <a:solidFill>
                  <a:schemeClr val="tx1"/>
                </a:solidFill>
              </a:rPr>
            </a:br>
            <a:r>
              <a:rPr lang="en-US" sz="1200" b="0" dirty="0">
                <a:solidFill>
                  <a:schemeClr val="tx1"/>
                </a:solidFill>
              </a:rPr>
              <a:t>1) Cross of rejection -- though both thieves initially mocked Jesus </a:t>
            </a:r>
            <a:br>
              <a:rPr lang="en-US" sz="1200" b="0" dirty="0">
                <a:solidFill>
                  <a:schemeClr val="tx1"/>
                </a:solidFill>
              </a:rPr>
            </a:br>
            <a:r>
              <a:rPr lang="en-US" sz="1200" b="0" dirty="0">
                <a:solidFill>
                  <a:schemeClr val="tx1"/>
                </a:solidFill>
              </a:rPr>
              <a:t>2) Cross of reception --  one of the thieves repents and receives Jesus</a:t>
            </a:r>
            <a:br>
              <a:rPr lang="en-US" sz="1200" b="0" dirty="0">
                <a:solidFill>
                  <a:schemeClr val="tx1"/>
                </a:solidFill>
              </a:rPr>
            </a:br>
            <a:r>
              <a:rPr lang="en-US" sz="1200" b="0" dirty="0">
                <a:solidFill>
                  <a:schemeClr val="tx1"/>
                </a:solidFill>
              </a:rPr>
              <a:t>3) Cross of redemption --  In the midst of the rejecter and receptor is the redeemer who even in moment of death is extending an offer of salvation.</a:t>
            </a:r>
          </a:p>
          <a:p>
            <a:pPr>
              <a:defRPr/>
            </a:pPr>
            <a:r>
              <a:rPr lang="en-US" sz="1200" b="0" dirty="0">
                <a:solidFill>
                  <a:schemeClr val="tx1"/>
                </a:solidFill>
              </a:rPr>
              <a:t>Again as we borrow the eyes of the Centurion we are touched in our hearts as Mary, the mother of Jesus, dies a thousands deaths just watching her son on the cross . . . </a:t>
            </a:r>
          </a:p>
          <a:p>
            <a:pPr>
              <a:defRPr/>
            </a:pPr>
            <a:r>
              <a:rPr lang="en-US" sz="1200" b="0" dirty="0">
                <a:solidFill>
                  <a:schemeClr val="tx1"/>
                </a:solidFill>
              </a:rPr>
              <a:t>3</a:t>
            </a:r>
            <a:r>
              <a:rPr lang="en-US" sz="1200" b="0" baseline="30000" dirty="0">
                <a:solidFill>
                  <a:schemeClr val="tx1"/>
                </a:solidFill>
              </a:rPr>
              <a:t>rd</a:t>
            </a:r>
            <a:r>
              <a:rPr lang="en-US" sz="1200" b="0" dirty="0">
                <a:solidFill>
                  <a:schemeClr val="tx1"/>
                </a:solidFill>
              </a:rPr>
              <a:t> Saying: Woman here is your son . .  Here is your mother.  John 19:18-27</a:t>
            </a:r>
          </a:p>
          <a:p>
            <a:pPr lvl="1">
              <a:defRPr/>
            </a:pPr>
            <a:r>
              <a:rPr lang="en-US" sz="1200" b="0" dirty="0">
                <a:solidFill>
                  <a:schemeClr val="tx1"/>
                </a:solidFill>
              </a:rPr>
              <a:t>1) Jesus fulfills the law by honoring His mother at a moment like this.  </a:t>
            </a:r>
          </a:p>
          <a:p>
            <a:pPr lvl="1">
              <a:defRPr/>
            </a:pPr>
            <a:r>
              <a:rPr lang="en-US" sz="1200" b="0" dirty="0">
                <a:solidFill>
                  <a:schemeClr val="tx1"/>
                </a:solidFill>
              </a:rPr>
              <a:t>2) Jesus looks to John, the beloved disciple, and says for her to behold her son (John) and to John he says behold your mother.  Jesus is placing John in charge with the safe</a:t>
            </a:r>
            <a:endParaRPr lang="en-US" sz="1200" dirty="0">
              <a:solidFill>
                <a:schemeClr val="tx1"/>
              </a:solidFill>
            </a:endParaRPr>
          </a:p>
        </p:txBody>
      </p:sp>
    </p:spTree>
    <p:extLst>
      <p:ext uri="{BB962C8B-B14F-4D97-AF65-F5344CB8AC3E}">
        <p14:creationId xmlns:p14="http://schemas.microsoft.com/office/powerpoint/2010/main" val="170481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12192000" cy="6858000"/>
          </a:xfrm>
          <a:prstGeom prst="rect">
            <a:avLst/>
          </a:prstGeom>
          <a:solidFill>
            <a:srgbClr val="FFFFFF"/>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5603" name="Rectangle 3"/>
          <p:cNvSpPr>
            <a:spLocks noGrp="1" noChangeArrowheads="1"/>
          </p:cNvSpPr>
          <p:nvPr>
            <p:ph type="body" idx="1"/>
          </p:nvPr>
        </p:nvSpPr>
        <p:spPr>
          <a:xfrm>
            <a:off x="375138" y="304800"/>
            <a:ext cx="11512062" cy="6248400"/>
          </a:xfrm>
        </p:spPr>
        <p:txBody>
          <a:bodyPr/>
          <a:lstStyle/>
          <a:p>
            <a:pPr>
              <a:defRPr/>
            </a:pPr>
            <a:r>
              <a:rPr lang="en-US" sz="1200" b="0" dirty="0">
                <a:solidFill>
                  <a:schemeClr val="tx1"/>
                </a:solidFill>
              </a:rPr>
              <a:t>	keeping of his mother.  </a:t>
            </a:r>
          </a:p>
          <a:p>
            <a:pPr lvl="2">
              <a:defRPr/>
            </a:pPr>
            <a:r>
              <a:rPr lang="en-US" sz="1200" b="0" dirty="0">
                <a:solidFill>
                  <a:schemeClr val="tx1"/>
                </a:solidFill>
              </a:rPr>
              <a:t>Three grueling hours on the cross transpire before the next saying of the Savior.  But now He utters an unrecognizable sound . . .</a:t>
            </a:r>
          </a:p>
          <a:p>
            <a:pPr>
              <a:defRPr/>
            </a:pPr>
            <a:r>
              <a:rPr lang="en-US" sz="1200" b="0" dirty="0">
                <a:solidFill>
                  <a:schemeClr val="tx1"/>
                </a:solidFill>
              </a:rPr>
              <a:t>4</a:t>
            </a:r>
            <a:r>
              <a:rPr lang="en-US" sz="1200" b="0" baseline="30000" dirty="0">
                <a:solidFill>
                  <a:schemeClr val="tx1"/>
                </a:solidFill>
              </a:rPr>
              <a:t>th</a:t>
            </a:r>
            <a:r>
              <a:rPr lang="en-US" sz="1200" b="0" dirty="0">
                <a:solidFill>
                  <a:schemeClr val="tx1"/>
                </a:solidFill>
              </a:rPr>
              <a:t> Saying:  “Eloi, Eloi, lama </a:t>
            </a:r>
            <a:r>
              <a:rPr lang="en-US" sz="1200" b="0" dirty="0" err="1">
                <a:solidFill>
                  <a:schemeClr val="tx1"/>
                </a:solidFill>
              </a:rPr>
              <a:t>sabachthani</a:t>
            </a:r>
            <a:r>
              <a:rPr lang="en-US" sz="1200" b="0" dirty="0">
                <a:solidFill>
                  <a:schemeClr val="tx1"/>
                </a:solidFill>
              </a:rPr>
              <a:t>.”  This Aramaic expression is rendered “My God, My God, why have you forsaken me?”  Matthew 28:46</a:t>
            </a:r>
          </a:p>
          <a:p>
            <a:pPr lvl="3">
              <a:defRPr/>
            </a:pPr>
            <a:endParaRPr lang="en-US" sz="1200" b="0" dirty="0">
              <a:solidFill>
                <a:schemeClr val="tx1"/>
              </a:solidFill>
            </a:endParaRPr>
          </a:p>
          <a:p>
            <a:pPr lvl="1">
              <a:defRPr/>
            </a:pPr>
            <a:r>
              <a:rPr lang="en-US" sz="1200" b="0" dirty="0">
                <a:solidFill>
                  <a:schemeClr val="tx1"/>
                </a:solidFill>
              </a:rPr>
              <a:t>1) Darkness covers the entire land.  Through the Centurions eyes you see and sense that something profound is happening here.  It is eerie and mysterious.  </a:t>
            </a:r>
          </a:p>
          <a:p>
            <a:pPr lvl="1">
              <a:defRPr/>
            </a:pPr>
            <a:r>
              <a:rPr lang="en-US" sz="1200" b="0" dirty="0">
                <a:solidFill>
                  <a:schemeClr val="tx1"/>
                </a:solidFill>
              </a:rPr>
              <a:t>2) What is happening is that Jesus is being made the sin bearer of the world. (Isaiah 53:6-10; 2 Corinthians 5:21; 1 Peter 3:18) </a:t>
            </a:r>
          </a:p>
          <a:p>
            <a:pPr lvl="1">
              <a:defRPr/>
            </a:pPr>
            <a:r>
              <a:rPr lang="en-US" sz="1200" b="0" dirty="0">
                <a:solidFill>
                  <a:schemeClr val="tx1"/>
                </a:solidFill>
              </a:rPr>
              <a:t>3) Jesus is the substitution lamb of God who will take away the sin of the world (John 1:29; Hebrews 7:27; 1 Peter 2:24)</a:t>
            </a:r>
          </a:p>
          <a:p>
            <a:pPr lvl="1">
              <a:defRPr/>
            </a:pPr>
            <a:r>
              <a:rPr lang="en-US" sz="1200" b="0" dirty="0">
                <a:solidFill>
                  <a:schemeClr val="tx1"/>
                </a:solidFill>
              </a:rPr>
              <a:t>4) And God is of purer eyes than to behold iniquity (Habakkuk  1:13) so at the moment God made Christ a sin offering  (Isaiah 53:10) to pour out his wrath on Christ as the sin bearer he did not look upon him.  </a:t>
            </a:r>
          </a:p>
          <a:p>
            <a:pPr>
              <a:defRPr/>
            </a:pPr>
            <a:r>
              <a:rPr lang="en-US" sz="1200" b="0" dirty="0">
                <a:solidFill>
                  <a:schemeClr val="tx1"/>
                </a:solidFill>
              </a:rPr>
              <a:t>5</a:t>
            </a:r>
            <a:r>
              <a:rPr lang="en-US" sz="1200" b="0" baseline="30000" dirty="0">
                <a:solidFill>
                  <a:schemeClr val="tx1"/>
                </a:solidFill>
              </a:rPr>
              <a:t>th</a:t>
            </a:r>
            <a:r>
              <a:rPr lang="en-US" sz="1200" b="0" dirty="0">
                <a:solidFill>
                  <a:schemeClr val="tx1"/>
                </a:solidFill>
              </a:rPr>
              <a:t> Saying:  “I am thirsty.” (John 19:28)</a:t>
            </a:r>
            <a:br>
              <a:rPr lang="en-US" sz="1200" b="0" dirty="0">
                <a:solidFill>
                  <a:schemeClr val="tx1"/>
                </a:solidFill>
              </a:rPr>
            </a:br>
            <a:endParaRPr lang="en-US" sz="1200" b="0" dirty="0">
              <a:solidFill>
                <a:schemeClr val="tx1"/>
              </a:solidFill>
            </a:endParaRPr>
          </a:p>
          <a:p>
            <a:pPr lvl="1">
              <a:defRPr/>
            </a:pPr>
            <a:r>
              <a:rPr lang="en-US" sz="1200" b="0" dirty="0">
                <a:solidFill>
                  <a:schemeClr val="tx1"/>
                </a:solidFill>
              </a:rPr>
              <a:t>1) Both the physical and spiritual anguish was exhausting and dehydrating.</a:t>
            </a:r>
          </a:p>
          <a:p>
            <a:pPr lvl="1">
              <a:defRPr/>
            </a:pPr>
            <a:r>
              <a:rPr lang="en-US" sz="1200" b="0" dirty="0">
                <a:solidFill>
                  <a:schemeClr val="tx1"/>
                </a:solidFill>
              </a:rPr>
              <a:t>2) Jesus in perfect humanity craves water—to which they gave him vinegar</a:t>
            </a:r>
          </a:p>
          <a:p>
            <a:pPr lvl="1">
              <a:defRPr/>
            </a:pPr>
            <a:r>
              <a:rPr lang="en-US" sz="1200" b="0" dirty="0">
                <a:solidFill>
                  <a:schemeClr val="tx1"/>
                </a:solidFill>
              </a:rPr>
              <a:t>We continue to observe Jesus through the Centurion’s eyes for the final two sayings: dead just as he had said. </a:t>
            </a:r>
          </a:p>
          <a:p>
            <a:pPr>
              <a:defRPr/>
            </a:pPr>
            <a:r>
              <a:rPr lang="en-US" sz="1200" b="0" dirty="0">
                <a:solidFill>
                  <a:schemeClr val="tx1"/>
                </a:solidFill>
              </a:rPr>
              <a:t>6</a:t>
            </a:r>
            <a:r>
              <a:rPr lang="en-US" sz="1200" b="0" baseline="30000" dirty="0">
                <a:solidFill>
                  <a:schemeClr val="tx1"/>
                </a:solidFill>
              </a:rPr>
              <a:t>th</a:t>
            </a:r>
            <a:r>
              <a:rPr lang="en-US" sz="1200" b="0" dirty="0">
                <a:solidFill>
                  <a:schemeClr val="tx1"/>
                </a:solidFill>
              </a:rPr>
              <a:t> Saying: “It is finished”</a:t>
            </a:r>
          </a:p>
          <a:p>
            <a:pPr>
              <a:defRPr/>
            </a:pPr>
            <a:endParaRPr lang="en-US" sz="1200" b="0" dirty="0">
              <a:solidFill>
                <a:schemeClr val="tx1"/>
              </a:solidFill>
            </a:endParaRPr>
          </a:p>
          <a:p>
            <a:pPr lvl="1">
              <a:defRPr/>
            </a:pPr>
            <a:r>
              <a:rPr lang="en-US" sz="1200" b="0" dirty="0">
                <a:solidFill>
                  <a:schemeClr val="tx1"/>
                </a:solidFill>
              </a:rPr>
              <a:t>1) The Greek word, “</a:t>
            </a:r>
            <a:r>
              <a:rPr lang="en-US" sz="1200" b="0" dirty="0" err="1">
                <a:solidFill>
                  <a:schemeClr val="tx1"/>
                </a:solidFill>
              </a:rPr>
              <a:t>tetelestai</a:t>
            </a:r>
            <a:r>
              <a:rPr lang="en-US" sz="1200" b="0" dirty="0">
                <a:solidFill>
                  <a:schemeClr val="tx1"/>
                </a:solidFill>
              </a:rPr>
              <a:t>” is equivalent to the expression “paid in full”</a:t>
            </a:r>
          </a:p>
          <a:p>
            <a:pPr lvl="1">
              <a:defRPr/>
            </a:pPr>
            <a:r>
              <a:rPr lang="en-US" sz="1200" b="0" dirty="0">
                <a:solidFill>
                  <a:schemeClr val="tx1"/>
                </a:solidFill>
              </a:rPr>
              <a:t>2) When Jesus finished “paying in full” the price of sin (Romans 6:23; 1 Corinthians 6:20) he then cried out . . .</a:t>
            </a:r>
          </a:p>
          <a:p>
            <a:pPr>
              <a:defRPr/>
            </a:pPr>
            <a:endParaRPr lang="en-US" sz="1200" b="0" dirty="0">
              <a:solidFill>
                <a:schemeClr val="tx1"/>
              </a:solidFill>
            </a:endParaRPr>
          </a:p>
          <a:p>
            <a:pPr>
              <a:defRPr/>
            </a:pPr>
            <a:r>
              <a:rPr lang="en-US" sz="1200" b="0" dirty="0">
                <a:solidFill>
                  <a:schemeClr val="tx1"/>
                </a:solidFill>
              </a:rPr>
              <a:t>7</a:t>
            </a:r>
            <a:r>
              <a:rPr lang="en-US" sz="1200" b="0" baseline="30000" dirty="0">
                <a:solidFill>
                  <a:schemeClr val="tx1"/>
                </a:solidFill>
              </a:rPr>
              <a:t>th</a:t>
            </a:r>
            <a:r>
              <a:rPr lang="en-US" sz="1200" b="0" dirty="0">
                <a:solidFill>
                  <a:schemeClr val="tx1"/>
                </a:solidFill>
              </a:rPr>
              <a:t> Saying: “Father into your hands I commit my spirit.”</a:t>
            </a:r>
          </a:p>
          <a:p>
            <a:pPr lvl="1">
              <a:defRPr/>
            </a:pPr>
            <a:endParaRPr lang="en-US" sz="1200" b="0" dirty="0">
              <a:solidFill>
                <a:schemeClr val="tx1"/>
              </a:solidFill>
            </a:endParaRPr>
          </a:p>
          <a:p>
            <a:pPr lvl="1">
              <a:defRPr/>
            </a:pPr>
            <a:r>
              <a:rPr lang="en-US" sz="1200" b="0" dirty="0">
                <a:solidFill>
                  <a:schemeClr val="tx1"/>
                </a:solidFill>
              </a:rPr>
              <a:t>1) These are words of unfailing trust.  In the darkest hours Jesus’ faith and trust in His Father never wavered.  </a:t>
            </a:r>
          </a:p>
          <a:p>
            <a:pPr lvl="1">
              <a:defRPr/>
            </a:pPr>
            <a:r>
              <a:rPr lang="en-US" sz="1200" b="0" dirty="0">
                <a:solidFill>
                  <a:schemeClr val="tx1"/>
                </a:solidFill>
              </a:rPr>
              <a:t>2) “When he had said this, he breathed his last.”</a:t>
            </a:r>
          </a:p>
          <a:p>
            <a:pPr lvl="1">
              <a:defRPr/>
            </a:pPr>
            <a:endParaRPr lang="en-US" sz="1000" dirty="0">
              <a:solidFill>
                <a:schemeClr val="tx1"/>
              </a:solidFill>
            </a:endParaRPr>
          </a:p>
        </p:txBody>
      </p:sp>
    </p:spTree>
    <p:extLst>
      <p:ext uri="{BB962C8B-B14F-4D97-AF65-F5344CB8AC3E}">
        <p14:creationId xmlns:p14="http://schemas.microsoft.com/office/powerpoint/2010/main" val="293000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12192000" cy="6858000"/>
          </a:xfrm>
          <a:prstGeom prst="rect">
            <a:avLst/>
          </a:prstGeom>
          <a:solidFill>
            <a:srgbClr val="FFFFFF"/>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6627" name="Rectangle 3"/>
          <p:cNvSpPr>
            <a:spLocks noGrp="1" noChangeArrowheads="1"/>
          </p:cNvSpPr>
          <p:nvPr>
            <p:ph type="body" idx="1"/>
          </p:nvPr>
        </p:nvSpPr>
        <p:spPr>
          <a:xfrm>
            <a:off x="375138" y="304800"/>
            <a:ext cx="11512062" cy="6248400"/>
          </a:xfrm>
        </p:spPr>
        <p:txBody>
          <a:bodyPr/>
          <a:lstStyle/>
          <a:p>
            <a:pPr>
              <a:defRPr/>
            </a:pPr>
            <a:endParaRPr lang="en-US" sz="1200" b="0" dirty="0">
              <a:solidFill>
                <a:schemeClr val="tx1"/>
              </a:solidFill>
            </a:endParaRPr>
          </a:p>
          <a:p>
            <a:pPr>
              <a:defRPr/>
            </a:pPr>
            <a:r>
              <a:rPr lang="en-US" sz="1200" b="0" dirty="0">
                <a:solidFill>
                  <a:schemeClr val="tx1"/>
                </a:solidFill>
              </a:rPr>
              <a:t>Conclusion:  Mark 15:39 tells us that when the Centurion saw Jesus die he said, “Surely this man was the Son of God.”</a:t>
            </a:r>
          </a:p>
          <a:p>
            <a:pPr>
              <a:defRPr/>
            </a:pPr>
            <a:r>
              <a:rPr lang="en-US" sz="1200" b="0" dirty="0">
                <a:solidFill>
                  <a:schemeClr val="tx1"/>
                </a:solidFill>
              </a:rPr>
              <a:t>You know the story from here . . . Jesus was taken down off the cross, buried in a borrowed tomb, guarded by an elite Roman guard.  And on the third day . . . he arose from the dead (to speak again!)</a:t>
            </a:r>
          </a:p>
          <a:p>
            <a:pPr>
              <a:defRPr/>
            </a:pPr>
            <a:r>
              <a:rPr lang="en-US" sz="1200" b="0" dirty="0">
                <a:solidFill>
                  <a:schemeClr val="tx1"/>
                </a:solidFill>
              </a:rPr>
              <a:t>On that first Easter morning, an angels at the empty tomb declared he was not in the tomb because he was risen from the dead just as he had said. </a:t>
            </a:r>
          </a:p>
          <a:p>
            <a:pPr>
              <a:defRPr/>
            </a:pPr>
            <a:r>
              <a:rPr lang="en-US" sz="1200" b="0" dirty="0">
                <a:solidFill>
                  <a:schemeClr val="tx1"/>
                </a:solidFill>
              </a:rPr>
              <a:t>A little later Jesus is mistaken for a gardener by Mary and speaks even though he had died—he said:  “Woman why are you crying?  Who is it you are looking for?”</a:t>
            </a:r>
          </a:p>
          <a:p>
            <a:pPr>
              <a:defRPr/>
            </a:pPr>
            <a:r>
              <a:rPr lang="en-US" sz="1200" b="0" dirty="0">
                <a:solidFill>
                  <a:schemeClr val="tx1"/>
                </a:solidFill>
              </a:rPr>
              <a:t>And I ask this same question—“Who are you looking for?”</a:t>
            </a:r>
          </a:p>
          <a:p>
            <a:pPr>
              <a:defRPr/>
            </a:pPr>
            <a:r>
              <a:rPr lang="en-US" sz="1200" b="0" dirty="0">
                <a:solidFill>
                  <a:schemeClr val="tx1"/>
                </a:solidFill>
              </a:rPr>
              <a:t>Romans 4:25 said he was “delivered over for our sins . . . and was raised from the dead for our justification.”  That is to pardon, to acquit, and to forgive of sin.  It also means to declare one righteous enough to be accepted by God.  Based on our faith in Him as the Son of God!</a:t>
            </a:r>
          </a:p>
          <a:p>
            <a:pPr>
              <a:defRPr/>
            </a:pPr>
            <a:r>
              <a:rPr lang="en-US" sz="1200" b="0" dirty="0">
                <a:solidFill>
                  <a:schemeClr val="tx1"/>
                </a:solidFill>
              </a:rPr>
              <a:t>Will you declare Him to be the Son of God who was raised from the dead?</a:t>
            </a:r>
          </a:p>
          <a:p>
            <a:pPr>
              <a:defRPr/>
            </a:pPr>
            <a:r>
              <a:rPr lang="en-US" sz="1200" b="0" dirty="0">
                <a:solidFill>
                  <a:schemeClr val="tx1"/>
                </a:solidFill>
              </a:rPr>
              <a:t>Will you accept Him as your Savior?</a:t>
            </a:r>
            <a:endParaRPr lang="en-US" sz="1200" dirty="0">
              <a:solidFill>
                <a:schemeClr val="tx1"/>
              </a:solidFill>
            </a:endParaRPr>
          </a:p>
        </p:txBody>
      </p:sp>
    </p:spTree>
    <p:extLst>
      <p:ext uri="{BB962C8B-B14F-4D97-AF65-F5344CB8AC3E}">
        <p14:creationId xmlns:p14="http://schemas.microsoft.com/office/powerpoint/2010/main" val="2856250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178" y="0"/>
            <a:ext cx="9505071" cy="2387600"/>
          </a:xfrm>
        </p:spPr>
        <p:txBody>
          <a:bodyPr/>
          <a:lstStyle/>
          <a:p>
            <a:pPr algn="l"/>
            <a:r>
              <a:rPr lang="en-US" sz="7200" dirty="0">
                <a:effectLst>
                  <a:outerShdw blurRad="38100" dist="38100" dir="2700000" algn="tl">
                    <a:srgbClr val="000000">
                      <a:alpha val="43137"/>
                    </a:srgbClr>
                  </a:outerShdw>
                </a:effectLst>
              </a:rPr>
              <a:t>What Difference Does Good Friday Make? </a:t>
            </a:r>
          </a:p>
        </p:txBody>
      </p:sp>
      <p:sp>
        <p:nvSpPr>
          <p:cNvPr id="3" name="Subtitle 2"/>
          <p:cNvSpPr>
            <a:spLocks noGrp="1"/>
          </p:cNvSpPr>
          <p:nvPr>
            <p:ph type="subTitle" idx="1"/>
          </p:nvPr>
        </p:nvSpPr>
        <p:spPr>
          <a:xfrm>
            <a:off x="1003496" y="3616106"/>
            <a:ext cx="4285957" cy="1655762"/>
          </a:xfrm>
        </p:spPr>
        <p:txBody>
          <a:bodyPr>
            <a:normAutofit/>
          </a:bodyPr>
          <a:lstStyle/>
          <a:p>
            <a:r>
              <a:rPr lang="en-US" sz="5400" dirty="0">
                <a:effectLst>
                  <a:outerShdw blurRad="38100" dist="38100" dir="2700000" algn="tl">
                    <a:srgbClr val="000000">
                      <a:alpha val="43137"/>
                    </a:srgbClr>
                  </a:outerShdw>
                </a:effectLst>
              </a:rPr>
              <a:t>It makes doubters into believers.</a:t>
            </a:r>
          </a:p>
        </p:txBody>
      </p:sp>
    </p:spTree>
    <p:extLst>
      <p:ext uri="{BB962C8B-B14F-4D97-AF65-F5344CB8AC3E}">
        <p14:creationId xmlns:p14="http://schemas.microsoft.com/office/powerpoint/2010/main" val="4074408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122363"/>
            <a:ext cx="6721642" cy="2387600"/>
          </a:xfrm>
        </p:spPr>
        <p:txBody>
          <a:bodyPr/>
          <a:lstStyle/>
          <a:p>
            <a:r>
              <a:rPr lang="en-US" sz="9600" dirty="0">
                <a:effectLst>
                  <a:outerShdw blurRad="38100" dist="38100" dir="2700000" algn="tl">
                    <a:srgbClr val="000000">
                      <a:alpha val="43137"/>
                    </a:srgbClr>
                  </a:outerShdw>
                </a:effectLst>
              </a:rPr>
              <a:t>The Seven </a:t>
            </a:r>
            <a:br>
              <a:rPr lang="en-US" sz="9600" dirty="0">
                <a:effectLst>
                  <a:outerShdw blurRad="38100" dist="38100" dir="2700000" algn="tl">
                    <a:srgbClr val="000000">
                      <a:alpha val="43137"/>
                    </a:srgbClr>
                  </a:outerShdw>
                </a:effectLst>
              </a:rPr>
            </a:br>
            <a:r>
              <a:rPr lang="en-US" sz="9600" dirty="0">
                <a:effectLst>
                  <a:outerShdw blurRad="38100" dist="38100" dir="2700000" algn="tl">
                    <a:srgbClr val="000000">
                      <a:alpha val="43137"/>
                    </a:srgbClr>
                  </a:outerShdw>
                </a:effectLst>
              </a:rPr>
              <a:t>Sayings</a:t>
            </a:r>
          </a:p>
        </p:txBody>
      </p:sp>
      <p:sp>
        <p:nvSpPr>
          <p:cNvPr id="8" name="Subtitle 7"/>
          <p:cNvSpPr>
            <a:spLocks noGrp="1"/>
          </p:cNvSpPr>
          <p:nvPr>
            <p:ph type="subTitle" idx="1"/>
          </p:nvPr>
        </p:nvSpPr>
        <p:spPr>
          <a:xfrm>
            <a:off x="0" y="3602038"/>
            <a:ext cx="6721642" cy="1655762"/>
          </a:xfrm>
        </p:spPr>
        <p:txBody>
          <a:bodyPr>
            <a:normAutofit/>
          </a:bodyPr>
          <a:lstStyle/>
          <a:p>
            <a:r>
              <a:rPr lang="en-US" sz="6000" dirty="0"/>
              <a:t>of the Savior</a:t>
            </a:r>
          </a:p>
        </p:txBody>
      </p:sp>
    </p:spTree>
    <p:extLst>
      <p:ext uri="{BB962C8B-B14F-4D97-AF65-F5344CB8AC3E}">
        <p14:creationId xmlns:p14="http://schemas.microsoft.com/office/powerpoint/2010/main" val="366931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347" y="256673"/>
            <a:ext cx="11293643" cy="6000500"/>
          </a:xfrm>
        </p:spPr>
        <p:txBody>
          <a:bodyPr/>
          <a:lstStyle/>
          <a:p>
            <a:r>
              <a:rPr lang="en-US" dirty="0"/>
              <a:t>“The Centurion...saw... all that happened.…” </a:t>
            </a:r>
            <a:r>
              <a:rPr lang="en-US" sz="4000" dirty="0"/>
              <a:t>(Matthew 27:54)</a:t>
            </a:r>
            <a:endParaRPr lang="en-US" dirty="0"/>
          </a:p>
          <a:p>
            <a:endParaRPr lang="en-US" dirty="0"/>
          </a:p>
        </p:txBody>
      </p:sp>
      <p:pic>
        <p:nvPicPr>
          <p:cNvPr id="5" name="Picture 4"/>
          <p:cNvPicPr>
            <a:picLocks noChangeAspect="1"/>
          </p:cNvPicPr>
          <p:nvPr/>
        </p:nvPicPr>
        <p:blipFill>
          <a:blip r:embed="rId3"/>
          <a:stretch>
            <a:fillRect/>
          </a:stretch>
        </p:blipFill>
        <p:spPr>
          <a:xfrm>
            <a:off x="970547" y="1853572"/>
            <a:ext cx="3211925" cy="7722856"/>
          </a:xfrm>
          <a:prstGeom prst="rect">
            <a:avLst/>
          </a:prstGeom>
        </p:spPr>
      </p:pic>
    </p:spTree>
    <p:extLst>
      <p:ext uri="{BB962C8B-B14F-4D97-AF65-F5344CB8AC3E}">
        <p14:creationId xmlns:p14="http://schemas.microsoft.com/office/powerpoint/2010/main" val="38815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42"/>
            <a:ext cx="11518231" cy="1325563"/>
          </a:xfrm>
        </p:spPr>
        <p:txBody>
          <a:bodyPr/>
          <a:lstStyle/>
          <a:p>
            <a:r>
              <a:rPr lang="en-US" dirty="0"/>
              <a:t>9 am</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709570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42"/>
            <a:ext cx="11518231" cy="1325563"/>
          </a:xfrm>
        </p:spPr>
        <p:txBody>
          <a:bodyPr/>
          <a:lstStyle/>
          <a:p>
            <a:r>
              <a:rPr lang="en-US" dirty="0"/>
              <a:t>First Saying: </a:t>
            </a:r>
          </a:p>
        </p:txBody>
      </p:sp>
      <p:sp>
        <p:nvSpPr>
          <p:cNvPr id="3" name="Content Placeholder 2"/>
          <p:cNvSpPr>
            <a:spLocks noGrp="1"/>
          </p:cNvSpPr>
          <p:nvPr>
            <p:ph idx="1"/>
          </p:nvPr>
        </p:nvSpPr>
        <p:spPr>
          <a:xfrm>
            <a:off x="529389" y="5197642"/>
            <a:ext cx="11293643" cy="1660358"/>
          </a:xfrm>
        </p:spPr>
        <p:txBody>
          <a:bodyPr/>
          <a:lstStyle/>
          <a:p>
            <a:r>
              <a:rPr lang="en-US" i="1" dirty="0">
                <a:effectLst>
                  <a:outerShdw blurRad="38100" dist="38100" dir="2700000" algn="tl">
                    <a:srgbClr val="000000">
                      <a:alpha val="43137"/>
                    </a:srgbClr>
                  </a:outerShdw>
                </a:effectLst>
              </a:rPr>
              <a:t>“Father, Forgive them for they do not know what they are doing.”</a:t>
            </a:r>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(Luke 23:34)</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64617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26" t="-988" r="-526" b="7054"/>
          <a:stretch/>
        </p:blipFill>
        <p:spPr>
          <a:xfrm>
            <a:off x="-1" y="-740944"/>
            <a:ext cx="12304296" cy="7623008"/>
          </a:xfrm>
          <a:prstGeom prst="rect">
            <a:avLst/>
          </a:prstGeom>
        </p:spPr>
      </p:pic>
      <p:sp>
        <p:nvSpPr>
          <p:cNvPr id="2" name="Title 1"/>
          <p:cNvSpPr>
            <a:spLocks noGrp="1"/>
          </p:cNvSpPr>
          <p:nvPr>
            <p:ph type="title"/>
          </p:nvPr>
        </p:nvSpPr>
        <p:spPr>
          <a:xfrm>
            <a:off x="304800" y="-16042"/>
            <a:ext cx="11518231" cy="1325563"/>
          </a:xfrm>
        </p:spPr>
        <p:txBody>
          <a:bodyPr/>
          <a:lstStyle/>
          <a:p>
            <a:r>
              <a:rPr lang="en-US" dirty="0"/>
              <a:t>First Saying: </a:t>
            </a:r>
          </a:p>
        </p:txBody>
      </p:sp>
      <p:sp>
        <p:nvSpPr>
          <p:cNvPr id="3" name="Content Placeholder 2"/>
          <p:cNvSpPr>
            <a:spLocks noGrp="1"/>
          </p:cNvSpPr>
          <p:nvPr>
            <p:ph idx="1"/>
          </p:nvPr>
        </p:nvSpPr>
        <p:spPr>
          <a:xfrm>
            <a:off x="529389" y="5197642"/>
            <a:ext cx="11293643" cy="1660358"/>
          </a:xfrm>
        </p:spPr>
        <p:txBody>
          <a:bodyPr/>
          <a:lstStyle/>
          <a:p>
            <a:r>
              <a:rPr lang="en-US" i="1" dirty="0">
                <a:effectLst>
                  <a:outerShdw blurRad="38100" dist="38100" dir="2700000" algn="tl">
                    <a:srgbClr val="000000">
                      <a:alpha val="43137"/>
                    </a:srgbClr>
                  </a:outerShdw>
                </a:effectLst>
              </a:rPr>
              <a:t>“Father, Forgive them for they do not know what they are doing.”</a:t>
            </a:r>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(Luke 23:34)</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221220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5" y="0"/>
            <a:ext cx="11486148" cy="1325563"/>
          </a:xfrm>
        </p:spPr>
        <p:txBody>
          <a:bodyPr/>
          <a:lstStyle/>
          <a:p>
            <a:r>
              <a:rPr lang="en-US" dirty="0"/>
              <a:t>Second Saying:</a:t>
            </a:r>
          </a:p>
        </p:txBody>
      </p:sp>
    </p:spTree>
    <p:extLst>
      <p:ext uri="{BB962C8B-B14F-4D97-AF65-F5344CB8AC3E}">
        <p14:creationId xmlns:p14="http://schemas.microsoft.com/office/powerpoint/2010/main" val="2149791487"/>
      </p:ext>
    </p:extLst>
  </p:cSld>
  <p:clrMapOvr>
    <a:masterClrMapping/>
  </p:clrMapOvr>
  <p:transition spd="slow">
    <p:wipe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3545</Words>
  <Application>Microsoft Office PowerPoint</Application>
  <PresentationFormat>Widescreen</PresentationFormat>
  <Paragraphs>178</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Symbol</vt:lpstr>
      <vt:lpstr>Times New Roman</vt:lpstr>
      <vt:lpstr>Office Theme</vt:lpstr>
      <vt:lpstr>What Difference Does Good Friday Make? </vt:lpstr>
      <vt:lpstr>What Difference Does Good Friday Make? </vt:lpstr>
      <vt:lpstr>What Difference Does Good Friday Make? </vt:lpstr>
      <vt:lpstr>The Seven  Sayings</vt:lpstr>
      <vt:lpstr>PowerPoint Presentation</vt:lpstr>
      <vt:lpstr>9 am</vt:lpstr>
      <vt:lpstr>First Saying: </vt:lpstr>
      <vt:lpstr>First Saying: </vt:lpstr>
      <vt:lpstr>Second Saying:</vt:lpstr>
      <vt:lpstr>Second Saying:</vt:lpstr>
      <vt:lpstr>Second Saying:</vt:lpstr>
      <vt:lpstr>Third Saying:</vt:lpstr>
      <vt:lpstr>Third Saying:</vt:lpstr>
      <vt:lpstr>Noon ... 3 pm</vt:lpstr>
      <vt:lpstr>Fourth Saying: </vt:lpstr>
      <vt:lpstr>Fifth Saying: </vt:lpstr>
      <vt:lpstr>Sixth Saying: </vt:lpstr>
      <vt:lpstr>Sixth Saying: </vt:lpstr>
      <vt:lpstr>Seventh Saying: </vt:lpstr>
      <vt:lpstr>Seventh Saying: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33</cp:revision>
  <dcterms:created xsi:type="dcterms:W3CDTF">2015-03-31T12:06:14Z</dcterms:created>
  <dcterms:modified xsi:type="dcterms:W3CDTF">2021-06-22T14:33:15Z</dcterms:modified>
</cp:coreProperties>
</file>