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86" r:id="rId6"/>
    <p:sldId id="257" r:id="rId7"/>
    <p:sldId id="262" r:id="rId8"/>
    <p:sldId id="263" r:id="rId9"/>
    <p:sldId id="258" r:id="rId10"/>
    <p:sldId id="264" r:id="rId11"/>
    <p:sldId id="265" r:id="rId12"/>
    <p:sldId id="266" r:id="rId13"/>
    <p:sldId id="279" r:id="rId14"/>
    <p:sldId id="275" r:id="rId15"/>
    <p:sldId id="276" r:id="rId16"/>
    <p:sldId id="277" r:id="rId17"/>
    <p:sldId id="267" r:id="rId18"/>
    <p:sldId id="269" r:id="rId19"/>
    <p:sldId id="261" r:id="rId20"/>
    <p:sldId id="268" r:id="rId21"/>
    <p:sldId id="270" r:id="rId22"/>
    <p:sldId id="271" r:id="rId23"/>
    <p:sldId id="272" r:id="rId24"/>
    <p:sldId id="281" r:id="rId25"/>
    <p:sldId id="285" r:id="rId26"/>
    <p:sldId id="280" r:id="rId27"/>
    <p:sldId id="282" r:id="rId28"/>
    <p:sldId id="283" r:id="rId29"/>
    <p:sldId id="284" r:id="rId30"/>
    <p:sldId id="273"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893"/>
    <a:srgbClr val="DFC5A4"/>
    <a:srgbClr val="CBAD8B"/>
    <a:srgbClr val="7C64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864" autoAdjust="0"/>
  </p:normalViewPr>
  <p:slideViewPr>
    <p:cSldViewPr snapToGrid="0">
      <p:cViewPr varScale="1">
        <p:scale>
          <a:sx n="59" d="100"/>
          <a:sy n="59" d="100"/>
        </p:scale>
        <p:origin x="322" y="43"/>
      </p:cViewPr>
      <p:guideLst/>
    </p:cSldViewPr>
  </p:slideViewPr>
  <p:notesTextViewPr>
    <p:cViewPr>
      <p:scale>
        <a:sx n="1" d="1"/>
        <a:sy n="1" d="1"/>
      </p:scale>
      <p:origin x="0" y="-3955"/>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2BE01-53D7-49EC-9515-15E5B4D84DDF}" type="datetimeFigureOut">
              <a:rPr lang="en-US" smtClean="0"/>
              <a:t>6/22/2021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4C201-F3D4-4A02-A3C0-26FEDC7AB822}" type="slidenum">
              <a:rPr lang="en-US" smtClean="0"/>
              <a:t>‹#›</a:t>
            </a:fld>
            <a:endParaRPr lang="en-US" dirty="0"/>
          </a:p>
        </p:txBody>
      </p:sp>
    </p:spTree>
    <p:extLst>
      <p:ext uri="{BB962C8B-B14F-4D97-AF65-F5344CB8AC3E}">
        <p14:creationId xmlns:p14="http://schemas.microsoft.com/office/powerpoint/2010/main" val="156253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0.pxfuel.com/preview/158/655/633/jesus-god-bible-thorn.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xfuel.com/en/free-photo-jzlt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photos/john-3-16-bible-christian-reading-370053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photos/background-bokeh-light-circle-270963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illustrations/love-you-red-valentine-love-design-219877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illustrations/love-you-red-valentine-love-design-219877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0.pxfuel.com/preview/158/655/633/jesus-god-bible-thorn.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bible-christian-jesus-religion-298942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secret-lips-woman-female-girl-272530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nio.com/free-images/2019/06/08/2019-06-08-09-54-01-1200x800.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https://p0.pxfuel.com/preview/158/655/633/jesus-god-bible-thorn.jpg</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1214C201-F3D4-4A02-A3C0-26FEDC7AB822}" type="slidenum">
              <a:rPr lang="en-US" smtClean="0"/>
              <a:t>1</a:t>
            </a:fld>
            <a:endParaRPr lang="en-US" dirty="0"/>
          </a:p>
        </p:txBody>
      </p:sp>
    </p:spTree>
    <p:extLst>
      <p:ext uri="{BB962C8B-B14F-4D97-AF65-F5344CB8AC3E}">
        <p14:creationId xmlns:p14="http://schemas.microsoft.com/office/powerpoint/2010/main" val="13915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 rulers understood ….</a:t>
            </a:r>
          </a:p>
          <a:p>
            <a:endParaRPr lang="en-US" dirty="0"/>
          </a:p>
          <a:p>
            <a:r>
              <a:rPr lang="en-US" dirty="0"/>
              <a:t>Annas, former High Priest, and Father-in-law to the then current High Priest did not understand. He would not have turned Jesus over to Caiaphas.</a:t>
            </a:r>
          </a:p>
          <a:p>
            <a:r>
              <a:rPr lang="en-US" dirty="0"/>
              <a:t>Caiaphas, the current High Priest, did not understand.  Had he, then he would not have turned Jesus over to the Romans …</a:t>
            </a:r>
          </a:p>
          <a:p>
            <a:endParaRPr lang="en-US" dirty="0"/>
          </a:p>
          <a:p>
            <a:r>
              <a:rPr lang="en-US" dirty="0"/>
              <a:t>Herod understood Who Jesus was, he would not have …</a:t>
            </a:r>
          </a:p>
          <a:p>
            <a:r>
              <a:rPr lang="en-US" dirty="0"/>
              <a:t>Pilate understood Who  Jesus was, he would not have …</a:t>
            </a:r>
          </a:p>
          <a:p>
            <a:endParaRPr lang="en-US" dirty="0"/>
          </a:p>
          <a:p>
            <a:r>
              <a:rPr lang="en-US" dirty="0"/>
              <a:t>If people today, really understood who Jesus is, they would not reject him.  But, each in the sinfulness of their stubborn hearts refuse to acknowledge that Jesus is the Christ, the Son of God …</a:t>
            </a:r>
          </a:p>
        </p:txBody>
      </p:sp>
      <p:sp>
        <p:nvSpPr>
          <p:cNvPr id="4" name="Slide Number Placeholder 3"/>
          <p:cNvSpPr>
            <a:spLocks noGrp="1"/>
          </p:cNvSpPr>
          <p:nvPr>
            <p:ph type="sldNum" sz="quarter" idx="5"/>
          </p:nvPr>
        </p:nvSpPr>
        <p:spPr/>
        <p:txBody>
          <a:bodyPr/>
          <a:lstStyle/>
          <a:p>
            <a:fld id="{1214C201-F3D4-4A02-A3C0-26FEDC7AB822}" type="slidenum">
              <a:rPr lang="en-US" smtClean="0"/>
              <a:t>11</a:t>
            </a:fld>
            <a:endParaRPr lang="en-US" dirty="0"/>
          </a:p>
        </p:txBody>
      </p:sp>
    </p:spTree>
    <p:extLst>
      <p:ext uri="{BB962C8B-B14F-4D97-AF65-F5344CB8AC3E}">
        <p14:creationId xmlns:p14="http://schemas.microsoft.com/office/powerpoint/2010/main" val="3224192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 rulers understood ….</a:t>
            </a:r>
          </a:p>
          <a:p>
            <a:endParaRPr lang="en-US" dirty="0"/>
          </a:p>
          <a:p>
            <a:r>
              <a:rPr lang="en-US" dirty="0"/>
              <a:t>Annas, former High Priest, and Father-in-law to the then current High Priest did not understand. He would not have turned Jesus over to Caiaphas.</a:t>
            </a:r>
          </a:p>
          <a:p>
            <a:r>
              <a:rPr lang="en-US" dirty="0"/>
              <a:t>Caiaphas, the current High Priest, did not understand.  Had he, then he would not have turned Jesus over to the Romans …</a:t>
            </a:r>
          </a:p>
          <a:p>
            <a:endParaRPr lang="en-US" dirty="0"/>
          </a:p>
          <a:p>
            <a:r>
              <a:rPr lang="en-US" dirty="0"/>
              <a:t>Herod understood Who Jesus was, he would not have …</a:t>
            </a:r>
          </a:p>
          <a:p>
            <a:r>
              <a:rPr lang="en-US" dirty="0"/>
              <a:t>Pilate understood Who  Jesus was, he would not have …</a:t>
            </a:r>
          </a:p>
          <a:p>
            <a:endParaRPr lang="en-US" dirty="0"/>
          </a:p>
          <a:p>
            <a:r>
              <a:rPr lang="en-US" dirty="0"/>
              <a:t>If people today, really understood who Jesus is, they would not reject him.  But, each in the sinfulness of their stubborn hearts refuse to acknowledge that Jesus is the Christ, the Son of God …</a:t>
            </a:r>
          </a:p>
        </p:txBody>
      </p:sp>
      <p:sp>
        <p:nvSpPr>
          <p:cNvPr id="4" name="Slide Number Placeholder 3"/>
          <p:cNvSpPr>
            <a:spLocks noGrp="1"/>
          </p:cNvSpPr>
          <p:nvPr>
            <p:ph type="sldNum" sz="quarter" idx="5"/>
          </p:nvPr>
        </p:nvSpPr>
        <p:spPr/>
        <p:txBody>
          <a:bodyPr/>
          <a:lstStyle/>
          <a:p>
            <a:fld id="{1214C201-F3D4-4A02-A3C0-26FEDC7AB822}" type="slidenum">
              <a:rPr lang="en-US" smtClean="0"/>
              <a:t>12</a:t>
            </a:fld>
            <a:endParaRPr lang="en-US" dirty="0"/>
          </a:p>
        </p:txBody>
      </p:sp>
    </p:spTree>
    <p:extLst>
      <p:ext uri="{BB962C8B-B14F-4D97-AF65-F5344CB8AC3E}">
        <p14:creationId xmlns:p14="http://schemas.microsoft.com/office/powerpoint/2010/main" val="232739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https://www.pxfuel.com/en/free-photo-jzltk</a:t>
            </a:r>
            <a:endParaRPr lang="en-US" dirty="0"/>
          </a:p>
          <a:p>
            <a:endParaRPr lang="en-US" dirty="0"/>
          </a:p>
          <a:p>
            <a:r>
              <a:rPr lang="en-US" dirty="0"/>
              <a:t>None of the rulers understood ….</a:t>
            </a:r>
          </a:p>
          <a:p>
            <a:endParaRPr lang="en-US" dirty="0"/>
          </a:p>
          <a:p>
            <a:r>
              <a:rPr lang="en-US" dirty="0"/>
              <a:t>Annas, former High Priest, and Father-in-law to the then current High Priest did not understand. He would not have turned Jesus over to Caiaphas.</a:t>
            </a:r>
          </a:p>
          <a:p>
            <a:r>
              <a:rPr lang="en-US" dirty="0"/>
              <a:t>Caiaphas, the current High Priest, did not understand.  Had he, then he would not have turned Jesus over to the Romans …</a:t>
            </a:r>
          </a:p>
          <a:p>
            <a:endParaRPr lang="en-US" dirty="0"/>
          </a:p>
          <a:p>
            <a:r>
              <a:rPr lang="en-US" dirty="0"/>
              <a:t>Herod understood Who Jesus was, he would not have …</a:t>
            </a:r>
          </a:p>
          <a:p>
            <a:r>
              <a:rPr lang="en-US" dirty="0"/>
              <a:t>Pilate understood Who  Jesus was, he would not have …</a:t>
            </a:r>
          </a:p>
          <a:p>
            <a:endParaRPr lang="en-US" dirty="0"/>
          </a:p>
          <a:p>
            <a:r>
              <a:rPr lang="en-US" dirty="0"/>
              <a:t>If people today, really understood who Jesus is, they would not reject him.  But, each in the sinfulness of their stubborn hearts refuse to acknowledge that Jesus is the Christ, the Son of God …</a:t>
            </a:r>
          </a:p>
        </p:txBody>
      </p:sp>
      <p:sp>
        <p:nvSpPr>
          <p:cNvPr id="4" name="Slide Number Placeholder 3"/>
          <p:cNvSpPr>
            <a:spLocks noGrp="1"/>
          </p:cNvSpPr>
          <p:nvPr>
            <p:ph type="sldNum" sz="quarter" idx="5"/>
          </p:nvPr>
        </p:nvSpPr>
        <p:spPr/>
        <p:txBody>
          <a:bodyPr/>
          <a:lstStyle/>
          <a:p>
            <a:fld id="{1214C201-F3D4-4A02-A3C0-26FEDC7AB822}" type="slidenum">
              <a:rPr lang="en-US" smtClean="0"/>
              <a:t>13</a:t>
            </a:fld>
            <a:endParaRPr lang="en-US" dirty="0"/>
          </a:p>
        </p:txBody>
      </p:sp>
    </p:spTree>
    <p:extLst>
      <p:ext uri="{BB962C8B-B14F-4D97-AF65-F5344CB8AC3E}">
        <p14:creationId xmlns:p14="http://schemas.microsoft.com/office/powerpoint/2010/main" val="1907051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wisdom of God was a secret being revealed, the death and resurrection of the Messiah was not.  Isaiah 53 foretold of it.  </a:t>
            </a:r>
          </a:p>
          <a:p>
            <a:endParaRPr lang="en-US" dirty="0"/>
          </a:p>
          <a:p>
            <a:r>
              <a:rPr lang="en-US" dirty="0"/>
              <a:t>They refused to understand it.  </a:t>
            </a:r>
          </a:p>
          <a:p>
            <a:endParaRPr lang="en-US" dirty="0"/>
          </a:p>
          <a:p>
            <a:r>
              <a:rPr lang="en-US" dirty="0"/>
              <a:t>You see “if they had … “ things would have been different for them …</a:t>
            </a:r>
          </a:p>
        </p:txBody>
      </p:sp>
      <p:sp>
        <p:nvSpPr>
          <p:cNvPr id="4" name="Slide Number Placeholder 3"/>
          <p:cNvSpPr>
            <a:spLocks noGrp="1"/>
          </p:cNvSpPr>
          <p:nvPr>
            <p:ph type="sldNum" sz="quarter" idx="5"/>
          </p:nvPr>
        </p:nvSpPr>
        <p:spPr/>
        <p:txBody>
          <a:bodyPr/>
          <a:lstStyle/>
          <a:p>
            <a:fld id="{1214C201-F3D4-4A02-A3C0-26FEDC7AB822}" type="slidenum">
              <a:rPr lang="en-US" smtClean="0"/>
              <a:t>14</a:t>
            </a:fld>
            <a:endParaRPr lang="en-US" dirty="0"/>
          </a:p>
        </p:txBody>
      </p:sp>
    </p:spTree>
    <p:extLst>
      <p:ext uri="{BB962C8B-B14F-4D97-AF65-F5344CB8AC3E}">
        <p14:creationId xmlns:p14="http://schemas.microsoft.com/office/powerpoint/2010/main" val="563615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would not have been guilty of crucifying the ‘Lord of glory’” </a:t>
            </a:r>
          </a:p>
          <a:p>
            <a:endParaRPr lang="en-US" dirty="0"/>
          </a:p>
          <a:p>
            <a:r>
              <a:rPr lang="en-US" dirty="0"/>
              <a:t>“If I had … but I did not”  are among the most regrettable words spoken … </a:t>
            </a:r>
          </a:p>
          <a:p>
            <a:endParaRPr lang="en-US" dirty="0"/>
          </a:p>
          <a:p>
            <a:r>
              <a:rPr lang="en-US" dirty="0"/>
              <a:t>People will stan before the judgment bench of God, “If I had just understood …” </a:t>
            </a:r>
          </a:p>
          <a:p>
            <a:endParaRPr lang="en-US" dirty="0"/>
          </a:p>
          <a:p>
            <a:r>
              <a:rPr lang="en-US" dirty="0"/>
              <a:t>But I sent you my Son …</a:t>
            </a:r>
          </a:p>
        </p:txBody>
      </p:sp>
      <p:sp>
        <p:nvSpPr>
          <p:cNvPr id="4" name="Slide Number Placeholder 3"/>
          <p:cNvSpPr>
            <a:spLocks noGrp="1"/>
          </p:cNvSpPr>
          <p:nvPr>
            <p:ph type="sldNum" sz="quarter" idx="5"/>
          </p:nvPr>
        </p:nvSpPr>
        <p:spPr/>
        <p:txBody>
          <a:bodyPr/>
          <a:lstStyle/>
          <a:p>
            <a:fld id="{1214C201-F3D4-4A02-A3C0-26FEDC7AB822}" type="slidenum">
              <a:rPr lang="en-US" smtClean="0"/>
              <a:t>15</a:t>
            </a:fld>
            <a:endParaRPr lang="en-US" dirty="0"/>
          </a:p>
        </p:txBody>
      </p:sp>
    </p:spTree>
    <p:extLst>
      <p:ext uri="{BB962C8B-B14F-4D97-AF65-F5344CB8AC3E}">
        <p14:creationId xmlns:p14="http://schemas.microsoft.com/office/powerpoint/2010/main" val="2116539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https://pixabay.com/photos/john-3-16-bible-christian-reading-3700534/</a:t>
            </a:r>
            <a:endParaRPr lang="en-US" dirty="0"/>
          </a:p>
        </p:txBody>
      </p:sp>
      <p:sp>
        <p:nvSpPr>
          <p:cNvPr id="4" name="Slide Number Placeholder 3"/>
          <p:cNvSpPr>
            <a:spLocks noGrp="1"/>
          </p:cNvSpPr>
          <p:nvPr>
            <p:ph type="sldNum" sz="quarter" idx="5"/>
          </p:nvPr>
        </p:nvSpPr>
        <p:spPr/>
        <p:txBody>
          <a:bodyPr/>
          <a:lstStyle/>
          <a:p>
            <a:fld id="{1214C201-F3D4-4A02-A3C0-26FEDC7AB822}" type="slidenum">
              <a:rPr lang="en-US" smtClean="0"/>
              <a:t>17</a:t>
            </a:fld>
            <a:endParaRPr lang="en-US" dirty="0"/>
          </a:p>
        </p:txBody>
      </p:sp>
    </p:spTree>
    <p:extLst>
      <p:ext uri="{BB962C8B-B14F-4D97-AF65-F5344CB8AC3E}">
        <p14:creationId xmlns:p14="http://schemas.microsoft.com/office/powerpoint/2010/main" val="2007484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https://pixabay.com/photos/background-bokeh-light-circle-2709638/</a:t>
            </a:r>
            <a:endParaRPr lang="en-US" dirty="0"/>
          </a:p>
        </p:txBody>
      </p:sp>
      <p:sp>
        <p:nvSpPr>
          <p:cNvPr id="4" name="Slide Number Placeholder 3"/>
          <p:cNvSpPr>
            <a:spLocks noGrp="1"/>
          </p:cNvSpPr>
          <p:nvPr>
            <p:ph type="sldNum" sz="quarter" idx="5"/>
          </p:nvPr>
        </p:nvSpPr>
        <p:spPr/>
        <p:txBody>
          <a:bodyPr/>
          <a:lstStyle/>
          <a:p>
            <a:fld id="{1214C201-F3D4-4A02-A3C0-26FEDC7AB822}" type="slidenum">
              <a:rPr lang="en-US" smtClean="0"/>
              <a:t>18</a:t>
            </a:fld>
            <a:endParaRPr lang="en-US" dirty="0"/>
          </a:p>
        </p:txBody>
      </p:sp>
    </p:spTree>
    <p:extLst>
      <p:ext uri="{BB962C8B-B14F-4D97-AF65-F5344CB8AC3E}">
        <p14:creationId xmlns:p14="http://schemas.microsoft.com/office/powerpoint/2010/main" val="62067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entrance</a:t>
            </a:r>
          </a:p>
        </p:txBody>
      </p:sp>
      <p:sp>
        <p:nvSpPr>
          <p:cNvPr id="4" name="Slide Number Placeholder 3"/>
          <p:cNvSpPr>
            <a:spLocks noGrp="1"/>
          </p:cNvSpPr>
          <p:nvPr>
            <p:ph type="sldNum" sz="quarter" idx="5"/>
          </p:nvPr>
        </p:nvSpPr>
        <p:spPr/>
        <p:txBody>
          <a:bodyPr/>
          <a:lstStyle/>
          <a:p>
            <a:fld id="{1214C201-F3D4-4A02-A3C0-26FEDC7AB822}" type="slidenum">
              <a:rPr lang="en-US" smtClean="0"/>
              <a:t>19</a:t>
            </a:fld>
            <a:endParaRPr lang="en-US" dirty="0"/>
          </a:p>
        </p:txBody>
      </p:sp>
    </p:spTree>
    <p:extLst>
      <p:ext uri="{BB962C8B-B14F-4D97-AF65-F5344CB8AC3E}">
        <p14:creationId xmlns:p14="http://schemas.microsoft.com/office/powerpoint/2010/main" val="127743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https://pixabay.com/illustrations/love-you-red-valentine-love-design-2198772/</a:t>
            </a:r>
            <a:endParaRPr lang="en-US" dirty="0"/>
          </a:p>
        </p:txBody>
      </p:sp>
      <p:sp>
        <p:nvSpPr>
          <p:cNvPr id="4" name="Slide Number Placeholder 3"/>
          <p:cNvSpPr>
            <a:spLocks noGrp="1"/>
          </p:cNvSpPr>
          <p:nvPr>
            <p:ph type="sldNum" sz="quarter" idx="5"/>
          </p:nvPr>
        </p:nvSpPr>
        <p:spPr/>
        <p:txBody>
          <a:bodyPr/>
          <a:lstStyle/>
          <a:p>
            <a:fld id="{1214C201-F3D4-4A02-A3C0-26FEDC7AB822}" type="slidenum">
              <a:rPr lang="en-US" smtClean="0"/>
              <a:t>20</a:t>
            </a:fld>
            <a:endParaRPr lang="en-US" dirty="0"/>
          </a:p>
        </p:txBody>
      </p:sp>
    </p:spTree>
    <p:extLst>
      <p:ext uri="{BB962C8B-B14F-4D97-AF65-F5344CB8AC3E}">
        <p14:creationId xmlns:p14="http://schemas.microsoft.com/office/powerpoint/2010/main" val="3541583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https://pixabay.com/illustrations/love-you-red-valentine-love-design-2198772/</a:t>
            </a:r>
            <a:endParaRPr lang="en-US" dirty="0"/>
          </a:p>
        </p:txBody>
      </p:sp>
      <p:sp>
        <p:nvSpPr>
          <p:cNvPr id="4" name="Slide Number Placeholder 3"/>
          <p:cNvSpPr>
            <a:spLocks noGrp="1"/>
          </p:cNvSpPr>
          <p:nvPr>
            <p:ph type="sldNum" sz="quarter" idx="5"/>
          </p:nvPr>
        </p:nvSpPr>
        <p:spPr/>
        <p:txBody>
          <a:bodyPr/>
          <a:lstStyle/>
          <a:p>
            <a:fld id="{1214C201-F3D4-4A02-A3C0-26FEDC7AB822}" type="slidenum">
              <a:rPr lang="en-US" smtClean="0"/>
              <a:t>21</a:t>
            </a:fld>
            <a:endParaRPr lang="en-US" dirty="0"/>
          </a:p>
        </p:txBody>
      </p:sp>
    </p:spTree>
    <p:extLst>
      <p:ext uri="{BB962C8B-B14F-4D97-AF65-F5344CB8AC3E}">
        <p14:creationId xmlns:p14="http://schemas.microsoft.com/office/powerpoint/2010/main" val="187666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dirty="0">
                <a:hlinkClick r:id="rId3"/>
              </a:rPr>
              <a:t>https://p0.pxfuel.com/preview/158/655/633/jesus-god-bible-thorn.jpg</a:t>
            </a:r>
            <a:br>
              <a:rPr lang="en-US" dirty="0"/>
            </a:br>
            <a:br>
              <a:rPr lang="en-US" dirty="0"/>
            </a:b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1214C201-F3D4-4A02-A3C0-26FEDC7AB822}" type="slidenum">
              <a:rPr lang="en-US" smtClean="0"/>
              <a:t>2</a:t>
            </a:fld>
            <a:endParaRPr lang="en-US" dirty="0"/>
          </a:p>
        </p:txBody>
      </p:sp>
    </p:spTree>
    <p:extLst>
      <p:ext uri="{BB962C8B-B14F-4D97-AF65-F5344CB8AC3E}">
        <p14:creationId xmlns:p14="http://schemas.microsoft.com/office/powerpoint/2010/main" val="179361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https://pixabay.com/photos/bible-christian-jesus-religion-2989425/</a:t>
            </a:r>
            <a:endParaRPr lang="en-US" dirty="0"/>
          </a:p>
          <a:p>
            <a:endParaRPr lang="en-US" dirty="0"/>
          </a:p>
          <a:p>
            <a:r>
              <a:rPr lang="en-US" dirty="0"/>
              <a:t>Good Friday did not take God the Father or Jesus by surprise … it revealed the Wisdom of God in solving the problem of how a Holy, Just, and Righteous God Who abhors sin and must punish it thoroughly to maintain His moral integrity as God, on the one hand; and on the other hand, can maintain His love for us through grace and mercy on the other hand.  </a:t>
            </a:r>
          </a:p>
          <a:p>
            <a:endParaRPr lang="en-US" dirty="0"/>
          </a:p>
          <a:p>
            <a:r>
              <a:rPr lang="en-US" dirty="0"/>
              <a:t>God Friday shows God Wisdom of God in resolving the conflict between Divine Justice (giving sinners what they deserve) and Divine Mercy (withholding from sinners what they deserve), He did that through the incarnation, becoming man and becoming our substitute.  He took our place to receive the due justice of sin; thereby offering mercy to withhold wrath from us and give us grace , the gift of forgiveness of sins because the debt was justly paid.  Now how wise is that!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214C201-F3D4-4A02-A3C0-26FEDC7AB822}" type="slidenum">
              <a:rPr lang="en-US" smtClean="0"/>
              <a:t>3</a:t>
            </a:fld>
            <a:endParaRPr lang="en-US" dirty="0"/>
          </a:p>
        </p:txBody>
      </p:sp>
    </p:spTree>
    <p:extLst>
      <p:ext uri="{BB962C8B-B14F-4D97-AF65-F5344CB8AC3E}">
        <p14:creationId xmlns:p14="http://schemas.microsoft.com/office/powerpoint/2010/main" val="2018112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https://pixabay.com/photos/secret-lips-woman-female-girl-2725302/</a:t>
            </a:r>
            <a:endParaRPr lang="en-US" dirty="0"/>
          </a:p>
          <a:p>
            <a:endParaRPr lang="en-US" dirty="0"/>
          </a:p>
          <a:p>
            <a:r>
              <a:rPr lang="en-US" dirty="0"/>
              <a:t>This plan was a secret that was hidden for ages past.  </a:t>
            </a:r>
          </a:p>
        </p:txBody>
      </p:sp>
      <p:sp>
        <p:nvSpPr>
          <p:cNvPr id="4" name="Slide Number Placeholder 3"/>
          <p:cNvSpPr>
            <a:spLocks noGrp="1"/>
          </p:cNvSpPr>
          <p:nvPr>
            <p:ph type="sldNum" sz="quarter" idx="5"/>
          </p:nvPr>
        </p:nvSpPr>
        <p:spPr/>
        <p:txBody>
          <a:bodyPr/>
          <a:lstStyle/>
          <a:p>
            <a:fld id="{1214C201-F3D4-4A02-A3C0-26FEDC7AB822}" type="slidenum">
              <a:rPr lang="en-US" smtClean="0"/>
              <a:t>4</a:t>
            </a:fld>
            <a:endParaRPr lang="en-US" dirty="0"/>
          </a:p>
        </p:txBody>
      </p:sp>
    </p:spTree>
    <p:extLst>
      <p:ext uri="{BB962C8B-B14F-4D97-AF65-F5344CB8AC3E}">
        <p14:creationId xmlns:p14="http://schemas.microsoft.com/office/powerpoint/2010/main" val="2161229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is imparted to us through the Christ of Scriptures. We’ve been let in on a great secret. </a:t>
            </a:r>
            <a:endParaRPr lang="en-US" b="1" dirty="0"/>
          </a:p>
        </p:txBody>
      </p:sp>
      <p:sp>
        <p:nvSpPr>
          <p:cNvPr id="4" name="Slide Number Placeholder 3"/>
          <p:cNvSpPr>
            <a:spLocks noGrp="1"/>
          </p:cNvSpPr>
          <p:nvPr>
            <p:ph type="sldNum" sz="quarter" idx="5"/>
          </p:nvPr>
        </p:nvSpPr>
        <p:spPr/>
        <p:txBody>
          <a:bodyPr/>
          <a:lstStyle/>
          <a:p>
            <a:fld id="{1214C201-F3D4-4A02-A3C0-26FEDC7AB822}" type="slidenum">
              <a:rPr lang="en-US" smtClean="0"/>
              <a:t>5</a:t>
            </a:fld>
            <a:endParaRPr lang="en-US" dirty="0"/>
          </a:p>
        </p:txBody>
      </p:sp>
    </p:spTree>
    <p:extLst>
      <p:ext uri="{BB962C8B-B14F-4D97-AF65-F5344CB8AC3E}">
        <p14:creationId xmlns:p14="http://schemas.microsoft.com/office/powerpoint/2010/main" val="379937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world began, before time, God had a plan that He decreed to come to pass.  It’s like a divine blueprint of the ages and in that plan was the work of Jesus redeeming a fallen people for Himself.  </a:t>
            </a:r>
          </a:p>
          <a:p>
            <a:endParaRPr lang="en-US" dirty="0"/>
          </a:p>
          <a:p>
            <a:r>
              <a:rPr lang="en-US" sz="1200" b="0" i="0" u="none" strike="noStrike" kern="1200" baseline="0" dirty="0">
                <a:solidFill>
                  <a:schemeClr val="tx1"/>
                </a:solidFill>
                <a:latin typeface="+mn-lt"/>
                <a:ea typeface="+mn-ea"/>
                <a:cs typeface="+mn-cs"/>
              </a:rPr>
              <a:t>Peter declares before the Jews that … Jesus “was handed over by the predetermined plan and foreknowledge of God, you executed by nailing him to a cross at the hands of Gentiles. (Act 2:23 NET)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was in the eternal plan of God.</a:t>
            </a:r>
            <a:endParaRPr lang="en-US" dirty="0"/>
          </a:p>
        </p:txBody>
      </p:sp>
      <p:sp>
        <p:nvSpPr>
          <p:cNvPr id="4" name="Slide Number Placeholder 3"/>
          <p:cNvSpPr>
            <a:spLocks noGrp="1"/>
          </p:cNvSpPr>
          <p:nvPr>
            <p:ph type="sldNum" sz="quarter" idx="5"/>
          </p:nvPr>
        </p:nvSpPr>
        <p:spPr/>
        <p:txBody>
          <a:bodyPr/>
          <a:lstStyle/>
          <a:p>
            <a:fld id="{1214C201-F3D4-4A02-A3C0-26FEDC7AB822}" type="slidenum">
              <a:rPr lang="en-US" smtClean="0"/>
              <a:t>7</a:t>
            </a:fld>
            <a:endParaRPr lang="en-US" dirty="0"/>
          </a:p>
        </p:txBody>
      </p:sp>
    </p:spTree>
    <p:extLst>
      <p:ext uri="{BB962C8B-B14F-4D97-AF65-F5344CB8AC3E}">
        <p14:creationId xmlns:p14="http://schemas.microsoft.com/office/powerpoint/2010/main" val="1425875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https://pixnio.com/free-images/2019/06/08/2019-06-08-09-54-01-1200x800.jpg</a:t>
            </a:r>
            <a:endParaRPr lang="en-US" dirty="0"/>
          </a:p>
          <a:p>
            <a:endParaRPr lang="en-US" dirty="0"/>
          </a:p>
          <a:p>
            <a:r>
              <a:rPr lang="en-US" dirty="0"/>
              <a:t>In time it became reality “for our glory.”  The plan was executed, put into play.  Jesus died according to the plan and the Holy Spirit convicted you of your unrighteousness and the need for His righteousness.  His Spirit regenerated you with new birth and you believed all according to His eternal plan.  So you might be gloried in a resurrection body!</a:t>
            </a:r>
          </a:p>
        </p:txBody>
      </p:sp>
      <p:sp>
        <p:nvSpPr>
          <p:cNvPr id="4" name="Slide Number Placeholder 3"/>
          <p:cNvSpPr>
            <a:spLocks noGrp="1"/>
          </p:cNvSpPr>
          <p:nvPr>
            <p:ph type="sldNum" sz="quarter" idx="5"/>
          </p:nvPr>
        </p:nvSpPr>
        <p:spPr/>
        <p:txBody>
          <a:bodyPr/>
          <a:lstStyle/>
          <a:p>
            <a:fld id="{1214C201-F3D4-4A02-A3C0-26FEDC7AB822}" type="slidenum">
              <a:rPr lang="en-US" smtClean="0"/>
              <a:t>8</a:t>
            </a:fld>
            <a:endParaRPr lang="en-US" dirty="0"/>
          </a:p>
        </p:txBody>
      </p:sp>
    </p:spTree>
    <p:extLst>
      <p:ext uri="{BB962C8B-B14F-4D97-AF65-F5344CB8AC3E}">
        <p14:creationId xmlns:p14="http://schemas.microsoft.com/office/powerpoint/2010/main" val="4208919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 rulers understood ….</a:t>
            </a:r>
          </a:p>
          <a:p>
            <a:endParaRPr lang="en-US" dirty="0"/>
          </a:p>
          <a:p>
            <a:r>
              <a:rPr lang="en-US" dirty="0"/>
              <a:t>Annas, former High Priest, and Father-in-law to the then current High Priest did not understand. He would not have turned Jesus over to Caiaphas.</a:t>
            </a:r>
          </a:p>
          <a:p>
            <a:r>
              <a:rPr lang="en-US" dirty="0"/>
              <a:t>Caiaphas, the current High Priest, did not understand.  Had he, then he would not have turned Jesus over to the Romans …</a:t>
            </a:r>
          </a:p>
          <a:p>
            <a:endParaRPr lang="en-US" dirty="0"/>
          </a:p>
          <a:p>
            <a:r>
              <a:rPr lang="en-US" dirty="0"/>
              <a:t>Herod understood Who Jesus was, he would not have …</a:t>
            </a:r>
          </a:p>
          <a:p>
            <a:r>
              <a:rPr lang="en-US" dirty="0"/>
              <a:t>Pilate understood Who  Jesus was, he would not have …</a:t>
            </a:r>
          </a:p>
          <a:p>
            <a:endParaRPr lang="en-US" dirty="0"/>
          </a:p>
          <a:p>
            <a:r>
              <a:rPr lang="en-US" dirty="0"/>
              <a:t>If people today, really understood who Jesus is, they would not reject him.  But, each in the sinfulness of their stubborn hearts refuse to acknowledge that Jesus is the Christ, the Son of God …</a:t>
            </a:r>
          </a:p>
        </p:txBody>
      </p:sp>
      <p:sp>
        <p:nvSpPr>
          <p:cNvPr id="4" name="Slide Number Placeholder 3"/>
          <p:cNvSpPr>
            <a:spLocks noGrp="1"/>
          </p:cNvSpPr>
          <p:nvPr>
            <p:ph type="sldNum" sz="quarter" idx="5"/>
          </p:nvPr>
        </p:nvSpPr>
        <p:spPr/>
        <p:txBody>
          <a:bodyPr/>
          <a:lstStyle/>
          <a:p>
            <a:fld id="{1214C201-F3D4-4A02-A3C0-26FEDC7AB822}" type="slidenum">
              <a:rPr lang="en-US" smtClean="0"/>
              <a:t>9</a:t>
            </a:fld>
            <a:endParaRPr lang="en-US" dirty="0"/>
          </a:p>
        </p:txBody>
      </p:sp>
    </p:spTree>
    <p:extLst>
      <p:ext uri="{BB962C8B-B14F-4D97-AF65-F5344CB8AC3E}">
        <p14:creationId xmlns:p14="http://schemas.microsoft.com/office/powerpoint/2010/main" val="39730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 rulers understood ….</a:t>
            </a:r>
          </a:p>
          <a:p>
            <a:endParaRPr lang="en-US" dirty="0"/>
          </a:p>
          <a:p>
            <a:r>
              <a:rPr lang="en-US" dirty="0"/>
              <a:t>Annas, former High Priest, and Father-in-law to the then current High Priest did not understand. He would not have turned Jesus over to Caiaphas.</a:t>
            </a:r>
          </a:p>
          <a:p>
            <a:r>
              <a:rPr lang="en-US" dirty="0"/>
              <a:t>Caiaphas, the current High Priest, did not understand.  Had he, then he would not have turned Jesus over to the Romans …</a:t>
            </a:r>
          </a:p>
          <a:p>
            <a:endParaRPr lang="en-US" dirty="0"/>
          </a:p>
          <a:p>
            <a:r>
              <a:rPr lang="en-US" dirty="0"/>
              <a:t>Herod understood Who Jesus was, he would not have …</a:t>
            </a:r>
          </a:p>
          <a:p>
            <a:r>
              <a:rPr lang="en-US" dirty="0"/>
              <a:t>Pilate understood Who  Jesus was, he would not have …</a:t>
            </a:r>
          </a:p>
          <a:p>
            <a:endParaRPr lang="en-US" dirty="0"/>
          </a:p>
          <a:p>
            <a:r>
              <a:rPr lang="en-US" dirty="0"/>
              <a:t>If people today, really understood who Jesus is, they would not reject him.  But, each in the sinfulness of their stubborn hearts refuse to acknowledge that Jesus is the Christ, the Son of God …</a:t>
            </a:r>
          </a:p>
        </p:txBody>
      </p:sp>
      <p:sp>
        <p:nvSpPr>
          <p:cNvPr id="4" name="Slide Number Placeholder 3"/>
          <p:cNvSpPr>
            <a:spLocks noGrp="1"/>
          </p:cNvSpPr>
          <p:nvPr>
            <p:ph type="sldNum" sz="quarter" idx="5"/>
          </p:nvPr>
        </p:nvSpPr>
        <p:spPr/>
        <p:txBody>
          <a:bodyPr/>
          <a:lstStyle/>
          <a:p>
            <a:fld id="{1214C201-F3D4-4A02-A3C0-26FEDC7AB822}" type="slidenum">
              <a:rPr lang="en-US" smtClean="0"/>
              <a:t>10</a:t>
            </a:fld>
            <a:endParaRPr lang="en-US" dirty="0"/>
          </a:p>
        </p:txBody>
      </p:sp>
    </p:spTree>
    <p:extLst>
      <p:ext uri="{BB962C8B-B14F-4D97-AF65-F5344CB8AC3E}">
        <p14:creationId xmlns:p14="http://schemas.microsoft.com/office/powerpoint/2010/main" val="1890417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F3DFBA-F0EC-450E-B294-FB143C0F1D18}"/>
              </a:ext>
            </a:extLst>
          </p:cNvPr>
          <p:cNvSpPr>
            <a:spLocks noGrp="1"/>
          </p:cNvSpPr>
          <p:nvPr>
            <p:ph type="subTitle" idx="1"/>
          </p:nvPr>
        </p:nvSpPr>
        <p:spPr>
          <a:xfrm>
            <a:off x="7010400" y="3602038"/>
            <a:ext cx="3657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4440A32-4C14-49F7-9987-3816DE2AB871}"/>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5" name="Footer Placeholder 4">
            <a:extLst>
              <a:ext uri="{FF2B5EF4-FFF2-40B4-BE49-F238E27FC236}">
                <a16:creationId xmlns:a16="http://schemas.microsoft.com/office/drawing/2014/main" id="{146E6548-ADC7-43EF-8C3C-F0636982A1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ACFE3C-AD4C-45F1-9A69-9DA32C2C23DC}"/>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2542501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D60E-E3F3-469A-A35D-01053957B1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633185-B4EC-49A0-9689-DE556A6F0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B641-F553-48AD-86BC-F13595B2BBB5}"/>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5" name="Footer Placeholder 4">
            <a:extLst>
              <a:ext uri="{FF2B5EF4-FFF2-40B4-BE49-F238E27FC236}">
                <a16:creationId xmlns:a16="http://schemas.microsoft.com/office/drawing/2014/main" id="{33DDB0F1-40BB-488D-BA24-0318C40D51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445A75-3674-4D26-8037-43F5346C0B4B}"/>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2208035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69F9FB-E173-49D4-B828-DC6C5B282A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0B123-62D0-4B97-AB0B-6BD448E7D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2FBB7-589A-4719-908C-DD7591D9AAE3}"/>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5" name="Footer Placeholder 4">
            <a:extLst>
              <a:ext uri="{FF2B5EF4-FFF2-40B4-BE49-F238E27FC236}">
                <a16:creationId xmlns:a16="http://schemas.microsoft.com/office/drawing/2014/main" id="{12547F97-4BF2-4C6B-A030-55F6596A63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12F4FD-0D12-4F6C-9F24-097D1735A6F7}"/>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1066988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61E5-A4BE-4735-83D0-07F64842AFAF}"/>
              </a:ext>
            </a:extLst>
          </p:cNvPr>
          <p:cNvSpPr>
            <a:spLocks noGrp="1"/>
          </p:cNvSpPr>
          <p:nvPr>
            <p:ph type="title"/>
          </p:nvPr>
        </p:nvSpPr>
        <p:spPr>
          <a:xfrm>
            <a:off x="5357090" y="365125"/>
            <a:ext cx="6465455" cy="1325563"/>
          </a:xfrm>
        </p:spPr>
        <p:txBody>
          <a:bodyPr>
            <a:noAutofit/>
          </a:bodyPr>
          <a:lstStyle>
            <a:lvl1pPr algn="ctr">
              <a:defRPr sz="5400"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7707CBE3-7873-495F-8B94-C608B6521E6A}"/>
              </a:ext>
            </a:extLst>
          </p:cNvPr>
          <p:cNvSpPr>
            <a:spLocks noGrp="1"/>
          </p:cNvSpPr>
          <p:nvPr>
            <p:ph idx="1"/>
          </p:nvPr>
        </p:nvSpPr>
        <p:spPr>
          <a:xfrm>
            <a:off x="6096000" y="1825625"/>
            <a:ext cx="5726545" cy="4895850"/>
          </a:xfrm>
        </p:spPr>
        <p:txBody>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022364-6FC5-4A45-BD61-49575AAEDD03}"/>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5" name="Footer Placeholder 4">
            <a:extLst>
              <a:ext uri="{FF2B5EF4-FFF2-40B4-BE49-F238E27FC236}">
                <a16:creationId xmlns:a16="http://schemas.microsoft.com/office/drawing/2014/main" id="{8A4B88ED-B1E6-4CB8-AAAE-F96E556774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47E33D-96E0-4702-8391-F6044871FF26}"/>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241631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C998-FE3F-48AA-A5EA-9401D8E40B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231A28-9162-45BA-B4C0-AD28F310E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3059D1-6CBD-45A0-8564-9C8CD3A68FD2}"/>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5" name="Footer Placeholder 4">
            <a:extLst>
              <a:ext uri="{FF2B5EF4-FFF2-40B4-BE49-F238E27FC236}">
                <a16:creationId xmlns:a16="http://schemas.microsoft.com/office/drawing/2014/main" id="{5E3BC234-215A-4813-A3B6-6722D9B65D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1A725B-1594-42DE-89BF-DC446EC5B1E9}"/>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396395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8543-BDC1-4B92-A26D-1B5ABD6656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732D9-6EEA-4E33-ACD2-EF769867B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B37948-FF79-48BE-8AB9-87EB0A244C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01FC63-05CC-47E8-BFE2-3A575A72EE1F}"/>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6" name="Footer Placeholder 5">
            <a:extLst>
              <a:ext uri="{FF2B5EF4-FFF2-40B4-BE49-F238E27FC236}">
                <a16:creationId xmlns:a16="http://schemas.microsoft.com/office/drawing/2014/main" id="{1DD0C404-A906-49B5-A623-DD747542D4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888682-DC33-4134-B28B-3E83FEB18348}"/>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1731040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97BE-BD3C-40B8-BFD0-B2608616F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86D2F5-2B65-4C41-8CFC-0E27E5C62A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2E2F8E-441D-44E2-947E-E2ACF9015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06A809-49D6-4AC7-8768-FAE4C8D81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F9DE1-17BF-43CD-9BDC-1DF97E37A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062DCF-F7DD-47E1-86F6-CEEF0567CEED}"/>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8" name="Footer Placeholder 7">
            <a:extLst>
              <a:ext uri="{FF2B5EF4-FFF2-40B4-BE49-F238E27FC236}">
                <a16:creationId xmlns:a16="http://schemas.microsoft.com/office/drawing/2014/main" id="{FB247D85-EE0C-40AD-80C8-1DB87718F7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CF85E0-ED7A-40C6-A954-FBA36A2DBD23}"/>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123047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5FA8-4F95-4C41-891D-6F0E87105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9DC287-19F1-40B9-80F6-8BE776F42700}"/>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4" name="Footer Placeholder 3">
            <a:extLst>
              <a:ext uri="{FF2B5EF4-FFF2-40B4-BE49-F238E27FC236}">
                <a16:creationId xmlns:a16="http://schemas.microsoft.com/office/drawing/2014/main" id="{F4D66F58-2CF8-4A19-8E56-1E97CB54386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622311B-417E-4668-8154-6E784B40014A}"/>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135846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50895-8472-411B-9CE5-3F2D1C57DBE8}"/>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3" name="Footer Placeholder 2">
            <a:extLst>
              <a:ext uri="{FF2B5EF4-FFF2-40B4-BE49-F238E27FC236}">
                <a16:creationId xmlns:a16="http://schemas.microsoft.com/office/drawing/2014/main" id="{78A3EE5B-6F97-4BB1-BD68-45E51D0409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E279DF-76A9-4B1B-AF04-C72A390FEA66}"/>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262120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C86C0-E4A3-4DB1-AE82-0FEFBC8F70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8E8083-9CAE-4843-93A7-F5E5212AC1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C1F32-1239-49C3-B099-4A1318869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5DA01-2CF6-4373-B45F-7DE28DE7AB22}"/>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6" name="Footer Placeholder 5">
            <a:extLst>
              <a:ext uri="{FF2B5EF4-FFF2-40B4-BE49-F238E27FC236}">
                <a16:creationId xmlns:a16="http://schemas.microsoft.com/office/drawing/2014/main" id="{40B7AD77-2846-4FCD-953A-6278AF363B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F59E27-F68A-4F83-A4F7-04268B57064A}"/>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218432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A7A6-B4A8-43F2-9B46-01951D9C6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C452B3-655E-493A-B0D0-09BDB3942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E39161F-E13F-418E-BF9B-39A4753E4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A6718A-97C1-450F-9F56-7C16927ACEFF}"/>
              </a:ext>
            </a:extLst>
          </p:cNvPr>
          <p:cNvSpPr>
            <a:spLocks noGrp="1"/>
          </p:cNvSpPr>
          <p:nvPr>
            <p:ph type="dt" sz="half" idx="10"/>
          </p:nvPr>
        </p:nvSpPr>
        <p:spPr/>
        <p:txBody>
          <a:bodyPr/>
          <a:lstStyle/>
          <a:p>
            <a:fld id="{3065072D-67EF-47A0-942D-8DF00F9494A7}" type="datetimeFigureOut">
              <a:rPr lang="en-US" smtClean="0"/>
              <a:t>6/22/2021</a:t>
            </a:fld>
            <a:endParaRPr lang="en-US" dirty="0"/>
          </a:p>
        </p:txBody>
      </p:sp>
      <p:sp>
        <p:nvSpPr>
          <p:cNvPr id="6" name="Footer Placeholder 5">
            <a:extLst>
              <a:ext uri="{FF2B5EF4-FFF2-40B4-BE49-F238E27FC236}">
                <a16:creationId xmlns:a16="http://schemas.microsoft.com/office/drawing/2014/main" id="{C425DCF9-A6F4-4464-BCA6-99D97F2FD3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ADE6B1-D281-48F3-B7BE-CA79E56CEE33}"/>
              </a:ext>
            </a:extLst>
          </p:cNvPr>
          <p:cNvSpPr>
            <a:spLocks noGrp="1"/>
          </p:cNvSpPr>
          <p:nvPr>
            <p:ph type="sldNum" sz="quarter" idx="12"/>
          </p:nvPr>
        </p:nvSpPr>
        <p:spPr/>
        <p:txBody>
          <a:bodyPr/>
          <a:lstStyle/>
          <a:p>
            <a:fld id="{E3AD8F87-0F22-4D51-BEE0-16A2DA92A529}" type="slidenum">
              <a:rPr lang="en-US" smtClean="0"/>
              <a:t>‹#›</a:t>
            </a:fld>
            <a:endParaRPr lang="en-US" dirty="0"/>
          </a:p>
        </p:txBody>
      </p:sp>
    </p:spTree>
    <p:extLst>
      <p:ext uri="{BB962C8B-B14F-4D97-AF65-F5344CB8AC3E}">
        <p14:creationId xmlns:p14="http://schemas.microsoft.com/office/powerpoint/2010/main" val="165187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2.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781C4301-18CF-41B1-9DC4-AEC65F0EA891}"/>
              </a:ext>
            </a:extLst>
          </p:cNvPr>
          <p:cNvGraphicFramePr>
            <a:graphicFrameLocks noChangeAspect="1"/>
          </p:cNvGraphicFramePr>
          <p:nvPr userDrawn="1">
            <p:extLst>
              <p:ext uri="{D42A27DB-BD31-4B8C-83A1-F6EECF244321}">
                <p14:modId xmlns:p14="http://schemas.microsoft.com/office/powerpoint/2010/main" val="3576784550"/>
              </p:ext>
            </p:extLst>
          </p:nvPr>
        </p:nvGraphicFramePr>
        <p:xfrm>
          <a:off x="0" y="-1710"/>
          <a:ext cx="12193365" cy="6859710"/>
        </p:xfrm>
        <a:graphic>
          <a:graphicData uri="http://schemas.openxmlformats.org/presentationml/2006/ole">
            <mc:AlternateContent xmlns:mc="http://schemas.openxmlformats.org/markup-compatibility/2006">
              <mc:Choice xmlns:v="urn:schemas-microsoft-com:vml" Requires="v">
                <p:oleObj r:id="rId13" imgW="11555280" imgH="6501240" progId="">
                  <p:embed/>
                </p:oleObj>
              </mc:Choice>
              <mc:Fallback>
                <p:oleObj r:id="rId13" imgW="11555280" imgH="6501240" progId="">
                  <p:embed/>
                  <p:pic>
                    <p:nvPicPr>
                      <p:cNvPr id="5" name="Object 4">
                        <a:extLst>
                          <a:ext uri="{FF2B5EF4-FFF2-40B4-BE49-F238E27FC236}">
                            <a16:creationId xmlns:a16="http://schemas.microsoft.com/office/drawing/2014/main" id="{0F295CFF-22C4-4A81-B039-236977F3B405}"/>
                          </a:ext>
                        </a:extLst>
                      </p:cNvPr>
                      <p:cNvPicPr/>
                      <p:nvPr/>
                    </p:nvPicPr>
                    <p:blipFill>
                      <a:blip r:embed="rId14"/>
                      <a:stretch>
                        <a:fillRect/>
                      </a:stretch>
                    </p:blipFill>
                    <p:spPr>
                      <a:xfrm>
                        <a:off x="0" y="-1710"/>
                        <a:ext cx="12193365" cy="685971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A50A797-A89D-4B57-B8B0-A9530C458724}"/>
              </a:ext>
            </a:extLst>
          </p:cNvPr>
          <p:cNvGraphicFramePr>
            <a:graphicFrameLocks noChangeAspect="1"/>
          </p:cNvGraphicFramePr>
          <p:nvPr userDrawn="1">
            <p:extLst>
              <p:ext uri="{D42A27DB-BD31-4B8C-83A1-F6EECF244321}">
                <p14:modId xmlns:p14="http://schemas.microsoft.com/office/powerpoint/2010/main" val="4255323305"/>
              </p:ext>
            </p:extLst>
          </p:nvPr>
        </p:nvGraphicFramePr>
        <p:xfrm>
          <a:off x="-1" y="-7938"/>
          <a:ext cx="12193363" cy="6859710"/>
        </p:xfrm>
        <a:graphic>
          <a:graphicData uri="http://schemas.openxmlformats.org/presentationml/2006/ole">
            <mc:AlternateContent xmlns:mc="http://schemas.openxmlformats.org/markup-compatibility/2006">
              <mc:Choice xmlns:v="urn:schemas-microsoft-com:vml" Requires="v">
                <p:oleObj r:id="rId15" imgW="11555280" imgH="6501240" progId="">
                  <p:embed/>
                </p:oleObj>
              </mc:Choice>
              <mc:Fallback>
                <p:oleObj r:id="rId15" imgW="11555280" imgH="6501240" progId="">
                  <p:embed/>
                  <p:pic>
                    <p:nvPicPr>
                      <p:cNvPr id="0" name=""/>
                      <p:cNvPicPr/>
                      <p:nvPr/>
                    </p:nvPicPr>
                    <p:blipFill>
                      <a:blip r:embed="rId16"/>
                      <a:stretch>
                        <a:fillRect/>
                      </a:stretch>
                    </p:blipFill>
                    <p:spPr>
                      <a:xfrm>
                        <a:off x="-1" y="-7938"/>
                        <a:ext cx="12193363" cy="6859710"/>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D625037-B453-49A2-93B6-09B4E5039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9F4633-95AA-4CC4-8D62-F58BDD55FA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E273D-4CDE-4873-A6AA-88FE95E7F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5072D-67EF-47A0-942D-8DF00F9494A7}" type="datetimeFigureOut">
              <a:rPr lang="en-US" smtClean="0"/>
              <a:t>6/22/2021</a:t>
            </a:fld>
            <a:endParaRPr lang="en-US" dirty="0"/>
          </a:p>
        </p:txBody>
      </p:sp>
      <p:sp>
        <p:nvSpPr>
          <p:cNvPr id="5" name="Footer Placeholder 4">
            <a:extLst>
              <a:ext uri="{FF2B5EF4-FFF2-40B4-BE49-F238E27FC236}">
                <a16:creationId xmlns:a16="http://schemas.microsoft.com/office/drawing/2014/main" id="{90F8DE71-1D5C-4D75-B9F9-8A5E8E86D5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6DDB46B-4FF8-48B3-B0C5-0671586E4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D8F87-0F22-4D51-BEE0-16A2DA92A529}" type="slidenum">
              <a:rPr lang="en-US" smtClean="0"/>
              <a:t>‹#›</a:t>
            </a:fld>
            <a:endParaRPr lang="en-US" dirty="0"/>
          </a:p>
        </p:txBody>
      </p:sp>
    </p:spTree>
    <p:extLst>
      <p:ext uri="{BB962C8B-B14F-4D97-AF65-F5344CB8AC3E}">
        <p14:creationId xmlns:p14="http://schemas.microsoft.com/office/powerpoint/2010/main" val="2066391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9993-E431-458D-9689-56C9A6770314}"/>
              </a:ext>
            </a:extLst>
          </p:cNvPr>
          <p:cNvSpPr>
            <a:spLocks noGrp="1"/>
          </p:cNvSpPr>
          <p:nvPr>
            <p:ph type="ctrTitle" idx="4294967295"/>
          </p:nvPr>
        </p:nvSpPr>
        <p:spPr>
          <a:xfrm>
            <a:off x="923730" y="522513"/>
            <a:ext cx="5999584" cy="6568751"/>
          </a:xfrm>
        </p:spPr>
        <p:txBody>
          <a:bodyPr/>
          <a:lstStyle/>
          <a:p>
            <a:r>
              <a:rPr lang="en-US" sz="9600" b="1" dirty="0">
                <a:latin typeface="+mn-lt"/>
              </a:rPr>
              <a:t>Four </a:t>
            </a:r>
            <a:br>
              <a:rPr lang="en-US" sz="6600" dirty="0">
                <a:latin typeface="+mn-lt"/>
              </a:rPr>
            </a:br>
            <a:r>
              <a:rPr lang="en-US" sz="6600" dirty="0">
                <a:latin typeface="+mn-lt"/>
              </a:rPr>
              <a:t>Wonderful</a:t>
            </a:r>
            <a:br>
              <a:rPr lang="en-US" sz="6600" dirty="0">
                <a:latin typeface="+mn-lt"/>
              </a:rPr>
            </a:br>
            <a:r>
              <a:rPr lang="en-US" sz="9600" b="1" dirty="0">
                <a:latin typeface="+mn-lt"/>
              </a:rPr>
              <a:t>Secrets</a:t>
            </a:r>
            <a:r>
              <a:rPr lang="en-US" sz="6600" dirty="0">
                <a:latin typeface="+mn-lt"/>
              </a:rPr>
              <a:t> </a:t>
            </a:r>
            <a:br>
              <a:rPr lang="en-US" sz="6600" dirty="0">
                <a:latin typeface="+mn-lt"/>
              </a:rPr>
            </a:br>
            <a:r>
              <a:rPr lang="en-US" sz="6600" dirty="0">
                <a:latin typeface="+mn-lt"/>
              </a:rPr>
              <a:t>about </a:t>
            </a:r>
            <a:br>
              <a:rPr lang="en-US" sz="6600" dirty="0">
                <a:latin typeface="+mn-lt"/>
              </a:rPr>
            </a:br>
            <a:r>
              <a:rPr lang="en-US" sz="8800" b="1" dirty="0">
                <a:latin typeface="+mn-lt"/>
              </a:rPr>
              <a:t>Good Friday</a:t>
            </a:r>
            <a:br>
              <a:rPr lang="en-US" dirty="0">
                <a:latin typeface="+mn-lt"/>
              </a:rPr>
            </a:br>
            <a:endParaRPr lang="en-US" dirty="0">
              <a:latin typeface="+mn-lt"/>
            </a:endParaRPr>
          </a:p>
        </p:txBody>
      </p:sp>
      <p:pic>
        <p:nvPicPr>
          <p:cNvPr id="3" name="Picture 2" descr="A picture containing light, photo, man, dark&#10;&#10;Description automatically generated">
            <a:extLst>
              <a:ext uri="{FF2B5EF4-FFF2-40B4-BE49-F238E27FC236}">
                <a16:creationId xmlns:a16="http://schemas.microsoft.com/office/drawing/2014/main" id="{83E2CE3D-DA26-44AC-B91F-2CC2B11E03A4}"/>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5807775" y="-100208"/>
            <a:ext cx="9840122" cy="7390356"/>
          </a:xfrm>
          <a:prstGeom prst="rect">
            <a:avLst/>
          </a:prstGeom>
        </p:spPr>
      </p:pic>
      <p:grpSp>
        <p:nvGrpSpPr>
          <p:cNvPr id="4" name="Group 3">
            <a:extLst>
              <a:ext uri="{FF2B5EF4-FFF2-40B4-BE49-F238E27FC236}">
                <a16:creationId xmlns:a16="http://schemas.microsoft.com/office/drawing/2014/main" id="{A00A9374-D1AF-4DBB-B1C3-6C36EFBE71A5}"/>
              </a:ext>
            </a:extLst>
          </p:cNvPr>
          <p:cNvGrpSpPr/>
          <p:nvPr/>
        </p:nvGrpSpPr>
        <p:grpSpPr>
          <a:xfrm>
            <a:off x="9156866" y="5419668"/>
            <a:ext cx="2336800" cy="1086830"/>
            <a:chOff x="1109440" y="4807343"/>
            <a:chExt cx="2336800" cy="1086830"/>
          </a:xfrm>
          <a:effectLst>
            <a:glow rad="127000">
              <a:schemeClr val="accent4">
                <a:lumMod val="50000"/>
              </a:schemeClr>
            </a:glow>
          </a:effectLst>
        </p:grpSpPr>
        <p:sp>
          <p:nvSpPr>
            <p:cNvPr id="5" name="Oval 4">
              <a:extLst>
                <a:ext uri="{FF2B5EF4-FFF2-40B4-BE49-F238E27FC236}">
                  <a16:creationId xmlns:a16="http://schemas.microsoft.com/office/drawing/2014/main" id="{002C9608-B90B-44C9-80A4-25413BB32F68}"/>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59F88C1-3315-43FF-A6ED-88FFA08B7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2995321834"/>
      </p:ext>
    </p:extLst>
  </p:cSld>
  <p:clrMapOvr>
    <a:masterClrMapping/>
  </p:clrMapOvr>
  <p:transition>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hat&#10;&#10;Description automatically generated">
            <a:extLst>
              <a:ext uri="{FF2B5EF4-FFF2-40B4-BE49-F238E27FC236}">
                <a16:creationId xmlns:a16="http://schemas.microsoft.com/office/drawing/2014/main" id="{4A3C578D-603E-4192-8912-4D8044661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113" y="87682"/>
            <a:ext cx="7220607" cy="6858000"/>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941974" cy="1325563"/>
          </a:xfrm>
        </p:spPr>
        <p:txBody>
          <a:bodyPr>
            <a:normAutofit/>
          </a:bodyPr>
          <a:lstStyle/>
          <a:p>
            <a:r>
              <a:rPr lang="en-US" sz="4800" dirty="0"/>
              <a:t>3. It </a:t>
            </a:r>
            <a:r>
              <a:rPr lang="en-US" dirty="0"/>
              <a:t>was </a:t>
            </a:r>
            <a:r>
              <a:rPr lang="en-US" u="sng" dirty="0"/>
              <a:t>Misunderstood</a:t>
            </a:r>
            <a:br>
              <a:rPr lang="en-US" u="sng" dirty="0"/>
            </a:br>
            <a:r>
              <a:rPr lang="en-US" dirty="0"/>
              <a:t>by the world</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decreed before </a:t>
            </a:r>
            <a:br>
              <a:rPr lang="en-US" b="0" dirty="0"/>
            </a:br>
            <a:r>
              <a:rPr lang="en-US" b="0" dirty="0"/>
              <a:t>the ages for our glory.  </a:t>
            </a:r>
            <a:r>
              <a:rPr lang="en-US" b="0" baseline="30000" dirty="0"/>
              <a:t>8</a:t>
            </a:r>
            <a:r>
              <a:rPr lang="en-US" b="0" dirty="0"/>
              <a:t> </a:t>
            </a:r>
            <a:br>
              <a:rPr lang="en-US" b="0" dirty="0"/>
            </a:br>
            <a:r>
              <a:rPr lang="en-US" dirty="0">
                <a:solidFill>
                  <a:schemeClr val="accent2">
                    <a:lumMod val="20000"/>
                    <a:lumOff val="80000"/>
                  </a:schemeClr>
                </a:solidFill>
                <a:effectLst>
                  <a:glow rad="127000">
                    <a:schemeClr val="tx1"/>
                  </a:glow>
                </a:effectLst>
              </a:rPr>
              <a:t>None</a:t>
            </a:r>
            <a:r>
              <a:rPr lang="en-US" dirty="0">
                <a:effectLst>
                  <a:glow rad="127000">
                    <a:schemeClr val="accent2">
                      <a:lumMod val="20000"/>
                      <a:lumOff val="80000"/>
                    </a:schemeClr>
                  </a:glow>
                </a:effectLst>
              </a:rPr>
              <a:t> of the rulers of this </a:t>
            </a:r>
            <a:br>
              <a:rPr lang="en-US" dirty="0">
                <a:effectLst>
                  <a:glow rad="127000">
                    <a:schemeClr val="accent2">
                      <a:lumMod val="20000"/>
                      <a:lumOff val="80000"/>
                    </a:schemeClr>
                  </a:glow>
                </a:effectLst>
              </a:rPr>
            </a:br>
            <a:r>
              <a:rPr lang="en-US" dirty="0">
                <a:effectLst>
                  <a:glow rad="127000">
                    <a:schemeClr val="accent2">
                      <a:lumMod val="20000"/>
                      <a:lumOff val="80000"/>
                    </a:schemeClr>
                  </a:glow>
                </a:effectLst>
              </a:rPr>
              <a:t>age </a:t>
            </a:r>
            <a:r>
              <a:rPr lang="en-US" dirty="0">
                <a:solidFill>
                  <a:schemeClr val="accent2">
                    <a:lumMod val="20000"/>
                    <a:lumOff val="80000"/>
                  </a:schemeClr>
                </a:solidFill>
                <a:effectLst>
                  <a:glow rad="127000">
                    <a:schemeClr val="tx1"/>
                  </a:glow>
                </a:effectLst>
              </a:rPr>
              <a:t>understood</a:t>
            </a:r>
            <a:r>
              <a:rPr lang="en-US" dirty="0">
                <a:effectLst>
                  <a:glow rad="127000">
                    <a:schemeClr val="accent2">
                      <a:lumMod val="20000"/>
                      <a:lumOff val="80000"/>
                    </a:schemeClr>
                  </a:glow>
                </a:effectLst>
              </a:rPr>
              <a:t> this</a:t>
            </a:r>
            <a:r>
              <a:rPr lang="en-US" b="0" dirty="0"/>
              <a:t>,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6CDB5DCC-ED1D-4D2B-9E8A-69721AD989E6}"/>
              </a:ext>
            </a:extLst>
          </p:cNvPr>
          <p:cNvSpPr txBox="1"/>
          <p:nvPr/>
        </p:nvSpPr>
        <p:spPr>
          <a:xfrm>
            <a:off x="8179497" y="557383"/>
            <a:ext cx="4012503" cy="622158"/>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Caiaphas </a:t>
            </a:r>
          </a:p>
        </p:txBody>
      </p:sp>
    </p:spTree>
    <p:extLst>
      <p:ext uri="{BB962C8B-B14F-4D97-AF65-F5344CB8AC3E}">
        <p14:creationId xmlns:p14="http://schemas.microsoft.com/office/powerpoint/2010/main" val="2629468260"/>
      </p:ext>
    </p:extLst>
  </p:cSld>
  <p:clrMapOvr>
    <a:masterClrMapping/>
  </p:clrMapOvr>
  <p:transition spd="slow">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ooking at the camera&#10;&#10;Description automatically generated">
            <a:extLst>
              <a:ext uri="{FF2B5EF4-FFF2-40B4-BE49-F238E27FC236}">
                <a16:creationId xmlns:a16="http://schemas.microsoft.com/office/drawing/2014/main" id="{DE86A6B6-0281-488C-9BE8-B9D9078A5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612" y="-340353"/>
            <a:ext cx="7842530" cy="7891398"/>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941974" cy="1325563"/>
          </a:xfrm>
        </p:spPr>
        <p:txBody>
          <a:bodyPr>
            <a:normAutofit/>
          </a:bodyPr>
          <a:lstStyle/>
          <a:p>
            <a:r>
              <a:rPr lang="en-US" sz="4800" dirty="0"/>
              <a:t>3. It </a:t>
            </a:r>
            <a:r>
              <a:rPr lang="en-US" dirty="0"/>
              <a:t>was </a:t>
            </a:r>
            <a:r>
              <a:rPr lang="en-US" u="sng" dirty="0"/>
              <a:t>Misunderstood</a:t>
            </a:r>
            <a:br>
              <a:rPr lang="en-US" u="sng" dirty="0"/>
            </a:br>
            <a:r>
              <a:rPr lang="en-US" dirty="0"/>
              <a:t>by the world</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decreed before </a:t>
            </a:r>
            <a:br>
              <a:rPr lang="en-US" b="0" dirty="0"/>
            </a:br>
            <a:r>
              <a:rPr lang="en-US" b="0" dirty="0"/>
              <a:t>the ages for our glory.  </a:t>
            </a:r>
            <a:r>
              <a:rPr lang="en-US" b="0" baseline="30000" dirty="0"/>
              <a:t>8</a:t>
            </a:r>
            <a:r>
              <a:rPr lang="en-US" b="0" dirty="0"/>
              <a:t> </a:t>
            </a:r>
            <a:br>
              <a:rPr lang="en-US" b="0" dirty="0"/>
            </a:br>
            <a:r>
              <a:rPr lang="en-US" dirty="0">
                <a:solidFill>
                  <a:schemeClr val="accent2">
                    <a:lumMod val="20000"/>
                    <a:lumOff val="80000"/>
                  </a:schemeClr>
                </a:solidFill>
                <a:effectLst>
                  <a:glow rad="127000">
                    <a:schemeClr val="tx1"/>
                  </a:glow>
                </a:effectLst>
              </a:rPr>
              <a:t>None</a:t>
            </a:r>
            <a:r>
              <a:rPr lang="en-US" dirty="0">
                <a:effectLst>
                  <a:glow rad="127000">
                    <a:schemeClr val="accent2">
                      <a:lumMod val="20000"/>
                      <a:lumOff val="80000"/>
                    </a:schemeClr>
                  </a:glow>
                </a:effectLst>
              </a:rPr>
              <a:t> of the rulers of this </a:t>
            </a:r>
            <a:br>
              <a:rPr lang="en-US" dirty="0">
                <a:effectLst>
                  <a:glow rad="127000">
                    <a:schemeClr val="accent2">
                      <a:lumMod val="20000"/>
                      <a:lumOff val="80000"/>
                    </a:schemeClr>
                  </a:glow>
                </a:effectLst>
              </a:rPr>
            </a:br>
            <a:r>
              <a:rPr lang="en-US" dirty="0">
                <a:effectLst>
                  <a:glow rad="127000">
                    <a:schemeClr val="accent2">
                      <a:lumMod val="20000"/>
                      <a:lumOff val="80000"/>
                    </a:schemeClr>
                  </a:glow>
                </a:effectLst>
              </a:rPr>
              <a:t>age </a:t>
            </a:r>
            <a:r>
              <a:rPr lang="en-US" dirty="0">
                <a:solidFill>
                  <a:schemeClr val="accent2">
                    <a:lumMod val="20000"/>
                    <a:lumOff val="80000"/>
                  </a:schemeClr>
                </a:solidFill>
                <a:effectLst>
                  <a:glow rad="127000">
                    <a:schemeClr val="tx1"/>
                  </a:glow>
                </a:effectLst>
              </a:rPr>
              <a:t>understood</a:t>
            </a:r>
            <a:r>
              <a:rPr lang="en-US" dirty="0">
                <a:effectLst>
                  <a:glow rad="127000">
                    <a:schemeClr val="accent2">
                      <a:lumMod val="20000"/>
                      <a:lumOff val="80000"/>
                    </a:schemeClr>
                  </a:glow>
                </a:effectLst>
              </a:rPr>
              <a:t> this</a:t>
            </a:r>
            <a:r>
              <a:rPr lang="en-US" b="0" dirty="0"/>
              <a:t>,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6CDB5DCC-ED1D-4D2B-9E8A-69721AD989E6}"/>
              </a:ext>
            </a:extLst>
          </p:cNvPr>
          <p:cNvSpPr txBox="1"/>
          <p:nvPr/>
        </p:nvSpPr>
        <p:spPr>
          <a:xfrm>
            <a:off x="8179497" y="557383"/>
            <a:ext cx="4012503" cy="1129989"/>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Herod</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Antipas</a:t>
            </a:r>
          </a:p>
        </p:txBody>
      </p:sp>
    </p:spTree>
    <p:extLst>
      <p:ext uri="{BB962C8B-B14F-4D97-AF65-F5344CB8AC3E}">
        <p14:creationId xmlns:p14="http://schemas.microsoft.com/office/powerpoint/2010/main" val="163096328"/>
      </p:ext>
    </p:extLst>
  </p:cSld>
  <p:clrMapOvr>
    <a:masterClrMapping/>
  </p:clrMapOvr>
  <p:transition spd="slow">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osing for the camera&#10;&#10;Description automatically generated">
            <a:extLst>
              <a:ext uri="{FF2B5EF4-FFF2-40B4-BE49-F238E27FC236}">
                <a16:creationId xmlns:a16="http://schemas.microsoft.com/office/drawing/2014/main" id="{138319AC-5FF0-4F50-8F0D-066AC3C6A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313" y="-359514"/>
            <a:ext cx="7977653" cy="7577028"/>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941974" cy="1325563"/>
          </a:xfrm>
        </p:spPr>
        <p:txBody>
          <a:bodyPr>
            <a:normAutofit/>
          </a:bodyPr>
          <a:lstStyle/>
          <a:p>
            <a:r>
              <a:rPr lang="en-US" sz="4800" dirty="0"/>
              <a:t>3. It </a:t>
            </a:r>
            <a:r>
              <a:rPr lang="en-US" dirty="0"/>
              <a:t>was </a:t>
            </a:r>
            <a:r>
              <a:rPr lang="en-US" u="sng" dirty="0"/>
              <a:t>Misunderstood</a:t>
            </a:r>
            <a:br>
              <a:rPr lang="en-US" u="sng" dirty="0"/>
            </a:br>
            <a:r>
              <a:rPr lang="en-US" dirty="0"/>
              <a:t>by the world</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decreed before </a:t>
            </a:r>
            <a:br>
              <a:rPr lang="en-US" b="0" dirty="0"/>
            </a:br>
            <a:r>
              <a:rPr lang="en-US" b="0" dirty="0"/>
              <a:t>the ages for our glory.  </a:t>
            </a:r>
            <a:r>
              <a:rPr lang="en-US" b="0" baseline="30000" dirty="0"/>
              <a:t>8</a:t>
            </a:r>
            <a:r>
              <a:rPr lang="en-US" b="0" dirty="0"/>
              <a:t> </a:t>
            </a:r>
            <a:br>
              <a:rPr lang="en-US" b="0" dirty="0"/>
            </a:br>
            <a:r>
              <a:rPr lang="en-US" dirty="0">
                <a:solidFill>
                  <a:schemeClr val="accent2">
                    <a:lumMod val="20000"/>
                    <a:lumOff val="80000"/>
                  </a:schemeClr>
                </a:solidFill>
                <a:effectLst>
                  <a:glow rad="127000">
                    <a:schemeClr val="tx1"/>
                  </a:glow>
                </a:effectLst>
              </a:rPr>
              <a:t>None</a:t>
            </a:r>
            <a:r>
              <a:rPr lang="en-US" dirty="0">
                <a:effectLst>
                  <a:glow rad="127000">
                    <a:schemeClr val="accent2">
                      <a:lumMod val="20000"/>
                      <a:lumOff val="80000"/>
                    </a:schemeClr>
                  </a:glow>
                </a:effectLst>
              </a:rPr>
              <a:t> of the rulers of this </a:t>
            </a:r>
            <a:br>
              <a:rPr lang="en-US" dirty="0">
                <a:effectLst>
                  <a:glow rad="127000">
                    <a:schemeClr val="accent2">
                      <a:lumMod val="20000"/>
                      <a:lumOff val="80000"/>
                    </a:schemeClr>
                  </a:glow>
                </a:effectLst>
              </a:rPr>
            </a:br>
            <a:r>
              <a:rPr lang="en-US" dirty="0">
                <a:effectLst>
                  <a:glow rad="127000">
                    <a:schemeClr val="accent2">
                      <a:lumMod val="20000"/>
                      <a:lumOff val="80000"/>
                    </a:schemeClr>
                  </a:glow>
                </a:effectLst>
              </a:rPr>
              <a:t>age </a:t>
            </a:r>
            <a:r>
              <a:rPr lang="en-US" dirty="0">
                <a:solidFill>
                  <a:schemeClr val="accent2">
                    <a:lumMod val="20000"/>
                    <a:lumOff val="80000"/>
                  </a:schemeClr>
                </a:solidFill>
                <a:effectLst>
                  <a:glow rad="127000">
                    <a:schemeClr val="tx1"/>
                  </a:glow>
                </a:effectLst>
              </a:rPr>
              <a:t>understood</a:t>
            </a:r>
            <a:r>
              <a:rPr lang="en-US" dirty="0">
                <a:effectLst>
                  <a:glow rad="127000">
                    <a:schemeClr val="accent2">
                      <a:lumMod val="20000"/>
                      <a:lumOff val="80000"/>
                    </a:schemeClr>
                  </a:glow>
                </a:effectLst>
              </a:rPr>
              <a:t> this</a:t>
            </a:r>
            <a:r>
              <a:rPr lang="en-US" b="0" dirty="0"/>
              <a:t>,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6CDB5DCC-ED1D-4D2B-9E8A-69721AD989E6}"/>
              </a:ext>
            </a:extLst>
          </p:cNvPr>
          <p:cNvSpPr txBox="1"/>
          <p:nvPr/>
        </p:nvSpPr>
        <p:spPr>
          <a:xfrm>
            <a:off x="8179497" y="557383"/>
            <a:ext cx="4012503" cy="622158"/>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Pilate</a:t>
            </a:r>
          </a:p>
        </p:txBody>
      </p:sp>
    </p:spTree>
    <p:extLst>
      <p:ext uri="{BB962C8B-B14F-4D97-AF65-F5344CB8AC3E}">
        <p14:creationId xmlns:p14="http://schemas.microsoft.com/office/powerpoint/2010/main" val="3071683322"/>
      </p:ext>
    </p:extLst>
  </p:cSld>
  <p:clrMapOvr>
    <a:masterClrMapping/>
  </p:clrMapOvr>
  <p:transition spd="slow">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earing military uniforms&#10;&#10;Description automatically generated">
            <a:extLst>
              <a:ext uri="{FF2B5EF4-FFF2-40B4-BE49-F238E27FC236}">
                <a16:creationId xmlns:a16="http://schemas.microsoft.com/office/drawing/2014/main" id="{CE74EBD5-7E0F-4D24-81C8-0395B63BD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738" y="0"/>
            <a:ext cx="7766355" cy="7252570"/>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941974" cy="1325563"/>
          </a:xfrm>
        </p:spPr>
        <p:txBody>
          <a:bodyPr>
            <a:normAutofit/>
          </a:bodyPr>
          <a:lstStyle/>
          <a:p>
            <a:r>
              <a:rPr lang="en-US" sz="4800" dirty="0"/>
              <a:t>3. It </a:t>
            </a:r>
            <a:r>
              <a:rPr lang="en-US" dirty="0"/>
              <a:t>was </a:t>
            </a:r>
            <a:r>
              <a:rPr lang="en-US" u="sng" dirty="0"/>
              <a:t>Misunderstood</a:t>
            </a:r>
            <a:br>
              <a:rPr lang="en-US" u="sng" dirty="0"/>
            </a:br>
            <a:r>
              <a:rPr lang="en-US" dirty="0"/>
              <a:t>by the world</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decreed before </a:t>
            </a:r>
            <a:br>
              <a:rPr lang="en-US" b="0" dirty="0"/>
            </a:br>
            <a:r>
              <a:rPr lang="en-US" b="0" dirty="0"/>
              <a:t>the ages for our glory.  </a:t>
            </a:r>
            <a:r>
              <a:rPr lang="en-US" b="0" baseline="30000" dirty="0"/>
              <a:t>8</a:t>
            </a:r>
            <a:r>
              <a:rPr lang="en-US" b="0" dirty="0"/>
              <a:t> </a:t>
            </a:r>
            <a:br>
              <a:rPr lang="en-US" b="0" dirty="0"/>
            </a:br>
            <a:r>
              <a:rPr lang="en-US" dirty="0">
                <a:solidFill>
                  <a:schemeClr val="accent2">
                    <a:lumMod val="20000"/>
                    <a:lumOff val="80000"/>
                  </a:schemeClr>
                </a:solidFill>
                <a:effectLst>
                  <a:glow rad="127000">
                    <a:schemeClr val="tx1"/>
                  </a:glow>
                </a:effectLst>
              </a:rPr>
              <a:t>None</a:t>
            </a:r>
            <a:r>
              <a:rPr lang="en-US" dirty="0">
                <a:effectLst>
                  <a:glow rad="127000">
                    <a:schemeClr val="accent2">
                      <a:lumMod val="20000"/>
                      <a:lumOff val="80000"/>
                    </a:schemeClr>
                  </a:glow>
                </a:effectLst>
              </a:rPr>
              <a:t> of the rulers of this </a:t>
            </a:r>
            <a:br>
              <a:rPr lang="en-US" dirty="0">
                <a:effectLst>
                  <a:glow rad="127000">
                    <a:schemeClr val="accent2">
                      <a:lumMod val="20000"/>
                      <a:lumOff val="80000"/>
                    </a:schemeClr>
                  </a:glow>
                </a:effectLst>
              </a:rPr>
            </a:br>
            <a:r>
              <a:rPr lang="en-US" dirty="0">
                <a:effectLst>
                  <a:glow rad="127000">
                    <a:schemeClr val="accent2">
                      <a:lumMod val="20000"/>
                      <a:lumOff val="80000"/>
                    </a:schemeClr>
                  </a:glow>
                </a:effectLst>
              </a:rPr>
              <a:t>age </a:t>
            </a:r>
            <a:r>
              <a:rPr lang="en-US" dirty="0">
                <a:solidFill>
                  <a:schemeClr val="accent2">
                    <a:lumMod val="20000"/>
                    <a:lumOff val="80000"/>
                  </a:schemeClr>
                </a:solidFill>
                <a:effectLst>
                  <a:glow rad="127000">
                    <a:schemeClr val="tx1"/>
                  </a:glow>
                </a:effectLst>
              </a:rPr>
              <a:t>understood</a:t>
            </a:r>
            <a:r>
              <a:rPr lang="en-US" dirty="0">
                <a:effectLst>
                  <a:glow rad="127000">
                    <a:schemeClr val="accent2">
                      <a:lumMod val="20000"/>
                      <a:lumOff val="80000"/>
                    </a:schemeClr>
                  </a:glow>
                </a:effectLst>
              </a:rPr>
              <a:t> this</a:t>
            </a:r>
            <a:r>
              <a:rPr lang="en-US" b="0" dirty="0"/>
              <a:t>,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6CDB5DCC-ED1D-4D2B-9E8A-69721AD989E6}"/>
              </a:ext>
            </a:extLst>
          </p:cNvPr>
          <p:cNvSpPr txBox="1"/>
          <p:nvPr/>
        </p:nvSpPr>
        <p:spPr>
          <a:xfrm>
            <a:off x="8480121" y="557383"/>
            <a:ext cx="3611543" cy="1129989"/>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Death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Squad</a:t>
            </a:r>
          </a:p>
        </p:txBody>
      </p:sp>
    </p:spTree>
    <p:extLst>
      <p:ext uri="{BB962C8B-B14F-4D97-AF65-F5344CB8AC3E}">
        <p14:creationId xmlns:p14="http://schemas.microsoft.com/office/powerpoint/2010/main" val="1697502130"/>
      </p:ext>
    </p:extLst>
  </p:cSld>
  <p:clrMapOvr>
    <a:masterClrMapping/>
  </p:clrMapOvr>
  <p:transition spd="slow">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tone, photo, sitting&#10;&#10;Description automatically generated">
            <a:extLst>
              <a:ext uri="{FF2B5EF4-FFF2-40B4-BE49-F238E27FC236}">
                <a16:creationId xmlns:a16="http://schemas.microsoft.com/office/drawing/2014/main" id="{C5D722B6-96E8-4AD0-995C-306A2446F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90229" y="266797"/>
            <a:ext cx="8202316" cy="6591203"/>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941974" cy="1325563"/>
          </a:xfrm>
        </p:spPr>
        <p:txBody>
          <a:bodyPr>
            <a:normAutofit/>
          </a:bodyPr>
          <a:lstStyle/>
          <a:p>
            <a:r>
              <a:rPr lang="en-US" sz="4800" dirty="0"/>
              <a:t>3. It </a:t>
            </a:r>
            <a:r>
              <a:rPr lang="en-US" dirty="0"/>
              <a:t>was </a:t>
            </a:r>
            <a:r>
              <a:rPr lang="en-US" u="sng" dirty="0"/>
              <a:t>Misunderstood</a:t>
            </a:r>
            <a:br>
              <a:rPr lang="en-US" u="sng" dirty="0"/>
            </a:br>
            <a:r>
              <a:rPr lang="en-US" dirty="0"/>
              <a:t>by the world</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decreed before </a:t>
            </a:r>
            <a:br>
              <a:rPr lang="en-US" b="0" dirty="0"/>
            </a:br>
            <a:r>
              <a:rPr lang="en-US" b="0" dirty="0"/>
              <a:t>the ages for our glory.  </a:t>
            </a:r>
            <a:r>
              <a:rPr lang="en-US" b="0" baseline="30000" dirty="0"/>
              <a:t>8</a:t>
            </a:r>
            <a:r>
              <a:rPr lang="en-US" b="0" dirty="0"/>
              <a:t> </a:t>
            </a:r>
            <a:br>
              <a:rPr lang="en-US" b="0" dirty="0"/>
            </a:br>
            <a:r>
              <a:rPr lang="en-US" b="0" dirty="0"/>
              <a:t>None of the rulers of this </a:t>
            </a:r>
            <a:br>
              <a:rPr lang="en-US" b="0" dirty="0"/>
            </a:br>
            <a:r>
              <a:rPr lang="en-US" b="0" dirty="0"/>
              <a:t>age understood this, </a:t>
            </a:r>
            <a:r>
              <a:rPr lang="en-US" dirty="0">
                <a:effectLst>
                  <a:glow rad="127000">
                    <a:schemeClr val="accent2">
                      <a:lumMod val="20000"/>
                      <a:lumOff val="80000"/>
                    </a:schemeClr>
                  </a:glow>
                </a:effectLst>
              </a:rPr>
              <a:t>for  </a:t>
            </a:r>
            <a:br>
              <a:rPr lang="en-US" dirty="0">
                <a:effectLst>
                  <a:glow rad="127000">
                    <a:schemeClr val="accent2">
                      <a:lumMod val="20000"/>
                      <a:lumOff val="80000"/>
                    </a:schemeClr>
                  </a:glow>
                </a:effectLst>
              </a:rPr>
            </a:br>
            <a:r>
              <a:rPr lang="en-US" dirty="0">
                <a:effectLst>
                  <a:glow rad="127000">
                    <a:schemeClr val="accent2">
                      <a:lumMod val="20000"/>
                      <a:lumOff val="80000"/>
                    </a:schemeClr>
                  </a:glow>
                </a:effectLst>
              </a:rPr>
              <a:t>if they had</a:t>
            </a:r>
            <a:r>
              <a:rPr lang="en-US" b="0" dirty="0"/>
              <a:t>, they would not </a:t>
            </a:r>
            <a:br>
              <a:rPr lang="en-US" b="0" dirty="0"/>
            </a:br>
            <a:r>
              <a:rPr lang="en-US" b="0" dirty="0"/>
              <a:t>have crucified the Lord of glory.</a:t>
            </a:r>
          </a:p>
        </p:txBody>
      </p:sp>
      <p:sp>
        <p:nvSpPr>
          <p:cNvPr id="9" name="TextBox 8">
            <a:extLst>
              <a:ext uri="{FF2B5EF4-FFF2-40B4-BE49-F238E27FC236}">
                <a16:creationId xmlns:a16="http://schemas.microsoft.com/office/drawing/2014/main" id="{552D8743-EE4A-4A2D-81C6-FE60101AC97C}"/>
              </a:ext>
            </a:extLst>
          </p:cNvPr>
          <p:cNvSpPr txBox="1"/>
          <p:nvPr/>
        </p:nvSpPr>
        <p:spPr>
          <a:xfrm>
            <a:off x="7903237" y="571343"/>
            <a:ext cx="4288763" cy="5401479"/>
          </a:xfrm>
          <a:prstGeom prst="rect">
            <a:avLst/>
          </a:prstGeom>
          <a:noFill/>
        </p:spPr>
        <p:txBody>
          <a:bodyPr wrap="square" rtlCol="0">
            <a:spAutoFit/>
          </a:bodyPr>
          <a:lstStyle/>
          <a:p>
            <a:pPr algn="ctr"/>
            <a:r>
              <a:rPr lang="en-US" sz="11500" b="1" dirty="0">
                <a:solidFill>
                  <a:srgbClr val="DFC5A4"/>
                </a:solidFill>
                <a:effectLst>
                  <a:glow rad="101600">
                    <a:srgbClr val="7C644C">
                      <a:alpha val="65000"/>
                    </a:srgbClr>
                  </a:glow>
                </a:effectLst>
                <a:latin typeface="Bahnschrift Light Condensed" panose="020B0502040204020203" pitchFamily="34" charset="0"/>
              </a:rPr>
              <a:t>IF</a:t>
            </a:r>
          </a:p>
          <a:p>
            <a:pPr algn="ctr"/>
            <a:r>
              <a:rPr lang="en-US" sz="11500" b="1" dirty="0">
                <a:solidFill>
                  <a:srgbClr val="DFC5A4"/>
                </a:solidFill>
                <a:effectLst>
                  <a:glow rad="101600">
                    <a:srgbClr val="7C644C">
                      <a:alpha val="65000"/>
                    </a:srgbClr>
                  </a:glow>
                </a:effectLst>
                <a:latin typeface="Bahnschrift Light Condensed" panose="020B0502040204020203" pitchFamily="34" charset="0"/>
              </a:rPr>
              <a:t>THEY</a:t>
            </a:r>
          </a:p>
          <a:p>
            <a:pPr algn="ctr"/>
            <a:r>
              <a:rPr lang="en-US" sz="11500" b="1" dirty="0">
                <a:solidFill>
                  <a:srgbClr val="DFC5A4"/>
                </a:solidFill>
                <a:effectLst>
                  <a:glow rad="101600">
                    <a:srgbClr val="7C644C">
                      <a:alpha val="65000"/>
                    </a:srgbClr>
                  </a:glow>
                </a:effectLst>
                <a:latin typeface="Bahnschrift Light Condensed" panose="020B0502040204020203" pitchFamily="34" charset="0"/>
              </a:rPr>
              <a:t>HAD</a:t>
            </a:r>
          </a:p>
        </p:txBody>
      </p:sp>
    </p:spTree>
    <p:extLst>
      <p:ext uri="{BB962C8B-B14F-4D97-AF65-F5344CB8AC3E}">
        <p14:creationId xmlns:p14="http://schemas.microsoft.com/office/powerpoint/2010/main" val="3427966759"/>
      </p:ext>
    </p:extLst>
  </p:cSld>
  <p:clrMapOvr>
    <a:masterClrMapping/>
  </p:clrMapOvr>
  <p:transition spd="slow">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ght, photo, man, dark&#10;&#10;Description automatically generated">
            <a:extLst>
              <a:ext uri="{FF2B5EF4-FFF2-40B4-BE49-F238E27FC236}">
                <a16:creationId xmlns:a16="http://schemas.microsoft.com/office/drawing/2014/main" id="{765E982C-63FE-4F3D-917F-8B4F8A41847A}"/>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5807775" y="-100208"/>
            <a:ext cx="9840122" cy="7390356"/>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941974" cy="1325563"/>
          </a:xfrm>
        </p:spPr>
        <p:txBody>
          <a:bodyPr>
            <a:normAutofit/>
          </a:bodyPr>
          <a:lstStyle/>
          <a:p>
            <a:r>
              <a:rPr lang="en-US" sz="4800" dirty="0"/>
              <a:t>3. It </a:t>
            </a:r>
            <a:r>
              <a:rPr lang="en-US" dirty="0"/>
              <a:t>was </a:t>
            </a:r>
            <a:r>
              <a:rPr lang="en-US" u="sng" dirty="0"/>
              <a:t>Misunderstood</a:t>
            </a:r>
            <a:br>
              <a:rPr lang="en-US" u="sng" dirty="0"/>
            </a:br>
            <a:r>
              <a:rPr lang="en-US" dirty="0"/>
              <a:t>by the world</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decreed before </a:t>
            </a:r>
            <a:br>
              <a:rPr lang="en-US" b="0" dirty="0"/>
            </a:br>
            <a:r>
              <a:rPr lang="en-US" b="0" dirty="0"/>
              <a:t>the ages for our glory.  </a:t>
            </a:r>
            <a:r>
              <a:rPr lang="en-US" b="0" baseline="30000" dirty="0"/>
              <a:t>8</a:t>
            </a:r>
            <a:r>
              <a:rPr lang="en-US" b="0" dirty="0"/>
              <a:t> </a:t>
            </a:r>
            <a:br>
              <a:rPr lang="en-US" b="0" dirty="0"/>
            </a:br>
            <a:r>
              <a:rPr lang="en-US" b="0" dirty="0"/>
              <a:t>None of the rulers of this </a:t>
            </a:r>
            <a:br>
              <a:rPr lang="en-US" b="0" dirty="0"/>
            </a:br>
            <a:r>
              <a:rPr lang="en-US" b="0" dirty="0"/>
              <a:t>age understood this, for  </a:t>
            </a:r>
            <a:br>
              <a:rPr lang="en-US" b="0" dirty="0"/>
            </a:br>
            <a:r>
              <a:rPr lang="en-US" b="0" dirty="0"/>
              <a:t>if they had, </a:t>
            </a:r>
            <a:r>
              <a:rPr lang="en-US" dirty="0">
                <a:effectLst>
                  <a:glow rad="127000">
                    <a:schemeClr val="accent2">
                      <a:lumMod val="20000"/>
                      <a:lumOff val="80000"/>
                    </a:schemeClr>
                  </a:glow>
                </a:effectLst>
              </a:rPr>
              <a:t>they </a:t>
            </a:r>
            <a:r>
              <a:rPr lang="en-US" dirty="0">
                <a:solidFill>
                  <a:schemeClr val="accent2">
                    <a:lumMod val="20000"/>
                    <a:lumOff val="80000"/>
                  </a:schemeClr>
                </a:solidFill>
                <a:effectLst>
                  <a:glow rad="127000">
                    <a:schemeClr val="tx1"/>
                  </a:glow>
                </a:effectLst>
              </a:rPr>
              <a:t>would not </a:t>
            </a:r>
            <a:br>
              <a:rPr lang="en-US" dirty="0">
                <a:solidFill>
                  <a:schemeClr val="accent2">
                    <a:lumMod val="20000"/>
                    <a:lumOff val="80000"/>
                  </a:schemeClr>
                </a:solidFill>
                <a:effectLst>
                  <a:glow rad="127000">
                    <a:schemeClr val="tx1"/>
                  </a:glow>
                </a:effectLst>
              </a:rPr>
            </a:br>
            <a:r>
              <a:rPr lang="en-US" dirty="0">
                <a:solidFill>
                  <a:schemeClr val="accent2">
                    <a:lumMod val="20000"/>
                    <a:lumOff val="80000"/>
                  </a:schemeClr>
                </a:solidFill>
                <a:effectLst>
                  <a:glow rad="127000">
                    <a:schemeClr val="tx1"/>
                  </a:glow>
                </a:effectLst>
              </a:rPr>
              <a:t>have</a:t>
            </a:r>
            <a:r>
              <a:rPr lang="en-US" dirty="0">
                <a:effectLst>
                  <a:glow rad="127000">
                    <a:schemeClr val="accent2">
                      <a:lumMod val="20000"/>
                      <a:lumOff val="80000"/>
                    </a:schemeClr>
                  </a:glow>
                </a:effectLst>
              </a:rPr>
              <a:t> crucified the Lord of glory.</a:t>
            </a:r>
          </a:p>
        </p:txBody>
      </p:sp>
      <p:sp>
        <p:nvSpPr>
          <p:cNvPr id="9" name="&quot;Not Allowed&quot; Symbol 8">
            <a:extLst>
              <a:ext uri="{FF2B5EF4-FFF2-40B4-BE49-F238E27FC236}">
                <a16:creationId xmlns:a16="http://schemas.microsoft.com/office/drawing/2014/main" id="{8DB0DAD1-585C-4583-B8FE-998EC7816097}"/>
              </a:ext>
            </a:extLst>
          </p:cNvPr>
          <p:cNvSpPr/>
          <p:nvPr/>
        </p:nvSpPr>
        <p:spPr>
          <a:xfrm>
            <a:off x="8653313" y="1691013"/>
            <a:ext cx="3244241" cy="3056352"/>
          </a:xfrm>
          <a:prstGeom prst="noSmoking">
            <a:avLst>
              <a:gd name="adj" fmla="val 9726"/>
            </a:avLst>
          </a:prstGeom>
          <a:solidFill>
            <a:srgbClr val="C0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843482928"/>
      </p:ext>
    </p:extLst>
  </p:cSld>
  <p:clrMapOvr>
    <a:masterClrMapping/>
  </p:clrMapOvr>
  <p:transition spd="slow">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374712" cy="1325563"/>
          </a:xfrm>
        </p:spPr>
        <p:txBody>
          <a:bodyPr>
            <a:noAutofit/>
          </a:bodyPr>
          <a:lstStyle/>
          <a:p>
            <a:r>
              <a:rPr lang="en-US" dirty="0"/>
              <a:t>4. Good Friday was </a:t>
            </a:r>
            <a:r>
              <a:rPr lang="en-US" dirty="0">
                <a:effectLst>
                  <a:glow rad="127000">
                    <a:srgbClr val="CBAD8B"/>
                  </a:glow>
                </a:effectLst>
              </a:rPr>
              <a:t>Meant</a:t>
            </a:r>
            <a:r>
              <a:rPr lang="en-US" dirty="0"/>
              <a:t> for </a:t>
            </a:r>
            <a:r>
              <a:rPr lang="en-US" u="sng" dirty="0">
                <a:effectLst>
                  <a:glow rad="127000">
                    <a:schemeClr val="accent2">
                      <a:lumMod val="20000"/>
                      <a:lumOff val="80000"/>
                    </a:schemeClr>
                  </a:glow>
                </a:effectLst>
              </a:rPr>
              <a:t>Us</a:t>
            </a:r>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dirty="0"/>
              <a:t> </a:t>
            </a:r>
            <a:r>
              <a:rPr lang="en-US" b="0" baseline="30000" dirty="0"/>
              <a:t>9</a:t>
            </a:r>
            <a:r>
              <a:rPr lang="en-US" b="0" dirty="0"/>
              <a:t> But, as it is written, </a:t>
            </a:r>
            <a:br>
              <a:rPr lang="en-US" b="0" dirty="0"/>
            </a:br>
            <a:r>
              <a:rPr lang="en-US" b="0" dirty="0"/>
              <a:t>"What no eye has seen, </a:t>
            </a:r>
            <a:br>
              <a:rPr lang="en-US" b="0" dirty="0"/>
            </a:br>
            <a:r>
              <a:rPr lang="en-US" b="0" dirty="0"/>
              <a:t>nor ear heard, nor the </a:t>
            </a:r>
            <a:br>
              <a:rPr lang="en-US" b="0" dirty="0"/>
            </a:br>
            <a:r>
              <a:rPr lang="en-US" b="0" dirty="0"/>
              <a:t>heart of man imagined, </a:t>
            </a:r>
            <a:br>
              <a:rPr lang="en-US" b="0" dirty="0"/>
            </a:br>
            <a:r>
              <a:rPr lang="en-US" b="0" dirty="0"/>
              <a:t>what God has prepared </a:t>
            </a:r>
            <a:br>
              <a:rPr lang="en-US" b="0" dirty="0"/>
            </a:br>
            <a:r>
              <a:rPr lang="en-US" dirty="0">
                <a:effectLst>
                  <a:glow rad="127000">
                    <a:schemeClr val="accent2">
                      <a:lumMod val="20000"/>
                      <a:lumOff val="80000"/>
                    </a:schemeClr>
                  </a:glow>
                </a:effectLst>
              </a:rPr>
              <a:t>for those </a:t>
            </a:r>
            <a:r>
              <a:rPr lang="en-US" dirty="0">
                <a:solidFill>
                  <a:schemeClr val="accent2">
                    <a:lumMod val="20000"/>
                    <a:lumOff val="80000"/>
                  </a:schemeClr>
                </a:solidFill>
                <a:effectLst>
                  <a:glow rad="127000">
                    <a:schemeClr val="tx1"/>
                  </a:glow>
                </a:effectLst>
              </a:rPr>
              <a:t>who love him</a:t>
            </a:r>
            <a:r>
              <a:rPr lang="en-US" b="0" dirty="0"/>
              <a:t>"--</a:t>
            </a:r>
          </a:p>
        </p:txBody>
      </p:sp>
      <p:sp>
        <p:nvSpPr>
          <p:cNvPr id="4" name="TextBox 3">
            <a:extLst>
              <a:ext uri="{FF2B5EF4-FFF2-40B4-BE49-F238E27FC236}">
                <a16:creationId xmlns:a16="http://schemas.microsoft.com/office/drawing/2014/main" id="{4A1DB505-02D8-43C8-8868-93FC01283828}"/>
              </a:ext>
            </a:extLst>
          </p:cNvPr>
          <p:cNvSpPr txBox="1"/>
          <p:nvPr/>
        </p:nvSpPr>
        <p:spPr>
          <a:xfrm>
            <a:off x="7903237" y="2497976"/>
            <a:ext cx="4288763" cy="1862048"/>
          </a:xfrm>
          <a:prstGeom prst="rect">
            <a:avLst/>
          </a:prstGeom>
          <a:noFill/>
        </p:spPr>
        <p:txBody>
          <a:bodyPr wrap="square" rtlCol="0">
            <a:spAutoFit/>
          </a:bodyPr>
          <a:lstStyle/>
          <a:p>
            <a:pPr algn="ctr"/>
            <a:r>
              <a:rPr lang="en-US" sz="11500" b="1" dirty="0">
                <a:solidFill>
                  <a:srgbClr val="CBAD8B"/>
                </a:solidFill>
                <a:effectLst>
                  <a:glow rad="101600">
                    <a:srgbClr val="7C644C">
                      <a:alpha val="48000"/>
                    </a:srgbClr>
                  </a:glow>
                </a:effectLst>
                <a:latin typeface="Bahnschrift Light Condensed" panose="020B0502040204020203" pitchFamily="34" charset="0"/>
              </a:rPr>
              <a:t>LOVE</a:t>
            </a:r>
          </a:p>
        </p:txBody>
      </p:sp>
      <p:pic>
        <p:nvPicPr>
          <p:cNvPr id="5" name="Picture 4" descr="A picture containing drawing&#10;&#10;Description automatically generated">
            <a:extLst>
              <a:ext uri="{FF2B5EF4-FFF2-40B4-BE49-F238E27FC236}">
                <a16:creationId xmlns:a16="http://schemas.microsoft.com/office/drawing/2014/main" id="{F6545025-1345-4229-880D-2C8C3310B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472" y="-368530"/>
            <a:ext cx="11397042" cy="7595060"/>
          </a:xfrm>
          <a:prstGeom prst="rect">
            <a:avLst/>
          </a:prstGeom>
        </p:spPr>
      </p:pic>
    </p:spTree>
    <p:extLst>
      <p:ext uri="{BB962C8B-B14F-4D97-AF65-F5344CB8AC3E}">
        <p14:creationId xmlns:p14="http://schemas.microsoft.com/office/powerpoint/2010/main" val="334264655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34EA19-61FC-4B41-8FE8-D1C6CC3930F3}"/>
              </a:ext>
            </a:extLst>
          </p:cNvPr>
          <p:cNvSpPr txBox="1"/>
          <p:nvPr/>
        </p:nvSpPr>
        <p:spPr>
          <a:xfrm>
            <a:off x="7903237" y="2719190"/>
            <a:ext cx="4288763" cy="1419619"/>
          </a:xfrm>
          <a:prstGeom prst="rect">
            <a:avLst/>
          </a:prstGeom>
          <a:noFill/>
        </p:spPr>
        <p:txBody>
          <a:bodyPr wrap="square" rtlCol="0">
            <a:spAutoFit/>
          </a:bodyPr>
          <a:lstStyle/>
          <a:p>
            <a:pPr algn="ctr">
              <a:lnSpc>
                <a:spcPct val="75000"/>
              </a:lnSpc>
            </a:pPr>
            <a:r>
              <a:rPr lang="en-US" sz="11500" b="1" dirty="0">
                <a:solidFill>
                  <a:srgbClr val="CBAD8B"/>
                </a:solidFill>
                <a:effectLst>
                  <a:glow rad="101600">
                    <a:srgbClr val="7C644C">
                      <a:alpha val="48000"/>
                    </a:srgbClr>
                  </a:glow>
                </a:effectLst>
                <a:latin typeface="Bahnschrift Light Condensed" panose="020B0502040204020203" pitchFamily="34" charset="0"/>
              </a:rPr>
              <a:t>LOVE</a:t>
            </a:r>
          </a:p>
        </p:txBody>
      </p:sp>
      <p:pic>
        <p:nvPicPr>
          <p:cNvPr id="8" name="Picture 7" descr="A close up of a mans face&#10;&#10;Description automatically generated">
            <a:extLst>
              <a:ext uri="{FF2B5EF4-FFF2-40B4-BE49-F238E27FC236}">
                <a16:creationId xmlns:a16="http://schemas.microsoft.com/office/drawing/2014/main" id="{0B339717-DE9A-44EE-8F34-637B160A3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119" y="-151467"/>
            <a:ext cx="7408612" cy="7160934"/>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374712" cy="1325563"/>
          </a:xfrm>
        </p:spPr>
        <p:txBody>
          <a:bodyPr>
            <a:noAutofit/>
          </a:bodyPr>
          <a:lstStyle/>
          <a:p>
            <a:r>
              <a:rPr lang="en-US" dirty="0"/>
              <a:t>4. Good Friday was </a:t>
            </a:r>
            <a:r>
              <a:rPr lang="en-US" dirty="0">
                <a:effectLst>
                  <a:glow rad="127000">
                    <a:srgbClr val="CBAD8B"/>
                  </a:glow>
                </a:effectLst>
              </a:rPr>
              <a:t>Meant</a:t>
            </a:r>
            <a:r>
              <a:rPr lang="en-US" dirty="0"/>
              <a:t> for </a:t>
            </a:r>
            <a:r>
              <a:rPr lang="en-US" u="sng" dirty="0"/>
              <a:t>Us</a:t>
            </a:r>
            <a:endParaRPr lang="en-US" sz="6000" u="sng"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dirty="0"/>
              <a:t> </a:t>
            </a:r>
            <a:r>
              <a:rPr lang="en-US" b="0" baseline="30000" dirty="0"/>
              <a:t>9</a:t>
            </a:r>
            <a:r>
              <a:rPr lang="en-US" b="0" dirty="0"/>
              <a:t> But, </a:t>
            </a:r>
            <a:r>
              <a:rPr lang="en-US" dirty="0">
                <a:effectLst>
                  <a:glow rad="127000">
                    <a:schemeClr val="accent2">
                      <a:lumMod val="20000"/>
                      <a:lumOff val="80000"/>
                    </a:schemeClr>
                  </a:glow>
                </a:effectLst>
              </a:rPr>
              <a:t>as it is written</a:t>
            </a:r>
            <a:r>
              <a:rPr lang="en-US" b="0" dirty="0"/>
              <a:t>, </a:t>
            </a:r>
            <a:br>
              <a:rPr lang="en-US" b="0" dirty="0"/>
            </a:br>
            <a:r>
              <a:rPr lang="en-US" b="0" dirty="0"/>
              <a:t>"What no eye has seen, </a:t>
            </a:r>
            <a:br>
              <a:rPr lang="en-US" b="0" dirty="0"/>
            </a:br>
            <a:r>
              <a:rPr lang="en-US" b="0" dirty="0"/>
              <a:t>nor ear heard, nor the </a:t>
            </a:r>
            <a:br>
              <a:rPr lang="en-US" b="0" dirty="0"/>
            </a:br>
            <a:r>
              <a:rPr lang="en-US" b="0" dirty="0"/>
              <a:t>heart of man imagined, </a:t>
            </a:r>
            <a:br>
              <a:rPr lang="en-US" b="0" dirty="0"/>
            </a:br>
            <a:r>
              <a:rPr lang="en-US" b="0" dirty="0"/>
              <a:t>what God has prepared </a:t>
            </a:r>
            <a:br>
              <a:rPr lang="en-US" b="0" dirty="0"/>
            </a:br>
            <a:r>
              <a:rPr lang="en-US" b="0" dirty="0"/>
              <a:t>for those who love him"--</a:t>
            </a:r>
          </a:p>
        </p:txBody>
      </p:sp>
    </p:spTree>
    <p:extLst>
      <p:ext uri="{BB962C8B-B14F-4D97-AF65-F5344CB8AC3E}">
        <p14:creationId xmlns:p14="http://schemas.microsoft.com/office/powerpoint/2010/main" val="3773229858"/>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light&#10;&#10;Description automatically generated">
            <a:extLst>
              <a:ext uri="{FF2B5EF4-FFF2-40B4-BE49-F238E27FC236}">
                <a16:creationId xmlns:a16="http://schemas.microsoft.com/office/drawing/2014/main" id="{AC3B869A-4559-4939-89C8-B8E6F67EE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96000" y="177239"/>
            <a:ext cx="9201741" cy="6503521"/>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375614" cy="1325563"/>
          </a:xfrm>
        </p:spPr>
        <p:txBody>
          <a:bodyPr>
            <a:noAutofit/>
          </a:bodyPr>
          <a:lstStyle/>
          <a:p>
            <a:r>
              <a:rPr lang="en-US" dirty="0"/>
              <a:t>4. Good Friday was </a:t>
            </a:r>
            <a:r>
              <a:rPr lang="en-US" dirty="0">
                <a:effectLst>
                  <a:glow rad="127000">
                    <a:srgbClr val="CBAD8B"/>
                  </a:glow>
                </a:effectLst>
              </a:rPr>
              <a:t>Meant</a:t>
            </a:r>
            <a:r>
              <a:rPr lang="en-US" dirty="0"/>
              <a:t> for </a:t>
            </a:r>
            <a:r>
              <a:rPr lang="en-US" u="sng" dirty="0"/>
              <a:t>Us</a:t>
            </a:r>
            <a:endParaRPr lang="en-US" sz="6000" u="sng"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dirty="0"/>
              <a:t> </a:t>
            </a:r>
            <a:r>
              <a:rPr lang="en-US" b="0" baseline="30000" dirty="0"/>
              <a:t>9</a:t>
            </a:r>
            <a:r>
              <a:rPr lang="en-US" b="0" dirty="0"/>
              <a:t> But, as it is written, </a:t>
            </a:r>
            <a:br>
              <a:rPr lang="en-US" b="0" dirty="0"/>
            </a:br>
            <a:r>
              <a:rPr lang="en-US" b="0" dirty="0"/>
              <a:t>"What </a:t>
            </a:r>
            <a:r>
              <a:rPr lang="en-US" dirty="0">
                <a:effectLst>
                  <a:glow rad="127000">
                    <a:schemeClr val="accent2">
                      <a:lumMod val="20000"/>
                      <a:lumOff val="80000"/>
                    </a:schemeClr>
                  </a:glow>
                </a:effectLst>
              </a:rPr>
              <a:t>no</a:t>
            </a:r>
            <a:r>
              <a:rPr lang="en-US" b="0" dirty="0"/>
              <a:t> eye has seen, </a:t>
            </a:r>
            <a:br>
              <a:rPr lang="en-US" b="0" dirty="0"/>
            </a:br>
            <a:r>
              <a:rPr lang="en-US" dirty="0">
                <a:effectLst>
                  <a:glow rad="127000">
                    <a:schemeClr val="accent2">
                      <a:lumMod val="20000"/>
                      <a:lumOff val="80000"/>
                    </a:schemeClr>
                  </a:glow>
                </a:effectLst>
              </a:rPr>
              <a:t>nor</a:t>
            </a:r>
            <a:r>
              <a:rPr lang="en-US" b="0" dirty="0"/>
              <a:t> ear heard, </a:t>
            </a:r>
            <a:r>
              <a:rPr lang="en-US" dirty="0">
                <a:effectLst>
                  <a:glow rad="127000">
                    <a:schemeClr val="accent2">
                      <a:lumMod val="20000"/>
                      <a:lumOff val="80000"/>
                    </a:schemeClr>
                  </a:glow>
                </a:effectLst>
              </a:rPr>
              <a:t>nor</a:t>
            </a:r>
            <a:r>
              <a:rPr lang="en-US" b="0" dirty="0"/>
              <a:t> the </a:t>
            </a:r>
            <a:br>
              <a:rPr lang="en-US" b="0" dirty="0"/>
            </a:br>
            <a:r>
              <a:rPr lang="en-US" b="0" dirty="0"/>
              <a:t>heart of man </a:t>
            </a:r>
            <a:r>
              <a:rPr lang="en-US" dirty="0">
                <a:effectLst>
                  <a:glow rad="127000">
                    <a:schemeClr val="accent2">
                      <a:lumMod val="20000"/>
                      <a:lumOff val="80000"/>
                    </a:schemeClr>
                  </a:glow>
                </a:effectLst>
              </a:rPr>
              <a:t>imagined</a:t>
            </a:r>
            <a:r>
              <a:rPr lang="en-US" b="0" dirty="0"/>
              <a:t>, </a:t>
            </a:r>
            <a:br>
              <a:rPr lang="en-US" b="0" dirty="0"/>
            </a:br>
            <a:r>
              <a:rPr lang="en-US" b="0" dirty="0"/>
              <a:t>what God has prepared </a:t>
            </a:r>
            <a:br>
              <a:rPr lang="en-US" b="0" dirty="0"/>
            </a:br>
            <a:r>
              <a:rPr lang="en-US" b="0" dirty="0"/>
              <a:t>for those who love him"--</a:t>
            </a:r>
          </a:p>
        </p:txBody>
      </p:sp>
      <p:sp>
        <p:nvSpPr>
          <p:cNvPr id="4" name="TextBox 3">
            <a:extLst>
              <a:ext uri="{FF2B5EF4-FFF2-40B4-BE49-F238E27FC236}">
                <a16:creationId xmlns:a16="http://schemas.microsoft.com/office/drawing/2014/main" id="{FEDC83C0-4546-46DB-8DC0-8E596531BE04}"/>
              </a:ext>
            </a:extLst>
          </p:cNvPr>
          <p:cNvSpPr txBox="1"/>
          <p:nvPr/>
        </p:nvSpPr>
        <p:spPr>
          <a:xfrm>
            <a:off x="8397615" y="1027365"/>
            <a:ext cx="3611543" cy="622158"/>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Unimaginable</a:t>
            </a:r>
          </a:p>
        </p:txBody>
      </p:sp>
    </p:spTree>
    <p:extLst>
      <p:ext uri="{BB962C8B-B14F-4D97-AF65-F5344CB8AC3E}">
        <p14:creationId xmlns:p14="http://schemas.microsoft.com/office/powerpoint/2010/main" val="4011784974"/>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yellow, sitting, black, table&#10;&#10;Description automatically generated">
            <a:extLst>
              <a:ext uri="{FF2B5EF4-FFF2-40B4-BE49-F238E27FC236}">
                <a16:creationId xmlns:a16="http://schemas.microsoft.com/office/drawing/2014/main" id="{6C67F302-199C-4F09-9A73-637C3CB77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074" y="-130628"/>
            <a:ext cx="6644524" cy="6747941"/>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391380" cy="1325563"/>
          </a:xfrm>
        </p:spPr>
        <p:txBody>
          <a:bodyPr>
            <a:noAutofit/>
          </a:bodyPr>
          <a:lstStyle/>
          <a:p>
            <a:r>
              <a:rPr lang="en-US" dirty="0"/>
              <a:t>4. Good Friday was </a:t>
            </a:r>
            <a:r>
              <a:rPr lang="en-US" dirty="0">
                <a:effectLst>
                  <a:glow rad="127000">
                    <a:srgbClr val="CBAD8B"/>
                  </a:glow>
                </a:effectLst>
              </a:rPr>
              <a:t>Meant</a:t>
            </a:r>
            <a:r>
              <a:rPr lang="en-US" dirty="0"/>
              <a:t> for </a:t>
            </a:r>
            <a:r>
              <a:rPr lang="en-US" u="sng" dirty="0"/>
              <a:t>Us</a:t>
            </a:r>
            <a:endParaRPr lang="en-US" sz="6000" u="sng"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dirty="0"/>
              <a:t> </a:t>
            </a:r>
            <a:r>
              <a:rPr lang="en-US" b="0" baseline="30000" dirty="0"/>
              <a:t>9</a:t>
            </a:r>
            <a:r>
              <a:rPr lang="en-US" b="0" dirty="0"/>
              <a:t> But, as it is written, </a:t>
            </a:r>
            <a:br>
              <a:rPr lang="en-US" b="0" dirty="0"/>
            </a:br>
            <a:r>
              <a:rPr lang="en-US" b="0" dirty="0"/>
              <a:t>"What no eye has seen, </a:t>
            </a:r>
            <a:br>
              <a:rPr lang="en-US" b="0" dirty="0"/>
            </a:br>
            <a:r>
              <a:rPr lang="en-US" b="0" dirty="0"/>
              <a:t>nor ear heard, nor the </a:t>
            </a:r>
            <a:br>
              <a:rPr lang="en-US" b="0" dirty="0"/>
            </a:br>
            <a:r>
              <a:rPr lang="en-US" b="0" dirty="0"/>
              <a:t>heart of man imagined, </a:t>
            </a:r>
            <a:br>
              <a:rPr lang="en-US" b="0" dirty="0"/>
            </a:br>
            <a:r>
              <a:rPr lang="en-US" dirty="0">
                <a:effectLst>
                  <a:glow rad="127000">
                    <a:schemeClr val="accent2">
                      <a:lumMod val="20000"/>
                      <a:lumOff val="80000"/>
                    </a:schemeClr>
                  </a:glow>
                </a:effectLst>
              </a:rPr>
              <a:t>what God has prepared </a:t>
            </a:r>
            <a:br>
              <a:rPr lang="en-US" b="0" dirty="0"/>
            </a:br>
            <a:r>
              <a:rPr lang="en-US" b="0" dirty="0"/>
              <a:t>for those who love him"--</a:t>
            </a:r>
          </a:p>
        </p:txBody>
      </p:sp>
      <p:sp>
        <p:nvSpPr>
          <p:cNvPr id="4" name="TextBox 3">
            <a:extLst>
              <a:ext uri="{FF2B5EF4-FFF2-40B4-BE49-F238E27FC236}">
                <a16:creationId xmlns:a16="http://schemas.microsoft.com/office/drawing/2014/main" id="{FEDC83C0-4546-46DB-8DC0-8E596531BE04}"/>
              </a:ext>
            </a:extLst>
          </p:cNvPr>
          <p:cNvSpPr txBox="1"/>
          <p:nvPr/>
        </p:nvSpPr>
        <p:spPr>
          <a:xfrm>
            <a:off x="8397615" y="700365"/>
            <a:ext cx="3611543" cy="622158"/>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Prepared</a:t>
            </a:r>
          </a:p>
        </p:txBody>
      </p:sp>
    </p:spTree>
    <p:extLst>
      <p:ext uri="{BB962C8B-B14F-4D97-AF65-F5344CB8AC3E}">
        <p14:creationId xmlns:p14="http://schemas.microsoft.com/office/powerpoint/2010/main" val="657863898"/>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9993-E431-458D-9689-56C9A6770314}"/>
              </a:ext>
            </a:extLst>
          </p:cNvPr>
          <p:cNvSpPr>
            <a:spLocks noGrp="1"/>
          </p:cNvSpPr>
          <p:nvPr>
            <p:ph type="ctrTitle" idx="4294967295"/>
          </p:nvPr>
        </p:nvSpPr>
        <p:spPr>
          <a:xfrm>
            <a:off x="923730" y="522513"/>
            <a:ext cx="5999584" cy="6568751"/>
          </a:xfrm>
        </p:spPr>
        <p:txBody>
          <a:bodyPr/>
          <a:lstStyle/>
          <a:p>
            <a:r>
              <a:rPr lang="en-US" sz="9600" b="1" dirty="0">
                <a:latin typeface="+mn-lt"/>
              </a:rPr>
              <a:t>Four </a:t>
            </a:r>
            <a:br>
              <a:rPr lang="en-US" sz="6600" dirty="0">
                <a:latin typeface="+mn-lt"/>
              </a:rPr>
            </a:br>
            <a:r>
              <a:rPr lang="en-US" sz="6600" dirty="0">
                <a:latin typeface="+mn-lt"/>
              </a:rPr>
              <a:t>Wonderful</a:t>
            </a:r>
            <a:br>
              <a:rPr lang="en-US" sz="6600" dirty="0">
                <a:latin typeface="+mn-lt"/>
              </a:rPr>
            </a:br>
            <a:r>
              <a:rPr lang="en-US" sz="9600" b="1" dirty="0">
                <a:latin typeface="+mn-lt"/>
              </a:rPr>
              <a:t>Secrets</a:t>
            </a:r>
            <a:r>
              <a:rPr lang="en-US" sz="6600" dirty="0">
                <a:latin typeface="+mn-lt"/>
              </a:rPr>
              <a:t> </a:t>
            </a:r>
            <a:br>
              <a:rPr lang="en-US" sz="6600" dirty="0">
                <a:latin typeface="+mn-lt"/>
              </a:rPr>
            </a:br>
            <a:r>
              <a:rPr lang="en-US" sz="6600" dirty="0">
                <a:latin typeface="+mn-lt"/>
              </a:rPr>
              <a:t>about </a:t>
            </a:r>
            <a:br>
              <a:rPr lang="en-US" sz="6600" dirty="0">
                <a:latin typeface="+mn-lt"/>
              </a:rPr>
            </a:br>
            <a:r>
              <a:rPr lang="en-US" sz="8800" b="1" dirty="0">
                <a:latin typeface="+mn-lt"/>
              </a:rPr>
              <a:t>Good Friday</a:t>
            </a:r>
            <a:br>
              <a:rPr lang="en-US" dirty="0">
                <a:latin typeface="+mn-lt"/>
              </a:rPr>
            </a:br>
            <a:endParaRPr lang="en-US" dirty="0">
              <a:latin typeface="+mn-lt"/>
            </a:endParaRPr>
          </a:p>
        </p:txBody>
      </p:sp>
      <p:pic>
        <p:nvPicPr>
          <p:cNvPr id="3" name="Picture 2" descr="A picture containing light, photo, man, dark&#10;&#10;Description automatically generated">
            <a:extLst>
              <a:ext uri="{FF2B5EF4-FFF2-40B4-BE49-F238E27FC236}">
                <a16:creationId xmlns:a16="http://schemas.microsoft.com/office/drawing/2014/main" id="{83E2CE3D-DA26-44AC-B91F-2CC2B11E03A4}"/>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5807775" y="-100208"/>
            <a:ext cx="9840122" cy="7390356"/>
          </a:xfrm>
          <a:prstGeom prst="rect">
            <a:avLst/>
          </a:prstGeom>
        </p:spPr>
      </p:pic>
    </p:spTree>
    <p:extLst>
      <p:ext uri="{BB962C8B-B14F-4D97-AF65-F5344CB8AC3E}">
        <p14:creationId xmlns:p14="http://schemas.microsoft.com/office/powerpoint/2010/main" val="981983282"/>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9D63A9-93C7-4EAB-8AE0-DF9454C347F6}"/>
              </a:ext>
            </a:extLst>
          </p:cNvPr>
          <p:cNvSpPr txBox="1"/>
          <p:nvPr/>
        </p:nvSpPr>
        <p:spPr>
          <a:xfrm>
            <a:off x="7878871" y="2510502"/>
            <a:ext cx="4288763" cy="1862048"/>
          </a:xfrm>
          <a:prstGeom prst="rect">
            <a:avLst/>
          </a:prstGeom>
          <a:noFill/>
        </p:spPr>
        <p:txBody>
          <a:bodyPr wrap="square" rtlCol="0">
            <a:spAutoFit/>
          </a:bodyPr>
          <a:lstStyle/>
          <a:p>
            <a:pPr algn="ctr"/>
            <a:r>
              <a:rPr lang="en-US" sz="11500" b="1" dirty="0">
                <a:solidFill>
                  <a:srgbClr val="DFC5A4"/>
                </a:solidFill>
                <a:effectLst>
                  <a:glow rad="101600">
                    <a:srgbClr val="7C644C">
                      <a:alpha val="65000"/>
                    </a:srgbClr>
                  </a:glow>
                </a:effectLst>
                <a:latin typeface="Bahnschrift Light Condensed" panose="020B0502040204020203" pitchFamily="34" charset="0"/>
              </a:rPr>
              <a:t>LOVE</a:t>
            </a:r>
          </a:p>
        </p:txBody>
      </p:sp>
      <p:pic>
        <p:nvPicPr>
          <p:cNvPr id="6" name="Picture 5" descr="A picture containing drawing&#10;&#10;Description automatically generated">
            <a:extLst>
              <a:ext uri="{FF2B5EF4-FFF2-40B4-BE49-F238E27FC236}">
                <a16:creationId xmlns:a16="http://schemas.microsoft.com/office/drawing/2014/main" id="{4AFC72B4-9075-4293-B58E-5EE56879D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238" y="-210875"/>
            <a:ext cx="11397042" cy="7595060"/>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1" y="266797"/>
            <a:ext cx="7293133" cy="1325563"/>
          </a:xfrm>
        </p:spPr>
        <p:txBody>
          <a:bodyPr>
            <a:noAutofit/>
          </a:bodyPr>
          <a:lstStyle/>
          <a:p>
            <a:r>
              <a:rPr lang="en-US" dirty="0"/>
              <a:t>4. Good Friday was </a:t>
            </a:r>
            <a:r>
              <a:rPr lang="en-US" dirty="0">
                <a:effectLst>
                  <a:glow rad="127000">
                    <a:srgbClr val="CBAD8B"/>
                  </a:glow>
                </a:effectLst>
              </a:rPr>
              <a:t>Meant</a:t>
            </a:r>
            <a:r>
              <a:rPr lang="en-US" dirty="0"/>
              <a:t> for </a:t>
            </a:r>
            <a:r>
              <a:rPr lang="en-US" u="sng" dirty="0"/>
              <a:t>Us</a:t>
            </a:r>
            <a:endParaRPr lang="en-US" sz="6600" u="sng"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dirty="0"/>
              <a:t> </a:t>
            </a:r>
            <a:r>
              <a:rPr lang="en-US" b="0" baseline="30000" dirty="0"/>
              <a:t>9</a:t>
            </a:r>
            <a:r>
              <a:rPr lang="en-US" b="0" dirty="0"/>
              <a:t> But, as it is written, </a:t>
            </a:r>
            <a:br>
              <a:rPr lang="en-US" b="0" dirty="0"/>
            </a:br>
            <a:r>
              <a:rPr lang="en-US" b="0" dirty="0"/>
              <a:t>"What no eye has seen, </a:t>
            </a:r>
            <a:br>
              <a:rPr lang="en-US" b="0" dirty="0"/>
            </a:br>
            <a:r>
              <a:rPr lang="en-US" b="0" dirty="0"/>
              <a:t>nor ear heard, nor the </a:t>
            </a:r>
            <a:br>
              <a:rPr lang="en-US" b="0" dirty="0"/>
            </a:br>
            <a:r>
              <a:rPr lang="en-US" b="0" dirty="0"/>
              <a:t>heart of man imagined, </a:t>
            </a:r>
            <a:br>
              <a:rPr lang="en-US" b="0" dirty="0"/>
            </a:br>
            <a:r>
              <a:rPr lang="en-US" b="0" dirty="0"/>
              <a:t>what God has prepared </a:t>
            </a:r>
            <a:br>
              <a:rPr lang="en-US" b="0" dirty="0"/>
            </a:br>
            <a:r>
              <a:rPr lang="en-US" dirty="0">
                <a:effectLst>
                  <a:glow rad="127000">
                    <a:schemeClr val="accent2">
                      <a:lumMod val="20000"/>
                      <a:lumOff val="80000"/>
                    </a:schemeClr>
                  </a:glow>
                </a:effectLst>
              </a:rPr>
              <a:t>for</a:t>
            </a:r>
            <a:r>
              <a:rPr lang="en-US" b="0" dirty="0">
                <a:effectLst>
                  <a:glow rad="127000">
                    <a:schemeClr val="accent2">
                      <a:lumMod val="20000"/>
                      <a:lumOff val="80000"/>
                    </a:schemeClr>
                  </a:glow>
                </a:effectLst>
              </a:rPr>
              <a:t> </a:t>
            </a:r>
            <a:r>
              <a:rPr lang="en-US" dirty="0">
                <a:effectLst>
                  <a:glow rad="127000">
                    <a:schemeClr val="accent2">
                      <a:lumMod val="20000"/>
                      <a:lumOff val="80000"/>
                    </a:schemeClr>
                  </a:glow>
                </a:effectLst>
              </a:rPr>
              <a:t>those who love him</a:t>
            </a:r>
            <a:r>
              <a:rPr lang="en-US" b="0" dirty="0"/>
              <a:t>"--</a:t>
            </a:r>
          </a:p>
        </p:txBody>
      </p:sp>
    </p:spTree>
    <p:extLst>
      <p:ext uri="{BB962C8B-B14F-4D97-AF65-F5344CB8AC3E}">
        <p14:creationId xmlns:p14="http://schemas.microsoft.com/office/powerpoint/2010/main" val="2821640096"/>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1" y="266797"/>
            <a:ext cx="7293133" cy="1325563"/>
          </a:xfrm>
        </p:spPr>
        <p:txBody>
          <a:bodyPr>
            <a:noAutofit/>
          </a:bodyPr>
          <a:lstStyle/>
          <a:p>
            <a:r>
              <a:rPr lang="en-US" dirty="0"/>
              <a:t>4. Good Friday was </a:t>
            </a:r>
            <a:r>
              <a:rPr lang="en-US" dirty="0">
                <a:effectLst>
                  <a:glow rad="127000">
                    <a:srgbClr val="CBAD8B"/>
                  </a:glow>
                </a:effectLst>
              </a:rPr>
              <a:t>Meant</a:t>
            </a:r>
            <a:r>
              <a:rPr lang="en-US" dirty="0"/>
              <a:t> for </a:t>
            </a:r>
            <a:r>
              <a:rPr lang="en-US" u="sng" dirty="0"/>
              <a:t>Us</a:t>
            </a:r>
            <a:endParaRPr lang="en-US" sz="6600" u="sng"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dirty="0"/>
              <a:t> </a:t>
            </a:r>
            <a:r>
              <a:rPr lang="en-US" b="0" baseline="30000" dirty="0"/>
              <a:t>9</a:t>
            </a:r>
            <a:r>
              <a:rPr lang="en-US" b="0" dirty="0"/>
              <a:t> But, as it is written, </a:t>
            </a:r>
            <a:br>
              <a:rPr lang="en-US" b="0" dirty="0"/>
            </a:br>
            <a:r>
              <a:rPr lang="en-US" b="0" dirty="0"/>
              <a:t>"What no eye has seen, </a:t>
            </a:r>
            <a:br>
              <a:rPr lang="en-US" b="0" dirty="0"/>
            </a:br>
            <a:r>
              <a:rPr lang="en-US" b="0" dirty="0"/>
              <a:t>nor ear heard, nor the </a:t>
            </a:r>
            <a:br>
              <a:rPr lang="en-US" b="0" dirty="0"/>
            </a:br>
            <a:r>
              <a:rPr lang="en-US" b="0" dirty="0"/>
              <a:t>heart of man imagined, </a:t>
            </a:r>
            <a:br>
              <a:rPr lang="en-US" b="0" dirty="0"/>
            </a:br>
            <a:r>
              <a:rPr lang="en-US" b="0" dirty="0"/>
              <a:t>what God has prepared </a:t>
            </a:r>
            <a:br>
              <a:rPr lang="en-US" b="0" dirty="0"/>
            </a:br>
            <a:r>
              <a:rPr lang="en-US" b="0" dirty="0"/>
              <a:t>for </a:t>
            </a:r>
            <a:r>
              <a:rPr lang="en-US" dirty="0"/>
              <a:t>those who love him</a:t>
            </a:r>
            <a:r>
              <a:rPr lang="en-US" b="0" dirty="0"/>
              <a:t>"--</a:t>
            </a:r>
          </a:p>
        </p:txBody>
      </p:sp>
      <p:sp>
        <p:nvSpPr>
          <p:cNvPr id="5" name="TextBox 4">
            <a:extLst>
              <a:ext uri="{FF2B5EF4-FFF2-40B4-BE49-F238E27FC236}">
                <a16:creationId xmlns:a16="http://schemas.microsoft.com/office/drawing/2014/main" id="{03D77146-1A96-4744-801F-63544E80E57D}"/>
              </a:ext>
            </a:extLst>
          </p:cNvPr>
          <p:cNvSpPr txBox="1"/>
          <p:nvPr/>
        </p:nvSpPr>
        <p:spPr>
          <a:xfrm>
            <a:off x="438539" y="5883317"/>
            <a:ext cx="9446440" cy="707886"/>
          </a:xfrm>
          <a:prstGeom prst="rect">
            <a:avLst/>
          </a:prstGeom>
          <a:noFill/>
        </p:spPr>
        <p:txBody>
          <a:bodyPr wrap="square" rtlCol="0">
            <a:spAutoFit/>
          </a:bodyPr>
          <a:lstStyle/>
          <a:p>
            <a:r>
              <a:rPr lang="en-US" sz="4000" b="1" dirty="0">
                <a:effectLst>
                  <a:glow rad="127000">
                    <a:schemeClr val="accent2">
                      <a:lumMod val="20000"/>
                      <a:lumOff val="80000"/>
                    </a:schemeClr>
                  </a:glow>
                </a:effectLst>
              </a:rPr>
              <a:t>So love him with all your heart …</a:t>
            </a:r>
          </a:p>
        </p:txBody>
      </p:sp>
      <p:pic>
        <p:nvPicPr>
          <p:cNvPr id="7" name="Picture 6" descr="A picture containing drawing&#10;&#10;Description automatically generated">
            <a:extLst>
              <a:ext uri="{FF2B5EF4-FFF2-40B4-BE49-F238E27FC236}">
                <a16:creationId xmlns:a16="http://schemas.microsoft.com/office/drawing/2014/main" id="{DF01D6F7-C635-4F3F-8505-80595EF34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238" y="-210875"/>
            <a:ext cx="11397042" cy="7595060"/>
          </a:xfrm>
          <a:prstGeom prst="rect">
            <a:avLst/>
          </a:prstGeom>
        </p:spPr>
      </p:pic>
    </p:spTree>
    <p:extLst>
      <p:ext uri="{BB962C8B-B14F-4D97-AF65-F5344CB8AC3E}">
        <p14:creationId xmlns:p14="http://schemas.microsoft.com/office/powerpoint/2010/main" val="614671169"/>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74D20-826B-4ED8-9688-676FEA68C7AE}"/>
              </a:ext>
            </a:extLst>
          </p:cNvPr>
          <p:cNvSpPr>
            <a:spLocks noGrp="1"/>
          </p:cNvSpPr>
          <p:nvPr>
            <p:ph type="title"/>
          </p:nvPr>
        </p:nvSpPr>
        <p:spPr>
          <a:xfrm>
            <a:off x="488732" y="365125"/>
            <a:ext cx="7283668" cy="1857813"/>
          </a:xfrm>
        </p:spPr>
        <p:txBody>
          <a:bodyPr/>
          <a:lstStyle/>
          <a:p>
            <a:pPr algn="l">
              <a:lnSpc>
                <a:spcPct val="75000"/>
              </a:lnSpc>
            </a:pPr>
            <a:r>
              <a:rPr lang="en-US" sz="7200" dirty="0"/>
              <a:t>Four Secrets ab</a:t>
            </a:r>
            <a:r>
              <a:rPr lang="en-US" sz="7200" dirty="0">
                <a:effectLst>
                  <a:glow rad="127000">
                    <a:srgbClr val="CBAD8B"/>
                  </a:glow>
                </a:effectLst>
              </a:rPr>
              <a:t>out </a:t>
            </a:r>
            <a:r>
              <a:rPr lang="en-US" sz="7200" dirty="0"/>
              <a:t>Good Friday…</a:t>
            </a:r>
          </a:p>
        </p:txBody>
      </p:sp>
    </p:spTree>
    <p:extLst>
      <p:ext uri="{BB962C8B-B14F-4D97-AF65-F5344CB8AC3E}">
        <p14:creationId xmlns:p14="http://schemas.microsoft.com/office/powerpoint/2010/main" val="3164413696"/>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74D20-826B-4ED8-9688-676FEA68C7AE}"/>
              </a:ext>
            </a:extLst>
          </p:cNvPr>
          <p:cNvSpPr>
            <a:spLocks noGrp="1"/>
          </p:cNvSpPr>
          <p:nvPr>
            <p:ph type="title"/>
          </p:nvPr>
        </p:nvSpPr>
        <p:spPr>
          <a:xfrm>
            <a:off x="488732" y="365125"/>
            <a:ext cx="7283668" cy="1857813"/>
          </a:xfrm>
        </p:spPr>
        <p:txBody>
          <a:bodyPr/>
          <a:lstStyle/>
          <a:p>
            <a:pPr algn="l">
              <a:lnSpc>
                <a:spcPct val="75000"/>
              </a:lnSpc>
            </a:pPr>
            <a:r>
              <a:rPr lang="en-US" sz="7200" dirty="0"/>
              <a:t>Four Secrets ab</a:t>
            </a:r>
            <a:r>
              <a:rPr lang="en-US" sz="7200" dirty="0">
                <a:effectLst>
                  <a:glow rad="127000">
                    <a:srgbClr val="CBAD8B"/>
                  </a:glow>
                </a:effectLst>
              </a:rPr>
              <a:t>out </a:t>
            </a:r>
            <a:r>
              <a:rPr lang="en-US" sz="7200" dirty="0"/>
              <a:t>Good Friday…</a:t>
            </a:r>
          </a:p>
        </p:txBody>
      </p:sp>
      <p:sp>
        <p:nvSpPr>
          <p:cNvPr id="5" name="Content Placeholder 4">
            <a:extLst>
              <a:ext uri="{FF2B5EF4-FFF2-40B4-BE49-F238E27FC236}">
                <a16:creationId xmlns:a16="http://schemas.microsoft.com/office/drawing/2014/main" id="{438B213F-9E24-4607-B1C8-1C49C4D8E15B}"/>
              </a:ext>
            </a:extLst>
          </p:cNvPr>
          <p:cNvSpPr>
            <a:spLocks noGrp="1"/>
          </p:cNvSpPr>
          <p:nvPr>
            <p:ph idx="1"/>
          </p:nvPr>
        </p:nvSpPr>
        <p:spPr>
          <a:xfrm>
            <a:off x="488732" y="2582370"/>
            <a:ext cx="11333814" cy="3660775"/>
          </a:xfrm>
        </p:spPr>
        <p:txBody>
          <a:bodyPr/>
          <a:lstStyle/>
          <a:p>
            <a:r>
              <a:rPr lang="en-US" dirty="0">
                <a:effectLst>
                  <a:glow rad="127000">
                    <a:schemeClr val="accent2">
                      <a:lumMod val="20000"/>
                      <a:lumOff val="80000"/>
                    </a:schemeClr>
                  </a:glow>
                </a:effectLst>
              </a:rPr>
              <a:t>1-It shows God’s Wisdom</a:t>
            </a:r>
          </a:p>
        </p:txBody>
      </p:sp>
      <p:sp>
        <p:nvSpPr>
          <p:cNvPr id="6" name="TextBox 5">
            <a:extLst>
              <a:ext uri="{FF2B5EF4-FFF2-40B4-BE49-F238E27FC236}">
                <a16:creationId xmlns:a16="http://schemas.microsoft.com/office/drawing/2014/main" id="{E7231629-A870-4D48-9F2E-DF7D456C5C3B}"/>
              </a:ext>
            </a:extLst>
          </p:cNvPr>
          <p:cNvSpPr txBox="1"/>
          <p:nvPr/>
        </p:nvSpPr>
        <p:spPr>
          <a:xfrm>
            <a:off x="7878871" y="2510502"/>
            <a:ext cx="4288763" cy="1862048"/>
          </a:xfrm>
          <a:prstGeom prst="rect">
            <a:avLst/>
          </a:prstGeom>
          <a:noFill/>
        </p:spPr>
        <p:txBody>
          <a:bodyPr wrap="square" rtlCol="0">
            <a:spAutoFit/>
          </a:bodyPr>
          <a:lstStyle/>
          <a:p>
            <a:pPr algn="ctr"/>
            <a:r>
              <a:rPr lang="en-US" sz="11500" b="1" dirty="0">
                <a:solidFill>
                  <a:srgbClr val="DFC5A4"/>
                </a:solidFill>
                <a:effectLst>
                  <a:glow rad="101600">
                    <a:srgbClr val="7C644C">
                      <a:alpha val="69000"/>
                    </a:srgbClr>
                  </a:glow>
                </a:effectLst>
                <a:latin typeface="Bahnschrift Light Condensed" panose="020B0502040204020203" pitchFamily="34" charset="0"/>
              </a:rPr>
              <a:t>WISDOM</a:t>
            </a:r>
          </a:p>
        </p:txBody>
      </p:sp>
    </p:spTree>
    <p:extLst>
      <p:ext uri="{BB962C8B-B14F-4D97-AF65-F5344CB8AC3E}">
        <p14:creationId xmlns:p14="http://schemas.microsoft.com/office/powerpoint/2010/main" val="3735742027"/>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74D20-826B-4ED8-9688-676FEA68C7AE}"/>
              </a:ext>
            </a:extLst>
          </p:cNvPr>
          <p:cNvSpPr>
            <a:spLocks noGrp="1"/>
          </p:cNvSpPr>
          <p:nvPr>
            <p:ph type="title"/>
          </p:nvPr>
        </p:nvSpPr>
        <p:spPr>
          <a:xfrm>
            <a:off x="488732" y="365125"/>
            <a:ext cx="7283668" cy="1857813"/>
          </a:xfrm>
        </p:spPr>
        <p:txBody>
          <a:bodyPr/>
          <a:lstStyle/>
          <a:p>
            <a:pPr algn="l">
              <a:lnSpc>
                <a:spcPct val="75000"/>
              </a:lnSpc>
            </a:pPr>
            <a:r>
              <a:rPr lang="en-US" sz="7200" dirty="0"/>
              <a:t>Four Secrets ab</a:t>
            </a:r>
            <a:r>
              <a:rPr lang="en-US" sz="7200" dirty="0">
                <a:effectLst>
                  <a:glow rad="127000">
                    <a:srgbClr val="CBAD8B"/>
                  </a:glow>
                </a:effectLst>
              </a:rPr>
              <a:t>out </a:t>
            </a:r>
            <a:r>
              <a:rPr lang="en-US" sz="7200" dirty="0"/>
              <a:t>Good Friday…</a:t>
            </a:r>
          </a:p>
        </p:txBody>
      </p:sp>
      <p:sp>
        <p:nvSpPr>
          <p:cNvPr id="5" name="Content Placeholder 4">
            <a:extLst>
              <a:ext uri="{FF2B5EF4-FFF2-40B4-BE49-F238E27FC236}">
                <a16:creationId xmlns:a16="http://schemas.microsoft.com/office/drawing/2014/main" id="{438B213F-9E24-4607-B1C8-1C49C4D8E15B}"/>
              </a:ext>
            </a:extLst>
          </p:cNvPr>
          <p:cNvSpPr>
            <a:spLocks noGrp="1"/>
          </p:cNvSpPr>
          <p:nvPr>
            <p:ph idx="1"/>
          </p:nvPr>
        </p:nvSpPr>
        <p:spPr>
          <a:xfrm>
            <a:off x="488732" y="2582370"/>
            <a:ext cx="11333814" cy="3660775"/>
          </a:xfrm>
        </p:spPr>
        <p:txBody>
          <a:bodyPr/>
          <a:lstStyle/>
          <a:p>
            <a:r>
              <a:rPr lang="en-US" dirty="0"/>
              <a:t>1-It shows God’s Wisdom</a:t>
            </a:r>
          </a:p>
          <a:p>
            <a:r>
              <a:rPr lang="en-US" dirty="0">
                <a:effectLst>
                  <a:glow rad="127000">
                    <a:schemeClr val="accent2">
                      <a:lumMod val="20000"/>
                      <a:lumOff val="80000"/>
                    </a:schemeClr>
                  </a:glow>
                </a:effectLst>
              </a:rPr>
              <a:t>2-It was in His Eternal Plan</a:t>
            </a:r>
          </a:p>
        </p:txBody>
      </p:sp>
      <p:sp>
        <p:nvSpPr>
          <p:cNvPr id="6" name="TextBox 5">
            <a:extLst>
              <a:ext uri="{FF2B5EF4-FFF2-40B4-BE49-F238E27FC236}">
                <a16:creationId xmlns:a16="http://schemas.microsoft.com/office/drawing/2014/main" id="{E7231629-A870-4D48-9F2E-DF7D456C5C3B}"/>
              </a:ext>
            </a:extLst>
          </p:cNvPr>
          <p:cNvSpPr txBox="1"/>
          <p:nvPr/>
        </p:nvSpPr>
        <p:spPr>
          <a:xfrm>
            <a:off x="7878871" y="2510502"/>
            <a:ext cx="4288763" cy="1862048"/>
          </a:xfrm>
          <a:prstGeom prst="rect">
            <a:avLst/>
          </a:prstGeom>
          <a:noFill/>
        </p:spPr>
        <p:txBody>
          <a:bodyPr wrap="square" rtlCol="0">
            <a:spAutoFit/>
          </a:bodyPr>
          <a:lstStyle/>
          <a:p>
            <a:pPr algn="ctr"/>
            <a:r>
              <a:rPr lang="en-US" sz="11500" b="1" dirty="0">
                <a:solidFill>
                  <a:srgbClr val="DFC5A4"/>
                </a:solidFill>
                <a:effectLst>
                  <a:glow rad="101600">
                    <a:srgbClr val="7C644C">
                      <a:alpha val="69000"/>
                    </a:srgbClr>
                  </a:glow>
                </a:effectLst>
                <a:latin typeface="Bahnschrift Light Condensed" panose="020B0502040204020203" pitchFamily="34" charset="0"/>
              </a:rPr>
              <a:t>PLAN</a:t>
            </a:r>
          </a:p>
        </p:txBody>
      </p:sp>
    </p:spTree>
    <p:extLst>
      <p:ext uri="{BB962C8B-B14F-4D97-AF65-F5344CB8AC3E}">
        <p14:creationId xmlns:p14="http://schemas.microsoft.com/office/powerpoint/2010/main" val="3725392172"/>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74D20-826B-4ED8-9688-676FEA68C7AE}"/>
              </a:ext>
            </a:extLst>
          </p:cNvPr>
          <p:cNvSpPr>
            <a:spLocks noGrp="1"/>
          </p:cNvSpPr>
          <p:nvPr>
            <p:ph type="title"/>
          </p:nvPr>
        </p:nvSpPr>
        <p:spPr>
          <a:xfrm>
            <a:off x="488732" y="365125"/>
            <a:ext cx="7283668" cy="1857813"/>
          </a:xfrm>
        </p:spPr>
        <p:txBody>
          <a:bodyPr/>
          <a:lstStyle/>
          <a:p>
            <a:pPr algn="l">
              <a:lnSpc>
                <a:spcPct val="75000"/>
              </a:lnSpc>
            </a:pPr>
            <a:r>
              <a:rPr lang="en-US" sz="7200" dirty="0"/>
              <a:t>Four Secrets ab</a:t>
            </a:r>
            <a:r>
              <a:rPr lang="en-US" sz="7200" dirty="0">
                <a:effectLst>
                  <a:glow rad="127000">
                    <a:srgbClr val="CBAD8B"/>
                  </a:glow>
                </a:effectLst>
              </a:rPr>
              <a:t>out </a:t>
            </a:r>
            <a:r>
              <a:rPr lang="en-US" sz="7200" dirty="0"/>
              <a:t>Good Friday…</a:t>
            </a:r>
          </a:p>
        </p:txBody>
      </p:sp>
      <p:sp>
        <p:nvSpPr>
          <p:cNvPr id="5" name="Content Placeholder 4">
            <a:extLst>
              <a:ext uri="{FF2B5EF4-FFF2-40B4-BE49-F238E27FC236}">
                <a16:creationId xmlns:a16="http://schemas.microsoft.com/office/drawing/2014/main" id="{438B213F-9E24-4607-B1C8-1C49C4D8E15B}"/>
              </a:ext>
            </a:extLst>
          </p:cNvPr>
          <p:cNvSpPr>
            <a:spLocks noGrp="1"/>
          </p:cNvSpPr>
          <p:nvPr>
            <p:ph idx="1"/>
          </p:nvPr>
        </p:nvSpPr>
        <p:spPr>
          <a:xfrm>
            <a:off x="488732" y="2582370"/>
            <a:ext cx="11333814" cy="3660775"/>
          </a:xfrm>
        </p:spPr>
        <p:txBody>
          <a:bodyPr/>
          <a:lstStyle/>
          <a:p>
            <a:r>
              <a:rPr lang="en-US" dirty="0"/>
              <a:t>1-It shows God’s Wisdom</a:t>
            </a:r>
          </a:p>
          <a:p>
            <a:r>
              <a:rPr lang="en-US" dirty="0"/>
              <a:t>2-It was in His Eternal Plan</a:t>
            </a:r>
          </a:p>
          <a:p>
            <a:r>
              <a:rPr lang="en-US" dirty="0">
                <a:effectLst>
                  <a:glow rad="127000">
                    <a:schemeClr val="accent2">
                      <a:lumMod val="20000"/>
                      <a:lumOff val="80000"/>
                    </a:schemeClr>
                  </a:glow>
                </a:effectLst>
              </a:rPr>
              <a:t>3-It was Misunderstood</a:t>
            </a:r>
          </a:p>
        </p:txBody>
      </p:sp>
      <p:sp>
        <p:nvSpPr>
          <p:cNvPr id="6" name="TextBox 5">
            <a:extLst>
              <a:ext uri="{FF2B5EF4-FFF2-40B4-BE49-F238E27FC236}">
                <a16:creationId xmlns:a16="http://schemas.microsoft.com/office/drawing/2014/main" id="{E7231629-A870-4D48-9F2E-DF7D456C5C3B}"/>
              </a:ext>
            </a:extLst>
          </p:cNvPr>
          <p:cNvSpPr txBox="1"/>
          <p:nvPr/>
        </p:nvSpPr>
        <p:spPr>
          <a:xfrm>
            <a:off x="7878871" y="2510502"/>
            <a:ext cx="4288763" cy="1862048"/>
          </a:xfrm>
          <a:prstGeom prst="rect">
            <a:avLst/>
          </a:prstGeom>
          <a:noFill/>
        </p:spPr>
        <p:txBody>
          <a:bodyPr wrap="square" rtlCol="0">
            <a:spAutoFit/>
          </a:bodyPr>
          <a:lstStyle/>
          <a:p>
            <a:pPr algn="ctr"/>
            <a:r>
              <a:rPr lang="en-US" sz="11500" b="1" dirty="0">
                <a:solidFill>
                  <a:srgbClr val="DFC5A4"/>
                </a:solidFill>
                <a:effectLst>
                  <a:glow rad="101600">
                    <a:srgbClr val="7C644C">
                      <a:alpha val="69000"/>
                    </a:srgbClr>
                  </a:glow>
                </a:effectLst>
                <a:latin typeface="Bahnschrift Light Condensed" panose="020B0502040204020203" pitchFamily="34" charset="0"/>
              </a:rPr>
              <a:t>MISSED</a:t>
            </a:r>
          </a:p>
        </p:txBody>
      </p:sp>
    </p:spTree>
    <p:extLst>
      <p:ext uri="{BB962C8B-B14F-4D97-AF65-F5344CB8AC3E}">
        <p14:creationId xmlns:p14="http://schemas.microsoft.com/office/powerpoint/2010/main" val="1076255630"/>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74D20-826B-4ED8-9688-676FEA68C7AE}"/>
              </a:ext>
            </a:extLst>
          </p:cNvPr>
          <p:cNvSpPr>
            <a:spLocks noGrp="1"/>
          </p:cNvSpPr>
          <p:nvPr>
            <p:ph type="title"/>
          </p:nvPr>
        </p:nvSpPr>
        <p:spPr>
          <a:xfrm>
            <a:off x="488732" y="365125"/>
            <a:ext cx="7283668" cy="1857813"/>
          </a:xfrm>
        </p:spPr>
        <p:txBody>
          <a:bodyPr/>
          <a:lstStyle/>
          <a:p>
            <a:pPr algn="l">
              <a:lnSpc>
                <a:spcPct val="75000"/>
              </a:lnSpc>
            </a:pPr>
            <a:r>
              <a:rPr lang="en-US" sz="7200" dirty="0"/>
              <a:t>Four Secrets ab</a:t>
            </a:r>
            <a:r>
              <a:rPr lang="en-US" sz="7200" dirty="0">
                <a:effectLst>
                  <a:glow rad="127000">
                    <a:srgbClr val="CBAD8B"/>
                  </a:glow>
                </a:effectLst>
              </a:rPr>
              <a:t>out </a:t>
            </a:r>
            <a:r>
              <a:rPr lang="en-US" sz="7200" dirty="0"/>
              <a:t>Good Friday…</a:t>
            </a:r>
          </a:p>
        </p:txBody>
      </p:sp>
      <p:sp>
        <p:nvSpPr>
          <p:cNvPr id="5" name="Content Placeholder 4">
            <a:extLst>
              <a:ext uri="{FF2B5EF4-FFF2-40B4-BE49-F238E27FC236}">
                <a16:creationId xmlns:a16="http://schemas.microsoft.com/office/drawing/2014/main" id="{438B213F-9E24-4607-B1C8-1C49C4D8E15B}"/>
              </a:ext>
            </a:extLst>
          </p:cNvPr>
          <p:cNvSpPr>
            <a:spLocks noGrp="1"/>
          </p:cNvSpPr>
          <p:nvPr>
            <p:ph idx="1"/>
          </p:nvPr>
        </p:nvSpPr>
        <p:spPr>
          <a:xfrm>
            <a:off x="488732" y="2582370"/>
            <a:ext cx="11333814" cy="3660775"/>
          </a:xfrm>
        </p:spPr>
        <p:txBody>
          <a:bodyPr/>
          <a:lstStyle/>
          <a:p>
            <a:r>
              <a:rPr lang="en-US" dirty="0"/>
              <a:t>1-It shows God’s Wisdom</a:t>
            </a:r>
          </a:p>
          <a:p>
            <a:r>
              <a:rPr lang="en-US" dirty="0"/>
              <a:t>2-It was in His Eternal Plan</a:t>
            </a:r>
          </a:p>
          <a:p>
            <a:r>
              <a:rPr lang="en-US" dirty="0"/>
              <a:t>3-It was Misunderstood</a:t>
            </a:r>
          </a:p>
          <a:p>
            <a:r>
              <a:rPr lang="en-US" dirty="0">
                <a:effectLst>
                  <a:glow rad="127000">
                    <a:schemeClr val="accent2">
                      <a:lumMod val="20000"/>
                      <a:lumOff val="80000"/>
                    </a:schemeClr>
                  </a:glow>
                </a:effectLst>
              </a:rPr>
              <a:t>4-It was meant for US</a:t>
            </a:r>
          </a:p>
        </p:txBody>
      </p:sp>
      <p:sp>
        <p:nvSpPr>
          <p:cNvPr id="6" name="TextBox 5">
            <a:extLst>
              <a:ext uri="{FF2B5EF4-FFF2-40B4-BE49-F238E27FC236}">
                <a16:creationId xmlns:a16="http://schemas.microsoft.com/office/drawing/2014/main" id="{E7231629-A870-4D48-9F2E-DF7D456C5C3B}"/>
              </a:ext>
            </a:extLst>
          </p:cNvPr>
          <p:cNvSpPr txBox="1"/>
          <p:nvPr/>
        </p:nvSpPr>
        <p:spPr>
          <a:xfrm>
            <a:off x="7772399" y="2510502"/>
            <a:ext cx="4395235" cy="1862048"/>
          </a:xfrm>
          <a:prstGeom prst="rect">
            <a:avLst/>
          </a:prstGeom>
          <a:noFill/>
        </p:spPr>
        <p:txBody>
          <a:bodyPr wrap="square" rtlCol="0">
            <a:spAutoFit/>
          </a:bodyPr>
          <a:lstStyle/>
          <a:p>
            <a:pPr algn="ctr"/>
            <a:r>
              <a:rPr lang="en-US" sz="11500" b="1" dirty="0">
                <a:solidFill>
                  <a:srgbClr val="DFC5A4"/>
                </a:solidFill>
                <a:effectLst>
                  <a:glow rad="101600">
                    <a:srgbClr val="7C644C">
                      <a:alpha val="69000"/>
                    </a:srgbClr>
                  </a:glow>
                </a:effectLst>
                <a:latin typeface="Bahnschrift Light Condensed" panose="020B0502040204020203" pitchFamily="34" charset="0"/>
              </a:rPr>
              <a:t>US!</a:t>
            </a:r>
          </a:p>
        </p:txBody>
      </p:sp>
    </p:spTree>
    <p:extLst>
      <p:ext uri="{BB962C8B-B14F-4D97-AF65-F5344CB8AC3E}">
        <p14:creationId xmlns:p14="http://schemas.microsoft.com/office/powerpoint/2010/main" val="3780515995"/>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74D20-826B-4ED8-9688-676FEA68C7AE}"/>
              </a:ext>
            </a:extLst>
          </p:cNvPr>
          <p:cNvSpPr>
            <a:spLocks noGrp="1"/>
          </p:cNvSpPr>
          <p:nvPr>
            <p:ph type="title"/>
          </p:nvPr>
        </p:nvSpPr>
        <p:spPr>
          <a:xfrm>
            <a:off x="488732" y="365125"/>
            <a:ext cx="5391806" cy="1325563"/>
          </a:xfrm>
        </p:spPr>
        <p:txBody>
          <a:bodyPr/>
          <a:lstStyle/>
          <a:p>
            <a:r>
              <a:rPr lang="en-US" sz="7200" dirty="0"/>
              <a:t>Let’s Pray!</a:t>
            </a:r>
          </a:p>
        </p:txBody>
      </p:sp>
      <p:sp>
        <p:nvSpPr>
          <p:cNvPr id="5" name="Content Placeholder 4">
            <a:extLst>
              <a:ext uri="{FF2B5EF4-FFF2-40B4-BE49-F238E27FC236}">
                <a16:creationId xmlns:a16="http://schemas.microsoft.com/office/drawing/2014/main" id="{438B213F-9E24-4607-B1C8-1C49C4D8E15B}"/>
              </a:ext>
            </a:extLst>
          </p:cNvPr>
          <p:cNvSpPr>
            <a:spLocks noGrp="1"/>
          </p:cNvSpPr>
          <p:nvPr>
            <p:ph idx="1"/>
          </p:nvPr>
        </p:nvSpPr>
        <p:spPr>
          <a:xfrm>
            <a:off x="488732" y="1825625"/>
            <a:ext cx="11333814" cy="4895850"/>
          </a:xfrm>
        </p:spPr>
        <p:txBody>
          <a:bodyPr/>
          <a:lstStyle/>
          <a:p>
            <a:endParaRPr lang="en-US" dirty="0"/>
          </a:p>
        </p:txBody>
      </p:sp>
    </p:spTree>
    <p:extLst>
      <p:ext uri="{BB962C8B-B14F-4D97-AF65-F5344CB8AC3E}">
        <p14:creationId xmlns:p14="http://schemas.microsoft.com/office/powerpoint/2010/main" val="1824434420"/>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ght, photo, man, dark&#10;&#10;Description automatically generated">
            <a:extLst>
              <a:ext uri="{FF2B5EF4-FFF2-40B4-BE49-F238E27FC236}">
                <a16:creationId xmlns:a16="http://schemas.microsoft.com/office/drawing/2014/main" id="{765E982C-63FE-4F3D-917F-8B4F8A41847A}"/>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5807775" y="-100208"/>
            <a:ext cx="9840122" cy="7390356"/>
          </a:xfrm>
          <a:prstGeom prst="rect">
            <a:avLst/>
          </a:prstGeom>
        </p:spPr>
      </p:pic>
      <p:sp>
        <p:nvSpPr>
          <p:cNvPr id="11" name="Title 1">
            <a:extLst>
              <a:ext uri="{FF2B5EF4-FFF2-40B4-BE49-F238E27FC236}">
                <a16:creationId xmlns:a16="http://schemas.microsoft.com/office/drawing/2014/main" id="{CB9928D9-717E-4BB7-893F-623A3399CFA2}"/>
              </a:ext>
            </a:extLst>
          </p:cNvPr>
          <p:cNvSpPr txBox="1">
            <a:spLocks/>
          </p:cNvSpPr>
          <p:nvPr/>
        </p:nvSpPr>
        <p:spPr>
          <a:xfrm>
            <a:off x="513567" y="0"/>
            <a:ext cx="6384695" cy="706467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a:latin typeface="+mn-lt"/>
              </a:rPr>
              <a:t>Four </a:t>
            </a:r>
            <a:br>
              <a:rPr lang="en-US" sz="6600" dirty="0">
                <a:latin typeface="+mn-lt"/>
              </a:rPr>
            </a:br>
            <a:r>
              <a:rPr lang="en-US" sz="6600" dirty="0">
                <a:latin typeface="+mn-lt"/>
              </a:rPr>
              <a:t>Wonderful</a:t>
            </a:r>
            <a:br>
              <a:rPr lang="en-US" sz="6600" dirty="0">
                <a:latin typeface="+mn-lt"/>
              </a:rPr>
            </a:br>
            <a:r>
              <a:rPr lang="en-US" sz="9600" b="1" dirty="0">
                <a:latin typeface="+mn-lt"/>
              </a:rPr>
              <a:t>Secrets</a:t>
            </a:r>
            <a:r>
              <a:rPr lang="en-US" sz="6600" dirty="0">
                <a:latin typeface="+mn-lt"/>
              </a:rPr>
              <a:t> </a:t>
            </a:r>
            <a:br>
              <a:rPr lang="en-US" sz="6600" dirty="0">
                <a:latin typeface="+mn-lt"/>
              </a:rPr>
            </a:br>
            <a:r>
              <a:rPr lang="en-US" sz="6600" dirty="0">
                <a:latin typeface="+mn-lt"/>
              </a:rPr>
              <a:t>about </a:t>
            </a:r>
            <a:br>
              <a:rPr lang="en-US" sz="6600" dirty="0">
                <a:latin typeface="+mn-lt"/>
              </a:rPr>
            </a:br>
            <a:r>
              <a:rPr lang="en-US" sz="8800" b="1" dirty="0">
                <a:latin typeface="+mn-lt"/>
              </a:rPr>
              <a:t>Good Friday</a:t>
            </a:r>
            <a:br>
              <a:rPr lang="en-US" sz="2600" b="1" dirty="0">
                <a:latin typeface="+mn-lt"/>
              </a:rPr>
            </a:br>
            <a:endParaRPr lang="en-US" sz="2600" b="1" dirty="0">
              <a:latin typeface="+mn-lt"/>
            </a:endParaRPr>
          </a:p>
          <a:p>
            <a:r>
              <a:rPr lang="en-US" dirty="0">
                <a:latin typeface="+mn-lt"/>
              </a:rPr>
              <a:t>March 10 at 7 PM</a:t>
            </a:r>
            <a:br>
              <a:rPr lang="en-US" dirty="0">
                <a:latin typeface="+mn-lt"/>
              </a:rPr>
            </a:br>
            <a:endParaRPr lang="en-US" dirty="0">
              <a:latin typeface="+mn-lt"/>
            </a:endParaRPr>
          </a:p>
        </p:txBody>
      </p:sp>
    </p:spTree>
    <p:extLst>
      <p:ext uri="{BB962C8B-B14F-4D97-AF65-F5344CB8AC3E}">
        <p14:creationId xmlns:p14="http://schemas.microsoft.com/office/powerpoint/2010/main" val="3813692218"/>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619174" cy="1325563"/>
          </a:xfrm>
        </p:spPr>
        <p:txBody>
          <a:bodyPr>
            <a:normAutofit/>
          </a:bodyPr>
          <a:lstStyle/>
          <a:p>
            <a:r>
              <a:rPr lang="en-US" sz="4800" dirty="0"/>
              <a:t>1. Good Friday Shows the </a:t>
            </a:r>
            <a:r>
              <a:rPr lang="en-US" sz="4800" u="sng" dirty="0">
                <a:effectLst>
                  <a:glow rad="127000">
                    <a:schemeClr val="accent2">
                      <a:lumMod val="20000"/>
                      <a:lumOff val="80000"/>
                    </a:schemeClr>
                  </a:glow>
                </a:effectLst>
              </a:rPr>
              <a:t>Wisdom</a:t>
            </a:r>
            <a:r>
              <a:rPr lang="en-US" sz="4800" dirty="0"/>
              <a:t> of God</a:t>
            </a:r>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a:t>
            </a:r>
            <a:r>
              <a:rPr lang="en-US" dirty="0">
                <a:effectLst>
                  <a:glow rad="127000">
                    <a:schemeClr val="accent2">
                      <a:lumMod val="20000"/>
                      <a:lumOff val="80000"/>
                    </a:schemeClr>
                  </a:glow>
                </a:effectLst>
              </a:rPr>
              <a:t>wisdom of God</a:t>
            </a:r>
            <a:r>
              <a:rPr lang="en-US" b="0" dirty="0"/>
              <a:t>, which God decreed before </a:t>
            </a:r>
            <a:br>
              <a:rPr lang="en-US" b="0" dirty="0"/>
            </a:br>
            <a:r>
              <a:rPr lang="en-US" b="0" dirty="0"/>
              <a:t>the ages for our glory.  </a:t>
            </a:r>
            <a:r>
              <a:rPr lang="en-US" b="0" baseline="30000" dirty="0"/>
              <a:t>8</a:t>
            </a:r>
            <a:r>
              <a:rPr lang="en-US" b="0" dirty="0"/>
              <a:t> </a:t>
            </a:r>
            <a:br>
              <a:rPr lang="en-US" b="0" dirty="0"/>
            </a:br>
            <a:r>
              <a:rPr lang="en-US" b="0" dirty="0"/>
              <a:t>None of the rulers of this </a:t>
            </a:r>
            <a:br>
              <a:rPr lang="en-US" b="0" dirty="0"/>
            </a:br>
            <a:r>
              <a:rPr lang="en-US" b="0" dirty="0"/>
              <a:t>age understood this, for  </a:t>
            </a:r>
            <a:br>
              <a:rPr lang="en-US" b="0" dirty="0"/>
            </a:br>
            <a:r>
              <a:rPr lang="en-US" b="0" dirty="0"/>
              <a:t>if they had, they would not </a:t>
            </a:r>
            <a:br>
              <a:rPr lang="en-US" b="0" dirty="0"/>
            </a:br>
            <a:r>
              <a:rPr lang="en-US" b="0" dirty="0"/>
              <a:t>have crucified the Lord of glory.</a:t>
            </a:r>
          </a:p>
        </p:txBody>
      </p:sp>
      <p:sp>
        <p:nvSpPr>
          <p:cNvPr id="6" name="TextBox 5">
            <a:extLst>
              <a:ext uri="{FF2B5EF4-FFF2-40B4-BE49-F238E27FC236}">
                <a16:creationId xmlns:a16="http://schemas.microsoft.com/office/drawing/2014/main" id="{4368C857-5AD1-46A4-A8DF-823C486190CE}"/>
              </a:ext>
            </a:extLst>
          </p:cNvPr>
          <p:cNvSpPr txBox="1"/>
          <p:nvPr/>
        </p:nvSpPr>
        <p:spPr>
          <a:xfrm>
            <a:off x="7878871" y="2510502"/>
            <a:ext cx="4288763" cy="1862048"/>
          </a:xfrm>
          <a:prstGeom prst="rect">
            <a:avLst/>
          </a:prstGeom>
          <a:noFill/>
        </p:spPr>
        <p:txBody>
          <a:bodyPr wrap="square" rtlCol="0">
            <a:spAutoFit/>
          </a:bodyPr>
          <a:lstStyle/>
          <a:p>
            <a:pPr algn="ctr"/>
            <a:r>
              <a:rPr lang="en-US" sz="11500" b="1" dirty="0">
                <a:solidFill>
                  <a:srgbClr val="DFC5A4"/>
                </a:solidFill>
                <a:effectLst>
                  <a:glow rad="101600">
                    <a:srgbClr val="7C644C">
                      <a:alpha val="65000"/>
                    </a:srgbClr>
                  </a:glow>
                </a:effectLst>
                <a:latin typeface="Bahnschrift Light Condensed" panose="020B0502040204020203" pitchFamily="34" charset="0"/>
              </a:rPr>
              <a:t>WISDOM</a:t>
            </a:r>
          </a:p>
        </p:txBody>
      </p:sp>
    </p:spTree>
    <p:extLst>
      <p:ext uri="{BB962C8B-B14F-4D97-AF65-F5344CB8AC3E}">
        <p14:creationId xmlns:p14="http://schemas.microsoft.com/office/powerpoint/2010/main" val="421712114"/>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erson&#10;&#10;Description automatically generated">
            <a:extLst>
              <a:ext uri="{FF2B5EF4-FFF2-40B4-BE49-F238E27FC236}">
                <a16:creationId xmlns:a16="http://schemas.microsoft.com/office/drawing/2014/main" id="{5CEA572A-4721-4595-8201-E4DAC7577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744" y="369263"/>
            <a:ext cx="9517031" cy="6344687"/>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619174" cy="1325563"/>
          </a:xfrm>
        </p:spPr>
        <p:txBody>
          <a:bodyPr>
            <a:normAutofit/>
          </a:bodyPr>
          <a:lstStyle/>
          <a:p>
            <a:r>
              <a:rPr lang="en-US" sz="4800" dirty="0"/>
              <a:t>1. Good Friday Shows the </a:t>
            </a:r>
            <a:r>
              <a:rPr lang="en-US" sz="4800" u="sng" dirty="0"/>
              <a:t>Wisdom</a:t>
            </a:r>
            <a:r>
              <a:rPr lang="en-US" sz="4800" dirty="0"/>
              <a:t> of God</a:t>
            </a:r>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a:t>
            </a:r>
            <a:r>
              <a:rPr lang="en-US" dirty="0">
                <a:effectLst>
                  <a:glow rad="127000">
                    <a:schemeClr val="accent2">
                      <a:lumMod val="20000"/>
                      <a:lumOff val="80000"/>
                    </a:schemeClr>
                  </a:glow>
                </a:effectLst>
              </a:rPr>
              <a:t>secret </a:t>
            </a:r>
            <a:br>
              <a:rPr lang="en-US" dirty="0">
                <a:effectLst>
                  <a:glow rad="127000">
                    <a:schemeClr val="accent2">
                      <a:lumMod val="20000"/>
                      <a:lumOff val="80000"/>
                    </a:schemeClr>
                  </a:glow>
                </a:effectLst>
              </a:rPr>
            </a:br>
            <a:r>
              <a:rPr lang="en-US" dirty="0">
                <a:effectLst>
                  <a:glow rad="127000">
                    <a:schemeClr val="accent2">
                      <a:lumMod val="20000"/>
                      <a:lumOff val="80000"/>
                    </a:schemeClr>
                  </a:glow>
                </a:effectLst>
              </a:rPr>
              <a:t>and hidden</a:t>
            </a:r>
            <a:r>
              <a:rPr lang="en-US" b="0" dirty="0">
                <a:effectLst>
                  <a:glow rad="127000">
                    <a:schemeClr val="bg1"/>
                  </a:glow>
                </a:effectLst>
              </a:rPr>
              <a:t> </a:t>
            </a:r>
            <a:r>
              <a:rPr lang="en-US" dirty="0"/>
              <a:t>wisdom of God</a:t>
            </a:r>
            <a:r>
              <a:rPr lang="en-US" b="0" dirty="0"/>
              <a:t>, which God decreed before </a:t>
            </a:r>
            <a:br>
              <a:rPr lang="en-US" b="0" dirty="0"/>
            </a:br>
            <a:r>
              <a:rPr lang="en-US" b="0" dirty="0"/>
              <a:t>the ages for our glory.  </a:t>
            </a:r>
            <a:r>
              <a:rPr lang="en-US" b="0" baseline="30000" dirty="0"/>
              <a:t>8</a:t>
            </a:r>
            <a:r>
              <a:rPr lang="en-US" b="0" dirty="0"/>
              <a:t> </a:t>
            </a:r>
            <a:br>
              <a:rPr lang="en-US" b="0" dirty="0"/>
            </a:br>
            <a:r>
              <a:rPr lang="en-US" b="0" dirty="0"/>
              <a:t>None of the rulers of this </a:t>
            </a:r>
            <a:br>
              <a:rPr lang="en-US" b="0" dirty="0"/>
            </a:br>
            <a:r>
              <a:rPr lang="en-US" b="0" dirty="0"/>
              <a:t>age understood this,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B2E64B6D-6027-4430-B4C2-BDB9034C625A}"/>
              </a:ext>
            </a:extLst>
          </p:cNvPr>
          <p:cNvSpPr txBox="1"/>
          <p:nvPr/>
        </p:nvSpPr>
        <p:spPr>
          <a:xfrm>
            <a:off x="8397615" y="1263804"/>
            <a:ext cx="3611543" cy="1129989"/>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Secret/Hidden</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Wisdom</a:t>
            </a:r>
          </a:p>
        </p:txBody>
      </p:sp>
    </p:spTree>
    <p:extLst>
      <p:ext uri="{BB962C8B-B14F-4D97-AF65-F5344CB8AC3E}">
        <p14:creationId xmlns:p14="http://schemas.microsoft.com/office/powerpoint/2010/main" val="3798342817"/>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lit, light, table&#10;&#10;Description automatically generated">
            <a:extLst>
              <a:ext uri="{FF2B5EF4-FFF2-40B4-BE49-F238E27FC236}">
                <a16:creationId xmlns:a16="http://schemas.microsoft.com/office/drawing/2014/main" id="{CFBEAE4F-3FBA-4323-B92F-98EB878A6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93" y="-839244"/>
            <a:ext cx="9241089" cy="8004131"/>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619174" cy="1325563"/>
          </a:xfrm>
        </p:spPr>
        <p:txBody>
          <a:bodyPr>
            <a:normAutofit/>
          </a:bodyPr>
          <a:lstStyle/>
          <a:p>
            <a:r>
              <a:rPr lang="en-US" sz="4800" dirty="0"/>
              <a:t>1. Good Friday Shows the </a:t>
            </a:r>
            <a:r>
              <a:rPr lang="en-US" sz="4800" u="sng" dirty="0"/>
              <a:t>Wisdom</a:t>
            </a:r>
            <a:r>
              <a:rPr lang="en-US" sz="4800" dirty="0"/>
              <a:t> of God</a:t>
            </a:r>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a:t>
            </a:r>
            <a:r>
              <a:rPr lang="en-US" dirty="0">
                <a:effectLst>
                  <a:glow rad="127000">
                    <a:schemeClr val="accent2">
                      <a:lumMod val="20000"/>
                      <a:lumOff val="80000"/>
                    </a:schemeClr>
                  </a:glow>
                </a:effectLst>
              </a:rPr>
              <a:t>impart</a:t>
            </a:r>
            <a:r>
              <a:rPr lang="en-US" b="0" dirty="0"/>
              <a:t> </a:t>
            </a:r>
            <a:r>
              <a:rPr lang="en-US" dirty="0"/>
              <a:t>a secret </a:t>
            </a:r>
            <a:br>
              <a:rPr lang="en-US" dirty="0"/>
            </a:br>
            <a:r>
              <a:rPr lang="en-US" dirty="0"/>
              <a:t>and hidden wisdom of God</a:t>
            </a:r>
            <a:r>
              <a:rPr lang="en-US" b="0" dirty="0"/>
              <a:t>, which God decreed before </a:t>
            </a:r>
            <a:br>
              <a:rPr lang="en-US" b="0" dirty="0"/>
            </a:br>
            <a:r>
              <a:rPr lang="en-US" b="0" dirty="0"/>
              <a:t>the ages for our glory.  </a:t>
            </a:r>
            <a:r>
              <a:rPr lang="en-US" b="0" baseline="30000" dirty="0"/>
              <a:t>8</a:t>
            </a:r>
            <a:r>
              <a:rPr lang="en-US" b="0" dirty="0"/>
              <a:t> </a:t>
            </a:r>
            <a:br>
              <a:rPr lang="en-US" b="0" dirty="0"/>
            </a:br>
            <a:r>
              <a:rPr lang="en-US" b="0" dirty="0"/>
              <a:t>None of the rulers of this </a:t>
            </a:r>
            <a:br>
              <a:rPr lang="en-US" b="0" dirty="0"/>
            </a:br>
            <a:r>
              <a:rPr lang="en-US" b="0" dirty="0"/>
              <a:t>age understood this,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B2E64B6D-6027-4430-B4C2-BDB9034C625A}"/>
              </a:ext>
            </a:extLst>
          </p:cNvPr>
          <p:cNvSpPr txBox="1"/>
          <p:nvPr/>
        </p:nvSpPr>
        <p:spPr>
          <a:xfrm>
            <a:off x="8397615" y="918606"/>
            <a:ext cx="3611543" cy="1129989"/>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Revealed</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Wisdom</a:t>
            </a:r>
          </a:p>
        </p:txBody>
      </p:sp>
    </p:spTree>
    <p:extLst>
      <p:ext uri="{BB962C8B-B14F-4D97-AF65-F5344CB8AC3E}">
        <p14:creationId xmlns:p14="http://schemas.microsoft.com/office/powerpoint/2010/main" val="873234661"/>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1" y="266797"/>
            <a:ext cx="6941975" cy="1325563"/>
          </a:xfrm>
        </p:spPr>
        <p:txBody>
          <a:bodyPr>
            <a:normAutofit/>
          </a:bodyPr>
          <a:lstStyle/>
          <a:p>
            <a:r>
              <a:rPr lang="en-US" sz="4800" dirty="0"/>
              <a:t>2. Good Friday </a:t>
            </a:r>
            <a:r>
              <a:rPr lang="en-US" dirty="0"/>
              <a:t>was in the </a:t>
            </a:r>
            <a:br>
              <a:rPr lang="en-US" dirty="0"/>
            </a:br>
            <a:r>
              <a:rPr lang="en-US" dirty="0"/>
              <a:t>Eternal </a:t>
            </a:r>
            <a:r>
              <a:rPr lang="en-US" u="sng" dirty="0">
                <a:effectLst>
                  <a:glow rad="127000">
                    <a:schemeClr val="accent2">
                      <a:lumMod val="20000"/>
                      <a:lumOff val="80000"/>
                    </a:schemeClr>
                  </a:glow>
                </a:effectLst>
              </a:rPr>
              <a:t>Plan</a:t>
            </a:r>
            <a:r>
              <a:rPr lang="en-US" dirty="0"/>
              <a:t> of God </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a:t>
            </a:r>
            <a:r>
              <a:rPr lang="en-US" dirty="0">
                <a:effectLst>
                  <a:glow rad="127000">
                    <a:schemeClr val="accent2">
                      <a:lumMod val="20000"/>
                      <a:lumOff val="80000"/>
                    </a:schemeClr>
                  </a:glow>
                </a:effectLst>
              </a:rPr>
              <a:t>decreed</a:t>
            </a:r>
            <a:r>
              <a:rPr lang="en-US" b="0" dirty="0"/>
              <a:t> before </a:t>
            </a:r>
            <a:br>
              <a:rPr lang="en-US" b="0" dirty="0"/>
            </a:br>
            <a:r>
              <a:rPr lang="en-US" b="0" dirty="0"/>
              <a:t>the ages for our glory.  </a:t>
            </a:r>
            <a:r>
              <a:rPr lang="en-US" b="0" baseline="30000" dirty="0"/>
              <a:t>8</a:t>
            </a:r>
            <a:r>
              <a:rPr lang="en-US" b="0" dirty="0"/>
              <a:t> </a:t>
            </a:r>
            <a:br>
              <a:rPr lang="en-US" b="0" dirty="0"/>
            </a:br>
            <a:r>
              <a:rPr lang="en-US" b="0" dirty="0"/>
              <a:t>None of the rulers of this </a:t>
            </a:r>
            <a:br>
              <a:rPr lang="en-US" b="0" dirty="0"/>
            </a:br>
            <a:r>
              <a:rPr lang="en-US" b="0" dirty="0"/>
              <a:t>age understood this, for  </a:t>
            </a:r>
            <a:br>
              <a:rPr lang="en-US" b="0" dirty="0"/>
            </a:br>
            <a:r>
              <a:rPr lang="en-US" b="0" dirty="0"/>
              <a:t>if they had, they would not </a:t>
            </a:r>
            <a:br>
              <a:rPr lang="en-US" b="0" dirty="0"/>
            </a:br>
            <a:r>
              <a:rPr lang="en-US" b="0" dirty="0"/>
              <a:t>have crucified the Lord of glory.</a:t>
            </a:r>
          </a:p>
        </p:txBody>
      </p:sp>
      <p:sp>
        <p:nvSpPr>
          <p:cNvPr id="5" name="TextBox 4">
            <a:extLst>
              <a:ext uri="{FF2B5EF4-FFF2-40B4-BE49-F238E27FC236}">
                <a16:creationId xmlns:a16="http://schemas.microsoft.com/office/drawing/2014/main" id="{388DD070-8E18-4121-9797-F92F49C445B1}"/>
              </a:ext>
            </a:extLst>
          </p:cNvPr>
          <p:cNvSpPr txBox="1"/>
          <p:nvPr/>
        </p:nvSpPr>
        <p:spPr>
          <a:xfrm>
            <a:off x="7878871" y="2510502"/>
            <a:ext cx="4288763" cy="1862048"/>
          </a:xfrm>
          <a:prstGeom prst="rect">
            <a:avLst/>
          </a:prstGeom>
          <a:noFill/>
        </p:spPr>
        <p:txBody>
          <a:bodyPr wrap="square" rtlCol="0">
            <a:spAutoFit/>
          </a:bodyPr>
          <a:lstStyle/>
          <a:p>
            <a:pPr algn="ctr"/>
            <a:r>
              <a:rPr lang="en-US" sz="11500" b="1" dirty="0">
                <a:solidFill>
                  <a:srgbClr val="DFC5A4"/>
                </a:solidFill>
                <a:effectLst>
                  <a:glow rad="101600">
                    <a:srgbClr val="7C644C">
                      <a:alpha val="65000"/>
                    </a:srgbClr>
                  </a:glow>
                </a:effectLst>
                <a:latin typeface="Bahnschrift Light Condensed" panose="020B0502040204020203" pitchFamily="34" charset="0"/>
              </a:rPr>
              <a:t>PLAN</a:t>
            </a:r>
          </a:p>
        </p:txBody>
      </p:sp>
    </p:spTree>
    <p:extLst>
      <p:ext uri="{BB962C8B-B14F-4D97-AF65-F5344CB8AC3E}">
        <p14:creationId xmlns:p14="http://schemas.microsoft.com/office/powerpoint/2010/main" val="2403485375"/>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264EAEB5-FC27-44B7-BEDA-5337ADDC3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781" y="-413359"/>
            <a:ext cx="7321708" cy="7653403"/>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1" y="266797"/>
            <a:ext cx="6941975" cy="1325563"/>
          </a:xfrm>
        </p:spPr>
        <p:txBody>
          <a:bodyPr>
            <a:normAutofit/>
          </a:bodyPr>
          <a:lstStyle/>
          <a:p>
            <a:r>
              <a:rPr lang="en-US" sz="4800" dirty="0"/>
              <a:t>2. Good Friday </a:t>
            </a:r>
            <a:r>
              <a:rPr lang="en-US" dirty="0"/>
              <a:t>was in the </a:t>
            </a:r>
            <a:br>
              <a:rPr lang="en-US" dirty="0"/>
            </a:br>
            <a:r>
              <a:rPr lang="en-US" dirty="0"/>
              <a:t>Eternal </a:t>
            </a:r>
            <a:r>
              <a:rPr lang="en-US" u="sng" dirty="0"/>
              <a:t>Plan</a:t>
            </a:r>
            <a:r>
              <a:rPr lang="en-US" dirty="0"/>
              <a:t> of God </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a:t>
            </a:r>
            <a:r>
              <a:rPr lang="en-US" dirty="0">
                <a:effectLst>
                  <a:glow rad="127000">
                    <a:schemeClr val="accent2">
                      <a:lumMod val="20000"/>
                      <a:lumOff val="80000"/>
                    </a:schemeClr>
                  </a:glow>
                </a:effectLst>
              </a:rPr>
              <a:t>God decreed before </a:t>
            </a:r>
            <a:br>
              <a:rPr lang="en-US" dirty="0">
                <a:effectLst>
                  <a:glow rad="127000">
                    <a:schemeClr val="accent2">
                      <a:lumMod val="20000"/>
                      <a:lumOff val="80000"/>
                    </a:schemeClr>
                  </a:glow>
                </a:effectLst>
              </a:rPr>
            </a:br>
            <a:r>
              <a:rPr lang="en-US" dirty="0">
                <a:effectLst>
                  <a:glow rad="127000">
                    <a:schemeClr val="accent2">
                      <a:lumMod val="20000"/>
                      <a:lumOff val="80000"/>
                    </a:schemeClr>
                  </a:glow>
                </a:effectLst>
              </a:rPr>
              <a:t>the ages</a:t>
            </a:r>
            <a:r>
              <a:rPr lang="en-US" b="0" dirty="0">
                <a:effectLst>
                  <a:glow rad="127000">
                    <a:schemeClr val="accent2">
                      <a:lumMod val="20000"/>
                      <a:lumOff val="80000"/>
                    </a:schemeClr>
                  </a:glow>
                </a:effectLst>
              </a:rPr>
              <a:t> </a:t>
            </a:r>
            <a:r>
              <a:rPr lang="en-US" b="0" dirty="0"/>
              <a:t>for our glory.  </a:t>
            </a:r>
            <a:r>
              <a:rPr lang="en-US" b="0" baseline="30000" dirty="0"/>
              <a:t>8</a:t>
            </a:r>
            <a:r>
              <a:rPr lang="en-US" b="0" dirty="0"/>
              <a:t> </a:t>
            </a:r>
            <a:br>
              <a:rPr lang="en-US" b="0" dirty="0"/>
            </a:br>
            <a:r>
              <a:rPr lang="en-US" b="0" dirty="0"/>
              <a:t>None of the rulers of this </a:t>
            </a:r>
            <a:br>
              <a:rPr lang="en-US" b="0" dirty="0"/>
            </a:br>
            <a:r>
              <a:rPr lang="en-US" b="0" dirty="0"/>
              <a:t>age understood this,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9C8EEA20-768E-4E27-AC00-A31559597B06}"/>
              </a:ext>
            </a:extLst>
          </p:cNvPr>
          <p:cNvSpPr txBox="1"/>
          <p:nvPr/>
        </p:nvSpPr>
        <p:spPr>
          <a:xfrm>
            <a:off x="8397616" y="677961"/>
            <a:ext cx="3611543" cy="1129989"/>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Decreed</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Plan</a:t>
            </a:r>
          </a:p>
        </p:txBody>
      </p:sp>
    </p:spTree>
    <p:extLst>
      <p:ext uri="{BB962C8B-B14F-4D97-AF65-F5344CB8AC3E}">
        <p14:creationId xmlns:p14="http://schemas.microsoft.com/office/powerpoint/2010/main" val="1476524220"/>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ight, sitting, table, photo&#10;&#10;Description automatically generated">
            <a:extLst>
              <a:ext uri="{FF2B5EF4-FFF2-40B4-BE49-F238E27FC236}">
                <a16:creationId xmlns:a16="http://schemas.microsoft.com/office/drawing/2014/main" id="{3E64D216-CB30-42E8-9E34-20297C813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34665" y="346534"/>
            <a:ext cx="6581777" cy="6164931"/>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1" y="266797"/>
            <a:ext cx="6941975" cy="1325563"/>
          </a:xfrm>
        </p:spPr>
        <p:txBody>
          <a:bodyPr>
            <a:normAutofit/>
          </a:bodyPr>
          <a:lstStyle/>
          <a:p>
            <a:r>
              <a:rPr lang="en-US" sz="4800" dirty="0"/>
              <a:t>2. Good Friday </a:t>
            </a:r>
            <a:r>
              <a:rPr lang="en-US" dirty="0"/>
              <a:t>was in the </a:t>
            </a:r>
            <a:br>
              <a:rPr lang="en-US" dirty="0"/>
            </a:br>
            <a:r>
              <a:rPr lang="en-US" dirty="0"/>
              <a:t>Eternal </a:t>
            </a:r>
            <a:r>
              <a:rPr lang="en-US" u="sng" dirty="0"/>
              <a:t>Plan</a:t>
            </a:r>
            <a:r>
              <a:rPr lang="en-US" dirty="0"/>
              <a:t> of God </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decreed before </a:t>
            </a:r>
            <a:br>
              <a:rPr lang="en-US" b="0" dirty="0"/>
            </a:br>
            <a:r>
              <a:rPr lang="en-US" b="0" dirty="0"/>
              <a:t>the ages </a:t>
            </a:r>
            <a:r>
              <a:rPr lang="en-US" dirty="0">
                <a:effectLst>
                  <a:glow rad="127000">
                    <a:schemeClr val="accent2">
                      <a:lumMod val="20000"/>
                      <a:lumOff val="80000"/>
                    </a:schemeClr>
                  </a:glow>
                </a:effectLst>
              </a:rPr>
              <a:t>for our glory</a:t>
            </a:r>
            <a:r>
              <a:rPr lang="en-US" b="0" dirty="0"/>
              <a:t>.  </a:t>
            </a:r>
            <a:r>
              <a:rPr lang="en-US" b="0" baseline="30000" dirty="0"/>
              <a:t>8</a:t>
            </a:r>
            <a:r>
              <a:rPr lang="en-US" b="0" dirty="0"/>
              <a:t> </a:t>
            </a:r>
            <a:br>
              <a:rPr lang="en-US" b="0" dirty="0"/>
            </a:br>
            <a:r>
              <a:rPr lang="en-US" b="0" dirty="0"/>
              <a:t>None of the rulers of this </a:t>
            </a:r>
            <a:br>
              <a:rPr lang="en-US" b="0" dirty="0"/>
            </a:br>
            <a:r>
              <a:rPr lang="en-US" b="0" dirty="0"/>
              <a:t>age understood this,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9C8EEA20-768E-4E27-AC00-A31559597B06}"/>
              </a:ext>
            </a:extLst>
          </p:cNvPr>
          <p:cNvSpPr txBox="1"/>
          <p:nvPr/>
        </p:nvSpPr>
        <p:spPr>
          <a:xfrm>
            <a:off x="8397616" y="687838"/>
            <a:ext cx="3611543" cy="1129989"/>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Glorious</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Plan</a:t>
            </a:r>
          </a:p>
        </p:txBody>
      </p:sp>
    </p:spTree>
    <p:extLst>
      <p:ext uri="{BB962C8B-B14F-4D97-AF65-F5344CB8AC3E}">
        <p14:creationId xmlns:p14="http://schemas.microsoft.com/office/powerpoint/2010/main" val="376256680"/>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F5D2E59-9FCB-4884-83AC-81E785D6C515}"/>
              </a:ext>
            </a:extLst>
          </p:cNvPr>
          <p:cNvSpPr txBox="1"/>
          <p:nvPr/>
        </p:nvSpPr>
        <p:spPr>
          <a:xfrm>
            <a:off x="7878871" y="2510502"/>
            <a:ext cx="4288763" cy="1862048"/>
          </a:xfrm>
          <a:prstGeom prst="rect">
            <a:avLst/>
          </a:prstGeom>
          <a:noFill/>
        </p:spPr>
        <p:txBody>
          <a:bodyPr wrap="square" rtlCol="0">
            <a:spAutoFit/>
          </a:bodyPr>
          <a:lstStyle/>
          <a:p>
            <a:pPr algn="ctr"/>
            <a:r>
              <a:rPr lang="en-US" sz="11500" b="1" dirty="0">
                <a:solidFill>
                  <a:srgbClr val="DFC5A4"/>
                </a:solidFill>
                <a:effectLst>
                  <a:glow rad="101600">
                    <a:srgbClr val="7C644C">
                      <a:alpha val="65000"/>
                    </a:srgbClr>
                  </a:glow>
                </a:effectLst>
                <a:latin typeface="Bahnschrift Light Condensed" panose="020B0502040204020203" pitchFamily="34" charset="0"/>
              </a:rPr>
              <a:t>MISSED</a:t>
            </a:r>
          </a:p>
        </p:txBody>
      </p:sp>
      <p:pic>
        <p:nvPicPr>
          <p:cNvPr id="10" name="Picture 9" descr="A picture containing indoor, white, man, looking&#10;&#10;Description automatically generated">
            <a:extLst>
              <a:ext uri="{FF2B5EF4-FFF2-40B4-BE49-F238E27FC236}">
                <a16:creationId xmlns:a16="http://schemas.microsoft.com/office/drawing/2014/main" id="{233BF58F-EC9A-43C2-BED1-12541F67B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266" y="-487259"/>
            <a:ext cx="8745486" cy="7857570"/>
          </a:xfrm>
          <a:prstGeom prst="rect">
            <a:avLst/>
          </a:prstGeom>
        </p:spPr>
      </p:pic>
      <p:sp>
        <p:nvSpPr>
          <p:cNvPr id="2" name="Title 1">
            <a:extLst>
              <a:ext uri="{FF2B5EF4-FFF2-40B4-BE49-F238E27FC236}">
                <a16:creationId xmlns:a16="http://schemas.microsoft.com/office/drawing/2014/main" id="{DAE14346-1153-45DF-9A87-E09EDA5FA880}"/>
              </a:ext>
            </a:extLst>
          </p:cNvPr>
          <p:cNvSpPr>
            <a:spLocks noGrp="1"/>
          </p:cNvSpPr>
          <p:nvPr>
            <p:ph type="title"/>
          </p:nvPr>
        </p:nvSpPr>
        <p:spPr>
          <a:xfrm>
            <a:off x="182842" y="266797"/>
            <a:ext cx="6941974" cy="1325563"/>
          </a:xfrm>
        </p:spPr>
        <p:txBody>
          <a:bodyPr>
            <a:normAutofit/>
          </a:bodyPr>
          <a:lstStyle/>
          <a:p>
            <a:r>
              <a:rPr lang="en-US" sz="4800" dirty="0"/>
              <a:t>3. It </a:t>
            </a:r>
            <a:r>
              <a:rPr lang="en-US" dirty="0"/>
              <a:t>was </a:t>
            </a:r>
            <a:r>
              <a:rPr lang="en-US" u="sng" dirty="0">
                <a:effectLst>
                  <a:glow rad="127000">
                    <a:schemeClr val="accent2">
                      <a:lumMod val="20000"/>
                      <a:lumOff val="80000"/>
                    </a:schemeClr>
                  </a:glow>
                </a:effectLst>
              </a:rPr>
              <a:t>Misunderstood</a:t>
            </a:r>
            <a:br>
              <a:rPr lang="en-US" u="sng" dirty="0"/>
            </a:br>
            <a:r>
              <a:rPr lang="en-US" dirty="0"/>
              <a:t>by the world</a:t>
            </a:r>
            <a:endParaRPr lang="en-US" sz="4800" dirty="0"/>
          </a:p>
        </p:txBody>
      </p:sp>
      <p:sp>
        <p:nvSpPr>
          <p:cNvPr id="3" name="Content Placeholder 2">
            <a:extLst>
              <a:ext uri="{FF2B5EF4-FFF2-40B4-BE49-F238E27FC236}">
                <a16:creationId xmlns:a16="http://schemas.microsoft.com/office/drawing/2014/main" id="{A70902B6-2E9D-44C6-A636-CD075495E604}"/>
              </a:ext>
            </a:extLst>
          </p:cNvPr>
          <p:cNvSpPr>
            <a:spLocks noGrp="1"/>
          </p:cNvSpPr>
          <p:nvPr>
            <p:ph idx="1"/>
          </p:nvPr>
        </p:nvSpPr>
        <p:spPr>
          <a:xfrm>
            <a:off x="438539" y="1828799"/>
            <a:ext cx="6941975" cy="4534677"/>
          </a:xfrm>
        </p:spPr>
        <p:txBody>
          <a:bodyPr/>
          <a:lstStyle/>
          <a:p>
            <a:r>
              <a:rPr lang="en-US" b="0" baseline="30000" dirty="0"/>
              <a:t>7</a:t>
            </a:r>
            <a:r>
              <a:rPr lang="en-US" b="0" dirty="0"/>
              <a:t> But we impart a secret </a:t>
            </a:r>
            <a:br>
              <a:rPr lang="en-US" b="0" dirty="0"/>
            </a:br>
            <a:r>
              <a:rPr lang="en-US" b="0" dirty="0"/>
              <a:t>and hidden wisdom of God, which God decreed before </a:t>
            </a:r>
            <a:br>
              <a:rPr lang="en-US" b="0" dirty="0"/>
            </a:br>
            <a:r>
              <a:rPr lang="en-US" b="0" dirty="0"/>
              <a:t>the ages for our glory.  </a:t>
            </a:r>
            <a:r>
              <a:rPr lang="en-US" b="0" baseline="30000" dirty="0"/>
              <a:t>8</a:t>
            </a:r>
            <a:r>
              <a:rPr lang="en-US" b="0" dirty="0"/>
              <a:t> </a:t>
            </a:r>
            <a:br>
              <a:rPr lang="en-US" b="0" dirty="0"/>
            </a:br>
            <a:r>
              <a:rPr lang="en-US" dirty="0">
                <a:solidFill>
                  <a:schemeClr val="accent2">
                    <a:lumMod val="20000"/>
                    <a:lumOff val="80000"/>
                  </a:schemeClr>
                </a:solidFill>
                <a:effectLst>
                  <a:glow rad="127000">
                    <a:schemeClr val="tx1"/>
                  </a:glow>
                </a:effectLst>
              </a:rPr>
              <a:t>None</a:t>
            </a:r>
            <a:r>
              <a:rPr lang="en-US" dirty="0">
                <a:effectLst>
                  <a:glow rad="127000">
                    <a:schemeClr val="accent2">
                      <a:lumMod val="20000"/>
                      <a:lumOff val="80000"/>
                    </a:schemeClr>
                  </a:glow>
                </a:effectLst>
              </a:rPr>
              <a:t> of the rulers of this </a:t>
            </a:r>
            <a:br>
              <a:rPr lang="en-US" dirty="0">
                <a:effectLst>
                  <a:glow rad="127000">
                    <a:schemeClr val="accent2">
                      <a:lumMod val="20000"/>
                      <a:lumOff val="80000"/>
                    </a:schemeClr>
                  </a:glow>
                </a:effectLst>
              </a:rPr>
            </a:br>
            <a:r>
              <a:rPr lang="en-US" dirty="0">
                <a:effectLst>
                  <a:glow rad="127000">
                    <a:schemeClr val="accent2">
                      <a:lumMod val="20000"/>
                      <a:lumOff val="80000"/>
                    </a:schemeClr>
                  </a:glow>
                </a:effectLst>
              </a:rPr>
              <a:t>age </a:t>
            </a:r>
            <a:r>
              <a:rPr lang="en-US" dirty="0">
                <a:solidFill>
                  <a:schemeClr val="accent2">
                    <a:lumMod val="20000"/>
                    <a:lumOff val="80000"/>
                  </a:schemeClr>
                </a:solidFill>
                <a:effectLst>
                  <a:glow rad="127000">
                    <a:schemeClr val="tx1"/>
                  </a:glow>
                </a:effectLst>
              </a:rPr>
              <a:t>understood</a:t>
            </a:r>
            <a:r>
              <a:rPr lang="en-US" dirty="0">
                <a:effectLst>
                  <a:glow rad="127000">
                    <a:schemeClr val="accent2">
                      <a:lumMod val="20000"/>
                      <a:lumOff val="80000"/>
                    </a:schemeClr>
                  </a:glow>
                </a:effectLst>
              </a:rPr>
              <a:t> this</a:t>
            </a:r>
            <a:r>
              <a:rPr lang="en-US" b="0" dirty="0"/>
              <a:t>, for  </a:t>
            </a:r>
            <a:br>
              <a:rPr lang="en-US" b="0" dirty="0"/>
            </a:br>
            <a:r>
              <a:rPr lang="en-US" b="0" dirty="0"/>
              <a:t>if they had, they would not </a:t>
            </a:r>
            <a:br>
              <a:rPr lang="en-US" b="0" dirty="0"/>
            </a:br>
            <a:r>
              <a:rPr lang="en-US" b="0" dirty="0"/>
              <a:t>have crucified the Lord of glory.</a:t>
            </a:r>
          </a:p>
        </p:txBody>
      </p:sp>
      <p:sp>
        <p:nvSpPr>
          <p:cNvPr id="4" name="TextBox 3">
            <a:extLst>
              <a:ext uri="{FF2B5EF4-FFF2-40B4-BE49-F238E27FC236}">
                <a16:creationId xmlns:a16="http://schemas.microsoft.com/office/drawing/2014/main" id="{6CDB5DCC-ED1D-4D2B-9E8A-69721AD989E6}"/>
              </a:ext>
            </a:extLst>
          </p:cNvPr>
          <p:cNvSpPr txBox="1"/>
          <p:nvPr/>
        </p:nvSpPr>
        <p:spPr>
          <a:xfrm>
            <a:off x="8179497" y="557383"/>
            <a:ext cx="4012503" cy="622158"/>
          </a:xfrm>
          <a:prstGeom prst="rect">
            <a:avLst/>
          </a:prstGeom>
          <a:noFill/>
        </p:spPr>
        <p:txBody>
          <a:bodyPr wrap="square" rtlCol="0">
            <a:spAutoFit/>
          </a:bodyPr>
          <a:lstStyle/>
          <a:p>
            <a:pPr algn="ctr">
              <a:lnSpc>
                <a:spcPct val="75000"/>
              </a:lnSpc>
            </a:pPr>
            <a:r>
              <a:rPr lang="en-US" sz="4400" b="1" dirty="0">
                <a:solidFill>
                  <a:schemeClr val="bg1"/>
                </a:solidFill>
                <a:effectLst>
                  <a:outerShdw blurRad="38100" dist="38100" dir="2700000" algn="tl">
                    <a:srgbClr val="000000">
                      <a:alpha val="43137"/>
                    </a:srgbClr>
                  </a:outerShdw>
                </a:effectLst>
              </a:rPr>
              <a:t>Annas </a:t>
            </a:r>
          </a:p>
        </p:txBody>
      </p:sp>
    </p:spTree>
    <p:extLst>
      <p:ext uri="{BB962C8B-B14F-4D97-AF65-F5344CB8AC3E}">
        <p14:creationId xmlns:p14="http://schemas.microsoft.com/office/powerpoint/2010/main" val="11005961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20A00D-9E6A-40F2-9632-5E706F1D16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72A142-5469-4CA4-A5F8-D9C5474361D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E3AFF70-0A76-4633-9E9F-B2110A8C8E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1056</TotalTime>
  <Words>4071</Words>
  <Application>Microsoft Office PowerPoint</Application>
  <PresentationFormat>Widescreen</PresentationFormat>
  <Paragraphs>239</Paragraphs>
  <Slides>28</Slides>
  <Notes>19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28</vt:i4>
      </vt:variant>
    </vt:vector>
  </HeadingPairs>
  <TitlesOfParts>
    <vt:vector size="34" baseType="lpstr">
      <vt:lpstr>Arial</vt:lpstr>
      <vt:lpstr>Bahnschrift Light Condensed</vt:lpstr>
      <vt:lpstr>Calibri</vt:lpstr>
      <vt:lpstr>Calibri Light</vt:lpstr>
      <vt:lpstr>Symbol</vt:lpstr>
      <vt:lpstr>Office Theme</vt:lpstr>
      <vt:lpstr>Four  Wonderful Secrets  about  Good Friday </vt:lpstr>
      <vt:lpstr>Four  Wonderful Secrets  about  Good Friday </vt:lpstr>
      <vt:lpstr>1. Good Friday Shows the Wisdom of God</vt:lpstr>
      <vt:lpstr>1. Good Friday Shows the Wisdom of God</vt:lpstr>
      <vt:lpstr>1. Good Friday Shows the Wisdom of God</vt:lpstr>
      <vt:lpstr>2. Good Friday was in the  Eternal Plan of God </vt:lpstr>
      <vt:lpstr>2. Good Friday was in the  Eternal Plan of God </vt:lpstr>
      <vt:lpstr>2. Good Friday was in the  Eternal Plan of God </vt:lpstr>
      <vt:lpstr>3. It was Misunderstood by the world</vt:lpstr>
      <vt:lpstr>3. It was Misunderstood by the world</vt:lpstr>
      <vt:lpstr>3. It was Misunderstood by the world</vt:lpstr>
      <vt:lpstr>3. It was Misunderstood by the world</vt:lpstr>
      <vt:lpstr>3. It was Misunderstood by the world</vt:lpstr>
      <vt:lpstr>3. It was Misunderstood by the world</vt:lpstr>
      <vt:lpstr>3. It was Misunderstood by the world</vt:lpstr>
      <vt:lpstr>4. Good Friday was Meant for Us</vt:lpstr>
      <vt:lpstr>4. Good Friday was Meant for Us</vt:lpstr>
      <vt:lpstr>4. Good Friday was Meant for Us</vt:lpstr>
      <vt:lpstr>4. Good Friday was Meant for Us</vt:lpstr>
      <vt:lpstr>4. Good Friday was Meant for Us</vt:lpstr>
      <vt:lpstr>4. Good Friday was Meant for Us</vt:lpstr>
      <vt:lpstr>Four Secrets about Good Friday…</vt:lpstr>
      <vt:lpstr>Four Secrets about Good Friday…</vt:lpstr>
      <vt:lpstr>Four Secrets about Good Friday…</vt:lpstr>
      <vt:lpstr>Four Secrets about Good Friday…</vt:lpstr>
      <vt:lpstr>Four Secrets about Good Friday…</vt:lpstr>
      <vt:lpstr>Let’s Pray!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 Wonderful Secrets  About  Good Friday </dc:title>
  <dc:creator>Dennis Henderson</dc:creator>
  <cp:lastModifiedBy>Dennis Henderson</cp:lastModifiedBy>
  <cp:revision>56</cp:revision>
  <dcterms:created xsi:type="dcterms:W3CDTF">2020-02-13T19:50:15Z</dcterms:created>
  <dcterms:modified xsi:type="dcterms:W3CDTF">2021-06-22T14:07:19Z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